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83"/>
  </p:notesMasterIdLst>
  <p:sldIdLst>
    <p:sldId id="262" r:id="rId2"/>
    <p:sldId id="263" r:id="rId3"/>
    <p:sldId id="326" r:id="rId4"/>
    <p:sldId id="323" r:id="rId5"/>
    <p:sldId id="264" r:id="rId6"/>
    <p:sldId id="302" r:id="rId7"/>
    <p:sldId id="303" r:id="rId8"/>
    <p:sldId id="322" r:id="rId9"/>
    <p:sldId id="361" r:id="rId10"/>
    <p:sldId id="319" r:id="rId11"/>
    <p:sldId id="305" r:id="rId12"/>
    <p:sldId id="304" r:id="rId13"/>
    <p:sldId id="306" r:id="rId14"/>
    <p:sldId id="280" r:id="rId15"/>
    <p:sldId id="362" r:id="rId16"/>
    <p:sldId id="334" r:id="rId17"/>
    <p:sldId id="391" r:id="rId18"/>
    <p:sldId id="268" r:id="rId19"/>
    <p:sldId id="342" r:id="rId20"/>
    <p:sldId id="341" r:id="rId21"/>
    <p:sldId id="370" r:id="rId22"/>
    <p:sldId id="372" r:id="rId23"/>
    <p:sldId id="266" r:id="rId24"/>
    <p:sldId id="269" r:id="rId25"/>
    <p:sldId id="340" r:id="rId26"/>
    <p:sldId id="347" r:id="rId27"/>
    <p:sldId id="352" r:id="rId28"/>
    <p:sldId id="367" r:id="rId29"/>
    <p:sldId id="365" r:id="rId30"/>
    <p:sldId id="366" r:id="rId31"/>
    <p:sldId id="354" r:id="rId32"/>
    <p:sldId id="355" r:id="rId33"/>
    <p:sldId id="363" r:id="rId34"/>
    <p:sldId id="364" r:id="rId35"/>
    <p:sldId id="356" r:id="rId36"/>
    <p:sldId id="357" r:id="rId37"/>
    <p:sldId id="358" r:id="rId38"/>
    <p:sldId id="359" r:id="rId39"/>
    <p:sldId id="368" r:id="rId40"/>
    <p:sldId id="371" r:id="rId41"/>
    <p:sldId id="397" r:id="rId42"/>
    <p:sldId id="267" r:id="rId43"/>
    <p:sldId id="270" r:id="rId44"/>
    <p:sldId id="282" r:id="rId45"/>
    <p:sldId id="283" r:id="rId46"/>
    <p:sldId id="396" r:id="rId47"/>
    <p:sldId id="351" r:id="rId48"/>
    <p:sldId id="330" r:id="rId49"/>
    <p:sldId id="274" r:id="rId50"/>
    <p:sldId id="373" r:id="rId51"/>
    <p:sldId id="374" r:id="rId52"/>
    <p:sldId id="360" r:id="rId53"/>
    <p:sldId id="375" r:id="rId54"/>
    <p:sldId id="309" r:id="rId55"/>
    <p:sldId id="376" r:id="rId56"/>
    <p:sldId id="377" r:id="rId57"/>
    <p:sldId id="378" r:id="rId58"/>
    <p:sldId id="379" r:id="rId59"/>
    <p:sldId id="308" r:id="rId60"/>
    <p:sldId id="392" r:id="rId61"/>
    <p:sldId id="286" r:id="rId62"/>
    <p:sldId id="336" r:id="rId63"/>
    <p:sldId id="350" r:id="rId64"/>
    <p:sldId id="380" r:id="rId65"/>
    <p:sldId id="369" r:id="rId66"/>
    <p:sldId id="381" r:id="rId67"/>
    <p:sldId id="293" r:id="rId68"/>
    <p:sldId id="393" r:id="rId69"/>
    <p:sldId id="289" r:id="rId70"/>
    <p:sldId id="275" r:id="rId71"/>
    <p:sldId id="382" r:id="rId72"/>
    <p:sldId id="383" r:id="rId73"/>
    <p:sldId id="384" r:id="rId74"/>
    <p:sldId id="395" r:id="rId75"/>
    <p:sldId id="385" r:id="rId76"/>
    <p:sldId id="277" r:id="rId77"/>
    <p:sldId id="386" r:id="rId78"/>
    <p:sldId id="278" r:id="rId79"/>
    <p:sldId id="387" r:id="rId80"/>
    <p:sldId id="394" r:id="rId81"/>
    <p:sldId id="294" r:id="rId8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803" autoAdjust="0"/>
    <p:restoredTop sz="94580" autoAdjust="0"/>
  </p:normalViewPr>
  <p:slideViewPr>
    <p:cSldViewPr>
      <p:cViewPr varScale="1">
        <p:scale>
          <a:sx n="89" d="100"/>
          <a:sy n="89" d="100"/>
        </p:scale>
        <p:origin x="768"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790804-88C5-4495-BED2-32B8D7E87BE5}" type="datetimeFigureOut">
              <a:rPr lang="es-ES" smtClean="0"/>
              <a:pPr/>
              <a:t>17/03/2026</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7CC1C1-42C1-45F1-A649-B397C91A67AD}" type="slidenum">
              <a:rPr lang="es-ES" smtClean="0"/>
              <a:pPr/>
              <a:t>‹#›</a:t>
            </a:fld>
            <a:endParaRPr lang="es-ES"/>
          </a:p>
        </p:txBody>
      </p:sp>
    </p:spTree>
    <p:extLst>
      <p:ext uri="{BB962C8B-B14F-4D97-AF65-F5344CB8AC3E}">
        <p14:creationId xmlns:p14="http://schemas.microsoft.com/office/powerpoint/2010/main" val="4149580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7CC1C1-42C1-45F1-A649-B397C91A67AD}" type="slidenum">
              <a:rPr lang="es-ES" smtClean="0"/>
              <a:t>64</a:t>
            </a:fld>
            <a:endParaRPr lang="es-ES"/>
          </a:p>
        </p:txBody>
      </p:sp>
    </p:spTree>
    <p:extLst>
      <p:ext uri="{BB962C8B-B14F-4D97-AF65-F5344CB8AC3E}">
        <p14:creationId xmlns:p14="http://schemas.microsoft.com/office/powerpoint/2010/main" val="462564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927CC1C1-42C1-45F1-A649-B397C91A67AD}" type="slidenum">
              <a:rPr lang="es-ES" smtClean="0"/>
              <a:t>70</a:t>
            </a:fld>
            <a:endParaRPr lang="es-ES"/>
          </a:p>
        </p:txBody>
      </p:sp>
    </p:spTree>
    <p:extLst>
      <p:ext uri="{BB962C8B-B14F-4D97-AF65-F5344CB8AC3E}">
        <p14:creationId xmlns:p14="http://schemas.microsoft.com/office/powerpoint/2010/main" val="3175855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927CC1C1-42C1-45F1-A649-B397C91A67AD}" type="slidenum">
              <a:rPr lang="es-ES" smtClean="0"/>
              <a:t>78</a:t>
            </a:fld>
            <a:endParaRPr lang="es-ES"/>
          </a:p>
        </p:txBody>
      </p:sp>
    </p:spTree>
    <p:extLst>
      <p:ext uri="{BB962C8B-B14F-4D97-AF65-F5344CB8AC3E}">
        <p14:creationId xmlns:p14="http://schemas.microsoft.com/office/powerpoint/2010/main" val="2594421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B63A0158-D4EA-4446-BFE4-AD00005263EA}" type="datetimeFigureOut">
              <a:rPr lang="es-ES" smtClean="0"/>
              <a:pPr/>
              <a:t>17/03/2026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ACB2D70-63D2-4B7D-90F3-4640711B9432}" type="slidenum">
              <a:rPr lang="es-ES" smtClean="0"/>
              <a:pPr/>
              <a:t>‹#›</a:t>
            </a:fld>
            <a:endParaRPr lang="es-ES"/>
          </a:p>
        </p:txBody>
      </p:sp>
    </p:spTree>
    <p:extLst>
      <p:ext uri="{BB962C8B-B14F-4D97-AF65-F5344CB8AC3E}">
        <p14:creationId xmlns:p14="http://schemas.microsoft.com/office/powerpoint/2010/main" val="1498890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3A0158-D4EA-4446-BFE4-AD00005263EA}" type="datetimeFigureOut">
              <a:rPr lang="es-ES" smtClean="0"/>
              <a:pPr/>
              <a:t>17/03/2026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ACB2D70-63D2-4B7D-90F3-4640711B9432}" type="slidenum">
              <a:rPr lang="es-ES" smtClean="0"/>
              <a:pPr/>
              <a:t>‹#›</a:t>
            </a:fld>
            <a:endParaRPr lang="es-ES"/>
          </a:p>
        </p:txBody>
      </p:sp>
    </p:spTree>
    <p:extLst>
      <p:ext uri="{BB962C8B-B14F-4D97-AF65-F5344CB8AC3E}">
        <p14:creationId xmlns:p14="http://schemas.microsoft.com/office/powerpoint/2010/main" val="545792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B63A0158-D4EA-4446-BFE4-AD00005263EA}" type="datetimeFigureOut">
              <a:rPr lang="es-ES" smtClean="0"/>
              <a:pPr/>
              <a:t>17/03/2026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ACB2D70-63D2-4B7D-90F3-4640711B9432}" type="slidenum">
              <a:rPr lang="es-ES" smtClean="0"/>
              <a:pPr/>
              <a:t>‹#›</a:t>
            </a:fld>
            <a:endParaRPr lang="es-ES"/>
          </a:p>
        </p:txBody>
      </p:sp>
    </p:spTree>
    <p:extLst>
      <p:ext uri="{BB962C8B-B14F-4D97-AF65-F5344CB8AC3E}">
        <p14:creationId xmlns:p14="http://schemas.microsoft.com/office/powerpoint/2010/main" val="921455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3A0158-D4EA-4446-BFE4-AD00005263EA}" type="datetimeFigureOut">
              <a:rPr lang="es-ES" smtClean="0"/>
              <a:pPr/>
              <a:t>17/03/2026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ACB2D70-63D2-4B7D-90F3-4640711B9432}" type="slidenum">
              <a:rPr lang="es-ES" smtClean="0"/>
              <a:pPr/>
              <a:t>‹#›</a:t>
            </a:fld>
            <a:endParaRPr lang="es-ES"/>
          </a:p>
        </p:txBody>
      </p:sp>
    </p:spTree>
    <p:extLst>
      <p:ext uri="{BB962C8B-B14F-4D97-AF65-F5344CB8AC3E}">
        <p14:creationId xmlns:p14="http://schemas.microsoft.com/office/powerpoint/2010/main" val="264635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B63A0158-D4EA-4446-BFE4-AD00005263EA}" type="datetimeFigureOut">
              <a:rPr lang="es-ES" smtClean="0"/>
              <a:pPr/>
              <a:t>17/03/2026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ACB2D70-63D2-4B7D-90F3-4640711B9432}" type="slidenum">
              <a:rPr lang="es-ES" smtClean="0"/>
              <a:pPr/>
              <a:t>‹#›</a:t>
            </a:fld>
            <a:endParaRPr lang="es-ES"/>
          </a:p>
        </p:txBody>
      </p:sp>
    </p:spTree>
    <p:extLst>
      <p:ext uri="{BB962C8B-B14F-4D97-AF65-F5344CB8AC3E}">
        <p14:creationId xmlns:p14="http://schemas.microsoft.com/office/powerpoint/2010/main" val="320378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63A0158-D4EA-4446-BFE4-AD00005263EA}" type="datetimeFigureOut">
              <a:rPr lang="es-ES" smtClean="0"/>
              <a:pPr/>
              <a:t>17/03/2026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FACB2D70-63D2-4B7D-90F3-4640711B9432}" type="slidenum">
              <a:rPr lang="es-ES" smtClean="0"/>
              <a:pPr/>
              <a:t>‹#›</a:t>
            </a:fld>
            <a:endParaRPr lang="es-ES"/>
          </a:p>
        </p:txBody>
      </p:sp>
    </p:spTree>
    <p:extLst>
      <p:ext uri="{BB962C8B-B14F-4D97-AF65-F5344CB8AC3E}">
        <p14:creationId xmlns:p14="http://schemas.microsoft.com/office/powerpoint/2010/main" val="1518693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4" name="Content Placeholder 3"/>
          <p:cNvSpPr>
            <a:spLocks noGrp="1"/>
          </p:cNvSpPr>
          <p:nvPr>
            <p:ph sz="half" idx="2"/>
          </p:nvPr>
        </p:nvSpPr>
        <p:spPr>
          <a:xfrm>
            <a:off x="633845" y="2507551"/>
            <a:ext cx="3867150" cy="3680525"/>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6" name="Content Placeholder 5"/>
          <p:cNvSpPr>
            <a:spLocks noGrp="1"/>
          </p:cNvSpPr>
          <p:nvPr>
            <p:ph sz="quarter" idx="4"/>
          </p:nvPr>
        </p:nvSpPr>
        <p:spPr>
          <a:xfrm>
            <a:off x="4629150" y="2507551"/>
            <a:ext cx="3886201" cy="3680525"/>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B63A0158-D4EA-4446-BFE4-AD00005263EA}" type="datetimeFigureOut">
              <a:rPr lang="es-ES" smtClean="0"/>
              <a:pPr/>
              <a:t>17/03/2026</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FACB2D70-63D2-4B7D-90F3-4640711B9432}" type="slidenum">
              <a:rPr lang="es-ES" smtClean="0"/>
              <a:pPr/>
              <a:t>‹#›</a:t>
            </a:fld>
            <a:endParaRPr lang="es-ES"/>
          </a:p>
        </p:txBody>
      </p:sp>
      <p:sp>
        <p:nvSpPr>
          <p:cNvPr id="10" name="Title 9"/>
          <p:cNvSpPr>
            <a:spLocks noGrp="1"/>
          </p:cNvSpPr>
          <p:nvPr>
            <p:ph type="title"/>
          </p:nvPr>
        </p:nvSpPr>
        <p:spPr/>
        <p:txBody>
          <a:bodyPr/>
          <a:lstStyle/>
          <a:p>
            <a:r>
              <a:rPr lang="es-ES"/>
              <a:t>Haga clic para modificar el estilo de título del patrón</a:t>
            </a:r>
            <a:endParaRPr lang="en-US" dirty="0"/>
          </a:p>
        </p:txBody>
      </p:sp>
    </p:spTree>
    <p:extLst>
      <p:ext uri="{BB962C8B-B14F-4D97-AF65-F5344CB8AC3E}">
        <p14:creationId xmlns:p14="http://schemas.microsoft.com/office/powerpoint/2010/main" val="2203205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olo el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3A0158-D4EA-4446-BFE4-AD00005263EA}" type="datetimeFigureOut">
              <a:rPr lang="es-ES" smtClean="0"/>
              <a:pPr/>
              <a:t>17/03/2026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FACB2D70-63D2-4B7D-90F3-4640711B9432}" type="slidenum">
              <a:rPr lang="es-ES" smtClean="0"/>
              <a:pPr/>
              <a:t>‹#›</a:t>
            </a:fld>
            <a:endParaRPr lang="es-ES"/>
          </a:p>
        </p:txBody>
      </p:sp>
      <p:sp>
        <p:nvSpPr>
          <p:cNvPr id="6" name="Title 5"/>
          <p:cNvSpPr>
            <a:spLocks noGrp="1"/>
          </p:cNvSpPr>
          <p:nvPr>
            <p:ph type="title"/>
          </p:nvPr>
        </p:nvSpPr>
        <p:spPr/>
        <p:txBody>
          <a:bodyPr/>
          <a:lstStyle/>
          <a:p>
            <a:r>
              <a:rPr lang="es-ES"/>
              <a:t>Haga clic para modificar el estilo de título del patrón</a:t>
            </a:r>
            <a:endParaRPr lang="en-US"/>
          </a:p>
        </p:txBody>
      </p:sp>
    </p:spTree>
    <p:extLst>
      <p:ext uri="{BB962C8B-B14F-4D97-AF65-F5344CB8AC3E}">
        <p14:creationId xmlns:p14="http://schemas.microsoft.com/office/powerpoint/2010/main" val="4137257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3A0158-D4EA-4446-BFE4-AD00005263EA}" type="datetimeFigureOut">
              <a:rPr lang="es-ES" smtClean="0"/>
              <a:pPr/>
              <a:t>17/03/2026</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FACB2D70-63D2-4B7D-90F3-4640711B9432}" type="slidenum">
              <a:rPr lang="es-ES" smtClean="0"/>
              <a:pPr/>
              <a:t>‹#›</a:t>
            </a:fld>
            <a:endParaRPr lang="es-ES"/>
          </a:p>
        </p:txBody>
      </p:sp>
    </p:spTree>
    <p:extLst>
      <p:ext uri="{BB962C8B-B14F-4D97-AF65-F5344CB8AC3E}">
        <p14:creationId xmlns:p14="http://schemas.microsoft.com/office/powerpoint/2010/main" val="3813716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Editar el estilo de texto del patrón</a:t>
            </a:r>
          </a:p>
        </p:txBody>
      </p:sp>
      <p:sp>
        <p:nvSpPr>
          <p:cNvPr id="5" name="Date Placeholder 4"/>
          <p:cNvSpPr>
            <a:spLocks noGrp="1"/>
          </p:cNvSpPr>
          <p:nvPr>
            <p:ph type="dt" sz="half" idx="10"/>
          </p:nvPr>
        </p:nvSpPr>
        <p:spPr/>
        <p:txBody>
          <a:bodyPr/>
          <a:lstStyle/>
          <a:p>
            <a:fld id="{B63A0158-D4EA-4446-BFE4-AD00005263EA}" type="datetimeFigureOut">
              <a:rPr lang="es-ES" smtClean="0"/>
              <a:pPr/>
              <a:t>17/03/2026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FACB2D70-63D2-4B7D-90F3-4640711B9432}" type="slidenum">
              <a:rPr lang="es-ES" smtClean="0"/>
              <a:pPr/>
              <a:t>‹#›</a:t>
            </a:fld>
            <a:endParaRPr lang="es-ES"/>
          </a:p>
        </p:txBody>
      </p:sp>
    </p:spTree>
    <p:extLst>
      <p:ext uri="{BB962C8B-B14F-4D97-AF65-F5344CB8AC3E}">
        <p14:creationId xmlns:p14="http://schemas.microsoft.com/office/powerpoint/2010/main" val="851471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es-ES"/>
              <a:t>Haga clic para modificar el estilo de título del patrón</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Editar el estilo de texto del patrón</a:t>
            </a:r>
          </a:p>
        </p:txBody>
      </p:sp>
      <p:sp>
        <p:nvSpPr>
          <p:cNvPr id="5" name="Date Placeholder 4"/>
          <p:cNvSpPr>
            <a:spLocks noGrp="1"/>
          </p:cNvSpPr>
          <p:nvPr>
            <p:ph type="dt" sz="half" idx="10"/>
          </p:nvPr>
        </p:nvSpPr>
        <p:spPr/>
        <p:txBody>
          <a:bodyPr/>
          <a:lstStyle/>
          <a:p>
            <a:fld id="{B63A0158-D4EA-4446-BFE4-AD00005263EA}" type="datetimeFigureOut">
              <a:rPr lang="es-ES" smtClean="0"/>
              <a:pPr/>
              <a:t>17/03/2026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FACB2D70-63D2-4B7D-90F3-4640711B9432}" type="slidenum">
              <a:rPr lang="es-ES" smtClean="0"/>
              <a:pPr/>
              <a:t>‹#›</a:t>
            </a:fld>
            <a:endParaRPr lang="es-ES"/>
          </a:p>
        </p:txBody>
      </p:sp>
    </p:spTree>
    <p:extLst>
      <p:ext uri="{BB962C8B-B14F-4D97-AF65-F5344CB8AC3E}">
        <p14:creationId xmlns:p14="http://schemas.microsoft.com/office/powerpoint/2010/main" val="808593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B63A0158-D4EA-4446-BFE4-AD00005263EA}" type="datetimeFigureOut">
              <a:rPr lang="es-ES" smtClean="0"/>
              <a:pPr/>
              <a:t>17/03/2026</a:t>
            </a:fld>
            <a:endParaRPr lang="es-E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es-ES"/>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FACB2D70-63D2-4B7D-90F3-4640711B9432}" type="slidenum">
              <a:rPr lang="es-ES" smtClean="0"/>
              <a:pPr/>
              <a:t>‹#›</a:t>
            </a:fld>
            <a:endParaRPr lang="es-ES"/>
          </a:p>
        </p:txBody>
      </p:sp>
    </p:spTree>
    <p:extLst>
      <p:ext uri="{BB962C8B-B14F-4D97-AF65-F5344CB8AC3E}">
        <p14:creationId xmlns:p14="http://schemas.microsoft.com/office/powerpoint/2010/main" val="15575347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20.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7.png"/><Relationship Id="rId7" Type="http://schemas.openxmlformats.org/officeDocument/2006/relationships/image" Target="../media/image700.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690.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62.pn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5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6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7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8497" y="703415"/>
            <a:ext cx="987006" cy="1055232"/>
          </a:xfrm>
          <a:prstGeom prst="rect">
            <a:avLst/>
          </a:prstGeom>
        </p:spPr>
      </p:pic>
      <p:sp>
        <p:nvSpPr>
          <p:cNvPr id="3" name="CuadroTexto 2"/>
          <p:cNvSpPr txBox="1"/>
          <p:nvPr/>
        </p:nvSpPr>
        <p:spPr>
          <a:xfrm>
            <a:off x="5724128" y="5875097"/>
            <a:ext cx="3024336" cy="523220"/>
          </a:xfrm>
          <a:prstGeom prst="rect">
            <a:avLst/>
          </a:prstGeom>
          <a:noFill/>
        </p:spPr>
        <p:txBody>
          <a:bodyPr wrap="square" rtlCol="0">
            <a:spAutoFit/>
          </a:bodyPr>
          <a:lstStyle/>
          <a:p>
            <a:r>
              <a:rPr lang="es-ES" sz="1400" dirty="0">
                <a:ln w="0"/>
                <a:effectLst>
                  <a:outerShdw blurRad="38100" dist="19050" dir="2700000" algn="tl" rotWithShape="0">
                    <a:schemeClr val="dk1">
                      <a:alpha val="40000"/>
                    </a:schemeClr>
                  </a:outerShdw>
                </a:effectLst>
                <a:latin typeface="Adobe Gothic Std B" panose="020B0800000000000000" pitchFamily="34" charset="-128"/>
                <a:ea typeface="Adobe Gothic Std B" panose="020B0800000000000000" pitchFamily="34" charset="-128"/>
              </a:rPr>
              <a:t>Dr. Carlomagno Araya Alpízar</a:t>
            </a:r>
          </a:p>
          <a:p>
            <a:r>
              <a:rPr lang="es-ES" sz="1400" dirty="0">
                <a:ln w="0"/>
                <a:effectLst>
                  <a:outerShdw blurRad="38100" dist="19050" dir="2700000" algn="tl" rotWithShape="0">
                    <a:schemeClr val="dk1">
                      <a:alpha val="40000"/>
                    </a:schemeClr>
                  </a:outerShdw>
                </a:effectLst>
                <a:latin typeface="Adobe Gothic Std B" panose="020B0800000000000000" pitchFamily="34" charset="-128"/>
                <a:ea typeface="Adobe Gothic Std B" panose="020B0800000000000000" pitchFamily="34" charset="-128"/>
              </a:rPr>
              <a:t>Catedrático en Estadística</a:t>
            </a:r>
          </a:p>
        </p:txBody>
      </p:sp>
      <p:pic>
        <p:nvPicPr>
          <p:cNvPr id="6" name="Picture 5">
            <a:extLst>
              <a:ext uri="{FF2B5EF4-FFF2-40B4-BE49-F238E27FC236}">
                <a16:creationId xmlns:a16="http://schemas.microsoft.com/office/drawing/2014/main" id="{15873489-8FB8-4610-AAF8-FEF915E292D5}"/>
              </a:ext>
            </a:extLst>
          </p:cNvPr>
          <p:cNvPicPr>
            <a:picLocks noChangeAspect="1"/>
          </p:cNvPicPr>
          <p:nvPr/>
        </p:nvPicPr>
        <p:blipFill>
          <a:blip r:embed="rId3"/>
          <a:stretch>
            <a:fillRect/>
          </a:stretch>
        </p:blipFill>
        <p:spPr>
          <a:xfrm>
            <a:off x="430850" y="2239980"/>
            <a:ext cx="8282299" cy="2571834"/>
          </a:xfrm>
          <a:prstGeom prst="rect">
            <a:avLst/>
          </a:prstGeom>
        </p:spPr>
      </p:pic>
    </p:spTree>
    <p:extLst>
      <p:ext uri="{BB962C8B-B14F-4D97-AF65-F5344CB8AC3E}">
        <p14:creationId xmlns:p14="http://schemas.microsoft.com/office/powerpoint/2010/main" val="2602507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1835696" y="548680"/>
            <a:ext cx="4752528" cy="3502469"/>
          </a:xfrm>
          <a:prstGeom prst="rect">
            <a:avLst/>
          </a:prstGeom>
        </p:spPr>
      </p:pic>
      <p:pic>
        <p:nvPicPr>
          <p:cNvPr id="3" name="Picture 2"/>
          <p:cNvPicPr>
            <a:picLocks noChangeAspect="1"/>
          </p:cNvPicPr>
          <p:nvPr/>
        </p:nvPicPr>
        <p:blipFill>
          <a:blip r:embed="rId3" cstate="print"/>
          <a:stretch>
            <a:fillRect/>
          </a:stretch>
        </p:blipFill>
        <p:spPr>
          <a:xfrm>
            <a:off x="1979712" y="4221088"/>
            <a:ext cx="2238375" cy="1619250"/>
          </a:xfrm>
          <a:prstGeom prst="rect">
            <a:avLst/>
          </a:prstGeom>
        </p:spPr>
      </p:pic>
      <p:pic>
        <p:nvPicPr>
          <p:cNvPr id="5" name="Picture 4"/>
          <p:cNvPicPr>
            <a:picLocks noChangeAspect="1"/>
          </p:cNvPicPr>
          <p:nvPr/>
        </p:nvPicPr>
        <p:blipFill>
          <a:blip r:embed="rId4" cstate="print"/>
          <a:stretch>
            <a:fillRect/>
          </a:stretch>
        </p:blipFill>
        <p:spPr>
          <a:xfrm>
            <a:off x="4644009" y="4221088"/>
            <a:ext cx="2160240" cy="1637727"/>
          </a:xfrm>
          <a:prstGeom prst="rect">
            <a:avLst/>
          </a:prstGeom>
        </p:spPr>
      </p:pic>
    </p:spTree>
    <p:extLst>
      <p:ext uri="{BB962C8B-B14F-4D97-AF65-F5344CB8AC3E}">
        <p14:creationId xmlns:p14="http://schemas.microsoft.com/office/powerpoint/2010/main" val="2513228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4716016" y="1905799"/>
            <a:ext cx="3769648" cy="3314074"/>
          </a:xfrm>
          <a:prstGeom prst="rect">
            <a:avLst/>
          </a:prstGeom>
        </p:spPr>
      </p:pic>
      <p:sp>
        <p:nvSpPr>
          <p:cNvPr id="3" name="Rectangle 2"/>
          <p:cNvSpPr/>
          <p:nvPr/>
        </p:nvSpPr>
        <p:spPr>
          <a:xfrm>
            <a:off x="755576" y="764704"/>
            <a:ext cx="4572000" cy="369332"/>
          </a:xfrm>
          <a:prstGeom prst="rect">
            <a:avLst/>
          </a:prstGeom>
        </p:spPr>
        <p:txBody>
          <a:bodyPr>
            <a:spAutoFit/>
          </a:bodyPr>
          <a:lstStyle/>
          <a:p>
            <a:pPr algn="just"/>
            <a:r>
              <a:rPr lang="es-ES_tradnl" b="1" spc="-15" dirty="0">
                <a:latin typeface="Cambria" panose="02040503050406030204" pitchFamily="18" charset="0"/>
                <a:ea typeface="Times New Roman" panose="02020603050405020304" pitchFamily="18" charset="0"/>
              </a:rPr>
              <a:t>Características</a:t>
            </a:r>
          </a:p>
        </p:txBody>
      </p:sp>
      <p:sp>
        <p:nvSpPr>
          <p:cNvPr id="4" name="TextBox 3"/>
          <p:cNvSpPr txBox="1"/>
          <p:nvPr/>
        </p:nvSpPr>
        <p:spPr>
          <a:xfrm>
            <a:off x="755576" y="1196752"/>
            <a:ext cx="7200800" cy="646331"/>
          </a:xfrm>
          <a:prstGeom prst="rect">
            <a:avLst/>
          </a:prstGeom>
          <a:noFill/>
        </p:spPr>
        <p:txBody>
          <a:bodyPr wrap="square" rtlCol="0">
            <a:spAutoFit/>
          </a:bodyPr>
          <a:lstStyle/>
          <a:p>
            <a:r>
              <a:rPr lang="es-ES" dirty="0"/>
              <a:t>Son las cualidades que distinguen a la unidades estadísticas y que las hace diferentes.</a:t>
            </a:r>
          </a:p>
        </p:txBody>
      </p:sp>
      <p:pic>
        <p:nvPicPr>
          <p:cNvPr id="5" name="Imagen 4"/>
          <p:cNvPicPr>
            <a:picLocks noChangeAspect="1"/>
          </p:cNvPicPr>
          <p:nvPr/>
        </p:nvPicPr>
        <p:blipFill>
          <a:blip r:embed="rId3" cstate="print"/>
          <a:stretch>
            <a:fillRect/>
          </a:stretch>
        </p:blipFill>
        <p:spPr>
          <a:xfrm>
            <a:off x="899591" y="2348880"/>
            <a:ext cx="3690263" cy="2675329"/>
          </a:xfrm>
          <a:prstGeom prst="rect">
            <a:avLst/>
          </a:prstGeom>
        </p:spPr>
      </p:pic>
      <p:pic>
        <p:nvPicPr>
          <p:cNvPr id="6" name="Picture 5"/>
          <p:cNvPicPr>
            <a:picLocks noChangeAspect="1"/>
          </p:cNvPicPr>
          <p:nvPr/>
        </p:nvPicPr>
        <p:blipFill>
          <a:blip r:embed="rId4" cstate="print"/>
          <a:stretch>
            <a:fillRect/>
          </a:stretch>
        </p:blipFill>
        <p:spPr>
          <a:xfrm>
            <a:off x="4716016" y="6554459"/>
            <a:ext cx="4305569" cy="232492"/>
          </a:xfrm>
          <a:prstGeom prst="rect">
            <a:avLst/>
          </a:prstGeom>
          <a:effectLst>
            <a:glow rad="101600">
              <a:schemeClr val="accent5">
                <a:satMod val="175000"/>
                <a:alpha val="40000"/>
              </a:schemeClr>
            </a:glow>
          </a:effectLst>
        </p:spPr>
      </p:pic>
    </p:spTree>
    <p:extLst>
      <p:ext uri="{BB962C8B-B14F-4D97-AF65-F5344CB8AC3E}">
        <p14:creationId xmlns:p14="http://schemas.microsoft.com/office/powerpoint/2010/main" val="3523048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5C20938-E05E-45B0-B0CA-45982798FB2E}"/>
              </a:ext>
            </a:extLst>
          </p:cNvPr>
          <p:cNvPicPr>
            <a:picLocks noChangeAspect="1"/>
          </p:cNvPicPr>
          <p:nvPr/>
        </p:nvPicPr>
        <p:blipFill>
          <a:blip r:embed="rId2"/>
          <a:stretch>
            <a:fillRect/>
          </a:stretch>
        </p:blipFill>
        <p:spPr>
          <a:xfrm>
            <a:off x="852487" y="900112"/>
            <a:ext cx="7439025" cy="5057775"/>
          </a:xfrm>
          <a:prstGeom prst="rect">
            <a:avLst/>
          </a:prstGeom>
        </p:spPr>
      </p:pic>
    </p:spTree>
    <p:extLst>
      <p:ext uri="{BB962C8B-B14F-4D97-AF65-F5344CB8AC3E}">
        <p14:creationId xmlns:p14="http://schemas.microsoft.com/office/powerpoint/2010/main" val="1663185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1600" y="2492896"/>
            <a:ext cx="7200800" cy="687881"/>
          </a:xfrm>
          <a:prstGeom prst="rect">
            <a:avLst/>
          </a:prstGeom>
        </p:spPr>
        <p:txBody>
          <a:bodyPr wrap="square">
            <a:spAutoFit/>
          </a:bodyPr>
          <a:lstStyle/>
          <a:p>
            <a:pPr>
              <a:spcBef>
                <a:spcPct val="15000"/>
              </a:spcBef>
              <a:buClr>
                <a:schemeClr val="accent1"/>
              </a:buClr>
            </a:pPr>
            <a:r>
              <a:rPr lang="es-ES" altLang="es-CR" b="1" dirty="0"/>
              <a:t>Nominal</a:t>
            </a:r>
            <a:r>
              <a:rPr lang="es-ES" altLang="es-CR" dirty="0"/>
              <a:t>: asignación de un número a cada categoría</a:t>
            </a:r>
          </a:p>
          <a:p>
            <a:pPr>
              <a:spcBef>
                <a:spcPct val="15000"/>
              </a:spcBef>
              <a:buClr>
                <a:schemeClr val="accent1"/>
              </a:buClr>
              <a:buFontTx/>
              <a:buNone/>
            </a:pPr>
            <a:r>
              <a:rPr lang="es-ES" altLang="es-CR" dirty="0"/>
              <a:t>	Sexo: (1) Hombre, (2) Mujer</a:t>
            </a:r>
          </a:p>
        </p:txBody>
      </p:sp>
      <p:sp>
        <p:nvSpPr>
          <p:cNvPr id="3" name="Rectangle 2"/>
          <p:cNvSpPr/>
          <p:nvPr/>
        </p:nvSpPr>
        <p:spPr>
          <a:xfrm>
            <a:off x="1043608" y="3645024"/>
            <a:ext cx="6480720" cy="687881"/>
          </a:xfrm>
          <a:prstGeom prst="rect">
            <a:avLst/>
          </a:prstGeom>
        </p:spPr>
        <p:txBody>
          <a:bodyPr wrap="square">
            <a:spAutoFit/>
          </a:bodyPr>
          <a:lstStyle/>
          <a:p>
            <a:pPr>
              <a:spcBef>
                <a:spcPct val="15000"/>
              </a:spcBef>
              <a:buClr>
                <a:schemeClr val="accent1"/>
              </a:buClr>
            </a:pPr>
            <a:r>
              <a:rPr lang="es-ES" altLang="es-CR" b="1" dirty="0"/>
              <a:t>Ordinal</a:t>
            </a:r>
            <a:r>
              <a:rPr lang="es-ES" altLang="es-CR" dirty="0"/>
              <a:t>: existe un orden entre categorías</a:t>
            </a:r>
          </a:p>
          <a:p>
            <a:pPr>
              <a:spcBef>
                <a:spcPct val="15000"/>
              </a:spcBef>
              <a:buClr>
                <a:schemeClr val="accent1"/>
              </a:buClr>
            </a:pPr>
            <a:r>
              <a:rPr lang="es-ES" altLang="es-CR" dirty="0"/>
              <a:t>Tamaño de la empresa: (1) Micro, (2) Pequeña, (3) Mediana</a:t>
            </a:r>
          </a:p>
        </p:txBody>
      </p:sp>
      <p:pic>
        <p:nvPicPr>
          <p:cNvPr id="4" name="Picture 3"/>
          <p:cNvPicPr>
            <a:picLocks noChangeAspect="1"/>
          </p:cNvPicPr>
          <p:nvPr/>
        </p:nvPicPr>
        <p:blipFill>
          <a:blip r:embed="rId2" cstate="print"/>
          <a:stretch>
            <a:fillRect/>
          </a:stretch>
        </p:blipFill>
        <p:spPr>
          <a:xfrm>
            <a:off x="1619672" y="260648"/>
            <a:ext cx="5112568" cy="1910032"/>
          </a:xfrm>
          <a:prstGeom prst="rect">
            <a:avLst/>
          </a:prstGeom>
        </p:spPr>
      </p:pic>
      <p:pic>
        <p:nvPicPr>
          <p:cNvPr id="5" name="Picture 4"/>
          <p:cNvPicPr>
            <a:picLocks noChangeAspect="1"/>
          </p:cNvPicPr>
          <p:nvPr/>
        </p:nvPicPr>
        <p:blipFill>
          <a:blip r:embed="rId3" cstate="print"/>
          <a:stretch>
            <a:fillRect/>
          </a:stretch>
        </p:blipFill>
        <p:spPr>
          <a:xfrm>
            <a:off x="2771800" y="4509120"/>
            <a:ext cx="2931635" cy="1542446"/>
          </a:xfrm>
          <a:prstGeom prst="rect">
            <a:avLst/>
          </a:prstGeom>
        </p:spPr>
      </p:pic>
    </p:spTree>
    <p:extLst>
      <p:ext uri="{BB962C8B-B14F-4D97-AF65-F5344CB8AC3E}">
        <p14:creationId xmlns:p14="http://schemas.microsoft.com/office/powerpoint/2010/main" val="1191109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txBox="1">
            <a:spLocks noChangeArrowheads="1"/>
          </p:cNvSpPr>
          <p:nvPr/>
        </p:nvSpPr>
        <p:spPr>
          <a:xfrm>
            <a:off x="1013892" y="3793004"/>
            <a:ext cx="5070276" cy="1148164"/>
          </a:xfrm>
          <a:prstGeom prst="rect">
            <a:avLst/>
          </a:prstGeom>
          <a:noFill/>
        </p:spPr>
        <p:txBody>
          <a:bodyPr lIns="92075" tIns="46038" rIns="92075" bIns="46038"/>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spcBef>
                <a:spcPct val="15000"/>
              </a:spcBef>
              <a:buClr>
                <a:schemeClr val="accent1"/>
              </a:buClr>
              <a:buNone/>
            </a:pPr>
            <a:r>
              <a:rPr lang="es-ES" altLang="es-CR" sz="1800" b="1" dirty="0"/>
              <a:t>Intervalo: </a:t>
            </a:r>
            <a:r>
              <a:rPr lang="es-ES" altLang="es-CR" sz="1800" dirty="0"/>
              <a:t>existe un orden y la misma distancia entre categorías, el punto cero existe. Grados de temperatura, valoración del servicio en un hotel (-2, -1, 0, +1, +2).</a:t>
            </a:r>
          </a:p>
        </p:txBody>
      </p:sp>
      <p:sp>
        <p:nvSpPr>
          <p:cNvPr id="2" name="Rectangle 1"/>
          <p:cNvSpPr/>
          <p:nvPr/>
        </p:nvSpPr>
        <p:spPr>
          <a:xfrm>
            <a:off x="1043608" y="2852936"/>
            <a:ext cx="7272808" cy="646331"/>
          </a:xfrm>
          <a:prstGeom prst="rect">
            <a:avLst/>
          </a:prstGeom>
        </p:spPr>
        <p:txBody>
          <a:bodyPr wrap="square">
            <a:spAutoFit/>
          </a:bodyPr>
          <a:lstStyle/>
          <a:p>
            <a:pPr algn="just">
              <a:spcBef>
                <a:spcPct val="15000"/>
              </a:spcBef>
              <a:buClr>
                <a:schemeClr val="accent1"/>
              </a:buClr>
            </a:pPr>
            <a:r>
              <a:rPr lang="es-ES" altLang="es-CR" b="1" dirty="0"/>
              <a:t>Razón</a:t>
            </a:r>
            <a:r>
              <a:rPr lang="es-ES" altLang="es-CR" dirty="0"/>
              <a:t>: similar al intervalo pero el punto cero o de origen indica ausencia. Edad en años, número anual de kilómetros recorridos, etc.</a:t>
            </a:r>
          </a:p>
        </p:txBody>
      </p:sp>
      <p:pic>
        <p:nvPicPr>
          <p:cNvPr id="6" name="Picture 5"/>
          <p:cNvPicPr>
            <a:picLocks noChangeAspect="1"/>
          </p:cNvPicPr>
          <p:nvPr/>
        </p:nvPicPr>
        <p:blipFill>
          <a:blip r:embed="rId2" cstate="print"/>
          <a:stretch>
            <a:fillRect/>
          </a:stretch>
        </p:blipFill>
        <p:spPr>
          <a:xfrm>
            <a:off x="1115616" y="404664"/>
            <a:ext cx="7518482" cy="2160240"/>
          </a:xfrm>
          <a:prstGeom prst="rect">
            <a:avLst/>
          </a:prstGeom>
        </p:spPr>
      </p:pic>
      <p:pic>
        <p:nvPicPr>
          <p:cNvPr id="4" name="Picture 3"/>
          <p:cNvPicPr>
            <a:picLocks noChangeAspect="1"/>
          </p:cNvPicPr>
          <p:nvPr/>
        </p:nvPicPr>
        <p:blipFill>
          <a:blip r:embed="rId3" cstate="print"/>
          <a:stretch>
            <a:fillRect/>
          </a:stretch>
        </p:blipFill>
        <p:spPr>
          <a:xfrm>
            <a:off x="6300192" y="3806339"/>
            <a:ext cx="1902397" cy="2129606"/>
          </a:xfrm>
          <a:prstGeom prst="rect">
            <a:avLst/>
          </a:prstGeom>
        </p:spPr>
      </p:pic>
    </p:spTree>
    <p:extLst>
      <p:ext uri="{BB962C8B-B14F-4D97-AF65-F5344CB8AC3E}">
        <p14:creationId xmlns:p14="http://schemas.microsoft.com/office/powerpoint/2010/main" val="798793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7574B5-98B6-4741-A943-4E50A22D8B32}"/>
              </a:ext>
            </a:extLst>
          </p:cNvPr>
          <p:cNvPicPr>
            <a:picLocks noChangeAspect="1"/>
          </p:cNvPicPr>
          <p:nvPr/>
        </p:nvPicPr>
        <p:blipFill>
          <a:blip r:embed="rId2"/>
          <a:stretch>
            <a:fillRect/>
          </a:stretch>
        </p:blipFill>
        <p:spPr>
          <a:xfrm>
            <a:off x="439896" y="1340768"/>
            <a:ext cx="8264207" cy="3868185"/>
          </a:xfrm>
          <a:prstGeom prst="rect">
            <a:avLst/>
          </a:prstGeom>
        </p:spPr>
      </p:pic>
      <p:pic>
        <p:nvPicPr>
          <p:cNvPr id="3" name="Picture 2">
            <a:extLst>
              <a:ext uri="{FF2B5EF4-FFF2-40B4-BE49-F238E27FC236}">
                <a16:creationId xmlns:a16="http://schemas.microsoft.com/office/drawing/2014/main" id="{BFAC5F04-00B2-4951-BF89-EF1A01B0D03E}"/>
              </a:ext>
            </a:extLst>
          </p:cNvPr>
          <p:cNvPicPr>
            <a:picLocks noChangeAspect="1"/>
          </p:cNvPicPr>
          <p:nvPr/>
        </p:nvPicPr>
        <p:blipFill>
          <a:blip r:embed="rId3"/>
          <a:stretch>
            <a:fillRect/>
          </a:stretch>
        </p:blipFill>
        <p:spPr>
          <a:xfrm>
            <a:off x="209132" y="1052736"/>
            <a:ext cx="8725733" cy="4084209"/>
          </a:xfrm>
          <a:prstGeom prst="rect">
            <a:avLst/>
          </a:prstGeom>
        </p:spPr>
      </p:pic>
    </p:spTree>
    <p:extLst>
      <p:ext uri="{BB962C8B-B14F-4D97-AF65-F5344CB8AC3E}">
        <p14:creationId xmlns:p14="http://schemas.microsoft.com/office/powerpoint/2010/main" val="415511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B4A3A47-1C84-4C9A-8F89-223511DDE7D0}"/>
              </a:ext>
            </a:extLst>
          </p:cNvPr>
          <p:cNvPicPr>
            <a:picLocks noChangeAspect="1"/>
          </p:cNvPicPr>
          <p:nvPr/>
        </p:nvPicPr>
        <p:blipFill>
          <a:blip r:embed="rId2"/>
          <a:stretch>
            <a:fillRect/>
          </a:stretch>
        </p:blipFill>
        <p:spPr>
          <a:xfrm>
            <a:off x="467544" y="980728"/>
            <a:ext cx="7886700" cy="4067175"/>
          </a:xfrm>
          <a:prstGeom prst="rect">
            <a:avLst/>
          </a:prstGeom>
        </p:spPr>
      </p:pic>
    </p:spTree>
    <p:extLst>
      <p:ext uri="{BB962C8B-B14F-4D97-AF65-F5344CB8AC3E}">
        <p14:creationId xmlns:p14="http://schemas.microsoft.com/office/powerpoint/2010/main" val="18306548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77405CE-50C6-38AC-D98B-B4FD60A75718}"/>
              </a:ext>
            </a:extLst>
          </p:cNvPr>
          <p:cNvPicPr>
            <a:picLocks noChangeAspect="1"/>
          </p:cNvPicPr>
          <p:nvPr/>
        </p:nvPicPr>
        <p:blipFill>
          <a:blip r:embed="rId2"/>
          <a:stretch>
            <a:fillRect/>
          </a:stretch>
        </p:blipFill>
        <p:spPr>
          <a:xfrm>
            <a:off x="683568" y="476672"/>
            <a:ext cx="7867600" cy="5531906"/>
          </a:xfrm>
          <a:prstGeom prst="rect">
            <a:avLst/>
          </a:prstGeom>
        </p:spPr>
      </p:pic>
    </p:spTree>
    <p:extLst>
      <p:ext uri="{BB962C8B-B14F-4D97-AF65-F5344CB8AC3E}">
        <p14:creationId xmlns:p14="http://schemas.microsoft.com/office/powerpoint/2010/main" val="4611890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755576" y="692696"/>
            <a:ext cx="7344816" cy="369332"/>
          </a:xfrm>
          <a:prstGeom prst="rect">
            <a:avLst/>
          </a:prstGeom>
        </p:spPr>
        <p:txBody>
          <a:bodyPr wrap="square">
            <a:spAutoFit/>
          </a:bodyPr>
          <a:lstStyle/>
          <a:p>
            <a:pPr algn="just"/>
            <a:r>
              <a:rPr lang="es-ES_tradnl" b="1" spc="-15" dirty="0">
                <a:ea typeface="Times New Roman" panose="02020603050405020304" pitchFamily="18" charset="0"/>
              </a:rPr>
              <a:t>Diseño y selección de la muestra</a:t>
            </a:r>
            <a:endParaRPr lang="es-CR" b="1" dirty="0"/>
          </a:p>
        </p:txBody>
      </p:sp>
      <p:sp>
        <p:nvSpPr>
          <p:cNvPr id="3" name="2 Marcador de contenido"/>
          <p:cNvSpPr txBox="1">
            <a:spLocks/>
          </p:cNvSpPr>
          <p:nvPr/>
        </p:nvSpPr>
        <p:spPr>
          <a:xfrm>
            <a:off x="743708" y="1340768"/>
            <a:ext cx="7715200" cy="1302414"/>
          </a:xfrm>
          <a:prstGeom prst="rect">
            <a:avLst/>
          </a:prstGeom>
        </p:spPr>
        <p:txBody>
          <a:bodyPr>
            <a:noAutofit/>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lvl="1" indent="-180000">
              <a:lnSpc>
                <a:spcPct val="150000"/>
              </a:lnSpc>
              <a:buNone/>
            </a:pPr>
            <a:r>
              <a:rPr lang="es-CR" b="1" dirty="0"/>
              <a:t>Aleatoria. </a:t>
            </a:r>
            <a:r>
              <a:rPr lang="es-CR" dirty="0"/>
              <a:t>Cada elemento tiene una probabilidad conocida y no nula de ser seleccionado.</a:t>
            </a:r>
          </a:p>
        </p:txBody>
      </p:sp>
      <p:sp>
        <p:nvSpPr>
          <p:cNvPr id="5" name="4 Rectángulo"/>
          <p:cNvSpPr/>
          <p:nvPr/>
        </p:nvSpPr>
        <p:spPr>
          <a:xfrm>
            <a:off x="2786050" y="2581810"/>
            <a:ext cx="5962414" cy="880369"/>
          </a:xfrm>
          <a:prstGeom prst="rect">
            <a:avLst/>
          </a:prstGeom>
        </p:spPr>
        <p:txBody>
          <a:bodyPr wrap="square">
            <a:spAutoFit/>
          </a:bodyPr>
          <a:lstStyle/>
          <a:p>
            <a:pPr marL="0" lvl="1">
              <a:lnSpc>
                <a:spcPct val="150000"/>
              </a:lnSpc>
            </a:pPr>
            <a:r>
              <a:rPr lang="es-CR" b="1" dirty="0"/>
              <a:t>Intencional</a:t>
            </a:r>
            <a:r>
              <a:rPr lang="es-CR" dirty="0"/>
              <a:t>. Se utiliza el juicio de una persona con experiencia y conocimiento.</a:t>
            </a:r>
          </a:p>
        </p:txBody>
      </p:sp>
      <p:sp>
        <p:nvSpPr>
          <p:cNvPr id="6" name="5 Rectángulo"/>
          <p:cNvSpPr/>
          <p:nvPr/>
        </p:nvSpPr>
        <p:spPr>
          <a:xfrm>
            <a:off x="2780758" y="4055287"/>
            <a:ext cx="5962414" cy="1295868"/>
          </a:xfrm>
          <a:prstGeom prst="rect">
            <a:avLst/>
          </a:prstGeom>
        </p:spPr>
        <p:txBody>
          <a:bodyPr wrap="square">
            <a:spAutoFit/>
          </a:bodyPr>
          <a:lstStyle/>
          <a:p>
            <a:pPr marL="0" lvl="1">
              <a:lnSpc>
                <a:spcPct val="150000"/>
              </a:lnSpc>
            </a:pPr>
            <a:r>
              <a:rPr lang="es-CR" b="1" dirty="0"/>
              <a:t>Conveniencia. </a:t>
            </a:r>
            <a:r>
              <a:rPr lang="es-CR" dirty="0"/>
              <a:t>Se escogen las unidades o elementos que están disponibles o son más fáciles de conseguir. Se corre el riesgo de que no sea representativa.</a:t>
            </a:r>
          </a:p>
        </p:txBody>
      </p:sp>
      <p:sp>
        <p:nvSpPr>
          <p:cNvPr id="7" name="6 Abrir llave"/>
          <p:cNvSpPr/>
          <p:nvPr/>
        </p:nvSpPr>
        <p:spPr>
          <a:xfrm>
            <a:off x="2285984" y="2786058"/>
            <a:ext cx="500066" cy="285752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R" b="1" dirty="0"/>
          </a:p>
        </p:txBody>
      </p:sp>
      <p:sp>
        <p:nvSpPr>
          <p:cNvPr id="8" name="7 CuadroTexto"/>
          <p:cNvSpPr txBox="1"/>
          <p:nvPr/>
        </p:nvSpPr>
        <p:spPr>
          <a:xfrm>
            <a:off x="799931" y="4055287"/>
            <a:ext cx="1428760" cy="369332"/>
          </a:xfrm>
          <a:prstGeom prst="rect">
            <a:avLst/>
          </a:prstGeom>
          <a:noFill/>
        </p:spPr>
        <p:txBody>
          <a:bodyPr wrap="square" rtlCol="0">
            <a:spAutoFit/>
          </a:bodyPr>
          <a:lstStyle/>
          <a:p>
            <a:r>
              <a:rPr lang="es-MX" b="1" dirty="0"/>
              <a:t>No aleatorio</a:t>
            </a:r>
            <a:endParaRPr lang="es-CR" b="1" dirty="0"/>
          </a:p>
        </p:txBody>
      </p:sp>
      <p:pic>
        <p:nvPicPr>
          <p:cNvPr id="2" name="Imagen 1">
            <a:extLst>
              <a:ext uri="{FF2B5EF4-FFF2-40B4-BE49-F238E27FC236}">
                <a16:creationId xmlns:a16="http://schemas.microsoft.com/office/drawing/2014/main" id="{5C3E2202-8DD8-4864-971C-CD8E6BCB5507}"/>
              </a:ext>
            </a:extLst>
          </p:cNvPr>
          <p:cNvPicPr>
            <a:picLocks noChangeAspect="1"/>
          </p:cNvPicPr>
          <p:nvPr/>
        </p:nvPicPr>
        <p:blipFill>
          <a:blip r:embed="rId2"/>
          <a:stretch>
            <a:fillRect/>
          </a:stretch>
        </p:blipFill>
        <p:spPr>
          <a:xfrm>
            <a:off x="475701" y="4760827"/>
            <a:ext cx="1810283" cy="991804"/>
          </a:xfrm>
          <a:prstGeom prst="rect">
            <a:avLst/>
          </a:prstGeom>
        </p:spPr>
      </p:pic>
    </p:spTree>
    <p:extLst>
      <p:ext uri="{BB962C8B-B14F-4D97-AF65-F5344CB8AC3E}">
        <p14:creationId xmlns:p14="http://schemas.microsoft.com/office/powerpoint/2010/main" val="5253767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txBox="1">
            <a:spLocks noChangeArrowheads="1"/>
          </p:cNvSpPr>
          <p:nvPr/>
        </p:nvSpPr>
        <p:spPr>
          <a:xfrm>
            <a:off x="742625" y="370568"/>
            <a:ext cx="7728024" cy="432048"/>
          </a:xfrm>
          <a:prstGeom prst="rect">
            <a:avLst/>
          </a:prstGeom>
        </p:spPr>
        <p:txBody>
          <a:bodyPr lIns="92075" tIns="46038" rIns="92075" bIns="46038"/>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lgn="ctr">
              <a:buClr>
                <a:schemeClr val="accent1"/>
              </a:buClr>
              <a:buNone/>
              <a:defRPr/>
            </a:pPr>
            <a:r>
              <a:rPr lang="es-ES" sz="2400" b="1" dirty="0"/>
              <a:t>Error de Muestreo</a:t>
            </a:r>
          </a:p>
        </p:txBody>
      </p:sp>
      <p:pic>
        <p:nvPicPr>
          <p:cNvPr id="5" name="Picture 1"/>
          <p:cNvPicPr>
            <a:picLocks noChangeAspect="1"/>
          </p:cNvPicPr>
          <p:nvPr/>
        </p:nvPicPr>
        <p:blipFill>
          <a:blip r:embed="rId2" cstate="print"/>
          <a:stretch>
            <a:fillRect/>
          </a:stretch>
        </p:blipFill>
        <p:spPr>
          <a:xfrm>
            <a:off x="4644008" y="6453336"/>
            <a:ext cx="4411563" cy="219663"/>
          </a:xfrm>
          <a:prstGeom prst="rect">
            <a:avLst/>
          </a:prstGeom>
          <a:effectLst>
            <a:glow rad="101600">
              <a:schemeClr val="accent3">
                <a:satMod val="175000"/>
                <a:alpha val="40000"/>
              </a:schemeClr>
            </a:glow>
          </a:effectLst>
        </p:spPr>
      </p:pic>
      <mc:AlternateContent xmlns:mc="http://schemas.openxmlformats.org/markup-compatibility/2006" xmlns:a14="http://schemas.microsoft.com/office/drawing/2010/main">
        <mc:Choice Requires="a14">
          <p:sp>
            <p:nvSpPr>
              <p:cNvPr id="3" name="TextBox 2"/>
              <p:cNvSpPr txBox="1"/>
              <p:nvPr/>
            </p:nvSpPr>
            <p:spPr>
              <a:xfrm>
                <a:off x="2891605" y="2875477"/>
                <a:ext cx="3504806" cy="307777"/>
              </a:xfrm>
              <a:prstGeom prst="rect">
                <a:avLst/>
              </a:prstGeom>
              <a:noFill/>
              <a:ln>
                <a:solidFill>
                  <a:schemeClr val="accent1">
                    <a:lumMod val="60000"/>
                    <a:lumOff val="40000"/>
                  </a:schemeClr>
                </a:solidFill>
              </a:ln>
              <a:effectLst>
                <a:glow rad="63500">
                  <a:schemeClr val="accent1">
                    <a:satMod val="175000"/>
                    <a:alpha val="40000"/>
                  </a:schemeClr>
                </a:glow>
              </a:effectLst>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R" sz="2000" b="0" i="1" smtClean="0">
                          <a:latin typeface="Cambria Math" panose="02040503050406030204" pitchFamily="18" charset="0"/>
                        </a:rPr>
                        <m:t>𝑑</m:t>
                      </m:r>
                      <m:r>
                        <a:rPr lang="es-CR" sz="2000" b="0" i="1" smtClean="0">
                          <a:latin typeface="Cambria Math" panose="02040503050406030204" pitchFamily="18" charset="0"/>
                        </a:rPr>
                        <m:t>=</m:t>
                      </m:r>
                      <m:d>
                        <m:dPr>
                          <m:begChr m:val="|"/>
                          <m:endChr m:val="|"/>
                          <m:ctrlPr>
                            <a:rPr lang="es-CR" sz="2000" b="0" i="1" smtClean="0">
                              <a:latin typeface="Cambria Math" panose="02040503050406030204" pitchFamily="18" charset="0"/>
                            </a:rPr>
                          </m:ctrlPr>
                        </m:dPr>
                        <m:e>
                          <m:r>
                            <a:rPr lang="es-CR" sz="2000" b="0" i="1" smtClean="0">
                              <a:latin typeface="Cambria Math" panose="02040503050406030204" pitchFamily="18" charset="0"/>
                            </a:rPr>
                            <m:t>𝐸𝑠𝑡𝑖𝑚𝑎𝑑𝑜𝑟</m:t>
                          </m:r>
                          <m:r>
                            <a:rPr lang="es-CR" sz="2000" b="0" i="1" smtClean="0">
                              <a:latin typeface="Cambria Math" panose="02040503050406030204" pitchFamily="18" charset="0"/>
                            </a:rPr>
                            <m:t>−</m:t>
                          </m:r>
                          <m:r>
                            <a:rPr lang="es-CR" sz="2000" b="0" i="1" smtClean="0">
                              <a:latin typeface="Cambria Math" panose="02040503050406030204" pitchFamily="18" charset="0"/>
                            </a:rPr>
                            <m:t>𝑃𝑎𝑟</m:t>
                          </m:r>
                          <m:r>
                            <a:rPr lang="es-CR" sz="2000" b="0" i="1" smtClean="0">
                              <a:latin typeface="Cambria Math" panose="02040503050406030204" pitchFamily="18" charset="0"/>
                            </a:rPr>
                            <m:t>á</m:t>
                          </m:r>
                          <m:r>
                            <a:rPr lang="es-CR" sz="2000" b="0" i="1" smtClean="0">
                              <a:latin typeface="Cambria Math" panose="02040503050406030204" pitchFamily="18" charset="0"/>
                            </a:rPr>
                            <m:t>𝑚𝑒𝑡𝑟𝑜</m:t>
                          </m:r>
                        </m:e>
                      </m:d>
                    </m:oMath>
                  </m:oMathPara>
                </a14:m>
                <a:endParaRPr lang="en-US" sz="2000" dirty="0"/>
              </a:p>
            </p:txBody>
          </p:sp>
        </mc:Choice>
        <mc:Fallback xmlns="">
          <p:sp>
            <p:nvSpPr>
              <p:cNvPr id="3" name="TextBox 2"/>
              <p:cNvSpPr txBox="1">
                <a:spLocks noRot="1" noChangeAspect="1" noMove="1" noResize="1" noEditPoints="1" noAdjustHandles="1" noChangeArrowheads="1" noChangeShapeType="1" noTextEdit="1"/>
              </p:cNvSpPr>
              <p:nvPr/>
            </p:nvSpPr>
            <p:spPr>
              <a:xfrm>
                <a:off x="2891605" y="2875477"/>
                <a:ext cx="3504806" cy="307777"/>
              </a:xfrm>
              <a:prstGeom prst="rect">
                <a:avLst/>
              </a:prstGeom>
              <a:blipFill rotWithShape="0">
                <a:blip r:embed="rId3"/>
                <a:stretch>
                  <a:fillRect/>
                </a:stretch>
              </a:blipFill>
              <a:ln>
                <a:solidFill>
                  <a:schemeClr val="accent1">
                    <a:lumMod val="60000"/>
                    <a:lumOff val="40000"/>
                  </a:schemeClr>
                </a:solidFill>
              </a:ln>
              <a:effectLst>
                <a:glow rad="63500">
                  <a:schemeClr val="accent1">
                    <a:satMod val="175000"/>
                    <a:alpha val="40000"/>
                  </a:schemeClr>
                </a:glow>
              </a:effectLst>
            </p:spPr>
            <p:txBody>
              <a:bodyPr/>
              <a:lstStyle/>
              <a:p>
                <a:r>
                  <a:rPr lang="en-US">
                    <a:noFill/>
                  </a:rPr>
                  <a:t> </a:t>
                </a:r>
              </a:p>
            </p:txBody>
          </p:sp>
        </mc:Fallback>
      </mc:AlternateContent>
      <p:sp>
        <p:nvSpPr>
          <p:cNvPr id="4" name="TextBox 3"/>
          <p:cNvSpPr txBox="1"/>
          <p:nvPr/>
        </p:nvSpPr>
        <p:spPr>
          <a:xfrm>
            <a:off x="1074065" y="3607049"/>
            <a:ext cx="7065144" cy="1429622"/>
          </a:xfrm>
          <a:prstGeom prst="rect">
            <a:avLst/>
          </a:prstGeom>
          <a:noFill/>
        </p:spPr>
        <p:txBody>
          <a:bodyPr wrap="square" rtlCol="0">
            <a:spAutoFit/>
          </a:bodyPr>
          <a:lstStyle/>
          <a:p>
            <a:pPr algn="just">
              <a:lnSpc>
                <a:spcPct val="150000"/>
              </a:lnSpc>
            </a:pPr>
            <a:r>
              <a:rPr lang="es-CR" sz="2000" dirty="0"/>
              <a:t>Es el riesgo que el investigador puede correr de que la muestra seleccionada no sea completamente representativa de la población.</a:t>
            </a:r>
            <a:endParaRPr lang="en-US" sz="2000" dirty="0"/>
          </a:p>
        </p:txBody>
      </p:sp>
      <p:sp>
        <p:nvSpPr>
          <p:cNvPr id="6" name="TextBox 5"/>
          <p:cNvSpPr txBox="1"/>
          <p:nvPr/>
        </p:nvSpPr>
        <p:spPr>
          <a:xfrm>
            <a:off x="1074065" y="1028284"/>
            <a:ext cx="7448025" cy="1477328"/>
          </a:xfrm>
          <a:prstGeom prst="rect">
            <a:avLst/>
          </a:prstGeom>
          <a:noFill/>
        </p:spPr>
        <p:txBody>
          <a:bodyPr wrap="square" rtlCol="0">
            <a:spAutoFit/>
          </a:bodyPr>
          <a:lstStyle/>
          <a:p>
            <a:pPr algn="just">
              <a:lnSpc>
                <a:spcPct val="150000"/>
              </a:lnSpc>
            </a:pPr>
            <a:r>
              <a:rPr lang="es-CR" sz="2000" dirty="0"/>
              <a:t>Es el nivel de incertidumbre de la muestra seleccionada, dado por la diferencia entre los resultados obtenidos en el estudio por muestreo y el verdadero que se obtendría estudiando toda la población.</a:t>
            </a:r>
            <a:endParaRPr lang="en-US" sz="2000" dirty="0"/>
          </a:p>
        </p:txBody>
      </p:sp>
    </p:spTree>
    <p:extLst>
      <p:ext uri="{BB962C8B-B14F-4D97-AF65-F5344CB8AC3E}">
        <p14:creationId xmlns:p14="http://schemas.microsoft.com/office/powerpoint/2010/main" val="3947688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127E9D7-0F13-4727-ACE4-E2F6270C07B6}"/>
              </a:ext>
            </a:extLst>
          </p:cNvPr>
          <p:cNvSpPr txBox="1"/>
          <p:nvPr/>
        </p:nvSpPr>
        <p:spPr>
          <a:xfrm>
            <a:off x="539552" y="332656"/>
            <a:ext cx="7686248" cy="1015663"/>
          </a:xfrm>
          <a:prstGeom prst="rect">
            <a:avLst/>
          </a:prstGeom>
          <a:solidFill>
            <a:schemeClr val="accent2">
              <a:lumMod val="20000"/>
              <a:lumOff val="80000"/>
            </a:schemeClr>
          </a:solidFill>
        </p:spPr>
        <p:txBody>
          <a:bodyPr wrap="square" rtlCol="0">
            <a:spAutoFit/>
          </a:bodyPr>
          <a:lstStyle/>
          <a:p>
            <a:pPr algn="just"/>
            <a:r>
              <a:rPr lang="es-CR" sz="2000" dirty="0"/>
              <a:t>Estadística es la ciencia de recolectar, organizar, presentar, analizar e interpretar datos con el propósito de ayudar a una toma de decisiones más efectiva.</a:t>
            </a:r>
            <a:endParaRPr lang="en-US" sz="2000" dirty="0"/>
          </a:p>
        </p:txBody>
      </p:sp>
      <p:pic>
        <p:nvPicPr>
          <p:cNvPr id="4" name="Picture 3">
            <a:extLst>
              <a:ext uri="{FF2B5EF4-FFF2-40B4-BE49-F238E27FC236}">
                <a16:creationId xmlns:a16="http://schemas.microsoft.com/office/drawing/2014/main" id="{09244403-5F7B-6098-28A1-5FBB73EB5637}"/>
              </a:ext>
            </a:extLst>
          </p:cNvPr>
          <p:cNvPicPr>
            <a:picLocks noChangeAspect="1"/>
          </p:cNvPicPr>
          <p:nvPr/>
        </p:nvPicPr>
        <p:blipFill>
          <a:blip r:embed="rId2"/>
          <a:stretch>
            <a:fillRect/>
          </a:stretch>
        </p:blipFill>
        <p:spPr>
          <a:xfrm>
            <a:off x="899592" y="1628800"/>
            <a:ext cx="5760640" cy="4808534"/>
          </a:xfrm>
          <a:prstGeom prst="rect">
            <a:avLst/>
          </a:prstGeom>
        </p:spPr>
      </p:pic>
    </p:spTree>
    <p:extLst>
      <p:ext uri="{BB962C8B-B14F-4D97-AF65-F5344CB8AC3E}">
        <p14:creationId xmlns:p14="http://schemas.microsoft.com/office/powerpoint/2010/main" val="19407837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3568" y="1540614"/>
            <a:ext cx="7272808" cy="707886"/>
          </a:xfrm>
          <a:prstGeom prst="rect">
            <a:avLst/>
          </a:prstGeom>
          <a:noFill/>
        </p:spPr>
        <p:txBody>
          <a:bodyPr wrap="square" rtlCol="0">
            <a:spAutoFit/>
          </a:bodyPr>
          <a:lstStyle/>
          <a:p>
            <a:r>
              <a:rPr lang="es-CR" sz="2000" dirty="0"/>
              <a:t>Presencia de error sistemático en una investigación que resulta en una estimación incorrecta de los hechos analizados.</a:t>
            </a:r>
            <a:endParaRPr lang="en-US" sz="2000" dirty="0"/>
          </a:p>
        </p:txBody>
      </p:sp>
      <p:sp>
        <p:nvSpPr>
          <p:cNvPr id="3" name="TextBox 2"/>
          <p:cNvSpPr txBox="1"/>
          <p:nvPr/>
        </p:nvSpPr>
        <p:spPr>
          <a:xfrm>
            <a:off x="683568" y="792162"/>
            <a:ext cx="3024336" cy="400110"/>
          </a:xfrm>
          <a:prstGeom prst="rect">
            <a:avLst/>
          </a:prstGeom>
          <a:noFill/>
        </p:spPr>
        <p:txBody>
          <a:bodyPr wrap="square" rtlCol="0">
            <a:spAutoFit/>
          </a:bodyPr>
          <a:lstStyle/>
          <a:p>
            <a:r>
              <a:rPr lang="es-CR" sz="2000" dirty="0">
                <a:latin typeface="Arial Black" panose="020B0A04020102020204" pitchFamily="34" charset="0"/>
              </a:rPr>
              <a:t>Sesgo</a:t>
            </a:r>
            <a:endParaRPr lang="en-US" sz="2000" dirty="0">
              <a:latin typeface="Arial Black" panose="020B0A04020102020204" pitchFamily="34" charset="0"/>
            </a:endParaRPr>
          </a:p>
        </p:txBody>
      </p:sp>
      <p:pic>
        <p:nvPicPr>
          <p:cNvPr id="4" name="Imagen 3">
            <a:extLst>
              <a:ext uri="{FF2B5EF4-FFF2-40B4-BE49-F238E27FC236}">
                <a16:creationId xmlns:a16="http://schemas.microsoft.com/office/drawing/2014/main" id="{08FF7FFC-44ED-4CBE-96F3-EDFAED8C0B2F}"/>
              </a:ext>
            </a:extLst>
          </p:cNvPr>
          <p:cNvPicPr>
            <a:picLocks noChangeAspect="1"/>
          </p:cNvPicPr>
          <p:nvPr/>
        </p:nvPicPr>
        <p:blipFill>
          <a:blip r:embed="rId2"/>
          <a:stretch>
            <a:fillRect/>
          </a:stretch>
        </p:blipFill>
        <p:spPr>
          <a:xfrm>
            <a:off x="6084168" y="2996952"/>
            <a:ext cx="2553248" cy="2592288"/>
          </a:xfrm>
          <a:prstGeom prst="rect">
            <a:avLst/>
          </a:prstGeom>
        </p:spPr>
      </p:pic>
      <p:pic>
        <p:nvPicPr>
          <p:cNvPr id="5" name="Imagen 4">
            <a:extLst>
              <a:ext uri="{FF2B5EF4-FFF2-40B4-BE49-F238E27FC236}">
                <a16:creationId xmlns:a16="http://schemas.microsoft.com/office/drawing/2014/main" id="{D98DA637-57B2-4E49-AB31-D01F2DF5CA94}"/>
              </a:ext>
            </a:extLst>
          </p:cNvPr>
          <p:cNvPicPr>
            <a:picLocks noChangeAspect="1"/>
          </p:cNvPicPr>
          <p:nvPr/>
        </p:nvPicPr>
        <p:blipFill>
          <a:blip r:embed="rId3"/>
          <a:stretch>
            <a:fillRect/>
          </a:stretch>
        </p:blipFill>
        <p:spPr>
          <a:xfrm>
            <a:off x="704661" y="2996952"/>
            <a:ext cx="5132364" cy="1493337"/>
          </a:xfrm>
          <a:prstGeom prst="rect">
            <a:avLst/>
          </a:prstGeom>
        </p:spPr>
      </p:pic>
      <p:pic>
        <p:nvPicPr>
          <p:cNvPr id="6" name="Imagen 5">
            <a:extLst>
              <a:ext uri="{FF2B5EF4-FFF2-40B4-BE49-F238E27FC236}">
                <a16:creationId xmlns:a16="http://schemas.microsoft.com/office/drawing/2014/main" id="{0516E3E8-30E0-4574-9C80-367EB78EFDAF}"/>
              </a:ext>
            </a:extLst>
          </p:cNvPr>
          <p:cNvPicPr>
            <a:picLocks noChangeAspect="1"/>
          </p:cNvPicPr>
          <p:nvPr/>
        </p:nvPicPr>
        <p:blipFill>
          <a:blip r:embed="rId4"/>
          <a:stretch>
            <a:fillRect/>
          </a:stretch>
        </p:blipFill>
        <p:spPr>
          <a:xfrm>
            <a:off x="775097" y="4910593"/>
            <a:ext cx="5061928" cy="1279747"/>
          </a:xfrm>
          <a:prstGeom prst="rect">
            <a:avLst/>
          </a:prstGeom>
        </p:spPr>
      </p:pic>
    </p:spTree>
    <p:extLst>
      <p:ext uri="{BB962C8B-B14F-4D97-AF65-F5344CB8AC3E}">
        <p14:creationId xmlns:p14="http://schemas.microsoft.com/office/powerpoint/2010/main" val="39008024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3EDC0D6-CF7D-4D49-BBC6-EB5182E00266}"/>
              </a:ext>
            </a:extLst>
          </p:cNvPr>
          <p:cNvSpPr txBox="1"/>
          <p:nvPr/>
        </p:nvSpPr>
        <p:spPr>
          <a:xfrm>
            <a:off x="467544" y="548680"/>
            <a:ext cx="7992888" cy="369332"/>
          </a:xfrm>
          <a:prstGeom prst="rect">
            <a:avLst/>
          </a:prstGeom>
          <a:noFill/>
        </p:spPr>
        <p:txBody>
          <a:bodyPr wrap="square">
            <a:spAutoFit/>
          </a:bodyPr>
          <a:lstStyle/>
          <a:p>
            <a:pPr algn="l"/>
            <a:r>
              <a:rPr lang="es-ES" b="1" i="0" dirty="0">
                <a:solidFill>
                  <a:schemeClr val="accent5">
                    <a:lumMod val="75000"/>
                  </a:schemeClr>
                </a:solidFill>
                <a:effectLst>
                  <a:outerShdw blurRad="38100" dist="38100" dir="2700000" algn="tl">
                    <a:srgbClr val="000000">
                      <a:alpha val="43137"/>
                    </a:srgbClr>
                  </a:outerShdw>
                </a:effectLst>
                <a:latin typeface="Arial Black" panose="020B0A04020102020204" pitchFamily="34" charset="0"/>
              </a:rPr>
              <a:t>Sesgo de selección</a:t>
            </a:r>
          </a:p>
        </p:txBody>
      </p:sp>
      <p:sp>
        <p:nvSpPr>
          <p:cNvPr id="4" name="CuadroTexto 3">
            <a:extLst>
              <a:ext uri="{FF2B5EF4-FFF2-40B4-BE49-F238E27FC236}">
                <a16:creationId xmlns:a16="http://schemas.microsoft.com/office/drawing/2014/main" id="{92789B74-B0A8-F276-DC2F-30201FCF5EEF}"/>
              </a:ext>
            </a:extLst>
          </p:cNvPr>
          <p:cNvSpPr txBox="1"/>
          <p:nvPr/>
        </p:nvSpPr>
        <p:spPr>
          <a:xfrm>
            <a:off x="611560" y="1166843"/>
            <a:ext cx="7848872" cy="3788858"/>
          </a:xfrm>
          <a:prstGeom prst="rect">
            <a:avLst/>
          </a:prstGeom>
          <a:noFill/>
        </p:spPr>
        <p:txBody>
          <a:bodyPr wrap="square">
            <a:spAutoFit/>
          </a:bodyPr>
          <a:lstStyle/>
          <a:p>
            <a:pPr>
              <a:lnSpc>
                <a:spcPct val="150000"/>
              </a:lnSpc>
              <a:buNone/>
            </a:pPr>
            <a:r>
              <a:rPr lang="es-ES" dirty="0"/>
              <a:t>El sesgo de selección ocurre cuando las muestras utilizadas en un estudio o investigación no representan adecuadamente a la población objetivo, lo que puede distorsionar los resultados y limitar su aplicabilidad. </a:t>
            </a:r>
          </a:p>
          <a:p>
            <a:pPr>
              <a:lnSpc>
                <a:spcPct val="150000"/>
              </a:lnSpc>
              <a:buNone/>
            </a:pPr>
            <a:r>
              <a:rPr lang="es-ES" dirty="0"/>
              <a:t>Esto puede surgir de varios factores, como la forma en que se seleccionan los participantes, la exclusión de ciertos grupos o la falta de aleatoriedad en el proceso de muestreo.</a:t>
            </a:r>
          </a:p>
          <a:p>
            <a:pPr>
              <a:lnSpc>
                <a:spcPct val="150000"/>
              </a:lnSpc>
            </a:pPr>
            <a:r>
              <a:rPr lang="es-ES" dirty="0"/>
              <a:t>Por ejemplo, si un estudio sobre hábitos alimenticios solo incluye a personas que asisten a un gimnasio, los resultados no serían representativos de la población general, ya que podría excluir a quienes no practican ejercicio regularmente.</a:t>
            </a:r>
          </a:p>
        </p:txBody>
      </p:sp>
    </p:spTree>
    <p:extLst>
      <p:ext uri="{BB962C8B-B14F-4D97-AF65-F5344CB8AC3E}">
        <p14:creationId xmlns:p14="http://schemas.microsoft.com/office/powerpoint/2010/main" val="1272401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0E13E06-7EB7-4D31-A6D0-C3F0EECDE1D5}"/>
              </a:ext>
            </a:extLst>
          </p:cNvPr>
          <p:cNvSpPr txBox="1"/>
          <p:nvPr/>
        </p:nvSpPr>
        <p:spPr>
          <a:xfrm>
            <a:off x="575556" y="548680"/>
            <a:ext cx="7992888" cy="369332"/>
          </a:xfrm>
          <a:prstGeom prst="rect">
            <a:avLst/>
          </a:prstGeom>
          <a:noFill/>
        </p:spPr>
        <p:txBody>
          <a:bodyPr wrap="square">
            <a:spAutoFit/>
          </a:bodyPr>
          <a:lstStyle/>
          <a:p>
            <a:r>
              <a:rPr lang="es-ES" b="1" dirty="0">
                <a:solidFill>
                  <a:schemeClr val="accent1">
                    <a:lumMod val="50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Ses</a:t>
            </a:r>
            <a:r>
              <a:rPr lang="es-ES" b="1" i="0" dirty="0">
                <a:solidFill>
                  <a:schemeClr val="accent1">
                    <a:lumMod val="50000"/>
                  </a:schemeClr>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go de medición</a:t>
            </a:r>
          </a:p>
        </p:txBody>
      </p:sp>
      <p:sp>
        <p:nvSpPr>
          <p:cNvPr id="3" name="CuadroTexto 2">
            <a:extLst>
              <a:ext uri="{FF2B5EF4-FFF2-40B4-BE49-F238E27FC236}">
                <a16:creationId xmlns:a16="http://schemas.microsoft.com/office/drawing/2014/main" id="{9AE051EB-D686-5031-9020-CFE7B45BF3BC}"/>
              </a:ext>
            </a:extLst>
          </p:cNvPr>
          <p:cNvSpPr txBox="1"/>
          <p:nvPr/>
        </p:nvSpPr>
        <p:spPr>
          <a:xfrm>
            <a:off x="575556" y="1052736"/>
            <a:ext cx="7740860" cy="4619854"/>
          </a:xfrm>
          <a:prstGeom prst="rect">
            <a:avLst/>
          </a:prstGeom>
          <a:noFill/>
        </p:spPr>
        <p:txBody>
          <a:bodyPr wrap="square">
            <a:spAutoFit/>
          </a:bodyPr>
          <a:lstStyle/>
          <a:p>
            <a:pPr algn="just">
              <a:lnSpc>
                <a:spcPct val="150000"/>
              </a:lnSpc>
              <a:buNone/>
            </a:pPr>
            <a:r>
              <a:rPr lang="es-ES" dirty="0"/>
              <a:t>El sesgo de medición ocurre cuando los métodos o instrumentos utilizados para recopilar datos producen resultados inexactos o que no reflejan adecuadamente la realidad. </a:t>
            </a:r>
          </a:p>
          <a:p>
            <a:pPr algn="just">
              <a:lnSpc>
                <a:spcPct val="150000"/>
              </a:lnSpc>
              <a:buNone/>
            </a:pPr>
            <a:r>
              <a:rPr lang="es-ES" dirty="0"/>
              <a:t>Este tipo de sesgo puede afectar la validez y confiabilidad de los datos y, en consecuencia, las conclusiones derivadas de ellos. Puede surgir debido a errores en los instrumentos de medición, inconsistencias en la forma en que se recopila la información, o incluso por factores externos que influyen en el proceso de medición.</a:t>
            </a:r>
          </a:p>
          <a:p>
            <a:pPr algn="just">
              <a:lnSpc>
                <a:spcPct val="150000"/>
              </a:lnSpc>
            </a:pPr>
            <a:r>
              <a:rPr lang="es-ES" dirty="0"/>
              <a:t>Por ejemplo, si una encuesta tiene preguntas que inducen respuestas sesgadas o un aparato de medición no está calibrado correctamente, los resultados obtenidos estarán influenciados por estos errores.</a:t>
            </a:r>
          </a:p>
        </p:txBody>
      </p:sp>
    </p:spTree>
    <p:extLst>
      <p:ext uri="{BB962C8B-B14F-4D97-AF65-F5344CB8AC3E}">
        <p14:creationId xmlns:p14="http://schemas.microsoft.com/office/powerpoint/2010/main" val="9642887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55576" y="692696"/>
            <a:ext cx="4571188" cy="369332"/>
          </a:xfrm>
          <a:prstGeom prst="rect">
            <a:avLst/>
          </a:prstGeom>
        </p:spPr>
        <p:txBody>
          <a:bodyPr wrap="none">
            <a:spAutoFit/>
          </a:bodyPr>
          <a:lstStyle/>
          <a:p>
            <a:r>
              <a:rPr lang="es-ES_tradnl" b="1" spc="-15" dirty="0">
                <a:latin typeface="Cambria" panose="02040503050406030204" pitchFamily="18" charset="0"/>
                <a:ea typeface="Times New Roman" panose="02020603050405020304" pitchFamily="18" charset="0"/>
              </a:rPr>
              <a:t>Enumeración total y estudio por muestreo</a:t>
            </a:r>
            <a:endParaRPr lang="es-CR" b="1" dirty="0"/>
          </a:p>
        </p:txBody>
      </p:sp>
      <p:pic>
        <p:nvPicPr>
          <p:cNvPr id="3" name="Picture 2"/>
          <p:cNvPicPr>
            <a:picLocks noChangeAspect="1"/>
          </p:cNvPicPr>
          <p:nvPr/>
        </p:nvPicPr>
        <p:blipFill>
          <a:blip r:embed="rId2" cstate="print"/>
          <a:stretch>
            <a:fillRect/>
          </a:stretch>
        </p:blipFill>
        <p:spPr>
          <a:xfrm>
            <a:off x="1115616" y="1412776"/>
            <a:ext cx="2880855" cy="2376264"/>
          </a:xfrm>
          <a:prstGeom prst="rect">
            <a:avLst/>
          </a:prstGeom>
        </p:spPr>
      </p:pic>
      <p:sp>
        <p:nvSpPr>
          <p:cNvPr id="5" name="Rectángulo 4"/>
          <p:cNvSpPr/>
          <p:nvPr/>
        </p:nvSpPr>
        <p:spPr>
          <a:xfrm>
            <a:off x="395538" y="4139788"/>
            <a:ext cx="3800474" cy="646331"/>
          </a:xfrm>
          <a:prstGeom prst="rect">
            <a:avLst/>
          </a:prstGeom>
        </p:spPr>
        <p:txBody>
          <a:bodyPr wrap="square">
            <a:spAutoFit/>
          </a:bodyPr>
          <a:lstStyle/>
          <a:p>
            <a:pPr algn="just"/>
            <a:r>
              <a:rPr lang="es-CR" sz="1200" dirty="0"/>
              <a:t>Se entiende por censo aquella numeración que se efectúa a todos y cada uno de los caracteres componentes de una población.</a:t>
            </a:r>
          </a:p>
        </p:txBody>
      </p:sp>
      <p:sp>
        <p:nvSpPr>
          <p:cNvPr id="6" name="Rectángulo 5"/>
          <p:cNvSpPr/>
          <p:nvPr/>
        </p:nvSpPr>
        <p:spPr>
          <a:xfrm>
            <a:off x="395537" y="4911194"/>
            <a:ext cx="3781450" cy="646331"/>
          </a:xfrm>
          <a:prstGeom prst="rect">
            <a:avLst/>
          </a:prstGeom>
        </p:spPr>
        <p:txBody>
          <a:bodyPr wrap="square">
            <a:spAutoFit/>
          </a:bodyPr>
          <a:lstStyle/>
          <a:p>
            <a:pPr algn="just"/>
            <a:r>
              <a:rPr lang="es-CR" sz="1200" dirty="0"/>
              <a:t>Se utilizan rara vez porque a menudo la recolección de los datos es bastante difícil, consume mucho tiempo por lo que resulta demasiado costoso.</a:t>
            </a:r>
          </a:p>
        </p:txBody>
      </p:sp>
      <p:sp>
        <p:nvSpPr>
          <p:cNvPr id="7" name="CuadroTexto 6">
            <a:extLst>
              <a:ext uri="{FF2B5EF4-FFF2-40B4-BE49-F238E27FC236}">
                <a16:creationId xmlns:a16="http://schemas.microsoft.com/office/drawing/2014/main" id="{79D1765D-68B1-4D0B-90E0-2C334C1C6965}"/>
              </a:ext>
            </a:extLst>
          </p:cNvPr>
          <p:cNvSpPr txBox="1"/>
          <p:nvPr/>
        </p:nvSpPr>
        <p:spPr>
          <a:xfrm>
            <a:off x="4572000" y="1844824"/>
            <a:ext cx="4176464" cy="4154984"/>
          </a:xfrm>
          <a:prstGeom prst="rect">
            <a:avLst/>
          </a:prstGeom>
          <a:noFill/>
        </p:spPr>
        <p:txBody>
          <a:bodyPr wrap="square" rtlCol="0">
            <a:spAutoFit/>
          </a:bodyPr>
          <a:lstStyle/>
          <a:p>
            <a:pPr marL="285750" indent="-285750">
              <a:buFont typeface="Arial" panose="020B0604020202020204" pitchFamily="34" charset="0"/>
              <a:buChar char="•"/>
            </a:pPr>
            <a:r>
              <a:rPr lang="es-CR" sz="1200" dirty="0"/>
              <a:t>Se toma una parte de la población (muestra) y se generalizan los resultados.</a:t>
            </a:r>
          </a:p>
          <a:p>
            <a:endParaRPr lang="es-CR" sz="1200" dirty="0"/>
          </a:p>
          <a:p>
            <a:pPr marL="285750" indent="-285750">
              <a:buFont typeface="Arial" panose="020B0604020202020204" pitchFamily="34" charset="0"/>
              <a:buChar char="•"/>
            </a:pPr>
            <a:r>
              <a:rPr lang="es-CR" sz="1200" dirty="0"/>
              <a:t>Es un procedimiento inductivo, de una inferencia que se hace de la parte hacia el todo.</a:t>
            </a:r>
          </a:p>
          <a:p>
            <a:endParaRPr lang="es-CR" sz="1200" dirty="0"/>
          </a:p>
          <a:p>
            <a:pPr marL="285750" indent="-285750">
              <a:buFont typeface="Arial" panose="020B0604020202020204" pitchFamily="34" charset="0"/>
              <a:buChar char="•"/>
            </a:pPr>
            <a:r>
              <a:rPr lang="es-CR" sz="1200" dirty="0"/>
              <a:t>El riego es que la parte seleccionada no sea </a:t>
            </a:r>
            <a:r>
              <a:rPr lang="es-CR" sz="1200" b="1" dirty="0"/>
              <a:t>representativa</a:t>
            </a:r>
            <a:r>
              <a:rPr lang="es-CR" sz="1200" dirty="0"/>
              <a:t> de la población.</a:t>
            </a:r>
          </a:p>
          <a:p>
            <a:endParaRPr lang="es-CR" sz="1200" dirty="0"/>
          </a:p>
          <a:p>
            <a:pPr marL="285750" indent="-285750">
              <a:buFont typeface="Arial" panose="020B0604020202020204" pitchFamily="34" charset="0"/>
              <a:buChar char="•"/>
            </a:pPr>
            <a:r>
              <a:rPr lang="es-CR" sz="1200" dirty="0"/>
              <a:t>El tamaño de la muestra depende de: (1) La homogeneidad de los elementos de la población; (2) El margen de error de muestro (nivel de precisión) deseado para las estimaciones; (3) El nivel de confianza que se quiere en la inferencia.</a:t>
            </a:r>
          </a:p>
          <a:p>
            <a:endParaRPr lang="es-CR" sz="1200" dirty="0"/>
          </a:p>
          <a:p>
            <a:pPr marL="285750" indent="-285750">
              <a:buFont typeface="Arial" panose="020B0604020202020204" pitchFamily="34" charset="0"/>
              <a:buChar char="•"/>
            </a:pPr>
            <a:r>
              <a:rPr lang="es-CR" sz="1200" b="1" dirty="0"/>
              <a:t>Cuando usar muestras</a:t>
            </a:r>
            <a:r>
              <a:rPr lang="es-CR" sz="1200" dirty="0"/>
              <a:t>: </a:t>
            </a:r>
            <a:r>
              <a:rPr lang="es-CR" sz="1200" b="1" dirty="0"/>
              <a:t>(1) </a:t>
            </a:r>
            <a:r>
              <a:rPr lang="es-CR" sz="1200" dirty="0"/>
              <a:t>Cuando la población es infinita o muy grande; </a:t>
            </a:r>
            <a:r>
              <a:rPr lang="es-CR" sz="1200" b="1" dirty="0"/>
              <a:t>(2) </a:t>
            </a:r>
            <a:r>
              <a:rPr lang="es-CR" sz="1200" dirty="0"/>
              <a:t>Cuando es muy costoso hacer un censo; </a:t>
            </a:r>
            <a:r>
              <a:rPr lang="es-CR" sz="1200" b="1" dirty="0"/>
              <a:t>(3)</a:t>
            </a:r>
            <a:r>
              <a:rPr lang="es-CR" sz="1200" dirty="0"/>
              <a:t> Cuando se requiere mucho tiempo recoger los datos por censo;</a:t>
            </a:r>
            <a:r>
              <a:rPr lang="es-CR" sz="1200" b="1" dirty="0"/>
              <a:t> (4) </a:t>
            </a:r>
            <a:r>
              <a:rPr lang="es-CR" sz="1200" dirty="0"/>
              <a:t>Cuando la unidad de estudio se destruye o se transforma; </a:t>
            </a:r>
            <a:r>
              <a:rPr lang="es-CR" sz="1200" b="1" dirty="0"/>
              <a:t>(5)</a:t>
            </a:r>
            <a:r>
              <a:rPr lang="es-CR" sz="1200" dirty="0"/>
              <a:t> Cuando los resultados de la muestra son suficientemente precisos.</a:t>
            </a:r>
          </a:p>
          <a:p>
            <a:pPr marL="285750" indent="-285750">
              <a:buFont typeface="Arial" panose="020B0604020202020204" pitchFamily="34" charset="0"/>
              <a:buChar char="•"/>
            </a:pPr>
            <a:endParaRPr lang="es-CR" sz="1200" dirty="0"/>
          </a:p>
          <a:p>
            <a:pPr marL="285750" indent="-285750">
              <a:buFont typeface="Arial" panose="020B0604020202020204" pitchFamily="34" charset="0"/>
              <a:buChar char="•"/>
            </a:pPr>
            <a:endParaRPr lang="en-US" sz="1200" dirty="0"/>
          </a:p>
        </p:txBody>
      </p:sp>
      <p:sp>
        <p:nvSpPr>
          <p:cNvPr id="8" name="CuadroTexto 7">
            <a:extLst>
              <a:ext uri="{FF2B5EF4-FFF2-40B4-BE49-F238E27FC236}">
                <a16:creationId xmlns:a16="http://schemas.microsoft.com/office/drawing/2014/main" id="{86CFAEF8-6DC1-4713-B390-E8E29FF6726E}"/>
              </a:ext>
            </a:extLst>
          </p:cNvPr>
          <p:cNvSpPr txBox="1"/>
          <p:nvPr/>
        </p:nvSpPr>
        <p:spPr>
          <a:xfrm>
            <a:off x="5436096" y="1228110"/>
            <a:ext cx="2880320" cy="369332"/>
          </a:xfrm>
          <a:prstGeom prst="rect">
            <a:avLst/>
          </a:prstGeom>
          <a:noFill/>
        </p:spPr>
        <p:txBody>
          <a:bodyPr wrap="square" rtlCol="0">
            <a:spAutoFit/>
          </a:bodyPr>
          <a:lstStyle/>
          <a:p>
            <a:pPr algn="ctr"/>
            <a:r>
              <a:rPr lang="es-CR" b="1" dirty="0">
                <a:solidFill>
                  <a:srgbClr val="FF0000"/>
                </a:solidFill>
              </a:rPr>
              <a:t>Muestreo Estadístico</a:t>
            </a:r>
            <a:endParaRPr lang="en-US" b="1" dirty="0">
              <a:solidFill>
                <a:srgbClr val="FF0000"/>
              </a:solidFill>
            </a:endParaRPr>
          </a:p>
        </p:txBody>
      </p:sp>
    </p:spTree>
    <p:extLst>
      <p:ext uri="{BB962C8B-B14F-4D97-AF65-F5344CB8AC3E}">
        <p14:creationId xmlns:p14="http://schemas.microsoft.com/office/powerpoint/2010/main" val="26514839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txBox="1">
            <a:spLocks noChangeArrowheads="1"/>
          </p:cNvSpPr>
          <p:nvPr/>
        </p:nvSpPr>
        <p:spPr>
          <a:xfrm>
            <a:off x="691601" y="836712"/>
            <a:ext cx="7728024" cy="432048"/>
          </a:xfrm>
          <a:prstGeom prst="rect">
            <a:avLst/>
          </a:prstGeom>
        </p:spPr>
        <p:txBody>
          <a:bodyPr lIns="92075" tIns="46038" rIns="92075" bIns="46038"/>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lgn="ctr">
              <a:buClr>
                <a:schemeClr val="accent1"/>
              </a:buClr>
              <a:buNone/>
              <a:defRPr/>
            </a:pPr>
            <a:r>
              <a:rPr lang="es-ES" sz="2400" b="1" dirty="0"/>
              <a:t>Tipos de Muestreo</a:t>
            </a:r>
          </a:p>
        </p:txBody>
      </p:sp>
      <p:pic>
        <p:nvPicPr>
          <p:cNvPr id="2" name="Imagen 1"/>
          <p:cNvPicPr>
            <a:picLocks noChangeAspect="1"/>
          </p:cNvPicPr>
          <p:nvPr/>
        </p:nvPicPr>
        <p:blipFill>
          <a:blip r:embed="rId2" cstate="print"/>
          <a:stretch>
            <a:fillRect/>
          </a:stretch>
        </p:blipFill>
        <p:spPr>
          <a:xfrm>
            <a:off x="704664" y="2204864"/>
            <a:ext cx="7712348" cy="1897287"/>
          </a:xfrm>
          <a:prstGeom prst="rect">
            <a:avLst/>
          </a:prstGeom>
        </p:spPr>
      </p:pic>
      <p:pic>
        <p:nvPicPr>
          <p:cNvPr id="8" name="Imagen 7"/>
          <p:cNvPicPr>
            <a:picLocks noChangeAspect="1"/>
          </p:cNvPicPr>
          <p:nvPr/>
        </p:nvPicPr>
        <p:blipFill>
          <a:blip r:embed="rId3" cstate="print"/>
          <a:stretch>
            <a:fillRect/>
          </a:stretch>
        </p:blipFill>
        <p:spPr>
          <a:xfrm>
            <a:off x="717984" y="1700808"/>
            <a:ext cx="3456384" cy="288032"/>
          </a:xfrm>
          <a:prstGeom prst="rect">
            <a:avLst/>
          </a:prstGeom>
        </p:spPr>
      </p:pic>
      <p:pic>
        <p:nvPicPr>
          <p:cNvPr id="3" name="Picture 2"/>
          <p:cNvPicPr>
            <a:picLocks noChangeAspect="1"/>
          </p:cNvPicPr>
          <p:nvPr/>
        </p:nvPicPr>
        <p:blipFill>
          <a:blip r:embed="rId4" cstate="print"/>
          <a:stretch>
            <a:fillRect/>
          </a:stretch>
        </p:blipFill>
        <p:spPr>
          <a:xfrm>
            <a:off x="3779912" y="4199462"/>
            <a:ext cx="2040992" cy="1677586"/>
          </a:xfrm>
          <a:prstGeom prst="rect">
            <a:avLst/>
          </a:prstGeom>
        </p:spPr>
      </p:pic>
    </p:spTree>
    <p:extLst>
      <p:ext uri="{BB962C8B-B14F-4D97-AF65-F5344CB8AC3E}">
        <p14:creationId xmlns:p14="http://schemas.microsoft.com/office/powerpoint/2010/main" val="30723279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9662386-DAB7-4140-806F-273653EC682F}"/>
              </a:ext>
            </a:extLst>
          </p:cNvPr>
          <p:cNvPicPr>
            <a:picLocks noChangeAspect="1"/>
          </p:cNvPicPr>
          <p:nvPr/>
        </p:nvPicPr>
        <p:blipFill>
          <a:blip r:embed="rId2"/>
          <a:stretch>
            <a:fillRect/>
          </a:stretch>
        </p:blipFill>
        <p:spPr>
          <a:xfrm>
            <a:off x="2233612" y="342900"/>
            <a:ext cx="4676775" cy="6172200"/>
          </a:xfrm>
          <a:prstGeom prst="rect">
            <a:avLst/>
          </a:prstGeom>
        </p:spPr>
      </p:pic>
    </p:spTree>
    <p:extLst>
      <p:ext uri="{BB962C8B-B14F-4D97-AF65-F5344CB8AC3E}">
        <p14:creationId xmlns:p14="http://schemas.microsoft.com/office/powerpoint/2010/main" val="26418223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C54946-601E-434C-ADE5-2DC57378BA29}"/>
              </a:ext>
            </a:extLst>
          </p:cNvPr>
          <p:cNvPicPr>
            <a:picLocks noChangeAspect="1"/>
          </p:cNvPicPr>
          <p:nvPr/>
        </p:nvPicPr>
        <p:blipFill>
          <a:blip r:embed="rId2"/>
          <a:stretch>
            <a:fillRect/>
          </a:stretch>
        </p:blipFill>
        <p:spPr>
          <a:xfrm>
            <a:off x="504825" y="287021"/>
            <a:ext cx="8134350" cy="5124450"/>
          </a:xfrm>
          <a:prstGeom prst="rect">
            <a:avLst/>
          </a:prstGeom>
        </p:spPr>
      </p:pic>
      <p:pic>
        <p:nvPicPr>
          <p:cNvPr id="3" name="Picture 2">
            <a:extLst>
              <a:ext uri="{FF2B5EF4-FFF2-40B4-BE49-F238E27FC236}">
                <a16:creationId xmlns:a16="http://schemas.microsoft.com/office/drawing/2014/main" id="{28373BFD-8956-45DC-870E-BA7C40BBD882}"/>
              </a:ext>
            </a:extLst>
          </p:cNvPr>
          <p:cNvPicPr>
            <a:picLocks noChangeAspect="1"/>
          </p:cNvPicPr>
          <p:nvPr/>
        </p:nvPicPr>
        <p:blipFill>
          <a:blip r:embed="rId3"/>
          <a:stretch>
            <a:fillRect/>
          </a:stretch>
        </p:blipFill>
        <p:spPr>
          <a:xfrm>
            <a:off x="971600" y="5431824"/>
            <a:ext cx="7416824" cy="886233"/>
          </a:xfrm>
          <a:prstGeom prst="rect">
            <a:avLst/>
          </a:prstGeom>
        </p:spPr>
      </p:pic>
    </p:spTree>
    <p:extLst>
      <p:ext uri="{BB962C8B-B14F-4D97-AF65-F5344CB8AC3E}">
        <p14:creationId xmlns:p14="http://schemas.microsoft.com/office/powerpoint/2010/main" val="130836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stretch>
            <a:fillRect/>
          </a:stretch>
        </p:blipFill>
        <p:spPr>
          <a:xfrm>
            <a:off x="752878" y="1196752"/>
            <a:ext cx="7563537" cy="2187608"/>
          </a:xfrm>
          <a:prstGeom prst="rect">
            <a:avLst/>
          </a:prstGeom>
        </p:spPr>
      </p:pic>
      <p:pic>
        <p:nvPicPr>
          <p:cNvPr id="6" name="Imagen 5"/>
          <p:cNvPicPr>
            <a:picLocks noChangeAspect="1"/>
          </p:cNvPicPr>
          <p:nvPr/>
        </p:nvPicPr>
        <p:blipFill>
          <a:blip r:embed="rId3" cstate="print"/>
          <a:stretch>
            <a:fillRect/>
          </a:stretch>
        </p:blipFill>
        <p:spPr>
          <a:xfrm>
            <a:off x="2627784" y="548680"/>
            <a:ext cx="3600450" cy="457200"/>
          </a:xfrm>
          <a:prstGeom prst="rect">
            <a:avLst/>
          </a:prstGeom>
        </p:spPr>
      </p:pic>
      <p:pic>
        <p:nvPicPr>
          <p:cNvPr id="7" name="Picture 6"/>
          <p:cNvPicPr>
            <a:picLocks noChangeAspect="1"/>
          </p:cNvPicPr>
          <p:nvPr/>
        </p:nvPicPr>
        <p:blipFill>
          <a:blip r:embed="rId4" cstate="print"/>
          <a:stretch>
            <a:fillRect/>
          </a:stretch>
        </p:blipFill>
        <p:spPr>
          <a:xfrm>
            <a:off x="4644008" y="6453336"/>
            <a:ext cx="4411563" cy="219663"/>
          </a:xfrm>
          <a:prstGeom prst="rect">
            <a:avLst/>
          </a:prstGeom>
          <a:effectLst>
            <a:glow rad="101600">
              <a:schemeClr val="accent3">
                <a:satMod val="175000"/>
                <a:alpha val="40000"/>
              </a:schemeClr>
            </a:glow>
          </a:effectLst>
        </p:spPr>
      </p:pic>
      <mc:AlternateContent xmlns:mc="http://schemas.openxmlformats.org/markup-compatibility/2006" xmlns:a14="http://schemas.microsoft.com/office/drawing/2010/main">
        <mc:Choice Requires="a14">
          <p:sp>
            <p:nvSpPr>
              <p:cNvPr id="3" name="TextBox 2"/>
              <p:cNvSpPr txBox="1"/>
              <p:nvPr/>
            </p:nvSpPr>
            <p:spPr>
              <a:xfrm>
                <a:off x="1088398" y="3669240"/>
                <a:ext cx="626967" cy="4610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R" sz="1600" b="1" i="1" smtClean="0">
                          <a:latin typeface="Cambria Math" panose="02040503050406030204" pitchFamily="18" charset="0"/>
                        </a:rPr>
                        <m:t>𝑲</m:t>
                      </m:r>
                      <m:r>
                        <a:rPr lang="es-CR" sz="1600" b="1" i="1" smtClean="0">
                          <a:latin typeface="Cambria Math" panose="02040503050406030204" pitchFamily="18" charset="0"/>
                        </a:rPr>
                        <m:t>=</m:t>
                      </m:r>
                      <m:f>
                        <m:fPr>
                          <m:ctrlPr>
                            <a:rPr lang="es-CR" sz="1600" b="1" i="1" smtClean="0">
                              <a:latin typeface="Cambria Math" panose="02040503050406030204" pitchFamily="18" charset="0"/>
                            </a:rPr>
                          </m:ctrlPr>
                        </m:fPr>
                        <m:num>
                          <m:r>
                            <a:rPr lang="es-CR" sz="1600" b="1" i="1" smtClean="0">
                              <a:latin typeface="Cambria Math" panose="02040503050406030204" pitchFamily="18" charset="0"/>
                            </a:rPr>
                            <m:t>𝑵</m:t>
                          </m:r>
                        </m:num>
                        <m:den>
                          <m:r>
                            <a:rPr lang="es-CR" sz="1600" b="1" i="1" smtClean="0">
                              <a:latin typeface="Cambria Math" panose="02040503050406030204" pitchFamily="18" charset="0"/>
                            </a:rPr>
                            <m:t>𝒏</m:t>
                          </m:r>
                        </m:den>
                      </m:f>
                    </m:oMath>
                  </m:oMathPara>
                </a14:m>
                <a:endParaRPr lang="en-US" sz="1600" b="1" dirty="0"/>
              </a:p>
            </p:txBody>
          </p:sp>
        </mc:Choice>
        <mc:Fallback xmlns="">
          <p:sp>
            <p:nvSpPr>
              <p:cNvPr id="3" name="TextBox 2"/>
              <p:cNvSpPr txBox="1">
                <a:spLocks noRot="1" noChangeAspect="1" noMove="1" noResize="1" noEditPoints="1" noAdjustHandles="1" noChangeArrowheads="1" noChangeShapeType="1" noTextEdit="1"/>
              </p:cNvSpPr>
              <p:nvPr/>
            </p:nvSpPr>
            <p:spPr>
              <a:xfrm>
                <a:off x="1088398" y="3669240"/>
                <a:ext cx="626967" cy="461024"/>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1088398" y="4415144"/>
                <a:ext cx="1452385"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R" sz="1600" b="1" i="1" smtClean="0">
                          <a:latin typeface="Cambria Math" panose="02040503050406030204" pitchFamily="18" charset="0"/>
                        </a:rPr>
                        <m:t>𝒊</m:t>
                      </m:r>
                      <m:r>
                        <a:rPr lang="es-CR" sz="1600" b="1" i="1" smtClean="0">
                          <a:latin typeface="Cambria Math" panose="02040503050406030204" pitchFamily="18" charset="0"/>
                        </a:rPr>
                        <m:t>=#</m:t>
                      </m:r>
                      <m:r>
                        <a:rPr lang="es-CR" sz="1600" b="1" i="1" smtClean="0">
                          <a:latin typeface="Cambria Math" panose="02040503050406030204" pitchFamily="18" charset="0"/>
                        </a:rPr>
                        <m:t>𝑹𝑨𝑵</m:t>
                      </m:r>
                      <m:d>
                        <m:dPr>
                          <m:begChr m:val="["/>
                          <m:endChr m:val="]"/>
                          <m:ctrlPr>
                            <a:rPr lang="es-CR" sz="1600" b="1" i="1" smtClean="0">
                              <a:latin typeface="Cambria Math" panose="02040503050406030204" pitchFamily="18" charset="0"/>
                            </a:rPr>
                          </m:ctrlPr>
                        </m:dPr>
                        <m:e>
                          <m:r>
                            <a:rPr lang="es-CR" sz="1600" b="1" i="1" smtClean="0">
                              <a:latin typeface="Cambria Math" panose="02040503050406030204" pitchFamily="18" charset="0"/>
                            </a:rPr>
                            <m:t>𝟏</m:t>
                          </m:r>
                          <m:r>
                            <a:rPr lang="es-CR" sz="1600" b="1" i="1" smtClean="0">
                              <a:latin typeface="Cambria Math" panose="02040503050406030204" pitchFamily="18" charset="0"/>
                            </a:rPr>
                            <m:t>, </m:t>
                          </m:r>
                          <m:r>
                            <a:rPr lang="es-CR" sz="1600" b="1" i="1" smtClean="0">
                              <a:latin typeface="Cambria Math" panose="02040503050406030204" pitchFamily="18" charset="0"/>
                            </a:rPr>
                            <m:t>𝑲</m:t>
                          </m:r>
                        </m:e>
                      </m:d>
                    </m:oMath>
                  </m:oMathPara>
                </a14:m>
                <a:endParaRPr lang="en-US" sz="1600" b="1" dirty="0"/>
              </a:p>
            </p:txBody>
          </p:sp>
        </mc:Choice>
        <mc:Fallback xmlns="">
          <p:sp>
            <p:nvSpPr>
              <p:cNvPr id="4" name="TextBox 3"/>
              <p:cNvSpPr txBox="1">
                <a:spLocks noRot="1" noChangeAspect="1" noMove="1" noResize="1" noEditPoints="1" noAdjustHandles="1" noChangeArrowheads="1" noChangeShapeType="1" noTextEdit="1"/>
              </p:cNvSpPr>
              <p:nvPr/>
            </p:nvSpPr>
            <p:spPr>
              <a:xfrm>
                <a:off x="1088398" y="4415144"/>
                <a:ext cx="1452385" cy="246221"/>
              </a:xfrm>
              <a:prstGeom prst="rect">
                <a:avLst/>
              </a:prstGeom>
              <a:blipFill rotWithShape="0">
                <a:blip r:embed="rId7"/>
                <a:stretch>
                  <a:fillRect l="-2941" b="-4878"/>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AA551705-69DE-4A0F-A84C-0AE174086511}"/>
              </a:ext>
            </a:extLst>
          </p:cNvPr>
          <p:cNvPicPr>
            <a:picLocks noChangeAspect="1"/>
          </p:cNvPicPr>
          <p:nvPr/>
        </p:nvPicPr>
        <p:blipFill>
          <a:blip r:embed="rId8"/>
          <a:stretch>
            <a:fillRect/>
          </a:stretch>
        </p:blipFill>
        <p:spPr>
          <a:xfrm>
            <a:off x="719572" y="4984417"/>
            <a:ext cx="7704856" cy="676831"/>
          </a:xfrm>
          <a:prstGeom prst="rect">
            <a:avLst/>
          </a:prstGeom>
        </p:spPr>
      </p:pic>
    </p:spTree>
    <p:extLst>
      <p:ext uri="{BB962C8B-B14F-4D97-AF65-F5344CB8AC3E}">
        <p14:creationId xmlns:p14="http://schemas.microsoft.com/office/powerpoint/2010/main" val="40969638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E8AA239-0A8D-43EE-8173-62E1D01FB59A}"/>
              </a:ext>
            </a:extLst>
          </p:cNvPr>
          <p:cNvPicPr>
            <a:picLocks noChangeAspect="1"/>
          </p:cNvPicPr>
          <p:nvPr/>
        </p:nvPicPr>
        <p:blipFill>
          <a:blip r:embed="rId2"/>
          <a:stretch>
            <a:fillRect/>
          </a:stretch>
        </p:blipFill>
        <p:spPr>
          <a:xfrm>
            <a:off x="342900" y="836712"/>
            <a:ext cx="8458200" cy="1819275"/>
          </a:xfrm>
          <a:prstGeom prst="rect">
            <a:avLst/>
          </a:prstGeom>
        </p:spPr>
      </p:pic>
      <p:pic>
        <p:nvPicPr>
          <p:cNvPr id="7" name="Imagen 6">
            <a:extLst>
              <a:ext uri="{FF2B5EF4-FFF2-40B4-BE49-F238E27FC236}">
                <a16:creationId xmlns:a16="http://schemas.microsoft.com/office/drawing/2014/main" id="{59671388-CC55-4102-BCD3-2EC46BB4C273}"/>
              </a:ext>
            </a:extLst>
          </p:cNvPr>
          <p:cNvPicPr>
            <a:picLocks noChangeAspect="1"/>
          </p:cNvPicPr>
          <p:nvPr/>
        </p:nvPicPr>
        <p:blipFill>
          <a:blip r:embed="rId3"/>
          <a:stretch>
            <a:fillRect/>
          </a:stretch>
        </p:blipFill>
        <p:spPr>
          <a:xfrm>
            <a:off x="342900" y="3429000"/>
            <a:ext cx="8610600" cy="2200275"/>
          </a:xfrm>
          <a:prstGeom prst="rect">
            <a:avLst/>
          </a:prstGeom>
        </p:spPr>
      </p:pic>
    </p:spTree>
    <p:extLst>
      <p:ext uri="{BB962C8B-B14F-4D97-AF65-F5344CB8AC3E}">
        <p14:creationId xmlns:p14="http://schemas.microsoft.com/office/powerpoint/2010/main" val="1997548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B015FF4-E6E6-432F-B03F-B22D3F52F085}"/>
              </a:ext>
            </a:extLst>
          </p:cNvPr>
          <p:cNvSpPr txBox="1"/>
          <p:nvPr/>
        </p:nvSpPr>
        <p:spPr>
          <a:xfrm>
            <a:off x="683568" y="836712"/>
            <a:ext cx="7992888" cy="1546129"/>
          </a:xfrm>
          <a:prstGeom prst="rect">
            <a:avLst/>
          </a:prstGeom>
          <a:noFill/>
        </p:spPr>
        <p:txBody>
          <a:bodyPr wrap="square">
            <a:spAutoFit/>
          </a:bodyPr>
          <a:lstStyle/>
          <a:p>
            <a:pPr marL="0" marR="0" algn="just">
              <a:lnSpc>
                <a:spcPct val="106000"/>
              </a:lnSpc>
              <a:spcBef>
                <a:spcPts val="0"/>
              </a:spcBef>
              <a:spcAft>
                <a:spcPts val="800"/>
              </a:spcAft>
            </a:pPr>
            <a:r>
              <a:rPr lang="es-CR" sz="1800" dirty="0">
                <a:effectLst/>
                <a:latin typeface="Arial" panose="020B0604020202020204" pitchFamily="34" charset="0"/>
                <a:ea typeface="Calibri" panose="020F0502020204030204" pitchFamily="34" charset="0"/>
                <a:cs typeface="Times New Roman" panose="02020603050405020304" pitchFamily="18" charset="0"/>
              </a:rPr>
              <a:t>Se sabe que el total de estudiantes del curso de Estadística para Ciencias Sociales I es de 300 estudiantes. Se desea seleccionar una muestra de 8 estudiantes. Indique el procedimiento a seguir y cuáles son los 8 estudiantes para seleccionar si se desea utilizar un muestreo sistemático. El arranque es 24.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F9B91E5F-8885-4B31-80B3-D1E8E37C5AE9}"/>
              </a:ext>
            </a:extLst>
          </p:cNvPr>
          <p:cNvSpPr txBox="1"/>
          <p:nvPr/>
        </p:nvSpPr>
        <p:spPr>
          <a:xfrm>
            <a:off x="611560" y="2780928"/>
            <a:ext cx="8280920" cy="2646302"/>
          </a:xfrm>
          <a:prstGeom prst="rect">
            <a:avLst/>
          </a:prstGeom>
          <a:noFill/>
        </p:spPr>
        <p:txBody>
          <a:bodyPr wrap="square">
            <a:spAutoFit/>
          </a:bodyPr>
          <a:lstStyle/>
          <a:p>
            <a:pPr marL="0" marR="0" algn="just">
              <a:lnSpc>
                <a:spcPct val="106000"/>
              </a:lnSpc>
              <a:spcBef>
                <a:spcPts val="0"/>
              </a:spcBef>
              <a:spcAft>
                <a:spcPts val="800"/>
              </a:spcAft>
            </a:pPr>
            <a:r>
              <a:rPr lang="es-CR" sz="1800" b="1" dirty="0">
                <a:solidFill>
                  <a:schemeClr val="accent5">
                    <a:lumMod val="50000"/>
                  </a:schemeClr>
                </a:solidFill>
                <a:effectLst/>
                <a:latin typeface="Arial" panose="020B0604020202020204" pitchFamily="34" charset="0"/>
                <a:ea typeface="Calibri" panose="020F0502020204030204" pitchFamily="34" charset="0"/>
                <a:cs typeface="Times New Roman" panose="02020603050405020304" pitchFamily="18" charset="0"/>
              </a:rPr>
              <a:t>1. Calcular el espaciamiento 300/8= 37,5</a:t>
            </a:r>
            <a:endParaRPr lang="en-US" sz="16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6000"/>
              </a:lnSpc>
              <a:spcBef>
                <a:spcPts val="0"/>
              </a:spcBef>
              <a:spcAft>
                <a:spcPts val="800"/>
              </a:spcAft>
            </a:pPr>
            <a:r>
              <a:rPr lang="es-CR" sz="1800" b="1" dirty="0">
                <a:solidFill>
                  <a:schemeClr val="accent5">
                    <a:lumMod val="50000"/>
                  </a:schemeClr>
                </a:solidFill>
                <a:effectLst/>
                <a:latin typeface="Arial" panose="020B0604020202020204" pitchFamily="34" charset="0"/>
                <a:ea typeface="Calibri" panose="020F0502020204030204" pitchFamily="34" charset="0"/>
                <a:cs typeface="Times New Roman" panose="02020603050405020304" pitchFamily="18" charset="0"/>
              </a:rPr>
              <a:t>2. Multiplicar el espaciamiento por 10=375</a:t>
            </a:r>
            <a:endParaRPr lang="en-US" sz="16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6000"/>
              </a:lnSpc>
              <a:spcBef>
                <a:spcPts val="0"/>
              </a:spcBef>
              <a:spcAft>
                <a:spcPts val="800"/>
              </a:spcAft>
            </a:pPr>
            <a:r>
              <a:rPr lang="es-CR" sz="1800" b="1" dirty="0">
                <a:solidFill>
                  <a:schemeClr val="accent5">
                    <a:lumMod val="50000"/>
                  </a:schemeClr>
                </a:solidFill>
                <a:effectLst/>
                <a:latin typeface="Arial" panose="020B0604020202020204" pitchFamily="34" charset="0"/>
                <a:ea typeface="Calibri" panose="020F0502020204030204" pitchFamily="34" charset="0"/>
                <a:cs typeface="Times New Roman" panose="02020603050405020304" pitchFamily="18" charset="0"/>
              </a:rPr>
              <a:t>3. Multiplicar el arranque por 10=240</a:t>
            </a:r>
            <a:endParaRPr lang="en-US" sz="16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6000"/>
              </a:lnSpc>
              <a:spcBef>
                <a:spcPts val="0"/>
              </a:spcBef>
              <a:spcAft>
                <a:spcPts val="800"/>
              </a:spcAft>
            </a:pPr>
            <a:r>
              <a:rPr lang="es-CR" sz="1800" b="1" dirty="0">
                <a:solidFill>
                  <a:schemeClr val="accent5">
                    <a:lumMod val="50000"/>
                  </a:schemeClr>
                </a:solidFill>
                <a:effectLst/>
                <a:latin typeface="Arial" panose="020B0604020202020204" pitchFamily="34" charset="0"/>
                <a:ea typeface="Calibri" panose="020F0502020204030204" pitchFamily="34" charset="0"/>
                <a:cs typeface="Times New Roman" panose="02020603050405020304" pitchFamily="18" charset="0"/>
              </a:rPr>
              <a:t>4. Obtener la lista de números: 240, 615, 990, 1365, 1740, 2115, 2490, 2865</a:t>
            </a:r>
            <a:endParaRPr lang="en-US" sz="16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6000"/>
              </a:lnSpc>
              <a:spcBef>
                <a:spcPts val="0"/>
              </a:spcBef>
              <a:spcAft>
                <a:spcPts val="800"/>
              </a:spcAft>
            </a:pPr>
            <a:r>
              <a:rPr lang="es-CR" sz="1800" b="1" dirty="0">
                <a:solidFill>
                  <a:schemeClr val="accent5">
                    <a:lumMod val="50000"/>
                  </a:schemeClr>
                </a:solidFill>
                <a:effectLst/>
                <a:latin typeface="Arial" panose="020B0604020202020204" pitchFamily="34" charset="0"/>
                <a:ea typeface="Calibri" panose="020F0502020204030204" pitchFamily="34" charset="0"/>
                <a:cs typeface="Times New Roman" panose="02020603050405020304" pitchFamily="18" charset="0"/>
              </a:rPr>
              <a:t>5. Dividimos la lista entre 10= 24,0, 61,5, 99,0, 136,5, 174,0, 211,5, 249,0, 286,5</a:t>
            </a:r>
            <a:endParaRPr lang="en-US" sz="16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6000"/>
              </a:lnSpc>
              <a:spcBef>
                <a:spcPts val="0"/>
              </a:spcBef>
              <a:spcAft>
                <a:spcPts val="800"/>
              </a:spcAft>
            </a:pPr>
            <a:r>
              <a:rPr lang="es-CR" sz="1800" b="1" dirty="0">
                <a:solidFill>
                  <a:schemeClr val="accent5">
                    <a:lumMod val="50000"/>
                  </a:schemeClr>
                </a:solidFill>
                <a:effectLst/>
                <a:latin typeface="Arial" panose="020B0604020202020204" pitchFamily="34" charset="0"/>
                <a:ea typeface="Calibri" panose="020F0502020204030204" pitchFamily="34" charset="0"/>
                <a:cs typeface="Times New Roman" panose="02020603050405020304" pitchFamily="18" charset="0"/>
              </a:rPr>
              <a:t>6. Truncar la lista anterior: </a:t>
            </a:r>
            <a:r>
              <a:rPr lang="es-CR"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24, 61, 99, 136, 174, 211, 249, 286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26132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35C1A6-3B93-E18E-97FB-BAAAEC6D7751}"/>
              </a:ext>
            </a:extLst>
          </p:cNvPr>
          <p:cNvPicPr>
            <a:picLocks noChangeAspect="1"/>
          </p:cNvPicPr>
          <p:nvPr/>
        </p:nvPicPr>
        <p:blipFill>
          <a:blip r:embed="rId2"/>
          <a:stretch>
            <a:fillRect/>
          </a:stretch>
        </p:blipFill>
        <p:spPr>
          <a:xfrm>
            <a:off x="1331640" y="606922"/>
            <a:ext cx="5829077" cy="5644155"/>
          </a:xfrm>
          <a:prstGeom prst="rect">
            <a:avLst/>
          </a:prstGeom>
        </p:spPr>
      </p:pic>
    </p:spTree>
    <p:extLst>
      <p:ext uri="{BB962C8B-B14F-4D97-AF65-F5344CB8AC3E}">
        <p14:creationId xmlns:p14="http://schemas.microsoft.com/office/powerpoint/2010/main" val="11145182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A7AAE55-BBD6-4B07-887C-AE50C40CC27D}"/>
              </a:ext>
            </a:extLst>
          </p:cNvPr>
          <p:cNvSpPr txBox="1"/>
          <p:nvPr/>
        </p:nvSpPr>
        <p:spPr>
          <a:xfrm>
            <a:off x="539552" y="836712"/>
            <a:ext cx="8208912" cy="1252522"/>
          </a:xfrm>
          <a:prstGeom prst="rect">
            <a:avLst/>
          </a:prstGeom>
          <a:noFill/>
        </p:spPr>
        <p:txBody>
          <a:bodyPr wrap="square">
            <a:spAutoFit/>
          </a:bodyPr>
          <a:lstStyle/>
          <a:p>
            <a:pPr marR="0" lvl="0" algn="just">
              <a:lnSpc>
                <a:spcPct val="106000"/>
              </a:lnSpc>
              <a:spcBef>
                <a:spcPts val="0"/>
              </a:spcBef>
              <a:spcAft>
                <a:spcPts val="800"/>
              </a:spcAft>
            </a:pPr>
            <a:r>
              <a:rPr lang="es-CR" sz="1800" b="1"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Asuma que la muestra del estrato de Emergencias es 16</a:t>
            </a:r>
            <a:r>
              <a:rPr lang="es-CR"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y la población del estrato es 120. Además, el arranque aleatorio (sin amplificar) es 6. ¿Cuáles son los primeros 5 elementos seleccionados mediante muestreo sistemático? </a:t>
            </a:r>
            <a:r>
              <a:rPr lang="es-CR" sz="18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Muestre todos los cálculos y pasos necesarios.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A707D3D9-1B91-4DD0-8373-55B168E575D2}"/>
              </a:ext>
            </a:extLst>
          </p:cNvPr>
          <p:cNvSpPr txBox="1"/>
          <p:nvPr/>
        </p:nvSpPr>
        <p:spPr>
          <a:xfrm>
            <a:off x="827584" y="2555700"/>
            <a:ext cx="7704856" cy="1164101"/>
          </a:xfrm>
          <a:prstGeom prst="rect">
            <a:avLst/>
          </a:prstGeom>
          <a:noFill/>
        </p:spPr>
        <p:txBody>
          <a:bodyPr wrap="square">
            <a:spAutoFit/>
          </a:bodyPr>
          <a:lstStyle/>
          <a:p>
            <a:pPr marL="0" marR="0" algn="just">
              <a:lnSpc>
                <a:spcPct val="106000"/>
              </a:lnSpc>
              <a:spcBef>
                <a:spcPts val="0"/>
              </a:spcBef>
              <a:spcAft>
                <a:spcPts val="800"/>
              </a:spcAft>
            </a:pPr>
            <a:r>
              <a:rPr lang="es-CR" sz="1800" b="1" dirty="0">
                <a:solidFill>
                  <a:schemeClr val="accent1">
                    <a:lumMod val="50000"/>
                  </a:schemeClr>
                </a:solidFill>
                <a:effectLst/>
                <a:latin typeface="Arial" panose="020B0604020202020204" pitchFamily="34" charset="0"/>
                <a:ea typeface="Times New Roman" panose="02020603050405020304" pitchFamily="18" charset="0"/>
                <a:cs typeface="Times New Roman" panose="02020603050405020304" pitchFamily="18" charset="0"/>
              </a:rPr>
              <a:t>120/16 = 7,5 *10 = 75</a:t>
            </a:r>
            <a:endParaRPr lang="en-US" sz="16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6000"/>
              </a:lnSpc>
              <a:spcBef>
                <a:spcPts val="0"/>
              </a:spcBef>
              <a:spcAft>
                <a:spcPts val="800"/>
              </a:spcAft>
            </a:pPr>
            <a:r>
              <a:rPr lang="es-CR" sz="1800" b="1" dirty="0">
                <a:solidFill>
                  <a:schemeClr val="accent1">
                    <a:lumMod val="50000"/>
                  </a:schemeClr>
                </a:solidFill>
                <a:effectLst/>
                <a:latin typeface="Arial" panose="020B0604020202020204" pitchFamily="34" charset="0"/>
                <a:ea typeface="Times New Roman" panose="02020603050405020304" pitchFamily="18" charset="0"/>
                <a:cs typeface="Times New Roman" panose="02020603050405020304" pitchFamily="18" charset="0"/>
              </a:rPr>
              <a:t>60, 60+75= 135, 135+75=210,210+75=285,285+75=360</a:t>
            </a:r>
            <a:endParaRPr lang="en-US" sz="16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6000"/>
              </a:lnSpc>
              <a:spcBef>
                <a:spcPts val="0"/>
              </a:spcBef>
              <a:spcAft>
                <a:spcPts val="800"/>
              </a:spcAft>
            </a:pPr>
            <a:r>
              <a:rPr lang="es-CR" sz="1800" b="1" dirty="0">
                <a:solidFill>
                  <a:schemeClr val="accent1">
                    <a:lumMod val="50000"/>
                  </a:schemeClr>
                </a:solidFill>
                <a:effectLst/>
                <a:latin typeface="Arial" panose="020B0604020202020204" pitchFamily="34" charset="0"/>
                <a:ea typeface="Times New Roman" panose="02020603050405020304" pitchFamily="18" charset="0"/>
                <a:cs typeface="Times New Roman" panose="02020603050405020304" pitchFamily="18" charset="0"/>
              </a:rPr>
              <a:t>Los elementos seleccionados son </a:t>
            </a:r>
            <a:r>
              <a:rPr lang="es-CR"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6, 14,21,29,36</a:t>
            </a:r>
            <a:endParaRPr lang="en-US"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390730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5148064" y="6381328"/>
            <a:ext cx="3872111" cy="240452"/>
          </a:xfrm>
          <a:prstGeom prst="rect">
            <a:avLst/>
          </a:prstGeom>
          <a:effectLst>
            <a:glow rad="1016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pic>
      <p:pic>
        <p:nvPicPr>
          <p:cNvPr id="5" name="Picture 4">
            <a:extLst>
              <a:ext uri="{FF2B5EF4-FFF2-40B4-BE49-F238E27FC236}">
                <a16:creationId xmlns:a16="http://schemas.microsoft.com/office/drawing/2014/main" id="{547D8783-4E96-46FE-B152-4BBD4605DA0C}"/>
              </a:ext>
            </a:extLst>
          </p:cNvPr>
          <p:cNvPicPr>
            <a:picLocks noChangeAspect="1"/>
          </p:cNvPicPr>
          <p:nvPr/>
        </p:nvPicPr>
        <p:blipFill>
          <a:blip r:embed="rId3"/>
          <a:stretch>
            <a:fillRect/>
          </a:stretch>
        </p:blipFill>
        <p:spPr>
          <a:xfrm>
            <a:off x="613602" y="836712"/>
            <a:ext cx="8100392" cy="2322590"/>
          </a:xfrm>
          <a:prstGeom prst="rect">
            <a:avLst/>
          </a:prstGeom>
        </p:spPr>
      </p:pic>
      <p:pic>
        <p:nvPicPr>
          <p:cNvPr id="9" name="Picture 8">
            <a:extLst>
              <a:ext uri="{FF2B5EF4-FFF2-40B4-BE49-F238E27FC236}">
                <a16:creationId xmlns:a16="http://schemas.microsoft.com/office/drawing/2014/main" id="{5476A9AA-D81E-49BC-BD48-6D479FE6C575}"/>
              </a:ext>
            </a:extLst>
          </p:cNvPr>
          <p:cNvPicPr>
            <a:picLocks noChangeAspect="1"/>
          </p:cNvPicPr>
          <p:nvPr/>
        </p:nvPicPr>
        <p:blipFill>
          <a:blip r:embed="rId4"/>
          <a:stretch>
            <a:fillRect/>
          </a:stretch>
        </p:blipFill>
        <p:spPr>
          <a:xfrm>
            <a:off x="613602" y="3698699"/>
            <a:ext cx="7916796" cy="1193050"/>
          </a:xfrm>
          <a:prstGeom prst="rect">
            <a:avLst/>
          </a:prstGeom>
        </p:spPr>
      </p:pic>
    </p:spTree>
    <p:extLst>
      <p:ext uri="{BB962C8B-B14F-4D97-AF65-F5344CB8AC3E}">
        <p14:creationId xmlns:p14="http://schemas.microsoft.com/office/powerpoint/2010/main" val="13855294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54C663-33E8-4845-B24D-1468F6A4AFB3}"/>
              </a:ext>
            </a:extLst>
          </p:cNvPr>
          <p:cNvPicPr>
            <a:picLocks noChangeAspect="1"/>
          </p:cNvPicPr>
          <p:nvPr/>
        </p:nvPicPr>
        <p:blipFill>
          <a:blip r:embed="rId2"/>
          <a:stretch>
            <a:fillRect/>
          </a:stretch>
        </p:blipFill>
        <p:spPr>
          <a:xfrm>
            <a:off x="2483768" y="548680"/>
            <a:ext cx="3799328" cy="2440553"/>
          </a:xfrm>
          <a:prstGeom prst="rect">
            <a:avLst/>
          </a:prstGeom>
        </p:spPr>
      </p:pic>
      <p:sp>
        <p:nvSpPr>
          <p:cNvPr id="5" name="CuadroTexto 4">
            <a:extLst>
              <a:ext uri="{FF2B5EF4-FFF2-40B4-BE49-F238E27FC236}">
                <a16:creationId xmlns:a16="http://schemas.microsoft.com/office/drawing/2014/main" id="{2E76C177-CD22-488A-B627-699981813D9B}"/>
              </a:ext>
            </a:extLst>
          </p:cNvPr>
          <p:cNvSpPr txBox="1"/>
          <p:nvPr/>
        </p:nvSpPr>
        <p:spPr>
          <a:xfrm>
            <a:off x="611560" y="3137393"/>
            <a:ext cx="8280920" cy="2031325"/>
          </a:xfrm>
          <a:prstGeom prst="rect">
            <a:avLst/>
          </a:prstGeom>
          <a:noFill/>
        </p:spPr>
        <p:txBody>
          <a:bodyPr wrap="square">
            <a:spAutoFit/>
          </a:bodyPr>
          <a:lstStyle/>
          <a:p>
            <a:pPr algn="just"/>
            <a:r>
              <a:rPr lang="es-ES" b="1" dirty="0">
                <a:solidFill>
                  <a:srgbClr val="202124"/>
                </a:solidFill>
                <a:effectLst/>
                <a:latin typeface="arial" panose="020B0604020202020204" pitchFamily="34" charset="0"/>
              </a:rPr>
              <a:t>El muestreo estratificado proporcional</a:t>
            </a:r>
            <a:endParaRPr lang="es-ES" b="1" dirty="0">
              <a:solidFill>
                <a:srgbClr val="202124"/>
              </a:solidFill>
              <a:latin typeface="arial" panose="020B0604020202020204" pitchFamily="34" charset="0"/>
            </a:endParaRPr>
          </a:p>
          <a:p>
            <a:pPr algn="just"/>
            <a:endParaRPr lang="es-ES" b="1" dirty="0">
              <a:solidFill>
                <a:srgbClr val="202124"/>
              </a:solidFill>
              <a:effectLst/>
              <a:latin typeface="arial" panose="020B0604020202020204" pitchFamily="34" charset="0"/>
            </a:endParaRPr>
          </a:p>
          <a:p>
            <a:pPr algn="just"/>
            <a:r>
              <a:rPr lang="es-ES" dirty="0">
                <a:solidFill>
                  <a:srgbClr val="202124"/>
                </a:solidFill>
                <a:effectLst/>
                <a:latin typeface="arial" panose="020B0604020202020204" pitchFamily="34" charset="0"/>
              </a:rPr>
              <a:t> Es decir, el tamaño de la muestra extraída de cada estrato es proporcional con el tamaño relativo de ese estrato de la población objetivo. </a:t>
            </a:r>
          </a:p>
          <a:p>
            <a:pPr algn="just"/>
            <a:endParaRPr lang="es-ES" dirty="0">
              <a:solidFill>
                <a:srgbClr val="202124"/>
              </a:solidFill>
              <a:effectLst/>
              <a:latin typeface="arial" panose="020B0604020202020204" pitchFamily="34" charset="0"/>
            </a:endParaRPr>
          </a:p>
          <a:p>
            <a:pPr algn="just"/>
            <a:r>
              <a:rPr lang="es-ES" dirty="0">
                <a:solidFill>
                  <a:srgbClr val="202124"/>
                </a:solidFill>
                <a:effectLst/>
                <a:latin typeface="arial" panose="020B0604020202020204" pitchFamily="34" charset="0"/>
              </a:rPr>
              <a:t>La fracción de muestreo es aplicada a cada estrato, dando a cada elemento de la población la misma oportunidad para ser seleccionados.</a:t>
            </a:r>
            <a:endParaRPr lang="en-US" dirty="0"/>
          </a:p>
        </p:txBody>
      </p:sp>
    </p:spTree>
    <p:extLst>
      <p:ext uri="{BB962C8B-B14F-4D97-AF65-F5344CB8AC3E}">
        <p14:creationId xmlns:p14="http://schemas.microsoft.com/office/powerpoint/2010/main" val="18689561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99A00F3-51EE-442C-A537-04221FD9EB9A}"/>
              </a:ext>
            </a:extLst>
          </p:cNvPr>
          <p:cNvPicPr>
            <a:picLocks noChangeAspect="1"/>
          </p:cNvPicPr>
          <p:nvPr/>
        </p:nvPicPr>
        <p:blipFill>
          <a:blip r:embed="rId2"/>
          <a:stretch>
            <a:fillRect/>
          </a:stretch>
        </p:blipFill>
        <p:spPr>
          <a:xfrm>
            <a:off x="683567" y="548680"/>
            <a:ext cx="7545251" cy="3024336"/>
          </a:xfrm>
          <a:prstGeom prst="rect">
            <a:avLst/>
          </a:prstGeom>
        </p:spPr>
      </p:pic>
      <p:pic>
        <p:nvPicPr>
          <p:cNvPr id="6" name="Imagen 5">
            <a:extLst>
              <a:ext uri="{FF2B5EF4-FFF2-40B4-BE49-F238E27FC236}">
                <a16:creationId xmlns:a16="http://schemas.microsoft.com/office/drawing/2014/main" id="{8A82C21F-5602-49DA-BAE0-1C07F21BF39E}"/>
              </a:ext>
            </a:extLst>
          </p:cNvPr>
          <p:cNvPicPr>
            <a:picLocks noChangeAspect="1"/>
          </p:cNvPicPr>
          <p:nvPr/>
        </p:nvPicPr>
        <p:blipFill>
          <a:blip r:embed="rId3"/>
          <a:stretch>
            <a:fillRect/>
          </a:stretch>
        </p:blipFill>
        <p:spPr>
          <a:xfrm>
            <a:off x="1691680" y="4005064"/>
            <a:ext cx="4467225" cy="1657350"/>
          </a:xfrm>
          <a:prstGeom prst="rect">
            <a:avLst/>
          </a:prstGeom>
        </p:spPr>
      </p:pic>
    </p:spTree>
    <p:extLst>
      <p:ext uri="{BB962C8B-B14F-4D97-AF65-F5344CB8AC3E}">
        <p14:creationId xmlns:p14="http://schemas.microsoft.com/office/powerpoint/2010/main" val="243642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C2A154F-69F8-4AE3-BAA3-C042DE62F42E}"/>
              </a:ext>
            </a:extLst>
          </p:cNvPr>
          <p:cNvPicPr>
            <a:picLocks noChangeAspect="1"/>
          </p:cNvPicPr>
          <p:nvPr/>
        </p:nvPicPr>
        <p:blipFill>
          <a:blip r:embed="rId2"/>
          <a:stretch>
            <a:fillRect/>
          </a:stretch>
        </p:blipFill>
        <p:spPr>
          <a:xfrm>
            <a:off x="467544" y="476672"/>
            <a:ext cx="7747130" cy="3672408"/>
          </a:xfrm>
          <a:prstGeom prst="rect">
            <a:avLst/>
          </a:prstGeom>
        </p:spPr>
      </p:pic>
      <p:pic>
        <p:nvPicPr>
          <p:cNvPr id="6" name="Imagen 5">
            <a:extLst>
              <a:ext uri="{FF2B5EF4-FFF2-40B4-BE49-F238E27FC236}">
                <a16:creationId xmlns:a16="http://schemas.microsoft.com/office/drawing/2014/main" id="{91FB2231-4C0E-4C9E-BBA6-31B610DFEEB9}"/>
              </a:ext>
            </a:extLst>
          </p:cNvPr>
          <p:cNvPicPr>
            <a:picLocks noChangeAspect="1"/>
          </p:cNvPicPr>
          <p:nvPr/>
        </p:nvPicPr>
        <p:blipFill>
          <a:blip r:embed="rId3"/>
          <a:stretch>
            <a:fillRect/>
          </a:stretch>
        </p:blipFill>
        <p:spPr>
          <a:xfrm>
            <a:off x="1750309" y="4365104"/>
            <a:ext cx="5181600" cy="1809750"/>
          </a:xfrm>
          <a:prstGeom prst="rect">
            <a:avLst/>
          </a:prstGeom>
        </p:spPr>
      </p:pic>
    </p:spTree>
    <p:extLst>
      <p:ext uri="{BB962C8B-B14F-4D97-AF65-F5344CB8AC3E}">
        <p14:creationId xmlns:p14="http://schemas.microsoft.com/office/powerpoint/2010/main" val="294626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123728" y="546085"/>
            <a:ext cx="4248472" cy="368736"/>
          </a:xfrm>
          <a:prstGeom prst="rect">
            <a:avLst/>
          </a:prstGeom>
        </p:spPr>
      </p:pic>
      <p:pic>
        <p:nvPicPr>
          <p:cNvPr id="2" name="Picture 1"/>
          <p:cNvPicPr>
            <a:picLocks noChangeAspect="1"/>
          </p:cNvPicPr>
          <p:nvPr/>
        </p:nvPicPr>
        <p:blipFill>
          <a:blip r:embed="rId3"/>
          <a:stretch>
            <a:fillRect/>
          </a:stretch>
        </p:blipFill>
        <p:spPr>
          <a:xfrm>
            <a:off x="755576" y="1268760"/>
            <a:ext cx="7572375" cy="762000"/>
          </a:xfrm>
          <a:prstGeom prst="rect">
            <a:avLst/>
          </a:prstGeom>
        </p:spPr>
      </p:pic>
      <p:pic>
        <p:nvPicPr>
          <p:cNvPr id="3" name="Picture 2"/>
          <p:cNvPicPr>
            <a:picLocks noChangeAspect="1"/>
          </p:cNvPicPr>
          <p:nvPr/>
        </p:nvPicPr>
        <p:blipFill>
          <a:blip r:embed="rId4"/>
          <a:stretch>
            <a:fillRect/>
          </a:stretch>
        </p:blipFill>
        <p:spPr>
          <a:xfrm>
            <a:off x="828675" y="2647299"/>
            <a:ext cx="7553325" cy="723900"/>
          </a:xfrm>
          <a:prstGeom prst="rect">
            <a:avLst/>
          </a:prstGeom>
        </p:spPr>
      </p:pic>
      <p:pic>
        <p:nvPicPr>
          <p:cNvPr id="6" name="Picture 5"/>
          <p:cNvPicPr>
            <a:picLocks noChangeAspect="1"/>
          </p:cNvPicPr>
          <p:nvPr/>
        </p:nvPicPr>
        <p:blipFill>
          <a:blip r:embed="rId5"/>
          <a:stretch>
            <a:fillRect/>
          </a:stretch>
        </p:blipFill>
        <p:spPr>
          <a:xfrm>
            <a:off x="762000" y="3890950"/>
            <a:ext cx="7620000" cy="533400"/>
          </a:xfrm>
          <a:prstGeom prst="rect">
            <a:avLst/>
          </a:prstGeom>
        </p:spPr>
      </p:pic>
      <p:pic>
        <p:nvPicPr>
          <p:cNvPr id="9" name="Picture 8"/>
          <p:cNvPicPr>
            <a:picLocks noChangeAspect="1"/>
          </p:cNvPicPr>
          <p:nvPr/>
        </p:nvPicPr>
        <p:blipFill>
          <a:blip r:embed="rId6"/>
          <a:stretch>
            <a:fillRect/>
          </a:stretch>
        </p:blipFill>
        <p:spPr>
          <a:xfrm>
            <a:off x="5148064" y="6381328"/>
            <a:ext cx="3872111" cy="240452"/>
          </a:xfrm>
          <a:prstGeom prst="rect">
            <a:avLst/>
          </a:prstGeom>
          <a:effectLst>
            <a:glow rad="1016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pic>
    </p:spTree>
    <p:extLst>
      <p:ext uri="{BB962C8B-B14F-4D97-AF65-F5344CB8AC3E}">
        <p14:creationId xmlns:p14="http://schemas.microsoft.com/office/powerpoint/2010/main" val="30978206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E7B9B4-D6F1-4324-9A05-61BBDE0F352A}"/>
              </a:ext>
            </a:extLst>
          </p:cNvPr>
          <p:cNvPicPr>
            <a:picLocks noChangeAspect="1"/>
          </p:cNvPicPr>
          <p:nvPr/>
        </p:nvPicPr>
        <p:blipFill>
          <a:blip r:embed="rId2"/>
          <a:stretch>
            <a:fillRect/>
          </a:stretch>
        </p:blipFill>
        <p:spPr>
          <a:xfrm>
            <a:off x="827584" y="548680"/>
            <a:ext cx="8129022" cy="5266020"/>
          </a:xfrm>
          <a:prstGeom prst="rect">
            <a:avLst/>
          </a:prstGeom>
        </p:spPr>
      </p:pic>
    </p:spTree>
    <p:extLst>
      <p:ext uri="{BB962C8B-B14F-4D97-AF65-F5344CB8AC3E}">
        <p14:creationId xmlns:p14="http://schemas.microsoft.com/office/powerpoint/2010/main" val="1734485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stretch>
            <a:fillRect/>
          </a:stretch>
        </p:blipFill>
        <p:spPr>
          <a:xfrm>
            <a:off x="1187624" y="692696"/>
            <a:ext cx="3960440" cy="432048"/>
          </a:xfrm>
          <a:prstGeom prst="rect">
            <a:avLst/>
          </a:prstGeom>
        </p:spPr>
      </p:pic>
      <p:pic>
        <p:nvPicPr>
          <p:cNvPr id="4" name="Picture 3"/>
          <p:cNvPicPr>
            <a:picLocks noChangeAspect="1"/>
          </p:cNvPicPr>
          <p:nvPr/>
        </p:nvPicPr>
        <p:blipFill>
          <a:blip r:embed="rId3" cstate="print"/>
          <a:stretch>
            <a:fillRect/>
          </a:stretch>
        </p:blipFill>
        <p:spPr>
          <a:xfrm>
            <a:off x="4644008" y="6453336"/>
            <a:ext cx="4411563" cy="219663"/>
          </a:xfrm>
          <a:prstGeom prst="rect">
            <a:avLst/>
          </a:prstGeom>
          <a:effectLst>
            <a:glow rad="101600">
              <a:schemeClr val="accent3">
                <a:satMod val="175000"/>
                <a:alpha val="40000"/>
              </a:schemeClr>
            </a:glow>
          </a:effectLst>
        </p:spPr>
      </p:pic>
      <p:pic>
        <p:nvPicPr>
          <p:cNvPr id="3" name="Imagen 2">
            <a:extLst>
              <a:ext uri="{FF2B5EF4-FFF2-40B4-BE49-F238E27FC236}">
                <a16:creationId xmlns:a16="http://schemas.microsoft.com/office/drawing/2014/main" id="{9282056E-28E7-4DA6-97B1-899862641079}"/>
              </a:ext>
            </a:extLst>
          </p:cNvPr>
          <p:cNvPicPr>
            <a:picLocks noChangeAspect="1"/>
          </p:cNvPicPr>
          <p:nvPr/>
        </p:nvPicPr>
        <p:blipFill>
          <a:blip r:embed="rId4"/>
          <a:stretch>
            <a:fillRect/>
          </a:stretch>
        </p:blipFill>
        <p:spPr>
          <a:xfrm>
            <a:off x="987683" y="3933055"/>
            <a:ext cx="5165805" cy="1487535"/>
          </a:xfrm>
          <a:prstGeom prst="rect">
            <a:avLst/>
          </a:prstGeom>
        </p:spPr>
      </p:pic>
      <p:pic>
        <p:nvPicPr>
          <p:cNvPr id="5" name="Imagen 4">
            <a:extLst>
              <a:ext uri="{FF2B5EF4-FFF2-40B4-BE49-F238E27FC236}">
                <a16:creationId xmlns:a16="http://schemas.microsoft.com/office/drawing/2014/main" id="{B3B3A435-EF12-45A7-926F-DCC555A88737}"/>
              </a:ext>
            </a:extLst>
          </p:cNvPr>
          <p:cNvPicPr>
            <a:picLocks noChangeAspect="1"/>
          </p:cNvPicPr>
          <p:nvPr/>
        </p:nvPicPr>
        <p:blipFill>
          <a:blip r:embed="rId5"/>
          <a:stretch>
            <a:fillRect/>
          </a:stretch>
        </p:blipFill>
        <p:spPr>
          <a:xfrm>
            <a:off x="1187624" y="1465795"/>
            <a:ext cx="5165805" cy="1675173"/>
          </a:xfrm>
          <a:prstGeom prst="rect">
            <a:avLst/>
          </a:prstGeom>
        </p:spPr>
      </p:pic>
      <p:pic>
        <p:nvPicPr>
          <p:cNvPr id="6" name="Imagen 5">
            <a:extLst>
              <a:ext uri="{FF2B5EF4-FFF2-40B4-BE49-F238E27FC236}">
                <a16:creationId xmlns:a16="http://schemas.microsoft.com/office/drawing/2014/main" id="{DB0C4E1B-B785-436E-9220-55E133655711}"/>
              </a:ext>
            </a:extLst>
          </p:cNvPr>
          <p:cNvPicPr>
            <a:picLocks noChangeAspect="1"/>
          </p:cNvPicPr>
          <p:nvPr/>
        </p:nvPicPr>
        <p:blipFill>
          <a:blip r:embed="rId6"/>
          <a:stretch>
            <a:fillRect/>
          </a:stretch>
        </p:blipFill>
        <p:spPr>
          <a:xfrm>
            <a:off x="6444208" y="2780928"/>
            <a:ext cx="2046536" cy="1491134"/>
          </a:xfrm>
          <a:prstGeom prst="rect">
            <a:avLst/>
          </a:prstGeom>
        </p:spPr>
      </p:pic>
    </p:spTree>
    <p:extLst>
      <p:ext uri="{BB962C8B-B14F-4D97-AF65-F5344CB8AC3E}">
        <p14:creationId xmlns:p14="http://schemas.microsoft.com/office/powerpoint/2010/main" val="18761984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17868C-C389-4AE1-90DB-5933774546C3}"/>
              </a:ext>
            </a:extLst>
          </p:cNvPr>
          <p:cNvSpPr/>
          <p:nvPr/>
        </p:nvSpPr>
        <p:spPr>
          <a:xfrm>
            <a:off x="395536" y="724366"/>
            <a:ext cx="7992888" cy="1295868"/>
          </a:xfrm>
          <a:prstGeom prst="rect">
            <a:avLst/>
          </a:prstGeom>
        </p:spPr>
        <p:txBody>
          <a:bodyPr wrap="square">
            <a:spAutoFit/>
          </a:bodyPr>
          <a:lstStyle/>
          <a:p>
            <a:pPr algn="just">
              <a:lnSpc>
                <a:spcPct val="150000"/>
              </a:lnSpc>
            </a:pPr>
            <a:r>
              <a:rPr lang="es-ES" dirty="0"/>
              <a:t>Un ejemplo de muestreo polietápico sería el que nos condujera a seleccionar una muestra de personas de la provincia de Alajuela de acuerdo con el siguiente proceso:</a:t>
            </a:r>
          </a:p>
        </p:txBody>
      </p:sp>
      <p:pic>
        <p:nvPicPr>
          <p:cNvPr id="13" name="Picture 12">
            <a:extLst>
              <a:ext uri="{FF2B5EF4-FFF2-40B4-BE49-F238E27FC236}">
                <a16:creationId xmlns:a16="http://schemas.microsoft.com/office/drawing/2014/main" id="{AF3AF928-8EF8-4DE3-9D47-FF6F97E4D440}"/>
              </a:ext>
            </a:extLst>
          </p:cNvPr>
          <p:cNvPicPr>
            <a:picLocks noChangeAspect="1"/>
          </p:cNvPicPr>
          <p:nvPr/>
        </p:nvPicPr>
        <p:blipFill>
          <a:blip r:embed="rId2"/>
          <a:stretch>
            <a:fillRect/>
          </a:stretch>
        </p:blipFill>
        <p:spPr>
          <a:xfrm>
            <a:off x="6012160" y="1985984"/>
            <a:ext cx="2448272" cy="2369857"/>
          </a:xfrm>
          <a:prstGeom prst="rect">
            <a:avLst/>
          </a:prstGeom>
        </p:spPr>
      </p:pic>
      <p:sp>
        <p:nvSpPr>
          <p:cNvPr id="3" name="Rectangle 2">
            <a:extLst>
              <a:ext uri="{FF2B5EF4-FFF2-40B4-BE49-F238E27FC236}">
                <a16:creationId xmlns:a16="http://schemas.microsoft.com/office/drawing/2014/main" id="{31CDF9CD-02AA-4E34-9D7D-BB9D407096AD}"/>
              </a:ext>
            </a:extLst>
          </p:cNvPr>
          <p:cNvSpPr/>
          <p:nvPr/>
        </p:nvSpPr>
        <p:spPr>
          <a:xfrm>
            <a:off x="395536" y="2314847"/>
            <a:ext cx="5328592" cy="369332"/>
          </a:xfrm>
          <a:prstGeom prst="rect">
            <a:avLst/>
          </a:prstGeom>
        </p:spPr>
        <p:txBody>
          <a:bodyPr wrap="square">
            <a:spAutoFit/>
          </a:bodyPr>
          <a:lstStyle/>
          <a:p>
            <a:r>
              <a:rPr lang="es-CR" b="1" dirty="0">
                <a:latin typeface="Times New Roman" panose="02020603050405020304" pitchFamily="18" charset="0"/>
                <a:ea typeface="Times New Roman" panose="02020603050405020304" pitchFamily="18" charset="0"/>
                <a:cs typeface="Times New Roman" panose="02020603050405020304" pitchFamily="18" charset="0"/>
              </a:rPr>
              <a:t>1</a:t>
            </a:r>
            <a:r>
              <a:rPr lang="es-CR" dirty="0">
                <a:latin typeface="Times New Roman" panose="02020603050405020304" pitchFamily="18" charset="0"/>
                <a:ea typeface="Times New Roman" panose="02020603050405020304" pitchFamily="18" charset="0"/>
                <a:cs typeface="Times New Roman" panose="02020603050405020304" pitchFamily="18" charset="0"/>
              </a:rPr>
              <a:t>- Seleccionamos al azar 3 cantones de Alajuela.</a:t>
            </a:r>
            <a:endParaRPr lang="en-US" dirty="0"/>
          </a:p>
        </p:txBody>
      </p:sp>
      <p:sp>
        <p:nvSpPr>
          <p:cNvPr id="5" name="Rectangle 4">
            <a:extLst>
              <a:ext uri="{FF2B5EF4-FFF2-40B4-BE49-F238E27FC236}">
                <a16:creationId xmlns:a16="http://schemas.microsoft.com/office/drawing/2014/main" id="{BE783AED-A817-43F4-B4EE-EC5A42BF5F4C}"/>
              </a:ext>
            </a:extLst>
          </p:cNvPr>
          <p:cNvSpPr/>
          <p:nvPr/>
        </p:nvSpPr>
        <p:spPr>
          <a:xfrm>
            <a:off x="431839" y="3224956"/>
            <a:ext cx="4339650" cy="369332"/>
          </a:xfrm>
          <a:prstGeom prst="rect">
            <a:avLst/>
          </a:prstGeom>
        </p:spPr>
        <p:txBody>
          <a:bodyPr wrap="none">
            <a:spAutoFit/>
          </a:bodyPr>
          <a:lstStyle/>
          <a:p>
            <a:r>
              <a:rPr lang="es-CR" b="1" dirty="0">
                <a:latin typeface="Times New Roman" panose="02020603050405020304" pitchFamily="18" charset="0"/>
                <a:ea typeface="Times New Roman" panose="02020603050405020304" pitchFamily="18" charset="0"/>
                <a:cs typeface="Times New Roman" panose="02020603050405020304" pitchFamily="18" charset="0"/>
              </a:rPr>
              <a:t>2</a:t>
            </a:r>
            <a:r>
              <a:rPr lang="es-CR" dirty="0">
                <a:latin typeface="Times New Roman" panose="02020603050405020304" pitchFamily="18" charset="0"/>
                <a:ea typeface="Times New Roman" panose="02020603050405020304" pitchFamily="18" charset="0"/>
                <a:cs typeface="Times New Roman" panose="02020603050405020304" pitchFamily="18" charset="0"/>
              </a:rPr>
              <a:t>- En cada cantón, seleccionamos 3 distritos.</a:t>
            </a:r>
            <a:endParaRPr lang="en-US" dirty="0"/>
          </a:p>
        </p:txBody>
      </p:sp>
      <p:sp>
        <p:nvSpPr>
          <p:cNvPr id="7" name="Rectangle 6">
            <a:extLst>
              <a:ext uri="{FF2B5EF4-FFF2-40B4-BE49-F238E27FC236}">
                <a16:creationId xmlns:a16="http://schemas.microsoft.com/office/drawing/2014/main" id="{1D5AB192-77EC-452F-BE4D-DEC37EC424AF}"/>
              </a:ext>
            </a:extLst>
          </p:cNvPr>
          <p:cNvSpPr/>
          <p:nvPr/>
        </p:nvSpPr>
        <p:spPr>
          <a:xfrm>
            <a:off x="432406" y="4049477"/>
            <a:ext cx="5580321" cy="369332"/>
          </a:xfrm>
          <a:prstGeom prst="rect">
            <a:avLst/>
          </a:prstGeom>
        </p:spPr>
        <p:txBody>
          <a:bodyPr wrap="square">
            <a:spAutoFit/>
          </a:bodyPr>
          <a:lstStyle/>
          <a:p>
            <a:r>
              <a:rPr lang="es-CR" b="1" dirty="0">
                <a:latin typeface="Times New Roman" panose="02020603050405020304" pitchFamily="18" charset="0"/>
                <a:ea typeface="Times New Roman" panose="02020603050405020304" pitchFamily="18" charset="0"/>
                <a:cs typeface="Times New Roman" panose="02020603050405020304" pitchFamily="18" charset="0"/>
              </a:rPr>
              <a:t>3- </a:t>
            </a:r>
            <a:r>
              <a:rPr lang="es-CR" dirty="0">
                <a:latin typeface="Times New Roman" panose="02020603050405020304" pitchFamily="18" charset="0"/>
                <a:ea typeface="Times New Roman" panose="02020603050405020304" pitchFamily="18" charset="0"/>
                <a:cs typeface="Times New Roman" panose="02020603050405020304" pitchFamily="18" charset="0"/>
              </a:rPr>
              <a:t>En cada distrito elegiremos aleatoriamente 10 familias.</a:t>
            </a:r>
            <a:endParaRPr lang="en-US" dirty="0"/>
          </a:p>
        </p:txBody>
      </p:sp>
      <p:sp>
        <p:nvSpPr>
          <p:cNvPr id="8" name="Rectangle 7">
            <a:extLst>
              <a:ext uri="{FF2B5EF4-FFF2-40B4-BE49-F238E27FC236}">
                <a16:creationId xmlns:a16="http://schemas.microsoft.com/office/drawing/2014/main" id="{6A8ACA77-0FB0-400A-954D-2E3F811CE705}"/>
              </a:ext>
            </a:extLst>
          </p:cNvPr>
          <p:cNvSpPr/>
          <p:nvPr/>
        </p:nvSpPr>
        <p:spPr>
          <a:xfrm>
            <a:off x="431839" y="4811030"/>
            <a:ext cx="7560840" cy="878895"/>
          </a:xfrm>
          <a:prstGeom prst="rect">
            <a:avLst/>
          </a:prstGeom>
        </p:spPr>
        <p:txBody>
          <a:bodyPr wrap="square">
            <a:spAutoFit/>
          </a:bodyPr>
          <a:lstStyle/>
          <a:p>
            <a:pPr algn="just">
              <a:lnSpc>
                <a:spcPct val="150000"/>
              </a:lnSpc>
            </a:pPr>
            <a:r>
              <a:rPr lang="es-CR" b="1" dirty="0">
                <a:latin typeface="Times New Roman" panose="02020603050405020304" pitchFamily="18" charset="0"/>
                <a:ea typeface="Times New Roman" panose="02020603050405020304" pitchFamily="18" charset="0"/>
                <a:cs typeface="Times New Roman" panose="02020603050405020304" pitchFamily="18" charset="0"/>
              </a:rPr>
              <a:t>4- </a:t>
            </a:r>
            <a:r>
              <a:rPr lang="es-CR" dirty="0">
                <a:latin typeface="Times New Roman" panose="02020603050405020304" pitchFamily="18" charset="0"/>
                <a:ea typeface="Times New Roman" panose="02020603050405020304" pitchFamily="18" charset="0"/>
                <a:cs typeface="Times New Roman" panose="02020603050405020304" pitchFamily="18" charset="0"/>
              </a:rPr>
              <a:t>Finalmente, en cada familia seleccionamos 2 personas mayores de edad, con    lo que habremos seleccionado una muestra total de 180 personas.</a:t>
            </a:r>
            <a:endParaRPr lang="en-US" dirty="0"/>
          </a:p>
        </p:txBody>
      </p:sp>
    </p:spTree>
    <p:extLst>
      <p:ext uri="{BB962C8B-B14F-4D97-AF65-F5344CB8AC3E}">
        <p14:creationId xmlns:p14="http://schemas.microsoft.com/office/powerpoint/2010/main" val="19714082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77CDBB0-0398-4B5E-9D46-C2B725D5F882}"/>
              </a:ext>
            </a:extLst>
          </p:cNvPr>
          <p:cNvPicPr>
            <a:picLocks noChangeAspect="1"/>
          </p:cNvPicPr>
          <p:nvPr/>
        </p:nvPicPr>
        <p:blipFill>
          <a:blip r:embed="rId2"/>
          <a:stretch>
            <a:fillRect/>
          </a:stretch>
        </p:blipFill>
        <p:spPr>
          <a:xfrm>
            <a:off x="686110" y="1052736"/>
            <a:ext cx="7300762" cy="4464495"/>
          </a:xfrm>
          <a:prstGeom prst="rect">
            <a:avLst/>
          </a:prstGeom>
        </p:spPr>
      </p:pic>
    </p:spTree>
    <p:extLst>
      <p:ext uri="{BB962C8B-B14F-4D97-AF65-F5344CB8AC3E}">
        <p14:creationId xmlns:p14="http://schemas.microsoft.com/office/powerpoint/2010/main" val="1431304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3C285A-3FE0-3479-DA5B-EE9A33FDA6EC}"/>
              </a:ext>
            </a:extLst>
          </p:cNvPr>
          <p:cNvPicPr>
            <a:picLocks noChangeAspect="1"/>
          </p:cNvPicPr>
          <p:nvPr/>
        </p:nvPicPr>
        <p:blipFill>
          <a:blip r:embed="rId2"/>
          <a:stretch>
            <a:fillRect/>
          </a:stretch>
        </p:blipFill>
        <p:spPr>
          <a:xfrm>
            <a:off x="546069" y="620688"/>
            <a:ext cx="8051862" cy="4555778"/>
          </a:xfrm>
          <a:prstGeom prst="rect">
            <a:avLst/>
          </a:prstGeom>
        </p:spPr>
      </p:pic>
    </p:spTree>
    <p:extLst>
      <p:ext uri="{BB962C8B-B14F-4D97-AF65-F5344CB8AC3E}">
        <p14:creationId xmlns:p14="http://schemas.microsoft.com/office/powerpoint/2010/main" val="29237279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548C27D-66EF-0792-8D53-83A47C8E3D25}"/>
              </a:ext>
            </a:extLst>
          </p:cNvPr>
          <p:cNvSpPr txBox="1"/>
          <p:nvPr/>
        </p:nvSpPr>
        <p:spPr>
          <a:xfrm>
            <a:off x="323528" y="768624"/>
            <a:ext cx="7992888" cy="405047"/>
          </a:xfrm>
          <a:prstGeom prst="rect">
            <a:avLst/>
          </a:prstGeom>
          <a:noFill/>
        </p:spPr>
        <p:txBody>
          <a:bodyPr wrap="square">
            <a:spAutoFit/>
          </a:bodyPr>
          <a:lstStyle/>
          <a:p>
            <a:pPr marL="0" marR="0" algn="ctr">
              <a:lnSpc>
                <a:spcPct val="107000"/>
              </a:lnSpc>
              <a:spcBef>
                <a:spcPts val="0"/>
              </a:spcBef>
              <a:spcAft>
                <a:spcPts val="800"/>
              </a:spcAft>
            </a:pPr>
            <a:r>
              <a:rPr lang="es-CR" sz="2000" dirty="0">
                <a:solidFill>
                  <a:srgbClr val="333333"/>
                </a:solidFill>
                <a:effectLst>
                  <a:outerShdw blurRad="38100" dist="38100" dir="2700000" algn="tl">
                    <a:srgbClr val="000000">
                      <a:alpha val="43137"/>
                    </a:srgbClr>
                  </a:outerShdw>
                </a:effectLst>
                <a:latin typeface="Helvetica" panose="020B0604020202020204" pitchFamily="34" charset="0"/>
                <a:ea typeface="Calibri" panose="020F0502020204030204" pitchFamily="34" charset="0"/>
                <a:cs typeface="Times New Roman" panose="02020603050405020304" pitchFamily="18" charset="0"/>
              </a:rPr>
              <a:t>Muestreo con probabilidad proporcional al tamaño (PPT)</a:t>
            </a:r>
            <a:endPar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32978A35-E39F-F47A-ED69-DFD466657C03}"/>
              </a:ext>
            </a:extLst>
          </p:cNvPr>
          <p:cNvSpPr txBox="1"/>
          <p:nvPr/>
        </p:nvSpPr>
        <p:spPr>
          <a:xfrm>
            <a:off x="323528" y="3671638"/>
            <a:ext cx="7848872" cy="2125069"/>
          </a:xfrm>
          <a:prstGeom prst="rect">
            <a:avLst/>
          </a:prstGeom>
          <a:noFill/>
        </p:spPr>
        <p:txBody>
          <a:bodyPr wrap="square">
            <a:spAutoFit/>
          </a:bodyPr>
          <a:lstStyle/>
          <a:p>
            <a:pPr marL="0" marR="0" algn="just">
              <a:lnSpc>
                <a:spcPct val="150000"/>
              </a:lnSpc>
              <a:spcBef>
                <a:spcPts val="0"/>
              </a:spcBef>
              <a:spcAft>
                <a:spcPts val="800"/>
              </a:spcAft>
            </a:pPr>
            <a:r>
              <a:rPr lang="es-CR" sz="1800"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Las unidades de observación se seleccionan con probabilidades desiguales y, a la vez, proporcionales a cierta variable auxiliar, logrando con esto que el cociente formado por la variable de interés y la auxiliar tenga mucho menor variabilidad que la de las lecturas individuales de la variable en estudio.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CuadroTexto 6">
            <a:extLst>
              <a:ext uri="{FF2B5EF4-FFF2-40B4-BE49-F238E27FC236}">
                <a16:creationId xmlns:a16="http://schemas.microsoft.com/office/drawing/2014/main" id="{45948365-E35E-FA66-80FD-3E93E4FE43C5}"/>
              </a:ext>
            </a:extLst>
          </p:cNvPr>
          <p:cNvSpPr txBox="1"/>
          <p:nvPr/>
        </p:nvSpPr>
        <p:spPr>
          <a:xfrm>
            <a:off x="332696" y="1484784"/>
            <a:ext cx="7848872" cy="1709571"/>
          </a:xfrm>
          <a:prstGeom prst="rect">
            <a:avLst/>
          </a:prstGeom>
          <a:noFill/>
        </p:spPr>
        <p:txBody>
          <a:bodyPr wrap="square">
            <a:spAutoFit/>
          </a:bodyPr>
          <a:lstStyle/>
          <a:p>
            <a:pPr marL="0" marR="0" algn="just">
              <a:lnSpc>
                <a:spcPct val="150000"/>
              </a:lnSpc>
              <a:spcBef>
                <a:spcPts val="0"/>
              </a:spcBef>
              <a:spcAft>
                <a:spcPts val="800"/>
              </a:spcAft>
            </a:pPr>
            <a:r>
              <a:rPr lang="es-CR" sz="1800" dirty="0">
                <a:solidFill>
                  <a:srgbClr val="333333"/>
                </a:solidFill>
                <a:effectLst/>
                <a:latin typeface="Helvetica" panose="020B0604020202020204" pitchFamily="34" charset="0"/>
                <a:ea typeface="Calibri" panose="020F0502020204030204" pitchFamily="34" charset="0"/>
                <a:cs typeface="Times New Roman" panose="02020603050405020304" pitchFamily="18" charset="0"/>
              </a:rPr>
              <a:t>Es una modalidad del muestreo probabilístico y de fuerte aplicación en la actualidad; puede llevarse a cabo cuando el marco de muestreo contiene información sobre variables “auxiliares” que tienen una buena relación proporcional con la variable de estudio.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93602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E64E3F-AB61-BDCA-D36B-C32536300E29}"/>
              </a:ext>
            </a:extLst>
          </p:cNvPr>
          <p:cNvPicPr>
            <a:picLocks noChangeAspect="1"/>
          </p:cNvPicPr>
          <p:nvPr/>
        </p:nvPicPr>
        <p:blipFill>
          <a:blip r:embed="rId2"/>
          <a:stretch>
            <a:fillRect/>
          </a:stretch>
        </p:blipFill>
        <p:spPr>
          <a:xfrm>
            <a:off x="872119" y="480903"/>
            <a:ext cx="7399762" cy="5896193"/>
          </a:xfrm>
          <a:prstGeom prst="rect">
            <a:avLst/>
          </a:prstGeom>
        </p:spPr>
      </p:pic>
    </p:spTree>
    <p:extLst>
      <p:ext uri="{BB962C8B-B14F-4D97-AF65-F5344CB8AC3E}">
        <p14:creationId xmlns:p14="http://schemas.microsoft.com/office/powerpoint/2010/main" val="5156091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899592" y="620688"/>
            <a:ext cx="5472608" cy="400110"/>
          </a:xfrm>
          <a:prstGeom prst="rect">
            <a:avLst/>
          </a:prstGeom>
        </p:spPr>
        <p:txBody>
          <a:bodyPr wrap="square">
            <a:spAutoFit/>
          </a:bodyPr>
          <a:lstStyle/>
          <a:p>
            <a:pPr algn="ctr"/>
            <a:r>
              <a:rPr lang="es-ES_tradnl" sz="2000" b="1" spc="-15" dirty="0">
                <a:latin typeface="Cambria" panose="02040503050406030204" pitchFamily="18" charset="0"/>
                <a:ea typeface="Times New Roman" panose="02020603050405020304" pitchFamily="18" charset="0"/>
              </a:rPr>
              <a:t>Fuentes de información</a:t>
            </a:r>
            <a:endParaRPr lang="es-CR" sz="2000" b="1" dirty="0"/>
          </a:p>
        </p:txBody>
      </p:sp>
      <p:pic>
        <p:nvPicPr>
          <p:cNvPr id="2" name="Picture 1"/>
          <p:cNvPicPr>
            <a:picLocks noChangeAspect="1"/>
          </p:cNvPicPr>
          <p:nvPr/>
        </p:nvPicPr>
        <p:blipFill>
          <a:blip r:embed="rId2" cstate="print"/>
          <a:stretch>
            <a:fillRect/>
          </a:stretch>
        </p:blipFill>
        <p:spPr>
          <a:xfrm>
            <a:off x="6516216" y="332656"/>
            <a:ext cx="2395736" cy="1781445"/>
          </a:xfrm>
          <a:prstGeom prst="rect">
            <a:avLst/>
          </a:prstGeom>
        </p:spPr>
      </p:pic>
      <p:pic>
        <p:nvPicPr>
          <p:cNvPr id="4" name="Picture 3"/>
          <p:cNvPicPr>
            <a:picLocks noChangeAspect="1"/>
          </p:cNvPicPr>
          <p:nvPr/>
        </p:nvPicPr>
        <p:blipFill>
          <a:blip r:embed="rId3" cstate="print"/>
          <a:stretch>
            <a:fillRect/>
          </a:stretch>
        </p:blipFill>
        <p:spPr>
          <a:xfrm>
            <a:off x="1115616" y="1700808"/>
            <a:ext cx="5196877" cy="3744416"/>
          </a:xfrm>
          <a:prstGeom prst="rect">
            <a:avLst/>
          </a:prstGeom>
        </p:spPr>
      </p:pic>
    </p:spTree>
    <p:extLst>
      <p:ext uri="{BB962C8B-B14F-4D97-AF65-F5344CB8AC3E}">
        <p14:creationId xmlns:p14="http://schemas.microsoft.com/office/powerpoint/2010/main" val="36775244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827584" y="692696"/>
            <a:ext cx="7495406" cy="36004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CR" sz="2000" b="1" dirty="0">
                <a:latin typeface="+mn-lt"/>
              </a:rPr>
              <a:t>Fuentes primarias y secundarias de información</a:t>
            </a:r>
          </a:p>
        </p:txBody>
      </p:sp>
      <p:sp>
        <p:nvSpPr>
          <p:cNvPr id="5" name="2 Marcador de contenido"/>
          <p:cNvSpPr txBox="1">
            <a:spLocks/>
          </p:cNvSpPr>
          <p:nvPr/>
        </p:nvSpPr>
        <p:spPr>
          <a:xfrm>
            <a:off x="611560" y="1628800"/>
            <a:ext cx="6048672" cy="4032448"/>
          </a:xfrm>
          <a:prstGeom prst="rect">
            <a:avLst/>
          </a:prstGeom>
        </p:spPr>
        <p:txBody>
          <a:bodyPr>
            <a:normAutofit fontScale="92500" lnSpcReduction="10000"/>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r>
              <a:rPr lang="es-CR" dirty="0"/>
              <a:t>Fuente: origen de la información utilizada en el estudio o análisis.</a:t>
            </a:r>
          </a:p>
          <a:p>
            <a:pPr marL="0" indent="0">
              <a:buNone/>
            </a:pPr>
            <a:endParaRPr lang="es-CR" dirty="0"/>
          </a:p>
          <a:p>
            <a:r>
              <a:rPr lang="es-CR" b="1" dirty="0"/>
              <a:t>Fuente primaria: </a:t>
            </a:r>
            <a:r>
              <a:rPr lang="es-CR" dirty="0"/>
              <a:t>se refiere a la institución (pública o privada o sin fines de lucro), o si es del caso la persona, que recogió primero los datos y produjo la estadística.  Ejemplos:</a:t>
            </a:r>
          </a:p>
          <a:p>
            <a:endParaRPr lang="es-CR" dirty="0"/>
          </a:p>
          <a:p>
            <a:pPr lvl="1"/>
            <a:r>
              <a:rPr lang="es-CR" dirty="0"/>
              <a:t>INEC (Censos de población y vivienda, estadísticas vitales, Encuesta de Hogares, Índice de precios, permisos de construcción)</a:t>
            </a:r>
          </a:p>
          <a:p>
            <a:pPr lvl="1"/>
            <a:r>
              <a:rPr lang="es-CR" dirty="0"/>
              <a:t>MINAE (Ministerio de Ambiente y Energía)</a:t>
            </a:r>
          </a:p>
          <a:p>
            <a:pPr lvl="1"/>
            <a:r>
              <a:rPr lang="es-CR" dirty="0" err="1"/>
              <a:t>AyA</a:t>
            </a:r>
            <a:r>
              <a:rPr lang="es-CR" dirty="0"/>
              <a:t> (</a:t>
            </a:r>
            <a:r>
              <a:rPr lang="es-ES" dirty="0"/>
              <a:t>Instituto Costarricense de Acueductos y Alcantarillados</a:t>
            </a:r>
            <a:r>
              <a:rPr lang="es-CR" dirty="0"/>
              <a:t>)</a:t>
            </a:r>
          </a:p>
          <a:p>
            <a:pPr lvl="1"/>
            <a:r>
              <a:rPr lang="es-CR" dirty="0"/>
              <a:t>Tribunal Supremo de Elecciones (electorales)</a:t>
            </a:r>
          </a:p>
        </p:txBody>
      </p:sp>
      <p:pic>
        <p:nvPicPr>
          <p:cNvPr id="2" name="Picture 1"/>
          <p:cNvPicPr>
            <a:picLocks noChangeAspect="1"/>
          </p:cNvPicPr>
          <p:nvPr/>
        </p:nvPicPr>
        <p:blipFill>
          <a:blip r:embed="rId2" cstate="print"/>
          <a:stretch>
            <a:fillRect/>
          </a:stretch>
        </p:blipFill>
        <p:spPr>
          <a:xfrm>
            <a:off x="6660232" y="2124224"/>
            <a:ext cx="2148086" cy="1479626"/>
          </a:xfrm>
          <a:prstGeom prst="rect">
            <a:avLst/>
          </a:prstGeom>
        </p:spPr>
      </p:pic>
      <p:pic>
        <p:nvPicPr>
          <p:cNvPr id="6" name="Picture 5"/>
          <p:cNvPicPr>
            <a:picLocks noChangeAspect="1"/>
          </p:cNvPicPr>
          <p:nvPr/>
        </p:nvPicPr>
        <p:blipFill>
          <a:blip r:embed="rId3" cstate="print"/>
          <a:stretch>
            <a:fillRect/>
          </a:stretch>
        </p:blipFill>
        <p:spPr>
          <a:xfrm>
            <a:off x="7092280" y="4149080"/>
            <a:ext cx="1409700" cy="2162175"/>
          </a:xfrm>
          <a:prstGeom prst="rect">
            <a:avLst/>
          </a:prstGeom>
        </p:spPr>
      </p:pic>
    </p:spTree>
    <p:extLst>
      <p:ext uri="{BB962C8B-B14F-4D97-AF65-F5344CB8AC3E}">
        <p14:creationId xmlns:p14="http://schemas.microsoft.com/office/powerpoint/2010/main" val="12693405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contenido"/>
          <p:cNvSpPr txBox="1">
            <a:spLocks/>
          </p:cNvSpPr>
          <p:nvPr/>
        </p:nvSpPr>
        <p:spPr>
          <a:xfrm>
            <a:off x="467544" y="548680"/>
            <a:ext cx="8136904" cy="3888432"/>
          </a:xfrm>
          <a:prstGeom prst="rect">
            <a:avLst/>
          </a:prstGeom>
        </p:spPr>
        <p:txBody>
          <a:bodyPr>
            <a:normAutofit fontScale="92500" lnSpcReduction="10000"/>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algn="just"/>
            <a:r>
              <a:rPr lang="es-CR" b="1" dirty="0"/>
              <a:t>Fuente secundaria: </a:t>
            </a:r>
            <a:r>
              <a:rPr lang="es-CR" dirty="0"/>
              <a:t>quien utiliza la información, en un estudio o análisis, no recolectó los datos estadísticos, sino que provienen de una fuente primaria ajena.</a:t>
            </a:r>
          </a:p>
          <a:p>
            <a:pPr algn="just"/>
            <a:endParaRPr lang="es-CR" dirty="0"/>
          </a:p>
          <a:p>
            <a:pPr algn="just"/>
            <a:r>
              <a:rPr lang="es-CR" dirty="0"/>
              <a:t>Ejemplos:</a:t>
            </a:r>
          </a:p>
          <a:p>
            <a:pPr lvl="1" algn="just"/>
            <a:r>
              <a:rPr lang="es-CR" dirty="0"/>
              <a:t>Proyecto Estado de la Nación.</a:t>
            </a:r>
          </a:p>
          <a:p>
            <a:pPr lvl="1" algn="just"/>
            <a:r>
              <a:rPr lang="es-CR" dirty="0"/>
              <a:t>Organización de las Naciones Unidas.</a:t>
            </a:r>
          </a:p>
          <a:p>
            <a:pPr lvl="1" algn="just"/>
            <a:r>
              <a:rPr lang="es-CR" dirty="0"/>
              <a:t>Organización Internacional del Trabajo.</a:t>
            </a:r>
          </a:p>
          <a:p>
            <a:pPr lvl="1" algn="just"/>
            <a:r>
              <a:rPr lang="es-CR" dirty="0"/>
              <a:t>Medios de comunicación.</a:t>
            </a:r>
          </a:p>
          <a:p>
            <a:pPr lvl="1" algn="just"/>
            <a:endParaRPr lang="es-CR" dirty="0"/>
          </a:p>
          <a:p>
            <a:pPr algn="just"/>
            <a:r>
              <a:rPr lang="es-CR" dirty="0"/>
              <a:t>Términos análogos a fuente primaria y secundaria</a:t>
            </a:r>
          </a:p>
          <a:p>
            <a:pPr lvl="1" algn="just"/>
            <a:r>
              <a:rPr lang="es-CR" dirty="0"/>
              <a:t>Datos primarios: recogidos por la misma persona o institución que los va a utilizar</a:t>
            </a:r>
          </a:p>
          <a:p>
            <a:pPr lvl="1" algn="just"/>
            <a:r>
              <a:rPr lang="es-CR" dirty="0"/>
              <a:t>Datos secundarios: recogidos por otra persona o institución.</a:t>
            </a:r>
          </a:p>
        </p:txBody>
      </p:sp>
      <p:pic>
        <p:nvPicPr>
          <p:cNvPr id="3" name="Imagen 2"/>
          <p:cNvPicPr>
            <a:picLocks noChangeAspect="1"/>
          </p:cNvPicPr>
          <p:nvPr/>
        </p:nvPicPr>
        <p:blipFill>
          <a:blip r:embed="rId2" cstate="print"/>
          <a:stretch>
            <a:fillRect/>
          </a:stretch>
        </p:blipFill>
        <p:spPr>
          <a:xfrm>
            <a:off x="3203848" y="4411833"/>
            <a:ext cx="2736304" cy="1720612"/>
          </a:xfrm>
          <a:prstGeom prst="rect">
            <a:avLst/>
          </a:prstGeom>
        </p:spPr>
      </p:pic>
    </p:spTree>
    <p:extLst>
      <p:ext uri="{BB962C8B-B14F-4D97-AF65-F5344CB8AC3E}">
        <p14:creationId xmlns:p14="http://schemas.microsoft.com/office/powerpoint/2010/main" val="36429487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539552" y="548680"/>
            <a:ext cx="7467600" cy="490066"/>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CR" sz="2000" b="1" dirty="0">
                <a:solidFill>
                  <a:srgbClr val="0070C0"/>
                </a:solidFill>
                <a:effectLst>
                  <a:outerShdw blurRad="38100" dist="38100" dir="2700000" algn="tl">
                    <a:srgbClr val="000000">
                      <a:alpha val="43137"/>
                    </a:srgbClr>
                  </a:outerShdw>
                </a:effectLst>
              </a:rPr>
              <a:t>La necesidad de evaluar las fuentes</a:t>
            </a:r>
          </a:p>
        </p:txBody>
      </p:sp>
      <p:sp>
        <p:nvSpPr>
          <p:cNvPr id="3" name="2 Marcador de contenido"/>
          <p:cNvSpPr txBox="1">
            <a:spLocks/>
          </p:cNvSpPr>
          <p:nvPr/>
        </p:nvSpPr>
        <p:spPr>
          <a:xfrm>
            <a:off x="536902" y="1096764"/>
            <a:ext cx="7931224" cy="648072"/>
          </a:xfrm>
          <a:prstGeom prst="rect">
            <a:avLst/>
          </a:prstGeom>
        </p:spPr>
        <p:txBody>
          <a:bodyPr>
            <a:normAutofit/>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buNone/>
            </a:pPr>
            <a:r>
              <a:rPr lang="es-CR" sz="1800" dirty="0"/>
              <a:t>El usuario debe asegurarse del grado de confianza que merecen los datos.</a:t>
            </a:r>
          </a:p>
          <a:p>
            <a:pPr lvl="1"/>
            <a:endParaRPr lang="es-CR" dirty="0"/>
          </a:p>
        </p:txBody>
      </p:sp>
      <p:sp>
        <p:nvSpPr>
          <p:cNvPr id="4" name="Rectangle 3"/>
          <p:cNvSpPr/>
          <p:nvPr/>
        </p:nvSpPr>
        <p:spPr>
          <a:xfrm>
            <a:off x="562054" y="2852936"/>
            <a:ext cx="8280920" cy="1200329"/>
          </a:xfrm>
          <a:prstGeom prst="rect">
            <a:avLst/>
          </a:prstGeom>
        </p:spPr>
        <p:txBody>
          <a:bodyPr wrap="square">
            <a:spAutoFit/>
          </a:bodyPr>
          <a:lstStyle/>
          <a:p>
            <a:r>
              <a:rPr lang="es-CR" dirty="0"/>
              <a:t>Los datos de </a:t>
            </a:r>
            <a:r>
              <a:rPr lang="es-CR" b="1" dirty="0"/>
              <a:t>fuentes primarias</a:t>
            </a:r>
            <a:r>
              <a:rPr lang="es-CR" dirty="0"/>
              <a:t>, son en general, más confiables:</a:t>
            </a:r>
          </a:p>
          <a:p>
            <a:pPr marL="742950" lvl="1" indent="-285750">
              <a:buFont typeface="Arial" panose="020B0604020202020204" pitchFamily="34" charset="0"/>
              <a:buChar char="•"/>
            </a:pPr>
            <a:r>
              <a:rPr lang="es-CR" dirty="0"/>
              <a:t>Definiciones de términos.</a:t>
            </a:r>
          </a:p>
          <a:p>
            <a:pPr marL="742950" lvl="1" indent="-285750">
              <a:buFont typeface="Arial" panose="020B0604020202020204" pitchFamily="34" charset="0"/>
              <a:buChar char="•"/>
            </a:pPr>
            <a:r>
              <a:rPr lang="es-CR" dirty="0"/>
              <a:t>El cuestionario y procedimientos utilizados</a:t>
            </a:r>
          </a:p>
          <a:p>
            <a:pPr marL="742950" lvl="1" indent="-285750">
              <a:buFont typeface="Arial" panose="020B0604020202020204" pitchFamily="34" charset="0"/>
              <a:buChar char="•"/>
            </a:pPr>
            <a:r>
              <a:rPr lang="es-CR" dirty="0"/>
              <a:t>Suele proporcionar más detalle.</a:t>
            </a:r>
          </a:p>
        </p:txBody>
      </p:sp>
      <p:sp>
        <p:nvSpPr>
          <p:cNvPr id="5" name="Rectangle 4"/>
          <p:cNvSpPr/>
          <p:nvPr/>
        </p:nvSpPr>
        <p:spPr>
          <a:xfrm>
            <a:off x="562054" y="1682785"/>
            <a:ext cx="7560840" cy="923330"/>
          </a:xfrm>
          <a:prstGeom prst="rect">
            <a:avLst/>
          </a:prstGeom>
        </p:spPr>
        <p:txBody>
          <a:bodyPr wrap="square">
            <a:spAutoFit/>
          </a:bodyPr>
          <a:lstStyle/>
          <a:p>
            <a:r>
              <a:rPr lang="es-CR" dirty="0"/>
              <a:t>Toda fuente debe evaluarse:</a:t>
            </a:r>
          </a:p>
          <a:p>
            <a:pPr marL="742950" lvl="1" indent="-285750">
              <a:buFont typeface="Arial" panose="020B0604020202020204" pitchFamily="34" charset="0"/>
              <a:buChar char="•"/>
            </a:pPr>
            <a:r>
              <a:rPr lang="es-CR" dirty="0"/>
              <a:t>Cobertura e integridad del estudio.</a:t>
            </a:r>
          </a:p>
          <a:p>
            <a:pPr marL="742950" lvl="1" indent="-285750">
              <a:buFont typeface="Arial" panose="020B0604020202020204" pitchFamily="34" charset="0"/>
              <a:buChar char="•"/>
            </a:pPr>
            <a:r>
              <a:rPr lang="es-CR" dirty="0"/>
              <a:t>Calidad, confiabilidad, comparabilidad y pertinencia de los datos.</a:t>
            </a:r>
          </a:p>
        </p:txBody>
      </p:sp>
      <p:pic>
        <p:nvPicPr>
          <p:cNvPr id="6" name="Picture 5"/>
          <p:cNvPicPr>
            <a:picLocks noChangeAspect="1"/>
          </p:cNvPicPr>
          <p:nvPr/>
        </p:nvPicPr>
        <p:blipFill>
          <a:blip r:embed="rId2" cstate="print"/>
          <a:stretch>
            <a:fillRect/>
          </a:stretch>
        </p:blipFill>
        <p:spPr>
          <a:xfrm>
            <a:off x="3216886" y="4300086"/>
            <a:ext cx="2571255" cy="1846709"/>
          </a:xfrm>
          <a:prstGeom prst="rect">
            <a:avLst/>
          </a:prstGeom>
        </p:spPr>
      </p:pic>
    </p:spTree>
    <p:extLst>
      <p:ext uri="{BB962C8B-B14F-4D97-AF65-F5344CB8AC3E}">
        <p14:creationId xmlns:p14="http://schemas.microsoft.com/office/powerpoint/2010/main" val="3241296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C1166D-62D6-B051-3A62-36F8DB12CEFE}"/>
              </a:ext>
            </a:extLst>
          </p:cNvPr>
          <p:cNvPicPr>
            <a:picLocks noChangeAspect="1"/>
          </p:cNvPicPr>
          <p:nvPr/>
        </p:nvPicPr>
        <p:blipFill>
          <a:blip r:embed="rId2"/>
          <a:stretch>
            <a:fillRect/>
          </a:stretch>
        </p:blipFill>
        <p:spPr>
          <a:xfrm>
            <a:off x="483834" y="692696"/>
            <a:ext cx="8176332" cy="5063796"/>
          </a:xfrm>
          <a:prstGeom prst="rect">
            <a:avLst/>
          </a:prstGeom>
        </p:spPr>
      </p:pic>
    </p:spTree>
    <p:extLst>
      <p:ext uri="{BB962C8B-B14F-4D97-AF65-F5344CB8AC3E}">
        <p14:creationId xmlns:p14="http://schemas.microsoft.com/office/powerpoint/2010/main" val="13035394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E32EEB-82DD-4AF4-B3E4-8CCDEE33E865}"/>
              </a:ext>
            </a:extLst>
          </p:cNvPr>
          <p:cNvPicPr>
            <a:picLocks noChangeAspect="1"/>
          </p:cNvPicPr>
          <p:nvPr/>
        </p:nvPicPr>
        <p:blipFill>
          <a:blip r:embed="rId2"/>
          <a:stretch>
            <a:fillRect/>
          </a:stretch>
        </p:blipFill>
        <p:spPr>
          <a:xfrm>
            <a:off x="1187624" y="332656"/>
            <a:ext cx="6617598" cy="6071730"/>
          </a:xfrm>
          <a:prstGeom prst="rect">
            <a:avLst/>
          </a:prstGeom>
        </p:spPr>
      </p:pic>
    </p:spTree>
    <p:extLst>
      <p:ext uri="{BB962C8B-B14F-4D97-AF65-F5344CB8AC3E}">
        <p14:creationId xmlns:p14="http://schemas.microsoft.com/office/powerpoint/2010/main" val="38439700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5536332-8349-4E82-A3F5-17D79AFCE4F2}"/>
              </a:ext>
            </a:extLst>
          </p:cNvPr>
          <p:cNvPicPr>
            <a:picLocks noChangeAspect="1"/>
          </p:cNvPicPr>
          <p:nvPr/>
        </p:nvPicPr>
        <p:blipFill>
          <a:blip r:embed="rId2"/>
          <a:stretch>
            <a:fillRect/>
          </a:stretch>
        </p:blipFill>
        <p:spPr>
          <a:xfrm>
            <a:off x="1187624" y="631012"/>
            <a:ext cx="6314083" cy="5595976"/>
          </a:xfrm>
          <a:prstGeom prst="rect">
            <a:avLst/>
          </a:prstGeom>
        </p:spPr>
      </p:pic>
    </p:spTree>
    <p:extLst>
      <p:ext uri="{BB962C8B-B14F-4D97-AF65-F5344CB8AC3E}">
        <p14:creationId xmlns:p14="http://schemas.microsoft.com/office/powerpoint/2010/main" val="35274257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467543" y="692696"/>
            <a:ext cx="7848871" cy="490066"/>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CR" sz="1800" b="1" dirty="0">
                <a:latin typeface="+mn-lt"/>
              </a:rPr>
              <a:t>Técnicas para la recolección de datos no existentes</a:t>
            </a:r>
          </a:p>
        </p:txBody>
      </p:sp>
      <p:sp>
        <p:nvSpPr>
          <p:cNvPr id="4" name="2 Marcador de contenido"/>
          <p:cNvSpPr txBox="1">
            <a:spLocks/>
          </p:cNvSpPr>
          <p:nvPr/>
        </p:nvSpPr>
        <p:spPr>
          <a:xfrm>
            <a:off x="755576" y="1182762"/>
            <a:ext cx="5616624" cy="1382142"/>
          </a:xfrm>
          <a:prstGeom prst="rect">
            <a:avLst/>
          </a:prstGeom>
        </p:spPr>
        <p:txBody>
          <a:bodyPr>
            <a:normAutofit fontScale="85000" lnSpcReduction="20000"/>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buNone/>
            </a:pPr>
            <a:r>
              <a:rPr lang="es-CR" sz="1800" b="1" dirty="0"/>
              <a:t>Entrevista cara a cara.</a:t>
            </a:r>
          </a:p>
          <a:p>
            <a:pPr marL="0" indent="0" algn="just">
              <a:lnSpc>
                <a:spcPct val="160000"/>
              </a:lnSpc>
              <a:buNone/>
            </a:pPr>
            <a:r>
              <a:rPr lang="es-ES" sz="1400" dirty="0"/>
              <a:t>Una entrevista personal es una técnica de recolección de información mediante una conversación cara a cara entre el entrevistador y el entrevistado. Este tipo de entrevista permite obtener datos directos y detallados sobre las opiniones, experiencias, actitudes o conocimientos de una persona.</a:t>
            </a:r>
            <a:endParaRPr lang="es-CR" sz="1400" dirty="0"/>
          </a:p>
        </p:txBody>
      </p:sp>
      <p:pic>
        <p:nvPicPr>
          <p:cNvPr id="6" name="Imagen 5"/>
          <p:cNvPicPr>
            <a:picLocks noChangeAspect="1"/>
          </p:cNvPicPr>
          <p:nvPr/>
        </p:nvPicPr>
        <p:blipFill>
          <a:blip r:embed="rId2"/>
          <a:stretch>
            <a:fillRect/>
          </a:stretch>
        </p:blipFill>
        <p:spPr>
          <a:xfrm>
            <a:off x="6732664" y="1397875"/>
            <a:ext cx="1655760" cy="1311045"/>
          </a:xfrm>
          <a:prstGeom prst="rect">
            <a:avLst/>
          </a:prstGeom>
        </p:spPr>
      </p:pic>
      <p:pic>
        <p:nvPicPr>
          <p:cNvPr id="8" name="Imagen 7">
            <a:extLst>
              <a:ext uri="{FF2B5EF4-FFF2-40B4-BE49-F238E27FC236}">
                <a16:creationId xmlns:a16="http://schemas.microsoft.com/office/drawing/2014/main" id="{0D025089-8DDC-2FBE-4AF3-8408CD0263D1}"/>
              </a:ext>
            </a:extLst>
          </p:cNvPr>
          <p:cNvPicPr>
            <a:picLocks noChangeAspect="1"/>
          </p:cNvPicPr>
          <p:nvPr/>
        </p:nvPicPr>
        <p:blipFill>
          <a:blip r:embed="rId3"/>
          <a:stretch>
            <a:fillRect/>
          </a:stretch>
        </p:blipFill>
        <p:spPr>
          <a:xfrm>
            <a:off x="864349" y="2924033"/>
            <a:ext cx="7844563" cy="3587321"/>
          </a:xfrm>
          <a:prstGeom prst="rect">
            <a:avLst/>
          </a:prstGeom>
        </p:spPr>
      </p:pic>
    </p:spTree>
    <p:extLst>
      <p:ext uri="{BB962C8B-B14F-4D97-AF65-F5344CB8AC3E}">
        <p14:creationId xmlns:p14="http://schemas.microsoft.com/office/powerpoint/2010/main" val="1812983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611560" y="548680"/>
            <a:ext cx="7704856" cy="369332"/>
          </a:xfrm>
          <a:prstGeom prst="rect">
            <a:avLst/>
          </a:prstGeom>
        </p:spPr>
        <p:txBody>
          <a:bodyPr wrap="square">
            <a:spAutoFit/>
          </a:bodyPr>
          <a:lstStyle/>
          <a:p>
            <a:pPr algn="ctr"/>
            <a:r>
              <a:rPr lang="es-ES_tradnl" b="1" spc="-15" dirty="0">
                <a:latin typeface="Cambria" panose="02040503050406030204" pitchFamily="18" charset="0"/>
                <a:ea typeface="Times New Roman" panose="02020603050405020304" pitchFamily="18" charset="0"/>
              </a:rPr>
              <a:t>Algunos conceptos básicos</a:t>
            </a:r>
            <a:endParaRPr lang="es-CR" b="1" dirty="0"/>
          </a:p>
        </p:txBody>
      </p:sp>
      <p:sp>
        <p:nvSpPr>
          <p:cNvPr id="4" name="2 Marcador de contenido"/>
          <p:cNvSpPr txBox="1">
            <a:spLocks/>
          </p:cNvSpPr>
          <p:nvPr/>
        </p:nvSpPr>
        <p:spPr>
          <a:xfrm>
            <a:off x="755576" y="1124744"/>
            <a:ext cx="7632848" cy="1440160"/>
          </a:xfrm>
          <a:prstGeom prst="rect">
            <a:avLst/>
          </a:prstGeom>
        </p:spPr>
        <p:txBody>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buNone/>
            </a:pPr>
            <a:r>
              <a:rPr lang="es-CR" sz="1800" b="1" dirty="0"/>
              <a:t>Unidad estadística.</a:t>
            </a:r>
          </a:p>
          <a:p>
            <a:pPr marL="0" indent="0">
              <a:buNone/>
            </a:pPr>
            <a:r>
              <a:rPr lang="es-ES" sz="1800" dirty="0"/>
              <a:t>Es la unidad de la cual se necesita información, es el individuo o conjunto de individuos de donde se obtiene el dato; la unidad de estudio corresponde a la entidad que va a ser objeto de medición y se refiere al qué o quién es sujeto de interés en una investigación.</a:t>
            </a:r>
            <a:endParaRPr lang="es-CR" sz="1800" dirty="0"/>
          </a:p>
        </p:txBody>
      </p:sp>
      <p:pic>
        <p:nvPicPr>
          <p:cNvPr id="8" name="Picture 7"/>
          <p:cNvPicPr>
            <a:picLocks noChangeAspect="1"/>
          </p:cNvPicPr>
          <p:nvPr/>
        </p:nvPicPr>
        <p:blipFill>
          <a:blip r:embed="rId2" cstate="print"/>
          <a:stretch>
            <a:fillRect/>
          </a:stretch>
        </p:blipFill>
        <p:spPr>
          <a:xfrm>
            <a:off x="971600" y="2600486"/>
            <a:ext cx="2711612" cy="1804288"/>
          </a:xfrm>
          <a:prstGeom prst="rect">
            <a:avLst/>
          </a:prstGeom>
        </p:spPr>
      </p:pic>
      <p:pic>
        <p:nvPicPr>
          <p:cNvPr id="5" name="Picture 4"/>
          <p:cNvPicPr>
            <a:picLocks noChangeAspect="1"/>
          </p:cNvPicPr>
          <p:nvPr/>
        </p:nvPicPr>
        <p:blipFill>
          <a:blip r:embed="rId3" cstate="print"/>
          <a:stretch>
            <a:fillRect/>
          </a:stretch>
        </p:blipFill>
        <p:spPr>
          <a:xfrm>
            <a:off x="971600" y="4653136"/>
            <a:ext cx="2711612" cy="1930597"/>
          </a:xfrm>
          <a:prstGeom prst="rect">
            <a:avLst/>
          </a:prstGeom>
        </p:spPr>
      </p:pic>
      <p:pic>
        <p:nvPicPr>
          <p:cNvPr id="7" name="Imagen 6">
            <a:extLst>
              <a:ext uri="{FF2B5EF4-FFF2-40B4-BE49-F238E27FC236}">
                <a16:creationId xmlns:a16="http://schemas.microsoft.com/office/drawing/2014/main" id="{17C96997-6242-4B14-9212-BBE2BC09DCBC}"/>
              </a:ext>
            </a:extLst>
          </p:cNvPr>
          <p:cNvPicPr>
            <a:picLocks noChangeAspect="1"/>
          </p:cNvPicPr>
          <p:nvPr/>
        </p:nvPicPr>
        <p:blipFill>
          <a:blip r:embed="rId4"/>
          <a:stretch>
            <a:fillRect/>
          </a:stretch>
        </p:blipFill>
        <p:spPr>
          <a:xfrm>
            <a:off x="4427984" y="2711202"/>
            <a:ext cx="2711612" cy="1678617"/>
          </a:xfrm>
          <a:prstGeom prst="rect">
            <a:avLst/>
          </a:prstGeom>
        </p:spPr>
      </p:pic>
      <p:pic>
        <p:nvPicPr>
          <p:cNvPr id="9" name="Imagen 8">
            <a:extLst>
              <a:ext uri="{FF2B5EF4-FFF2-40B4-BE49-F238E27FC236}">
                <a16:creationId xmlns:a16="http://schemas.microsoft.com/office/drawing/2014/main" id="{184D89CF-0D3C-48D6-9473-70FEBA5D6F9B}"/>
              </a:ext>
            </a:extLst>
          </p:cNvPr>
          <p:cNvPicPr>
            <a:picLocks noChangeAspect="1"/>
          </p:cNvPicPr>
          <p:nvPr/>
        </p:nvPicPr>
        <p:blipFill>
          <a:blip r:embed="rId5"/>
          <a:stretch>
            <a:fillRect/>
          </a:stretch>
        </p:blipFill>
        <p:spPr>
          <a:xfrm>
            <a:off x="4462104" y="4653136"/>
            <a:ext cx="2677491" cy="1743987"/>
          </a:xfrm>
          <a:prstGeom prst="rect">
            <a:avLst/>
          </a:prstGeom>
        </p:spPr>
      </p:pic>
    </p:spTree>
    <p:extLst>
      <p:ext uri="{BB962C8B-B14F-4D97-AF65-F5344CB8AC3E}">
        <p14:creationId xmlns:p14="http://schemas.microsoft.com/office/powerpoint/2010/main" val="35955312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659439A-6BEB-AD37-F75F-419C9D946B4D}"/>
              </a:ext>
            </a:extLst>
          </p:cNvPr>
          <p:cNvPicPr>
            <a:picLocks noChangeAspect="1"/>
          </p:cNvPicPr>
          <p:nvPr/>
        </p:nvPicPr>
        <p:blipFill>
          <a:blip r:embed="rId2"/>
          <a:stretch>
            <a:fillRect/>
          </a:stretch>
        </p:blipFill>
        <p:spPr>
          <a:xfrm>
            <a:off x="306549" y="692696"/>
            <a:ext cx="8530902" cy="4034357"/>
          </a:xfrm>
          <a:prstGeom prst="rect">
            <a:avLst/>
          </a:prstGeom>
        </p:spPr>
      </p:pic>
    </p:spTree>
    <p:extLst>
      <p:ext uri="{BB962C8B-B14F-4D97-AF65-F5344CB8AC3E}">
        <p14:creationId xmlns:p14="http://schemas.microsoft.com/office/powerpoint/2010/main" val="28528294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07F1F01-2830-1BBA-E2C7-3FD6EE256A81}"/>
              </a:ext>
            </a:extLst>
          </p:cNvPr>
          <p:cNvPicPr>
            <a:picLocks noChangeAspect="1"/>
          </p:cNvPicPr>
          <p:nvPr/>
        </p:nvPicPr>
        <p:blipFill>
          <a:blip r:embed="rId2"/>
          <a:stretch>
            <a:fillRect/>
          </a:stretch>
        </p:blipFill>
        <p:spPr>
          <a:xfrm>
            <a:off x="683568" y="620688"/>
            <a:ext cx="8023462" cy="3850059"/>
          </a:xfrm>
          <a:prstGeom prst="rect">
            <a:avLst/>
          </a:prstGeom>
        </p:spPr>
      </p:pic>
    </p:spTree>
    <p:extLst>
      <p:ext uri="{BB962C8B-B14F-4D97-AF65-F5344CB8AC3E}">
        <p14:creationId xmlns:p14="http://schemas.microsoft.com/office/powerpoint/2010/main" val="1394170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665820" y="1088328"/>
            <a:ext cx="4572000" cy="369332"/>
          </a:xfrm>
          <a:prstGeom prst="rect">
            <a:avLst/>
          </a:prstGeom>
        </p:spPr>
        <p:txBody>
          <a:bodyPr>
            <a:spAutoFit/>
          </a:bodyPr>
          <a:lstStyle/>
          <a:p>
            <a:r>
              <a:rPr lang="es-CR" b="1" dirty="0"/>
              <a:t>Entrevista telefónica</a:t>
            </a:r>
            <a:endParaRPr lang="es-CR" dirty="0"/>
          </a:p>
        </p:txBody>
      </p:sp>
      <p:pic>
        <p:nvPicPr>
          <p:cNvPr id="7" name="Imagen 6"/>
          <p:cNvPicPr>
            <a:picLocks noChangeAspect="1"/>
          </p:cNvPicPr>
          <p:nvPr/>
        </p:nvPicPr>
        <p:blipFill>
          <a:blip r:embed="rId2"/>
          <a:stretch>
            <a:fillRect/>
          </a:stretch>
        </p:blipFill>
        <p:spPr>
          <a:xfrm>
            <a:off x="6660232" y="332656"/>
            <a:ext cx="2097806" cy="1495533"/>
          </a:xfrm>
          <a:prstGeom prst="rect">
            <a:avLst/>
          </a:prstGeom>
        </p:spPr>
      </p:pic>
      <p:pic>
        <p:nvPicPr>
          <p:cNvPr id="3" name="Imagen 2">
            <a:extLst>
              <a:ext uri="{FF2B5EF4-FFF2-40B4-BE49-F238E27FC236}">
                <a16:creationId xmlns:a16="http://schemas.microsoft.com/office/drawing/2014/main" id="{8374D5ED-595A-136F-2BDF-E4BA243EE9D7}"/>
              </a:ext>
            </a:extLst>
          </p:cNvPr>
          <p:cNvPicPr>
            <a:picLocks noChangeAspect="1"/>
          </p:cNvPicPr>
          <p:nvPr/>
        </p:nvPicPr>
        <p:blipFill>
          <a:blip r:embed="rId3"/>
          <a:stretch>
            <a:fillRect/>
          </a:stretch>
        </p:blipFill>
        <p:spPr>
          <a:xfrm>
            <a:off x="665820" y="1988840"/>
            <a:ext cx="7812360" cy="3880409"/>
          </a:xfrm>
          <a:prstGeom prst="rect">
            <a:avLst/>
          </a:prstGeom>
        </p:spPr>
      </p:pic>
    </p:spTree>
    <p:extLst>
      <p:ext uri="{BB962C8B-B14F-4D97-AF65-F5344CB8AC3E}">
        <p14:creationId xmlns:p14="http://schemas.microsoft.com/office/powerpoint/2010/main" val="6073571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AAE9F72-AD53-26FC-7E94-620CC87D6497}"/>
              </a:ext>
            </a:extLst>
          </p:cNvPr>
          <p:cNvPicPr>
            <a:picLocks noChangeAspect="1"/>
          </p:cNvPicPr>
          <p:nvPr/>
        </p:nvPicPr>
        <p:blipFill>
          <a:blip r:embed="rId2"/>
          <a:stretch>
            <a:fillRect/>
          </a:stretch>
        </p:blipFill>
        <p:spPr>
          <a:xfrm>
            <a:off x="611560" y="655393"/>
            <a:ext cx="8184039" cy="5547213"/>
          </a:xfrm>
          <a:prstGeom prst="rect">
            <a:avLst/>
          </a:prstGeom>
        </p:spPr>
      </p:pic>
    </p:spTree>
    <p:extLst>
      <p:ext uri="{BB962C8B-B14F-4D97-AF65-F5344CB8AC3E}">
        <p14:creationId xmlns:p14="http://schemas.microsoft.com/office/powerpoint/2010/main" val="5689913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6780890" y="613817"/>
            <a:ext cx="1776355" cy="1158999"/>
          </a:xfrm>
          <a:prstGeom prst="rect">
            <a:avLst/>
          </a:prstGeom>
        </p:spPr>
      </p:pic>
      <p:sp>
        <p:nvSpPr>
          <p:cNvPr id="2" name="Rectángulo 1">
            <a:extLst>
              <a:ext uri="{FF2B5EF4-FFF2-40B4-BE49-F238E27FC236}">
                <a16:creationId xmlns:a16="http://schemas.microsoft.com/office/drawing/2014/main" id="{07CF110E-2ED6-9132-CF84-4F4AAE56C3B7}"/>
              </a:ext>
            </a:extLst>
          </p:cNvPr>
          <p:cNvSpPr/>
          <p:nvPr/>
        </p:nvSpPr>
        <p:spPr>
          <a:xfrm>
            <a:off x="665820" y="1088328"/>
            <a:ext cx="4572000" cy="369332"/>
          </a:xfrm>
          <a:prstGeom prst="rect">
            <a:avLst/>
          </a:prstGeom>
        </p:spPr>
        <p:txBody>
          <a:bodyPr>
            <a:spAutoFit/>
          </a:bodyPr>
          <a:lstStyle/>
          <a:p>
            <a:pPr algn="ctr"/>
            <a:r>
              <a:rPr lang="es-CR" b="1" dirty="0"/>
              <a:t>Entrevista autoadministrada</a:t>
            </a:r>
            <a:endParaRPr lang="es-CR" dirty="0"/>
          </a:p>
        </p:txBody>
      </p:sp>
      <p:pic>
        <p:nvPicPr>
          <p:cNvPr id="5" name="Imagen 4">
            <a:extLst>
              <a:ext uri="{FF2B5EF4-FFF2-40B4-BE49-F238E27FC236}">
                <a16:creationId xmlns:a16="http://schemas.microsoft.com/office/drawing/2014/main" id="{B301C933-5ED4-C4B8-0356-EDEEFCD4AF2C}"/>
              </a:ext>
            </a:extLst>
          </p:cNvPr>
          <p:cNvPicPr>
            <a:picLocks noChangeAspect="1"/>
          </p:cNvPicPr>
          <p:nvPr/>
        </p:nvPicPr>
        <p:blipFill>
          <a:blip r:embed="rId3"/>
          <a:stretch>
            <a:fillRect/>
          </a:stretch>
        </p:blipFill>
        <p:spPr>
          <a:xfrm>
            <a:off x="665820" y="1930010"/>
            <a:ext cx="8028384" cy="3839662"/>
          </a:xfrm>
          <a:prstGeom prst="rect">
            <a:avLst/>
          </a:prstGeom>
        </p:spPr>
      </p:pic>
    </p:spTree>
    <p:extLst>
      <p:ext uri="{BB962C8B-B14F-4D97-AF65-F5344CB8AC3E}">
        <p14:creationId xmlns:p14="http://schemas.microsoft.com/office/powerpoint/2010/main" val="9521949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15DD917-8499-B5A9-C172-293139615915}"/>
              </a:ext>
            </a:extLst>
          </p:cNvPr>
          <p:cNvPicPr>
            <a:picLocks noChangeAspect="1"/>
          </p:cNvPicPr>
          <p:nvPr/>
        </p:nvPicPr>
        <p:blipFill>
          <a:blip r:embed="rId2"/>
          <a:stretch>
            <a:fillRect/>
          </a:stretch>
        </p:blipFill>
        <p:spPr>
          <a:xfrm>
            <a:off x="539551" y="404664"/>
            <a:ext cx="8282865" cy="2592288"/>
          </a:xfrm>
          <a:prstGeom prst="rect">
            <a:avLst/>
          </a:prstGeom>
        </p:spPr>
      </p:pic>
      <p:pic>
        <p:nvPicPr>
          <p:cNvPr id="5" name="Imagen 4">
            <a:extLst>
              <a:ext uri="{FF2B5EF4-FFF2-40B4-BE49-F238E27FC236}">
                <a16:creationId xmlns:a16="http://schemas.microsoft.com/office/drawing/2014/main" id="{088A5DDF-BE06-A5B5-E064-0E95FB45DB34}"/>
              </a:ext>
            </a:extLst>
          </p:cNvPr>
          <p:cNvPicPr>
            <a:picLocks noChangeAspect="1"/>
          </p:cNvPicPr>
          <p:nvPr/>
        </p:nvPicPr>
        <p:blipFill>
          <a:blip r:embed="rId3"/>
          <a:stretch>
            <a:fillRect/>
          </a:stretch>
        </p:blipFill>
        <p:spPr>
          <a:xfrm>
            <a:off x="539551" y="3118160"/>
            <a:ext cx="8282865" cy="3188093"/>
          </a:xfrm>
          <a:prstGeom prst="rect">
            <a:avLst/>
          </a:prstGeom>
        </p:spPr>
      </p:pic>
    </p:spTree>
    <p:extLst>
      <p:ext uri="{BB962C8B-B14F-4D97-AF65-F5344CB8AC3E}">
        <p14:creationId xmlns:p14="http://schemas.microsoft.com/office/powerpoint/2010/main" val="37367256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7236296" y="476672"/>
            <a:ext cx="864096" cy="704570"/>
          </a:xfrm>
          <a:prstGeom prst="rect">
            <a:avLst/>
          </a:prstGeom>
        </p:spPr>
      </p:pic>
      <p:sp>
        <p:nvSpPr>
          <p:cNvPr id="4" name="Rectángulo 3">
            <a:extLst>
              <a:ext uri="{FF2B5EF4-FFF2-40B4-BE49-F238E27FC236}">
                <a16:creationId xmlns:a16="http://schemas.microsoft.com/office/drawing/2014/main" id="{FDE95912-7185-728E-001D-2A3DFA84485D}"/>
              </a:ext>
            </a:extLst>
          </p:cNvPr>
          <p:cNvSpPr/>
          <p:nvPr/>
        </p:nvSpPr>
        <p:spPr>
          <a:xfrm>
            <a:off x="1043608" y="796062"/>
            <a:ext cx="4572000" cy="369332"/>
          </a:xfrm>
          <a:prstGeom prst="rect">
            <a:avLst/>
          </a:prstGeom>
        </p:spPr>
        <p:txBody>
          <a:bodyPr>
            <a:spAutoFit/>
          </a:bodyPr>
          <a:lstStyle/>
          <a:p>
            <a:pPr algn="ctr"/>
            <a:r>
              <a:rPr lang="es-CR" b="1" dirty="0"/>
              <a:t>Entrevista por correo</a:t>
            </a:r>
            <a:endParaRPr lang="es-CR" dirty="0"/>
          </a:p>
        </p:txBody>
      </p:sp>
      <p:pic>
        <p:nvPicPr>
          <p:cNvPr id="6" name="Imagen 5">
            <a:extLst>
              <a:ext uri="{FF2B5EF4-FFF2-40B4-BE49-F238E27FC236}">
                <a16:creationId xmlns:a16="http://schemas.microsoft.com/office/drawing/2014/main" id="{3F46AE26-1D87-5400-20EF-A497CCBA8DAF}"/>
              </a:ext>
            </a:extLst>
          </p:cNvPr>
          <p:cNvPicPr>
            <a:picLocks noChangeAspect="1"/>
          </p:cNvPicPr>
          <p:nvPr/>
        </p:nvPicPr>
        <p:blipFill>
          <a:blip r:embed="rId3"/>
          <a:stretch>
            <a:fillRect/>
          </a:stretch>
        </p:blipFill>
        <p:spPr>
          <a:xfrm>
            <a:off x="671340" y="1517862"/>
            <a:ext cx="8064896" cy="4032448"/>
          </a:xfrm>
          <a:prstGeom prst="rect">
            <a:avLst/>
          </a:prstGeom>
        </p:spPr>
      </p:pic>
    </p:spTree>
    <p:extLst>
      <p:ext uri="{BB962C8B-B14F-4D97-AF65-F5344CB8AC3E}">
        <p14:creationId xmlns:p14="http://schemas.microsoft.com/office/powerpoint/2010/main" val="41059612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8B2557A-D4C8-5D7B-9126-9C82162A0907}"/>
              </a:ext>
            </a:extLst>
          </p:cNvPr>
          <p:cNvPicPr>
            <a:picLocks noChangeAspect="1"/>
          </p:cNvPicPr>
          <p:nvPr/>
        </p:nvPicPr>
        <p:blipFill>
          <a:blip r:embed="rId2"/>
          <a:stretch>
            <a:fillRect/>
          </a:stretch>
        </p:blipFill>
        <p:spPr>
          <a:xfrm>
            <a:off x="320547" y="260648"/>
            <a:ext cx="8502905" cy="6074634"/>
          </a:xfrm>
          <a:prstGeom prst="rect">
            <a:avLst/>
          </a:prstGeom>
        </p:spPr>
      </p:pic>
    </p:spTree>
    <p:extLst>
      <p:ext uri="{BB962C8B-B14F-4D97-AF65-F5344CB8AC3E}">
        <p14:creationId xmlns:p14="http://schemas.microsoft.com/office/powerpoint/2010/main" val="29704929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7872861" y="274819"/>
            <a:ext cx="1001966" cy="917054"/>
          </a:xfrm>
          <a:prstGeom prst="rect">
            <a:avLst/>
          </a:prstGeom>
        </p:spPr>
      </p:pic>
      <p:sp>
        <p:nvSpPr>
          <p:cNvPr id="6" name="Rectángulo 5">
            <a:extLst>
              <a:ext uri="{FF2B5EF4-FFF2-40B4-BE49-F238E27FC236}">
                <a16:creationId xmlns:a16="http://schemas.microsoft.com/office/drawing/2014/main" id="{A146BD81-811C-F2DB-BD24-9D9E9447C5B6}"/>
              </a:ext>
            </a:extLst>
          </p:cNvPr>
          <p:cNvSpPr/>
          <p:nvPr/>
        </p:nvSpPr>
        <p:spPr>
          <a:xfrm>
            <a:off x="1259632" y="548680"/>
            <a:ext cx="4572000" cy="369332"/>
          </a:xfrm>
          <a:prstGeom prst="rect">
            <a:avLst/>
          </a:prstGeom>
        </p:spPr>
        <p:txBody>
          <a:bodyPr>
            <a:spAutoFit/>
          </a:bodyPr>
          <a:lstStyle/>
          <a:p>
            <a:pPr algn="ctr"/>
            <a:r>
              <a:rPr lang="es-CR" b="1" dirty="0"/>
              <a:t>Experimento científico</a:t>
            </a:r>
            <a:endParaRPr lang="es-CR" dirty="0"/>
          </a:p>
        </p:txBody>
      </p:sp>
      <p:pic>
        <p:nvPicPr>
          <p:cNvPr id="8" name="Imagen 7">
            <a:extLst>
              <a:ext uri="{FF2B5EF4-FFF2-40B4-BE49-F238E27FC236}">
                <a16:creationId xmlns:a16="http://schemas.microsoft.com/office/drawing/2014/main" id="{A4A67330-F25A-77EE-B2B3-4DC7145AD4B0}"/>
              </a:ext>
            </a:extLst>
          </p:cNvPr>
          <p:cNvPicPr>
            <a:picLocks noChangeAspect="1"/>
          </p:cNvPicPr>
          <p:nvPr/>
        </p:nvPicPr>
        <p:blipFill>
          <a:blip r:embed="rId3"/>
          <a:stretch>
            <a:fillRect/>
          </a:stretch>
        </p:blipFill>
        <p:spPr>
          <a:xfrm>
            <a:off x="506621" y="1153116"/>
            <a:ext cx="7449755" cy="1136283"/>
          </a:xfrm>
          <a:prstGeom prst="rect">
            <a:avLst/>
          </a:prstGeom>
        </p:spPr>
      </p:pic>
      <p:pic>
        <p:nvPicPr>
          <p:cNvPr id="10" name="Imagen 9">
            <a:extLst>
              <a:ext uri="{FF2B5EF4-FFF2-40B4-BE49-F238E27FC236}">
                <a16:creationId xmlns:a16="http://schemas.microsoft.com/office/drawing/2014/main" id="{0A75B23C-ADD9-B038-2EA6-B05BF2FB62C7}"/>
              </a:ext>
            </a:extLst>
          </p:cNvPr>
          <p:cNvPicPr>
            <a:picLocks noChangeAspect="1"/>
          </p:cNvPicPr>
          <p:nvPr/>
        </p:nvPicPr>
        <p:blipFill>
          <a:blip r:embed="rId4"/>
          <a:stretch>
            <a:fillRect/>
          </a:stretch>
        </p:blipFill>
        <p:spPr>
          <a:xfrm>
            <a:off x="648072" y="2420889"/>
            <a:ext cx="7449755" cy="4183432"/>
          </a:xfrm>
          <a:prstGeom prst="rect">
            <a:avLst/>
          </a:prstGeom>
        </p:spPr>
      </p:pic>
    </p:spTree>
    <p:extLst>
      <p:ext uri="{BB962C8B-B14F-4D97-AF65-F5344CB8AC3E}">
        <p14:creationId xmlns:p14="http://schemas.microsoft.com/office/powerpoint/2010/main" val="26535058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7872861" y="274819"/>
            <a:ext cx="1001966" cy="917054"/>
          </a:xfrm>
          <a:prstGeom prst="rect">
            <a:avLst/>
          </a:prstGeom>
        </p:spPr>
      </p:pic>
      <p:sp>
        <p:nvSpPr>
          <p:cNvPr id="6" name="Rectángulo 5">
            <a:extLst>
              <a:ext uri="{FF2B5EF4-FFF2-40B4-BE49-F238E27FC236}">
                <a16:creationId xmlns:a16="http://schemas.microsoft.com/office/drawing/2014/main" id="{A146BD81-811C-F2DB-BD24-9D9E9447C5B6}"/>
              </a:ext>
            </a:extLst>
          </p:cNvPr>
          <p:cNvSpPr/>
          <p:nvPr/>
        </p:nvSpPr>
        <p:spPr>
          <a:xfrm>
            <a:off x="1259632" y="548680"/>
            <a:ext cx="4572000" cy="369332"/>
          </a:xfrm>
          <a:prstGeom prst="rect">
            <a:avLst/>
          </a:prstGeom>
        </p:spPr>
        <p:txBody>
          <a:bodyPr>
            <a:spAutoFit/>
          </a:bodyPr>
          <a:lstStyle/>
          <a:p>
            <a:pPr algn="ctr"/>
            <a:r>
              <a:rPr lang="es-CR" b="1" dirty="0"/>
              <a:t>Experimento científico</a:t>
            </a:r>
            <a:endParaRPr lang="es-CR" dirty="0"/>
          </a:p>
        </p:txBody>
      </p:sp>
      <p:pic>
        <p:nvPicPr>
          <p:cNvPr id="8" name="Imagen 7">
            <a:extLst>
              <a:ext uri="{FF2B5EF4-FFF2-40B4-BE49-F238E27FC236}">
                <a16:creationId xmlns:a16="http://schemas.microsoft.com/office/drawing/2014/main" id="{A4A67330-F25A-77EE-B2B3-4DC7145AD4B0}"/>
              </a:ext>
            </a:extLst>
          </p:cNvPr>
          <p:cNvPicPr>
            <a:picLocks noChangeAspect="1"/>
          </p:cNvPicPr>
          <p:nvPr/>
        </p:nvPicPr>
        <p:blipFill>
          <a:blip r:embed="rId3"/>
          <a:stretch>
            <a:fillRect/>
          </a:stretch>
        </p:blipFill>
        <p:spPr>
          <a:xfrm>
            <a:off x="506621" y="1153116"/>
            <a:ext cx="7449755" cy="1136283"/>
          </a:xfrm>
          <a:prstGeom prst="rect">
            <a:avLst/>
          </a:prstGeom>
        </p:spPr>
      </p:pic>
      <p:pic>
        <p:nvPicPr>
          <p:cNvPr id="10" name="Imagen 9">
            <a:extLst>
              <a:ext uri="{FF2B5EF4-FFF2-40B4-BE49-F238E27FC236}">
                <a16:creationId xmlns:a16="http://schemas.microsoft.com/office/drawing/2014/main" id="{0A75B23C-ADD9-B038-2EA6-B05BF2FB62C7}"/>
              </a:ext>
            </a:extLst>
          </p:cNvPr>
          <p:cNvPicPr>
            <a:picLocks noChangeAspect="1"/>
          </p:cNvPicPr>
          <p:nvPr/>
        </p:nvPicPr>
        <p:blipFill>
          <a:blip r:embed="rId4"/>
          <a:stretch>
            <a:fillRect/>
          </a:stretch>
        </p:blipFill>
        <p:spPr>
          <a:xfrm>
            <a:off x="648072" y="2420889"/>
            <a:ext cx="7449755" cy="4183432"/>
          </a:xfrm>
          <a:prstGeom prst="rect">
            <a:avLst/>
          </a:prstGeom>
        </p:spPr>
      </p:pic>
    </p:spTree>
    <p:extLst>
      <p:ext uri="{BB962C8B-B14F-4D97-AF65-F5344CB8AC3E}">
        <p14:creationId xmlns:p14="http://schemas.microsoft.com/office/powerpoint/2010/main" val="3641651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576" y="476672"/>
            <a:ext cx="6408712" cy="369332"/>
          </a:xfrm>
          <a:prstGeom prst="rect">
            <a:avLst/>
          </a:prstGeom>
        </p:spPr>
        <p:txBody>
          <a:bodyPr wrap="square">
            <a:spAutoFit/>
          </a:bodyPr>
          <a:lstStyle/>
          <a:p>
            <a:pPr algn="just"/>
            <a:r>
              <a:rPr lang="es-ES_tradnl" b="1" spc="-15" dirty="0">
                <a:latin typeface="Cambria" panose="02040503050406030204" pitchFamily="18" charset="0"/>
                <a:ea typeface="Times New Roman" panose="02020603050405020304" pitchFamily="18" charset="0"/>
              </a:rPr>
              <a:t>Unidad de muestreo </a:t>
            </a:r>
            <a:endParaRPr lang="es-CR" b="1" dirty="0"/>
          </a:p>
        </p:txBody>
      </p:sp>
      <p:sp>
        <p:nvSpPr>
          <p:cNvPr id="3" name="Rectangle 2"/>
          <p:cNvSpPr/>
          <p:nvPr/>
        </p:nvSpPr>
        <p:spPr>
          <a:xfrm>
            <a:off x="827584" y="4077072"/>
            <a:ext cx="4572000" cy="369332"/>
          </a:xfrm>
          <a:prstGeom prst="rect">
            <a:avLst/>
          </a:prstGeom>
        </p:spPr>
        <p:txBody>
          <a:bodyPr>
            <a:spAutoFit/>
          </a:bodyPr>
          <a:lstStyle/>
          <a:p>
            <a:pPr algn="just"/>
            <a:r>
              <a:rPr lang="es-ES_tradnl" b="1" spc="-15" dirty="0">
                <a:latin typeface="Cambria" panose="02040503050406030204" pitchFamily="18" charset="0"/>
                <a:ea typeface="Times New Roman" panose="02020603050405020304" pitchFamily="18" charset="0"/>
              </a:rPr>
              <a:t>Unidad de información (Informante)</a:t>
            </a:r>
          </a:p>
        </p:txBody>
      </p:sp>
      <p:sp>
        <p:nvSpPr>
          <p:cNvPr id="7" name="Rectangle 6"/>
          <p:cNvSpPr/>
          <p:nvPr/>
        </p:nvSpPr>
        <p:spPr>
          <a:xfrm>
            <a:off x="755576" y="1052736"/>
            <a:ext cx="7560840" cy="923330"/>
          </a:xfrm>
          <a:prstGeom prst="rect">
            <a:avLst/>
          </a:prstGeom>
        </p:spPr>
        <p:txBody>
          <a:bodyPr wrap="square">
            <a:spAutoFit/>
          </a:bodyPr>
          <a:lstStyle/>
          <a:p>
            <a:pPr algn="just"/>
            <a:r>
              <a:rPr lang="es-ES" dirty="0"/>
              <a:t>Es la unidad que se somete al proceso de aleatorización en los estudios que requieren muestreo. Es la </a:t>
            </a:r>
            <a:r>
              <a:rPr lang="es-ES" i="1" dirty="0"/>
              <a:t>unidad</a:t>
            </a:r>
            <a:r>
              <a:rPr lang="es-ES" dirty="0"/>
              <a:t> de la población a partir de las cuales se selecciona la muestra.</a:t>
            </a:r>
          </a:p>
        </p:txBody>
      </p:sp>
      <p:sp>
        <p:nvSpPr>
          <p:cNvPr id="13" name="Rectangle 12"/>
          <p:cNvSpPr/>
          <p:nvPr/>
        </p:nvSpPr>
        <p:spPr>
          <a:xfrm>
            <a:off x="827584" y="4581128"/>
            <a:ext cx="5112568" cy="1200329"/>
          </a:xfrm>
          <a:prstGeom prst="rect">
            <a:avLst/>
          </a:prstGeom>
        </p:spPr>
        <p:txBody>
          <a:bodyPr wrap="square">
            <a:spAutoFit/>
          </a:bodyPr>
          <a:lstStyle/>
          <a:p>
            <a:pPr algn="just"/>
            <a:r>
              <a:rPr lang="es-ES" dirty="0"/>
              <a:t>Es la unidad que nos brinda información de la unidad de estudio. Cuando se estudian empresas, el informante podría ser el gerente general o los jefes de los departamentos.</a:t>
            </a:r>
          </a:p>
        </p:txBody>
      </p:sp>
      <p:pic>
        <p:nvPicPr>
          <p:cNvPr id="8" name="Imagen 7">
            <a:extLst>
              <a:ext uri="{FF2B5EF4-FFF2-40B4-BE49-F238E27FC236}">
                <a16:creationId xmlns:a16="http://schemas.microsoft.com/office/drawing/2014/main" id="{5782FF89-D743-4092-BA64-B5F4026BB67F}"/>
              </a:ext>
            </a:extLst>
          </p:cNvPr>
          <p:cNvPicPr>
            <a:picLocks noChangeAspect="1"/>
          </p:cNvPicPr>
          <p:nvPr/>
        </p:nvPicPr>
        <p:blipFill>
          <a:blip r:embed="rId2"/>
          <a:stretch>
            <a:fillRect/>
          </a:stretch>
        </p:blipFill>
        <p:spPr>
          <a:xfrm>
            <a:off x="971600" y="2229132"/>
            <a:ext cx="2757923" cy="1605073"/>
          </a:xfrm>
          <a:prstGeom prst="rect">
            <a:avLst/>
          </a:prstGeom>
        </p:spPr>
      </p:pic>
      <p:pic>
        <p:nvPicPr>
          <p:cNvPr id="9" name="Imagen 8">
            <a:extLst>
              <a:ext uri="{FF2B5EF4-FFF2-40B4-BE49-F238E27FC236}">
                <a16:creationId xmlns:a16="http://schemas.microsoft.com/office/drawing/2014/main" id="{B6D22CE5-D09B-4A84-A606-71F44B896452}"/>
              </a:ext>
            </a:extLst>
          </p:cNvPr>
          <p:cNvPicPr>
            <a:picLocks noChangeAspect="1"/>
          </p:cNvPicPr>
          <p:nvPr/>
        </p:nvPicPr>
        <p:blipFill>
          <a:blip r:embed="rId3"/>
          <a:stretch>
            <a:fillRect/>
          </a:stretch>
        </p:blipFill>
        <p:spPr>
          <a:xfrm>
            <a:off x="4283968" y="2232809"/>
            <a:ext cx="2758248" cy="1709539"/>
          </a:xfrm>
          <a:prstGeom prst="rect">
            <a:avLst/>
          </a:prstGeom>
        </p:spPr>
      </p:pic>
      <p:pic>
        <p:nvPicPr>
          <p:cNvPr id="11" name="Imagen 10">
            <a:extLst>
              <a:ext uri="{FF2B5EF4-FFF2-40B4-BE49-F238E27FC236}">
                <a16:creationId xmlns:a16="http://schemas.microsoft.com/office/drawing/2014/main" id="{791A21B3-4DDF-46AF-8347-1D814D100163}"/>
              </a:ext>
            </a:extLst>
          </p:cNvPr>
          <p:cNvPicPr>
            <a:picLocks noChangeAspect="1"/>
          </p:cNvPicPr>
          <p:nvPr/>
        </p:nvPicPr>
        <p:blipFill>
          <a:blip r:embed="rId4"/>
          <a:stretch>
            <a:fillRect/>
          </a:stretch>
        </p:blipFill>
        <p:spPr>
          <a:xfrm>
            <a:off x="6444208" y="4532339"/>
            <a:ext cx="1659412" cy="1783868"/>
          </a:xfrm>
          <a:prstGeom prst="rect">
            <a:avLst/>
          </a:prstGeom>
        </p:spPr>
      </p:pic>
    </p:spTree>
    <p:extLst>
      <p:ext uri="{BB962C8B-B14F-4D97-AF65-F5344CB8AC3E}">
        <p14:creationId xmlns:p14="http://schemas.microsoft.com/office/powerpoint/2010/main" val="3864298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76DDA7B-012C-A512-1842-7E9A4625F79C}"/>
              </a:ext>
            </a:extLst>
          </p:cNvPr>
          <p:cNvPicPr>
            <a:picLocks noChangeAspect="1"/>
          </p:cNvPicPr>
          <p:nvPr/>
        </p:nvPicPr>
        <p:blipFill>
          <a:blip r:embed="rId2"/>
          <a:stretch>
            <a:fillRect/>
          </a:stretch>
        </p:blipFill>
        <p:spPr>
          <a:xfrm>
            <a:off x="6732240" y="476672"/>
            <a:ext cx="2019771" cy="936104"/>
          </a:xfrm>
          <a:prstGeom prst="rect">
            <a:avLst/>
          </a:prstGeom>
        </p:spPr>
      </p:pic>
      <p:sp>
        <p:nvSpPr>
          <p:cNvPr id="4" name="Rectángulo 3">
            <a:extLst>
              <a:ext uri="{FF2B5EF4-FFF2-40B4-BE49-F238E27FC236}">
                <a16:creationId xmlns:a16="http://schemas.microsoft.com/office/drawing/2014/main" id="{166ADD8E-0741-BEAC-75D9-D0633B52382C}"/>
              </a:ext>
            </a:extLst>
          </p:cNvPr>
          <p:cNvSpPr/>
          <p:nvPr/>
        </p:nvSpPr>
        <p:spPr>
          <a:xfrm>
            <a:off x="1331640" y="692696"/>
            <a:ext cx="4572000" cy="369332"/>
          </a:xfrm>
          <a:prstGeom prst="rect">
            <a:avLst/>
          </a:prstGeom>
        </p:spPr>
        <p:txBody>
          <a:bodyPr>
            <a:spAutoFit/>
          </a:bodyPr>
          <a:lstStyle/>
          <a:p>
            <a:pPr algn="ctr"/>
            <a:r>
              <a:rPr lang="es-CR" b="1" dirty="0"/>
              <a:t>Registros</a:t>
            </a:r>
            <a:endParaRPr lang="es-CR" dirty="0"/>
          </a:p>
        </p:txBody>
      </p:sp>
      <p:pic>
        <p:nvPicPr>
          <p:cNvPr id="6" name="Imagen 5">
            <a:extLst>
              <a:ext uri="{FF2B5EF4-FFF2-40B4-BE49-F238E27FC236}">
                <a16:creationId xmlns:a16="http://schemas.microsoft.com/office/drawing/2014/main" id="{585B328D-7E78-9409-6E8A-34BABDBD00A7}"/>
              </a:ext>
            </a:extLst>
          </p:cNvPr>
          <p:cNvPicPr>
            <a:picLocks noChangeAspect="1"/>
          </p:cNvPicPr>
          <p:nvPr/>
        </p:nvPicPr>
        <p:blipFill>
          <a:blip r:embed="rId3"/>
          <a:stretch>
            <a:fillRect/>
          </a:stretch>
        </p:blipFill>
        <p:spPr>
          <a:xfrm>
            <a:off x="917848" y="1556792"/>
            <a:ext cx="7308304" cy="4933473"/>
          </a:xfrm>
          <a:prstGeom prst="rect">
            <a:avLst/>
          </a:prstGeom>
        </p:spPr>
      </p:pic>
    </p:spTree>
    <p:extLst>
      <p:ext uri="{BB962C8B-B14F-4D97-AF65-F5344CB8AC3E}">
        <p14:creationId xmlns:p14="http://schemas.microsoft.com/office/powerpoint/2010/main" val="21368151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p:cNvGraphicFramePr>
            <a:graphicFrameLocks noGrp="1"/>
          </p:cNvGraphicFramePr>
          <p:nvPr/>
        </p:nvGraphicFramePr>
        <p:xfrm>
          <a:off x="755576" y="1412776"/>
          <a:ext cx="7827015" cy="3215345"/>
        </p:xfrm>
        <a:graphic>
          <a:graphicData uri="http://schemas.openxmlformats.org/drawingml/2006/table">
            <a:tbl>
              <a:tblPr>
                <a:tableStyleId>{5C22544A-7EE6-4342-B048-85BDC9FD1C3A}</a:tableStyleId>
              </a:tblPr>
              <a:tblGrid>
                <a:gridCol w="1565403">
                  <a:extLst>
                    <a:ext uri="{9D8B030D-6E8A-4147-A177-3AD203B41FA5}">
                      <a16:colId xmlns:a16="http://schemas.microsoft.com/office/drawing/2014/main" val="1190504284"/>
                    </a:ext>
                  </a:extLst>
                </a:gridCol>
                <a:gridCol w="1565403">
                  <a:extLst>
                    <a:ext uri="{9D8B030D-6E8A-4147-A177-3AD203B41FA5}">
                      <a16:colId xmlns:a16="http://schemas.microsoft.com/office/drawing/2014/main" val="3620393167"/>
                    </a:ext>
                  </a:extLst>
                </a:gridCol>
                <a:gridCol w="1565403">
                  <a:extLst>
                    <a:ext uri="{9D8B030D-6E8A-4147-A177-3AD203B41FA5}">
                      <a16:colId xmlns:a16="http://schemas.microsoft.com/office/drawing/2014/main" val="343217611"/>
                    </a:ext>
                  </a:extLst>
                </a:gridCol>
                <a:gridCol w="1565403">
                  <a:extLst>
                    <a:ext uri="{9D8B030D-6E8A-4147-A177-3AD203B41FA5}">
                      <a16:colId xmlns:a16="http://schemas.microsoft.com/office/drawing/2014/main" val="405390120"/>
                    </a:ext>
                  </a:extLst>
                </a:gridCol>
                <a:gridCol w="1565403">
                  <a:extLst>
                    <a:ext uri="{9D8B030D-6E8A-4147-A177-3AD203B41FA5}">
                      <a16:colId xmlns:a16="http://schemas.microsoft.com/office/drawing/2014/main" val="3711186266"/>
                    </a:ext>
                  </a:extLst>
                </a:gridCol>
              </a:tblGrid>
              <a:tr h="481227">
                <a:tc>
                  <a:txBody>
                    <a:bodyPr/>
                    <a:lstStyle/>
                    <a:p>
                      <a:pPr marL="347345" indent="-347345" algn="l" eaLnBrk="0" fontAlgn="base" hangingPunct="0">
                        <a:lnSpc>
                          <a:spcPct val="107000"/>
                        </a:lnSpc>
                        <a:spcAft>
                          <a:spcPts val="0"/>
                        </a:spcAft>
                      </a:pPr>
                      <a:r>
                        <a:rPr lang="es-CR" sz="1200" b="1" dirty="0">
                          <a:effectLst/>
                          <a:latin typeface="+mn-lt"/>
                          <a:ea typeface="Calibri" panose="020F0502020204030204" pitchFamily="34" charset="0"/>
                          <a:cs typeface="Times New Roman" panose="02020603050405020304" pitchFamily="18" charset="0"/>
                        </a:rPr>
                        <a:t>CARACTERÍSTICAS</a:t>
                      </a:r>
                    </a:p>
                  </a:txBody>
                  <a:tcPr anchor="ctr"/>
                </a:tc>
                <a:tc>
                  <a:txBody>
                    <a:bodyPr/>
                    <a:lstStyle/>
                    <a:p>
                      <a:pPr marL="347345" indent="-347345" eaLnBrk="0" fontAlgn="base" hangingPunct="0">
                        <a:lnSpc>
                          <a:spcPct val="107000"/>
                        </a:lnSpc>
                        <a:spcAft>
                          <a:spcPts val="0"/>
                        </a:spcAft>
                      </a:pPr>
                      <a:r>
                        <a:rPr lang="es-ES" sz="1200" b="1" kern="1200" dirty="0">
                          <a:effectLst/>
                          <a:latin typeface="+mn-lt"/>
                        </a:rPr>
                        <a:t>CORREO</a:t>
                      </a:r>
                      <a:endParaRPr lang="es-CR" sz="1200" b="1" dirty="0">
                        <a:effectLst/>
                        <a:latin typeface="+mn-lt"/>
                        <a:ea typeface="Calibri" panose="020F0502020204030204" pitchFamily="34" charset="0"/>
                        <a:cs typeface="Times New Roman" panose="02020603050405020304" pitchFamily="18" charset="0"/>
                      </a:endParaRPr>
                    </a:p>
                  </a:txBody>
                  <a:tcPr/>
                </a:tc>
                <a:tc>
                  <a:txBody>
                    <a:bodyPr/>
                    <a:lstStyle/>
                    <a:p>
                      <a:pPr marL="347345" indent="-347345" algn="ctr" eaLnBrk="0" fontAlgn="base" hangingPunct="0">
                        <a:lnSpc>
                          <a:spcPct val="107000"/>
                        </a:lnSpc>
                        <a:spcAft>
                          <a:spcPts val="0"/>
                        </a:spcAft>
                      </a:pPr>
                      <a:r>
                        <a:rPr lang="es-ES" sz="1200" b="1" kern="1200" dirty="0">
                          <a:effectLst/>
                          <a:latin typeface="+mn-lt"/>
                        </a:rPr>
                        <a:t>TELEFÓNICA</a:t>
                      </a:r>
                      <a:endParaRPr lang="es-CR" sz="1200" b="1" dirty="0">
                        <a:effectLst/>
                        <a:latin typeface="+mn-lt"/>
                        <a:ea typeface="Calibri" panose="020F0502020204030204" pitchFamily="34" charset="0"/>
                        <a:cs typeface="Times New Roman" panose="02020603050405020304" pitchFamily="18" charset="0"/>
                      </a:endParaRPr>
                    </a:p>
                  </a:txBody>
                  <a:tcPr/>
                </a:tc>
                <a:tc>
                  <a:txBody>
                    <a:bodyPr/>
                    <a:lstStyle/>
                    <a:p>
                      <a:pPr marL="347345" indent="-347345" algn="ctr" eaLnBrk="0" fontAlgn="base" hangingPunct="0">
                        <a:lnSpc>
                          <a:spcPct val="107000"/>
                        </a:lnSpc>
                        <a:spcAft>
                          <a:spcPts val="0"/>
                        </a:spcAft>
                      </a:pPr>
                      <a:r>
                        <a:rPr lang="es-ES" sz="1200" b="1" kern="1200" dirty="0">
                          <a:effectLst/>
                          <a:latin typeface="+mn-lt"/>
                        </a:rPr>
                        <a:t>PERSONAL</a:t>
                      </a:r>
                      <a:endParaRPr lang="es-CR" sz="1200" b="1" dirty="0">
                        <a:effectLst/>
                        <a:latin typeface="+mn-lt"/>
                        <a:ea typeface="Calibri" panose="020F0502020204030204" pitchFamily="34" charset="0"/>
                        <a:cs typeface="Times New Roman" panose="02020603050405020304" pitchFamily="18" charset="0"/>
                      </a:endParaRPr>
                    </a:p>
                  </a:txBody>
                  <a:tcPr/>
                </a:tc>
                <a:tc>
                  <a:txBody>
                    <a:bodyPr/>
                    <a:lstStyle/>
                    <a:p>
                      <a:pPr marL="347345" indent="-347345" eaLnBrk="0" fontAlgn="base" hangingPunct="0">
                        <a:lnSpc>
                          <a:spcPct val="107000"/>
                        </a:lnSpc>
                        <a:spcAft>
                          <a:spcPts val="0"/>
                        </a:spcAft>
                      </a:pPr>
                      <a:r>
                        <a:rPr lang="es-ES" sz="1200" b="1" kern="1200" dirty="0">
                          <a:effectLst/>
                          <a:latin typeface="+mn-lt"/>
                          <a:ea typeface="Calibri" panose="020F0502020204030204" pitchFamily="34" charset="0"/>
                          <a:cs typeface="Times New Roman" panose="02020603050405020304" pitchFamily="18" charset="0"/>
                        </a:rPr>
                        <a:t>AUTOADMINISTRADA</a:t>
                      </a:r>
                      <a:endParaRPr lang="es-CR" sz="1200" b="1" dirty="0">
                        <a:effectLst/>
                        <a:latin typeface="+mn-l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3564273557"/>
                  </a:ext>
                </a:extLst>
              </a:tr>
              <a:tr h="481227">
                <a:tc>
                  <a:txBody>
                    <a:bodyPr/>
                    <a:lstStyle/>
                    <a:p>
                      <a:pPr marL="347345" indent="-347345" algn="l" eaLnBrk="0" fontAlgn="base" hangingPunct="0">
                        <a:lnSpc>
                          <a:spcPct val="107000"/>
                        </a:lnSpc>
                        <a:spcAft>
                          <a:spcPts val="0"/>
                        </a:spcAft>
                      </a:pPr>
                      <a:r>
                        <a:rPr lang="es-ES" sz="1200" b="1" kern="1200" dirty="0">
                          <a:effectLst/>
                          <a:latin typeface="+mn-lt"/>
                        </a:rPr>
                        <a:t>COSTE</a:t>
                      </a:r>
                      <a:endParaRPr lang="es-CR" sz="1200" b="1" dirty="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Reducido</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Intermedio</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Elevado</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dirty="0">
                          <a:effectLst/>
                          <a:latin typeface="+mn-lt"/>
                        </a:rPr>
                        <a:t>Reducido</a:t>
                      </a:r>
                      <a:endParaRPr lang="es-CR" sz="1200" dirty="0">
                        <a:effectLst/>
                        <a:latin typeface="+mn-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656083467"/>
                  </a:ext>
                </a:extLst>
              </a:tr>
              <a:tr h="481227">
                <a:tc>
                  <a:txBody>
                    <a:bodyPr/>
                    <a:lstStyle/>
                    <a:p>
                      <a:pPr marL="347345" indent="-347345" algn="l" eaLnBrk="0" fontAlgn="base" hangingPunct="0">
                        <a:lnSpc>
                          <a:spcPct val="107000"/>
                        </a:lnSpc>
                        <a:spcAft>
                          <a:spcPts val="0"/>
                        </a:spcAft>
                      </a:pPr>
                      <a:r>
                        <a:rPr lang="es-ES" sz="1200" b="1" kern="1200">
                          <a:effectLst/>
                          <a:latin typeface="+mn-lt"/>
                        </a:rPr>
                        <a:t>FLEXIBILIDAD</a:t>
                      </a:r>
                      <a:endParaRPr lang="es-CR" sz="1200" b="1">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Inflexible</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Flexible</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Flexible</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Inflexible</a:t>
                      </a:r>
                      <a:endParaRPr lang="es-CR" sz="1200">
                        <a:effectLst/>
                        <a:latin typeface="+mn-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3087073998"/>
                  </a:ext>
                </a:extLst>
              </a:tr>
              <a:tr h="481227">
                <a:tc>
                  <a:txBody>
                    <a:bodyPr/>
                    <a:lstStyle/>
                    <a:p>
                      <a:pPr marL="347345" indent="-347345" algn="l" eaLnBrk="0" fontAlgn="base" hangingPunct="0">
                        <a:lnSpc>
                          <a:spcPct val="107000"/>
                        </a:lnSpc>
                        <a:spcAft>
                          <a:spcPts val="0"/>
                        </a:spcAft>
                      </a:pPr>
                      <a:r>
                        <a:rPr lang="es-ES" sz="1200" b="1" kern="1200">
                          <a:effectLst/>
                          <a:latin typeface="+mn-lt"/>
                        </a:rPr>
                        <a:t>CUESTIONARIO</a:t>
                      </a:r>
                      <a:endParaRPr lang="es-CR" sz="1200" b="1">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Breve</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Breve</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Amplio</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dirty="0">
                          <a:effectLst/>
                          <a:latin typeface="+mn-lt"/>
                          <a:ea typeface="Calibri" panose="020F0502020204030204" pitchFamily="34" charset="0"/>
                          <a:cs typeface="Times New Roman" panose="02020603050405020304" pitchFamily="18" charset="0"/>
                        </a:rPr>
                        <a:t>Amplio</a:t>
                      </a:r>
                      <a:endParaRPr lang="es-CR" sz="1200" dirty="0">
                        <a:effectLst/>
                        <a:latin typeface="+mn-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076873041"/>
                  </a:ext>
                </a:extLst>
              </a:tr>
              <a:tr h="481227">
                <a:tc>
                  <a:txBody>
                    <a:bodyPr/>
                    <a:lstStyle/>
                    <a:p>
                      <a:pPr marL="347345" indent="-347345" algn="l" eaLnBrk="0" fontAlgn="base" hangingPunct="0">
                        <a:lnSpc>
                          <a:spcPct val="107000"/>
                        </a:lnSpc>
                        <a:spcAft>
                          <a:spcPts val="0"/>
                        </a:spcAft>
                      </a:pPr>
                      <a:r>
                        <a:rPr lang="es-ES" sz="1200" b="1" kern="1200">
                          <a:effectLst/>
                          <a:latin typeface="+mn-lt"/>
                        </a:rPr>
                        <a:t>EJECUCIÓN</a:t>
                      </a:r>
                      <a:endParaRPr lang="es-CR" sz="1200" b="1">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Lenta</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Rápida</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Lenta</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dirty="0">
                          <a:effectLst/>
                          <a:latin typeface="+mn-lt"/>
                          <a:ea typeface="Calibri" panose="020F0502020204030204" pitchFamily="34" charset="0"/>
                          <a:cs typeface="Times New Roman" panose="02020603050405020304" pitchFamily="18" charset="0"/>
                        </a:rPr>
                        <a:t>Rápida</a:t>
                      </a:r>
                      <a:endParaRPr lang="es-CR" sz="1200" dirty="0">
                        <a:effectLst/>
                        <a:latin typeface="+mn-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641026561"/>
                  </a:ext>
                </a:extLst>
              </a:tr>
              <a:tr h="809210">
                <a:tc>
                  <a:txBody>
                    <a:bodyPr/>
                    <a:lstStyle/>
                    <a:p>
                      <a:pPr algn="l" eaLnBrk="0" fontAlgn="base" hangingPunct="0">
                        <a:lnSpc>
                          <a:spcPct val="107000"/>
                        </a:lnSpc>
                        <a:spcAft>
                          <a:spcPts val="0"/>
                        </a:spcAft>
                      </a:pPr>
                      <a:r>
                        <a:rPr lang="es-ES" sz="1200" b="1" kern="1200">
                          <a:effectLst/>
                          <a:latin typeface="+mn-lt"/>
                        </a:rPr>
                        <a:t>INFLUENCIA</a:t>
                      </a:r>
                      <a:endParaRPr lang="es-CR" sz="1200" b="1">
                        <a:effectLst/>
                        <a:latin typeface="+mn-lt"/>
                      </a:endParaRPr>
                    </a:p>
                    <a:p>
                      <a:pPr algn="l" eaLnBrk="0" fontAlgn="base" hangingPunct="0">
                        <a:lnSpc>
                          <a:spcPct val="107000"/>
                        </a:lnSpc>
                        <a:spcAft>
                          <a:spcPts val="0"/>
                        </a:spcAft>
                      </a:pPr>
                      <a:r>
                        <a:rPr lang="es-ES" sz="1200" b="1" kern="1200">
                          <a:effectLst/>
                          <a:latin typeface="+mn-lt"/>
                        </a:rPr>
                        <a:t>DEL ENCUESTADOR</a:t>
                      </a:r>
                      <a:endParaRPr lang="es-CR" sz="1200" b="1">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No</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Sí</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a:effectLst/>
                          <a:latin typeface="+mn-lt"/>
                        </a:rPr>
                        <a:t>Sí</a:t>
                      </a:r>
                      <a:endParaRPr lang="es-CR" sz="1200">
                        <a:effectLst/>
                        <a:latin typeface="+mn-lt"/>
                        <a:ea typeface="Calibri" panose="020F0502020204030204" pitchFamily="34" charset="0"/>
                        <a:cs typeface="Times New Roman" panose="02020603050405020304" pitchFamily="18" charset="0"/>
                      </a:endParaRPr>
                    </a:p>
                  </a:txBody>
                  <a:tcPr anchor="ctr"/>
                </a:tc>
                <a:tc>
                  <a:txBody>
                    <a:bodyPr/>
                    <a:lstStyle/>
                    <a:p>
                      <a:pPr marL="347345" indent="-347345" algn="ctr" eaLnBrk="0" fontAlgn="base" hangingPunct="0">
                        <a:lnSpc>
                          <a:spcPct val="107000"/>
                        </a:lnSpc>
                        <a:spcAft>
                          <a:spcPts val="0"/>
                        </a:spcAft>
                      </a:pPr>
                      <a:r>
                        <a:rPr lang="es-ES" sz="1200" kern="1200" dirty="0">
                          <a:effectLst/>
                          <a:latin typeface="+mn-lt"/>
                        </a:rPr>
                        <a:t>No</a:t>
                      </a:r>
                      <a:endParaRPr lang="es-CR" sz="1200" dirty="0">
                        <a:effectLst/>
                        <a:latin typeface="+mn-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977319911"/>
                  </a:ext>
                </a:extLst>
              </a:tr>
            </a:tbl>
          </a:graphicData>
        </a:graphic>
      </p:graphicFrame>
    </p:spTree>
    <p:extLst>
      <p:ext uri="{BB962C8B-B14F-4D97-AF65-F5344CB8AC3E}">
        <p14:creationId xmlns:p14="http://schemas.microsoft.com/office/powerpoint/2010/main" val="2079039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F413AA7-7912-42DF-AF3C-58A4BEEA9408}"/>
              </a:ext>
            </a:extLst>
          </p:cNvPr>
          <p:cNvPicPr>
            <a:picLocks noChangeAspect="1"/>
          </p:cNvPicPr>
          <p:nvPr/>
        </p:nvPicPr>
        <p:blipFill>
          <a:blip r:embed="rId2"/>
          <a:stretch>
            <a:fillRect/>
          </a:stretch>
        </p:blipFill>
        <p:spPr>
          <a:xfrm>
            <a:off x="395536" y="620688"/>
            <a:ext cx="8172400" cy="3135564"/>
          </a:xfrm>
          <a:prstGeom prst="rect">
            <a:avLst/>
          </a:prstGeom>
        </p:spPr>
      </p:pic>
    </p:spTree>
    <p:extLst>
      <p:ext uri="{BB962C8B-B14F-4D97-AF65-F5344CB8AC3E}">
        <p14:creationId xmlns:p14="http://schemas.microsoft.com/office/powerpoint/2010/main" val="7940681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19159A-A544-48D6-8587-B429F03B3DDA}"/>
              </a:ext>
            </a:extLst>
          </p:cNvPr>
          <p:cNvPicPr>
            <a:picLocks noChangeAspect="1"/>
          </p:cNvPicPr>
          <p:nvPr/>
        </p:nvPicPr>
        <p:blipFill>
          <a:blip r:embed="rId2"/>
          <a:stretch>
            <a:fillRect/>
          </a:stretch>
        </p:blipFill>
        <p:spPr>
          <a:xfrm>
            <a:off x="1187624" y="404664"/>
            <a:ext cx="6193191" cy="5897536"/>
          </a:xfrm>
          <a:prstGeom prst="rect">
            <a:avLst/>
          </a:prstGeom>
        </p:spPr>
      </p:pic>
    </p:spTree>
    <p:extLst>
      <p:ext uri="{BB962C8B-B14F-4D97-AF65-F5344CB8AC3E}">
        <p14:creationId xmlns:p14="http://schemas.microsoft.com/office/powerpoint/2010/main" val="7738275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txBox="1">
            <a:spLocks/>
          </p:cNvSpPr>
          <p:nvPr/>
        </p:nvSpPr>
        <p:spPr>
          <a:xfrm>
            <a:off x="792088" y="1181455"/>
            <a:ext cx="7884368" cy="396044"/>
          </a:xfrm>
          <a:prstGeom prst="rect">
            <a:avLst/>
          </a:prstGeom>
        </p:spPr>
        <p:txBody>
          <a:bodyPr>
            <a:normAutofit lnSpcReduction="10000"/>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marL="0" indent="0" algn="ctr">
              <a:buNone/>
            </a:pPr>
            <a:r>
              <a:rPr lang="es-CR" sz="2400" b="1" dirty="0"/>
              <a:t>El cuestionario</a:t>
            </a:r>
          </a:p>
        </p:txBody>
      </p:sp>
      <p:pic>
        <p:nvPicPr>
          <p:cNvPr id="1026" name="Picture 2" descr="https://30dediferencia.files.wordpress.com/2015/05/cuestionari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3848" y="4149079"/>
            <a:ext cx="2952328" cy="1968219"/>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BCCD1BB5-57EA-04CD-C96F-F6F12D2D10E7}"/>
              </a:ext>
            </a:extLst>
          </p:cNvPr>
          <p:cNvPicPr>
            <a:picLocks noChangeAspect="1"/>
          </p:cNvPicPr>
          <p:nvPr/>
        </p:nvPicPr>
        <p:blipFill>
          <a:blip r:embed="rId4"/>
          <a:stretch>
            <a:fillRect/>
          </a:stretch>
        </p:blipFill>
        <p:spPr>
          <a:xfrm>
            <a:off x="755576" y="2132856"/>
            <a:ext cx="7884368" cy="1358606"/>
          </a:xfrm>
          <a:prstGeom prst="rect">
            <a:avLst/>
          </a:prstGeom>
        </p:spPr>
      </p:pic>
    </p:spTree>
    <p:extLst>
      <p:ext uri="{BB962C8B-B14F-4D97-AF65-F5344CB8AC3E}">
        <p14:creationId xmlns:p14="http://schemas.microsoft.com/office/powerpoint/2010/main" val="26670145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40EF4ED-9D5F-17FD-61E1-6362FAA8897A}"/>
              </a:ext>
            </a:extLst>
          </p:cNvPr>
          <p:cNvPicPr>
            <a:picLocks noChangeAspect="1"/>
          </p:cNvPicPr>
          <p:nvPr/>
        </p:nvPicPr>
        <p:blipFill>
          <a:blip r:embed="rId2"/>
          <a:stretch>
            <a:fillRect/>
          </a:stretch>
        </p:blipFill>
        <p:spPr>
          <a:xfrm>
            <a:off x="467544" y="332656"/>
            <a:ext cx="8040385" cy="5675566"/>
          </a:xfrm>
          <a:prstGeom prst="rect">
            <a:avLst/>
          </a:prstGeom>
        </p:spPr>
      </p:pic>
    </p:spTree>
    <p:extLst>
      <p:ext uri="{BB962C8B-B14F-4D97-AF65-F5344CB8AC3E}">
        <p14:creationId xmlns:p14="http://schemas.microsoft.com/office/powerpoint/2010/main" val="25169849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C86C614-D55E-6195-15FC-1468F63CAB6B}"/>
              </a:ext>
            </a:extLst>
          </p:cNvPr>
          <p:cNvPicPr>
            <a:picLocks noChangeAspect="1"/>
          </p:cNvPicPr>
          <p:nvPr/>
        </p:nvPicPr>
        <p:blipFill>
          <a:blip r:embed="rId2"/>
          <a:stretch>
            <a:fillRect/>
          </a:stretch>
        </p:blipFill>
        <p:spPr>
          <a:xfrm>
            <a:off x="683568" y="620688"/>
            <a:ext cx="7884368" cy="4702699"/>
          </a:xfrm>
          <a:prstGeom prst="rect">
            <a:avLst/>
          </a:prstGeom>
        </p:spPr>
      </p:pic>
    </p:spTree>
    <p:extLst>
      <p:ext uri="{BB962C8B-B14F-4D97-AF65-F5344CB8AC3E}">
        <p14:creationId xmlns:p14="http://schemas.microsoft.com/office/powerpoint/2010/main" val="39802607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539552" y="548680"/>
            <a:ext cx="8305800" cy="6120680"/>
          </a:xfrm>
          <a:prstGeom prst="rect">
            <a:avLst/>
          </a:prstGeom>
          <a:noFill/>
        </p:spPr>
        <p:txBody>
          <a:bodyPr lIns="92075" tIns="46038" rIns="92075" bIns="46038"/>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a:buClr>
                <a:schemeClr val="accent1"/>
              </a:buClr>
            </a:pPr>
            <a:r>
              <a:rPr lang="es-ES_tradnl" altLang="es-CR" sz="1800" dirty="0"/>
              <a:t>Utilizar un lenguaje sencillo y popular:</a:t>
            </a:r>
            <a:r>
              <a:rPr lang="es-ES_tradnl" altLang="es-CR" sz="1800" dirty="0">
                <a:solidFill>
                  <a:schemeClr val="accent1"/>
                </a:solidFill>
              </a:rPr>
              <a:t> </a:t>
            </a:r>
            <a:r>
              <a:rPr lang="es-ES_tradnl" altLang="es-CR" sz="1800" dirty="0">
                <a:solidFill>
                  <a:srgbClr val="006666"/>
                </a:solidFill>
              </a:rPr>
              <a:t>¿Guarda usted archivos en un </a:t>
            </a:r>
            <a:r>
              <a:rPr lang="es-ES_tradnl" altLang="es-CR" sz="1800">
                <a:solidFill>
                  <a:srgbClr val="006666"/>
                </a:solidFill>
              </a:rPr>
              <a:t>servidor remoto?</a:t>
            </a:r>
            <a:endParaRPr lang="es-ES_tradnl" altLang="es-CR" sz="1800" dirty="0">
              <a:solidFill>
                <a:srgbClr val="006666"/>
              </a:solidFill>
            </a:endParaRPr>
          </a:p>
          <a:p>
            <a:pPr>
              <a:buClr>
                <a:schemeClr val="accent1"/>
              </a:buClr>
            </a:pPr>
            <a:endParaRPr lang="es-ES_tradnl" altLang="es-CR" sz="1800" dirty="0">
              <a:solidFill>
                <a:schemeClr val="accent1"/>
              </a:solidFill>
            </a:endParaRPr>
          </a:p>
          <a:p>
            <a:pPr>
              <a:buClr>
                <a:schemeClr val="accent1"/>
              </a:buClr>
            </a:pPr>
            <a:r>
              <a:rPr lang="es-ES_tradnl" altLang="es-CR" sz="1800" dirty="0"/>
              <a:t>Emplear palabras claras, no ambiguas:</a:t>
            </a:r>
            <a:r>
              <a:rPr lang="es-ES_tradnl" altLang="es-CR" sz="1800" dirty="0">
                <a:solidFill>
                  <a:schemeClr val="accent1"/>
                </a:solidFill>
              </a:rPr>
              <a:t> </a:t>
            </a:r>
            <a:r>
              <a:rPr lang="es-ES_tradnl" altLang="es-CR" sz="1800" dirty="0">
                <a:solidFill>
                  <a:srgbClr val="006666"/>
                </a:solidFill>
              </a:rPr>
              <a:t>¿compra habitualmente...?</a:t>
            </a:r>
          </a:p>
          <a:p>
            <a:pPr>
              <a:buClr>
                <a:schemeClr val="accent1"/>
              </a:buClr>
            </a:pPr>
            <a:endParaRPr lang="es-ES_tradnl" altLang="es-CR" sz="1800" dirty="0">
              <a:solidFill>
                <a:schemeClr val="accent1"/>
              </a:solidFill>
            </a:endParaRPr>
          </a:p>
          <a:p>
            <a:pPr>
              <a:buClr>
                <a:schemeClr val="accent1"/>
              </a:buClr>
            </a:pPr>
            <a:r>
              <a:rPr lang="es-ES_tradnl" altLang="es-CR" sz="1800" dirty="0"/>
              <a:t>Expresar la unidad de medida:</a:t>
            </a:r>
            <a:r>
              <a:rPr lang="es-ES_tradnl" altLang="es-CR" sz="1800" dirty="0">
                <a:solidFill>
                  <a:schemeClr val="accent1"/>
                </a:solidFill>
              </a:rPr>
              <a:t> </a:t>
            </a:r>
            <a:r>
              <a:rPr lang="es-ES_tradnl" altLang="es-CR" sz="1800" dirty="0">
                <a:solidFill>
                  <a:srgbClr val="006666"/>
                </a:solidFill>
              </a:rPr>
              <a:t>¿compra varios, muchos...?</a:t>
            </a:r>
          </a:p>
          <a:p>
            <a:pPr>
              <a:buClr>
                <a:schemeClr val="accent1"/>
              </a:buClr>
            </a:pPr>
            <a:endParaRPr lang="es-ES_tradnl" altLang="es-CR" sz="1800" dirty="0">
              <a:solidFill>
                <a:schemeClr val="accent1"/>
              </a:solidFill>
            </a:endParaRPr>
          </a:p>
          <a:p>
            <a:pPr>
              <a:buClr>
                <a:schemeClr val="accent1"/>
              </a:buClr>
            </a:pPr>
            <a:r>
              <a:rPr lang="es-ES_tradnl" altLang="es-CR" sz="1800" dirty="0"/>
              <a:t>Evitar preguntas que impliquen respuesta:</a:t>
            </a:r>
            <a:r>
              <a:rPr lang="es-ES_tradnl" altLang="es-CR" sz="1800" dirty="0">
                <a:solidFill>
                  <a:schemeClr val="accent1"/>
                </a:solidFill>
              </a:rPr>
              <a:t> </a:t>
            </a:r>
            <a:r>
              <a:rPr lang="es-ES_tradnl" altLang="es-CR" sz="1800" dirty="0">
                <a:solidFill>
                  <a:srgbClr val="006666"/>
                </a:solidFill>
              </a:rPr>
              <a:t>¿es un producto barato?</a:t>
            </a:r>
          </a:p>
          <a:p>
            <a:pPr>
              <a:buClr>
                <a:schemeClr val="accent1"/>
              </a:buClr>
            </a:pPr>
            <a:endParaRPr lang="es-ES_tradnl" altLang="es-CR" sz="1800" dirty="0">
              <a:solidFill>
                <a:schemeClr val="accent1"/>
              </a:solidFill>
            </a:endParaRPr>
          </a:p>
          <a:p>
            <a:pPr>
              <a:buClr>
                <a:schemeClr val="accent1"/>
              </a:buClr>
            </a:pPr>
            <a:r>
              <a:rPr lang="es-ES_tradnl" altLang="es-CR" sz="1800" dirty="0"/>
              <a:t>Utilizar preguntas neutras o imparciales, evitando las tendenciosas:</a:t>
            </a:r>
            <a:r>
              <a:rPr lang="es-ES_tradnl" altLang="es-CR" sz="1800" dirty="0">
                <a:solidFill>
                  <a:schemeClr val="accent1"/>
                </a:solidFill>
              </a:rPr>
              <a:t> </a:t>
            </a:r>
            <a:r>
              <a:rPr lang="es-ES" altLang="es-CR" sz="1800" dirty="0">
                <a:solidFill>
                  <a:srgbClr val="006666"/>
                </a:solidFill>
              </a:rPr>
              <a:t>¿está de acuerdo con la buena política económica del gobierno?</a:t>
            </a:r>
          </a:p>
          <a:p>
            <a:pPr>
              <a:buClr>
                <a:schemeClr val="accent1"/>
              </a:buClr>
            </a:pPr>
            <a:endParaRPr lang="es-ES_tradnl" altLang="es-CR" sz="1800" dirty="0">
              <a:solidFill>
                <a:srgbClr val="006666"/>
              </a:solidFill>
            </a:endParaRPr>
          </a:p>
          <a:p>
            <a:pPr>
              <a:buClr>
                <a:schemeClr val="accent1"/>
              </a:buClr>
            </a:pPr>
            <a:r>
              <a:rPr lang="es-ES_tradnl" altLang="es-CR" sz="1800" dirty="0"/>
              <a:t>Facilitar la memoria, evitando la realización de cálculos:</a:t>
            </a:r>
            <a:r>
              <a:rPr lang="es-ES_tradnl" altLang="es-CR" sz="1800" dirty="0">
                <a:solidFill>
                  <a:schemeClr val="accent1"/>
                </a:solidFill>
              </a:rPr>
              <a:t> </a:t>
            </a:r>
            <a:r>
              <a:rPr lang="es-ES_tradnl" altLang="es-CR" sz="1800" dirty="0">
                <a:solidFill>
                  <a:srgbClr val="006666"/>
                </a:solidFill>
              </a:rPr>
              <a:t>¿cuánto compra al año?</a:t>
            </a:r>
          </a:p>
          <a:p>
            <a:pPr>
              <a:buClr>
                <a:schemeClr val="accent1"/>
              </a:buClr>
            </a:pPr>
            <a:endParaRPr lang="es-ES_tradnl" altLang="es-CR" sz="1800" dirty="0">
              <a:solidFill>
                <a:schemeClr val="accent1"/>
              </a:solidFill>
            </a:endParaRPr>
          </a:p>
          <a:p>
            <a:pPr>
              <a:buClr>
                <a:schemeClr val="accent1"/>
              </a:buClr>
            </a:pPr>
            <a:r>
              <a:rPr lang="es-ES_tradnl" altLang="es-CR" sz="1800" dirty="0"/>
              <a:t>Evitar preguntas de doble efecto o compuestas:</a:t>
            </a:r>
            <a:r>
              <a:rPr lang="es-ES_tradnl" altLang="es-CR" sz="1800" dirty="0">
                <a:solidFill>
                  <a:schemeClr val="accent1"/>
                </a:solidFill>
              </a:rPr>
              <a:t> </a:t>
            </a:r>
            <a:r>
              <a:rPr lang="es-ES_tradnl" altLang="es-CR" sz="1800" dirty="0">
                <a:solidFill>
                  <a:srgbClr val="006666"/>
                </a:solidFill>
              </a:rPr>
              <a:t>¿dónde y cuándo compra?</a:t>
            </a:r>
          </a:p>
          <a:p>
            <a:pPr>
              <a:buClr>
                <a:schemeClr val="accent1"/>
              </a:buClr>
            </a:pPr>
            <a:endParaRPr lang="es-ES_tradnl" altLang="es-CR" sz="1800" dirty="0">
              <a:solidFill>
                <a:schemeClr val="accent1"/>
              </a:solidFill>
            </a:endParaRPr>
          </a:p>
          <a:p>
            <a:pPr>
              <a:buClr>
                <a:schemeClr val="accent1"/>
              </a:buClr>
            </a:pPr>
            <a:r>
              <a:rPr lang="es-ES_tradnl" altLang="es-CR" sz="1800" dirty="0"/>
              <a:t>Evitar preguntas embarazosas, sensitivas o realizarlas directamente:</a:t>
            </a:r>
            <a:r>
              <a:rPr lang="es-ES_tradnl" altLang="es-CR" sz="1800" dirty="0">
                <a:solidFill>
                  <a:schemeClr val="accent1"/>
                </a:solidFill>
              </a:rPr>
              <a:t> </a:t>
            </a:r>
            <a:r>
              <a:rPr lang="es-ES" altLang="es-CR" sz="1800" dirty="0">
                <a:solidFill>
                  <a:srgbClr val="006666"/>
                </a:solidFill>
              </a:rPr>
              <a:t>¿A cometido algún delito la última semana?</a:t>
            </a:r>
            <a:endParaRPr lang="es-ES_tradnl" altLang="es-CR" sz="1800" dirty="0">
              <a:solidFill>
                <a:srgbClr val="006666"/>
              </a:solidFill>
            </a:endParaRPr>
          </a:p>
        </p:txBody>
      </p:sp>
      <p:pic>
        <p:nvPicPr>
          <p:cNvPr id="3" name="Picture 2"/>
          <p:cNvPicPr>
            <a:picLocks noChangeAspect="1"/>
          </p:cNvPicPr>
          <p:nvPr/>
        </p:nvPicPr>
        <p:blipFill>
          <a:blip r:embed="rId2" cstate="print"/>
          <a:stretch>
            <a:fillRect/>
          </a:stretch>
        </p:blipFill>
        <p:spPr>
          <a:xfrm>
            <a:off x="4788024" y="6453336"/>
            <a:ext cx="4235773" cy="228249"/>
          </a:xfrm>
          <a:prstGeom prst="rect">
            <a:avLst/>
          </a:prstGeom>
          <a:effectLst>
            <a:glow rad="101600">
              <a:schemeClr val="accent3">
                <a:satMod val="175000"/>
                <a:alpha val="40000"/>
              </a:schemeClr>
            </a:glow>
          </a:effectLst>
        </p:spPr>
      </p:pic>
    </p:spTree>
    <p:extLst>
      <p:ext uri="{BB962C8B-B14F-4D97-AF65-F5344CB8AC3E}">
        <p14:creationId xmlns:p14="http://schemas.microsoft.com/office/powerpoint/2010/main" val="20644833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B84C9B-AE3E-F8F0-9CEE-BACA3EDBFF52}"/>
              </a:ext>
            </a:extLst>
          </p:cNvPr>
          <p:cNvPicPr>
            <a:picLocks noChangeAspect="1"/>
          </p:cNvPicPr>
          <p:nvPr/>
        </p:nvPicPr>
        <p:blipFill>
          <a:blip r:embed="rId2"/>
          <a:stretch>
            <a:fillRect/>
          </a:stretch>
        </p:blipFill>
        <p:spPr>
          <a:xfrm>
            <a:off x="611560" y="548680"/>
            <a:ext cx="7668344" cy="3100428"/>
          </a:xfrm>
          <a:prstGeom prst="rect">
            <a:avLst/>
          </a:prstGeom>
        </p:spPr>
      </p:pic>
    </p:spTree>
    <p:extLst>
      <p:ext uri="{BB962C8B-B14F-4D97-AF65-F5344CB8AC3E}">
        <p14:creationId xmlns:p14="http://schemas.microsoft.com/office/powerpoint/2010/main" val="17717874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611560" y="836712"/>
            <a:ext cx="8003232" cy="562074"/>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CR" sz="2400" dirty="0">
                <a:latin typeface="+mn-lt"/>
              </a:rPr>
              <a:t>La forma de las preguntas</a:t>
            </a:r>
          </a:p>
        </p:txBody>
      </p:sp>
      <p:pic>
        <p:nvPicPr>
          <p:cNvPr id="4" name="Picture 3"/>
          <p:cNvPicPr>
            <a:picLocks noChangeAspect="1"/>
          </p:cNvPicPr>
          <p:nvPr/>
        </p:nvPicPr>
        <p:blipFill>
          <a:blip r:embed="rId2" cstate="print"/>
          <a:stretch>
            <a:fillRect/>
          </a:stretch>
        </p:blipFill>
        <p:spPr>
          <a:xfrm>
            <a:off x="4788024" y="6453336"/>
            <a:ext cx="4235773" cy="228249"/>
          </a:xfrm>
          <a:prstGeom prst="rect">
            <a:avLst/>
          </a:prstGeom>
          <a:effectLst>
            <a:glow rad="101600">
              <a:schemeClr val="accent3">
                <a:satMod val="175000"/>
                <a:alpha val="40000"/>
              </a:schemeClr>
            </a:glow>
          </a:effectLst>
        </p:spPr>
      </p:pic>
      <p:pic>
        <p:nvPicPr>
          <p:cNvPr id="6" name="Imagen 5">
            <a:extLst>
              <a:ext uri="{FF2B5EF4-FFF2-40B4-BE49-F238E27FC236}">
                <a16:creationId xmlns:a16="http://schemas.microsoft.com/office/drawing/2014/main" id="{3A20F403-F491-49E4-A4F7-906D4026FA0D}"/>
              </a:ext>
            </a:extLst>
          </p:cNvPr>
          <p:cNvPicPr>
            <a:picLocks noChangeAspect="1"/>
          </p:cNvPicPr>
          <p:nvPr/>
        </p:nvPicPr>
        <p:blipFill>
          <a:blip r:embed="rId3"/>
          <a:stretch>
            <a:fillRect/>
          </a:stretch>
        </p:blipFill>
        <p:spPr>
          <a:xfrm>
            <a:off x="1423987" y="1933575"/>
            <a:ext cx="6296025" cy="2990850"/>
          </a:xfrm>
          <a:prstGeom prst="rect">
            <a:avLst/>
          </a:prstGeom>
        </p:spPr>
      </p:pic>
    </p:spTree>
    <p:extLst>
      <p:ext uri="{BB962C8B-B14F-4D97-AF65-F5344CB8AC3E}">
        <p14:creationId xmlns:p14="http://schemas.microsoft.com/office/powerpoint/2010/main" val="3904192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55576" y="3383704"/>
            <a:ext cx="4572000" cy="369332"/>
          </a:xfrm>
          <a:prstGeom prst="rect">
            <a:avLst/>
          </a:prstGeom>
        </p:spPr>
        <p:txBody>
          <a:bodyPr>
            <a:spAutoFit/>
          </a:bodyPr>
          <a:lstStyle/>
          <a:p>
            <a:pPr algn="just"/>
            <a:r>
              <a:rPr lang="es-ES_tradnl" b="1" spc="-15" dirty="0">
                <a:latin typeface="Cambria" panose="02040503050406030204" pitchFamily="18" charset="0"/>
                <a:ea typeface="Times New Roman" panose="02020603050405020304" pitchFamily="18" charset="0"/>
              </a:rPr>
              <a:t>Muestra (n)</a:t>
            </a:r>
          </a:p>
        </p:txBody>
      </p:sp>
      <p:sp>
        <p:nvSpPr>
          <p:cNvPr id="7" name="Rectangle 6"/>
          <p:cNvSpPr/>
          <p:nvPr/>
        </p:nvSpPr>
        <p:spPr>
          <a:xfrm>
            <a:off x="755576" y="836712"/>
            <a:ext cx="4572000" cy="369332"/>
          </a:xfrm>
          <a:prstGeom prst="rect">
            <a:avLst/>
          </a:prstGeom>
        </p:spPr>
        <p:txBody>
          <a:bodyPr>
            <a:spAutoFit/>
          </a:bodyPr>
          <a:lstStyle/>
          <a:p>
            <a:pPr algn="just"/>
            <a:r>
              <a:rPr lang="es-ES_tradnl" b="1" spc="-15" dirty="0">
                <a:latin typeface="Cambria" panose="02040503050406030204" pitchFamily="18" charset="0"/>
                <a:ea typeface="Times New Roman" panose="02020603050405020304" pitchFamily="18" charset="0"/>
              </a:rPr>
              <a:t>Población de estudio (N)</a:t>
            </a:r>
          </a:p>
        </p:txBody>
      </p:sp>
      <p:sp>
        <p:nvSpPr>
          <p:cNvPr id="8" name="Rectangle 7"/>
          <p:cNvSpPr/>
          <p:nvPr/>
        </p:nvSpPr>
        <p:spPr>
          <a:xfrm>
            <a:off x="755576" y="1412776"/>
            <a:ext cx="5904656" cy="923330"/>
          </a:xfrm>
          <a:prstGeom prst="rect">
            <a:avLst/>
          </a:prstGeom>
        </p:spPr>
        <p:txBody>
          <a:bodyPr wrap="square">
            <a:spAutoFit/>
          </a:bodyPr>
          <a:lstStyle/>
          <a:p>
            <a:pPr algn="just"/>
            <a:r>
              <a:rPr lang="es-ES" dirty="0"/>
              <a:t>Es el conjunto de elementos (unidades estadísticas) de referencia sobre el que se realizan las observaciones, también llamada </a:t>
            </a:r>
            <a:r>
              <a:rPr lang="es-ES" b="1" dirty="0"/>
              <a:t>universo.</a:t>
            </a:r>
            <a:endParaRPr lang="es-ES" dirty="0"/>
          </a:p>
        </p:txBody>
      </p:sp>
      <p:sp>
        <p:nvSpPr>
          <p:cNvPr id="9" name="Rectangle 8"/>
          <p:cNvSpPr/>
          <p:nvPr/>
        </p:nvSpPr>
        <p:spPr>
          <a:xfrm>
            <a:off x="755576" y="4027486"/>
            <a:ext cx="5904656" cy="1200329"/>
          </a:xfrm>
          <a:prstGeom prst="rect">
            <a:avLst/>
          </a:prstGeom>
        </p:spPr>
        <p:txBody>
          <a:bodyPr wrap="square">
            <a:spAutoFit/>
          </a:bodyPr>
          <a:lstStyle/>
          <a:p>
            <a:pPr algn="just"/>
            <a:r>
              <a:rPr lang="es-MX" dirty="0"/>
              <a:t>Es subconjunto de elementos de la población que es seleccionada aleatoriamente para ser estudiada, ya que en la  mayoría de los casos la población es demasiado grande para ser analizada en su totalidad</a:t>
            </a:r>
            <a:endParaRPr lang="es-ES" dirty="0"/>
          </a:p>
        </p:txBody>
      </p:sp>
      <p:pic>
        <p:nvPicPr>
          <p:cNvPr id="5" name="Imagen 4">
            <a:extLst>
              <a:ext uri="{FF2B5EF4-FFF2-40B4-BE49-F238E27FC236}">
                <a16:creationId xmlns:a16="http://schemas.microsoft.com/office/drawing/2014/main" id="{57012E33-BAE4-4B3F-BBC6-BD3C1D52DFF0}"/>
              </a:ext>
            </a:extLst>
          </p:cNvPr>
          <p:cNvPicPr>
            <a:picLocks noChangeAspect="1"/>
          </p:cNvPicPr>
          <p:nvPr/>
        </p:nvPicPr>
        <p:blipFill>
          <a:blip r:embed="rId2"/>
          <a:stretch>
            <a:fillRect/>
          </a:stretch>
        </p:blipFill>
        <p:spPr>
          <a:xfrm>
            <a:off x="6697349" y="4038179"/>
            <a:ext cx="2113809" cy="1335037"/>
          </a:xfrm>
          <a:prstGeom prst="rect">
            <a:avLst/>
          </a:prstGeom>
        </p:spPr>
      </p:pic>
      <p:pic>
        <p:nvPicPr>
          <p:cNvPr id="10" name="Imagen 9">
            <a:extLst>
              <a:ext uri="{FF2B5EF4-FFF2-40B4-BE49-F238E27FC236}">
                <a16:creationId xmlns:a16="http://schemas.microsoft.com/office/drawing/2014/main" id="{EE443210-7992-4D90-B33A-8D1F0E9D68A1}"/>
              </a:ext>
            </a:extLst>
          </p:cNvPr>
          <p:cNvPicPr>
            <a:picLocks noChangeAspect="1"/>
          </p:cNvPicPr>
          <p:nvPr/>
        </p:nvPicPr>
        <p:blipFill>
          <a:blip r:embed="rId3"/>
          <a:stretch>
            <a:fillRect/>
          </a:stretch>
        </p:blipFill>
        <p:spPr>
          <a:xfrm>
            <a:off x="6660233" y="1427678"/>
            <a:ext cx="2148506" cy="1392144"/>
          </a:xfrm>
          <a:prstGeom prst="rect">
            <a:avLst/>
          </a:prstGeom>
        </p:spPr>
      </p:pic>
    </p:spTree>
    <p:extLst>
      <p:ext uri="{BB962C8B-B14F-4D97-AF65-F5344CB8AC3E}">
        <p14:creationId xmlns:p14="http://schemas.microsoft.com/office/powerpoint/2010/main" val="31333325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contenido"/>
          <p:cNvSpPr txBox="1">
            <a:spLocks/>
          </p:cNvSpPr>
          <p:nvPr/>
        </p:nvSpPr>
        <p:spPr>
          <a:xfrm>
            <a:off x="579451" y="4077072"/>
            <a:ext cx="7520940" cy="1761555"/>
          </a:xfrm>
          <a:prstGeom prst="rect">
            <a:avLst/>
          </a:prstGeom>
        </p:spPr>
        <p:txBody>
          <a:bodyPr>
            <a:normAutofit/>
          </a:bodyPr>
          <a:lst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a:lstStyle>
          <a:p>
            <a:pPr lvl="1"/>
            <a:r>
              <a:rPr lang="es-MX" dirty="0"/>
              <a:t>¿Posee usted automóvil?</a:t>
            </a:r>
          </a:p>
          <a:p>
            <a:pPr lvl="1">
              <a:buFont typeface="Wingdings 2" pitchFamily="18" charset="2"/>
              <a:buNone/>
            </a:pPr>
            <a:r>
              <a:rPr lang="es-MX" dirty="0"/>
              <a:t>	  1.Si        2.No</a:t>
            </a:r>
          </a:p>
          <a:p>
            <a:pPr lvl="1">
              <a:buFont typeface="Wingdings 2" pitchFamily="18" charset="2"/>
              <a:buNone/>
            </a:pPr>
            <a:endParaRPr lang="es-MX" dirty="0"/>
          </a:p>
          <a:p>
            <a:pPr lvl="1"/>
            <a:r>
              <a:rPr lang="es-MX" dirty="0"/>
              <a:t>¿Considera Ud. que el país esta </a:t>
            </a:r>
            <a:r>
              <a:rPr lang="es-MX" u="sng" dirty="0"/>
              <a:t>mejor, igual o peor</a:t>
            </a:r>
            <a:r>
              <a:rPr lang="es-MX" dirty="0"/>
              <a:t> que hace 5 años?</a:t>
            </a:r>
          </a:p>
          <a:p>
            <a:pPr lvl="1">
              <a:buFont typeface="Wingdings 2" pitchFamily="18" charset="2"/>
              <a:buNone/>
            </a:pPr>
            <a:r>
              <a:rPr lang="es-MX" dirty="0"/>
              <a:t>	1.Mejor     2.Igual     3.Peor     9.NS/NR</a:t>
            </a:r>
          </a:p>
          <a:p>
            <a:endParaRPr lang="es-CR" sz="1800" dirty="0"/>
          </a:p>
        </p:txBody>
      </p:sp>
      <p:sp>
        <p:nvSpPr>
          <p:cNvPr id="3" name="1 Título"/>
          <p:cNvSpPr txBox="1">
            <a:spLocks/>
          </p:cNvSpPr>
          <p:nvPr/>
        </p:nvSpPr>
        <p:spPr>
          <a:xfrm>
            <a:off x="873409" y="620688"/>
            <a:ext cx="7520940" cy="54864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MX" sz="2400" b="1" dirty="0"/>
              <a:t>Preguntas cerradas</a:t>
            </a:r>
            <a:endParaRPr lang="es-CR" sz="2400" b="1" dirty="0"/>
          </a:p>
        </p:txBody>
      </p:sp>
      <p:pic>
        <p:nvPicPr>
          <p:cNvPr id="5" name="Imagen 4">
            <a:extLst>
              <a:ext uri="{FF2B5EF4-FFF2-40B4-BE49-F238E27FC236}">
                <a16:creationId xmlns:a16="http://schemas.microsoft.com/office/drawing/2014/main" id="{5982479E-D937-2D4F-D91D-CEF938A7BF59}"/>
              </a:ext>
            </a:extLst>
          </p:cNvPr>
          <p:cNvPicPr>
            <a:picLocks noChangeAspect="1"/>
          </p:cNvPicPr>
          <p:nvPr/>
        </p:nvPicPr>
        <p:blipFill>
          <a:blip r:embed="rId3"/>
          <a:stretch>
            <a:fillRect/>
          </a:stretch>
        </p:blipFill>
        <p:spPr>
          <a:xfrm>
            <a:off x="579451" y="1019373"/>
            <a:ext cx="7691139" cy="2875881"/>
          </a:xfrm>
          <a:prstGeom prst="rect">
            <a:avLst/>
          </a:prstGeom>
        </p:spPr>
      </p:pic>
    </p:spTree>
    <p:extLst>
      <p:ext uri="{BB962C8B-B14F-4D97-AF65-F5344CB8AC3E}">
        <p14:creationId xmlns:p14="http://schemas.microsoft.com/office/powerpoint/2010/main" val="38539949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E13DA24-1580-F33E-79CA-4B83DDF45B2D}"/>
              </a:ext>
            </a:extLst>
          </p:cNvPr>
          <p:cNvPicPr>
            <a:picLocks noChangeAspect="1"/>
          </p:cNvPicPr>
          <p:nvPr/>
        </p:nvPicPr>
        <p:blipFill>
          <a:blip r:embed="rId2"/>
          <a:stretch>
            <a:fillRect/>
          </a:stretch>
        </p:blipFill>
        <p:spPr>
          <a:xfrm>
            <a:off x="395536" y="332656"/>
            <a:ext cx="8658647" cy="3966769"/>
          </a:xfrm>
          <a:prstGeom prst="rect">
            <a:avLst/>
          </a:prstGeom>
        </p:spPr>
      </p:pic>
    </p:spTree>
    <p:extLst>
      <p:ext uri="{BB962C8B-B14F-4D97-AF65-F5344CB8AC3E}">
        <p14:creationId xmlns:p14="http://schemas.microsoft.com/office/powerpoint/2010/main" val="11309842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a:xfrm>
            <a:off x="611560" y="562392"/>
            <a:ext cx="7520940" cy="54864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MX" sz="2400" b="1"/>
              <a:t>Preguntas abiertas</a:t>
            </a:r>
            <a:endParaRPr lang="es-CR" sz="2400" b="1" dirty="0"/>
          </a:p>
        </p:txBody>
      </p:sp>
      <p:pic>
        <p:nvPicPr>
          <p:cNvPr id="3" name="Imagen 2">
            <a:extLst>
              <a:ext uri="{FF2B5EF4-FFF2-40B4-BE49-F238E27FC236}">
                <a16:creationId xmlns:a16="http://schemas.microsoft.com/office/drawing/2014/main" id="{2E6F2E4A-5BDC-3718-A952-A9FC1B75598B}"/>
              </a:ext>
            </a:extLst>
          </p:cNvPr>
          <p:cNvPicPr>
            <a:picLocks noChangeAspect="1"/>
          </p:cNvPicPr>
          <p:nvPr/>
        </p:nvPicPr>
        <p:blipFill>
          <a:blip r:embed="rId2"/>
          <a:stretch>
            <a:fillRect/>
          </a:stretch>
        </p:blipFill>
        <p:spPr>
          <a:xfrm>
            <a:off x="611560" y="1340768"/>
            <a:ext cx="7884368" cy="3389611"/>
          </a:xfrm>
          <a:prstGeom prst="rect">
            <a:avLst/>
          </a:prstGeom>
        </p:spPr>
      </p:pic>
    </p:spTree>
    <p:extLst>
      <p:ext uri="{BB962C8B-B14F-4D97-AF65-F5344CB8AC3E}">
        <p14:creationId xmlns:p14="http://schemas.microsoft.com/office/powerpoint/2010/main" val="37421840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288FEC2-87CE-6B99-1578-66A82E15D210}"/>
              </a:ext>
            </a:extLst>
          </p:cNvPr>
          <p:cNvPicPr>
            <a:picLocks noChangeAspect="1"/>
          </p:cNvPicPr>
          <p:nvPr/>
        </p:nvPicPr>
        <p:blipFill>
          <a:blip r:embed="rId2"/>
          <a:stretch>
            <a:fillRect/>
          </a:stretch>
        </p:blipFill>
        <p:spPr>
          <a:xfrm>
            <a:off x="844920" y="476672"/>
            <a:ext cx="7971807" cy="5544616"/>
          </a:xfrm>
          <a:prstGeom prst="rect">
            <a:avLst/>
          </a:prstGeom>
        </p:spPr>
      </p:pic>
    </p:spTree>
    <p:extLst>
      <p:ext uri="{BB962C8B-B14F-4D97-AF65-F5344CB8AC3E}">
        <p14:creationId xmlns:p14="http://schemas.microsoft.com/office/powerpoint/2010/main" val="833948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F6DC28-05B8-2570-59E1-1186956B70C6}"/>
              </a:ext>
            </a:extLst>
          </p:cNvPr>
          <p:cNvPicPr>
            <a:picLocks noChangeAspect="1"/>
          </p:cNvPicPr>
          <p:nvPr/>
        </p:nvPicPr>
        <p:blipFill>
          <a:blip r:embed="rId2"/>
          <a:stretch>
            <a:fillRect/>
          </a:stretch>
        </p:blipFill>
        <p:spPr>
          <a:xfrm>
            <a:off x="467544" y="620688"/>
            <a:ext cx="7877138" cy="3775567"/>
          </a:xfrm>
          <a:prstGeom prst="rect">
            <a:avLst/>
          </a:prstGeom>
        </p:spPr>
      </p:pic>
    </p:spTree>
    <p:extLst>
      <p:ext uri="{BB962C8B-B14F-4D97-AF65-F5344CB8AC3E}">
        <p14:creationId xmlns:p14="http://schemas.microsoft.com/office/powerpoint/2010/main" val="13046346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EFFD582-F5F8-6C6F-2271-AC0BC932219E}"/>
              </a:ext>
            </a:extLst>
          </p:cNvPr>
          <p:cNvPicPr>
            <a:picLocks noChangeAspect="1"/>
          </p:cNvPicPr>
          <p:nvPr/>
        </p:nvPicPr>
        <p:blipFill>
          <a:blip r:embed="rId2"/>
          <a:stretch>
            <a:fillRect/>
          </a:stretch>
        </p:blipFill>
        <p:spPr>
          <a:xfrm>
            <a:off x="611560" y="548680"/>
            <a:ext cx="8065273" cy="4498720"/>
          </a:xfrm>
          <a:prstGeom prst="rect">
            <a:avLst/>
          </a:prstGeom>
        </p:spPr>
      </p:pic>
    </p:spTree>
    <p:extLst>
      <p:ext uri="{BB962C8B-B14F-4D97-AF65-F5344CB8AC3E}">
        <p14:creationId xmlns:p14="http://schemas.microsoft.com/office/powerpoint/2010/main" val="323515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1475656" y="366722"/>
            <a:ext cx="5909280" cy="462230"/>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MX" sz="2400" dirty="0">
                <a:latin typeface="+mn-lt"/>
              </a:rPr>
              <a:t>Preguntas de registro</a:t>
            </a:r>
            <a:endParaRPr lang="es-CR" sz="2400" dirty="0">
              <a:latin typeface="+mn-lt"/>
            </a:endParaRPr>
          </a:p>
        </p:txBody>
      </p:sp>
      <p:pic>
        <p:nvPicPr>
          <p:cNvPr id="6" name="Imagen 5">
            <a:extLst>
              <a:ext uri="{FF2B5EF4-FFF2-40B4-BE49-F238E27FC236}">
                <a16:creationId xmlns:a16="http://schemas.microsoft.com/office/drawing/2014/main" id="{D60AD22D-7368-1B1D-58A5-8D61AE3BA61A}"/>
              </a:ext>
            </a:extLst>
          </p:cNvPr>
          <p:cNvPicPr>
            <a:picLocks noChangeAspect="1"/>
          </p:cNvPicPr>
          <p:nvPr/>
        </p:nvPicPr>
        <p:blipFill>
          <a:blip r:embed="rId2"/>
          <a:stretch>
            <a:fillRect/>
          </a:stretch>
        </p:blipFill>
        <p:spPr>
          <a:xfrm>
            <a:off x="827584" y="988040"/>
            <a:ext cx="8100392" cy="3505794"/>
          </a:xfrm>
          <a:prstGeom prst="rect">
            <a:avLst/>
          </a:prstGeom>
        </p:spPr>
      </p:pic>
    </p:spTree>
    <p:extLst>
      <p:ext uri="{BB962C8B-B14F-4D97-AF65-F5344CB8AC3E}">
        <p14:creationId xmlns:p14="http://schemas.microsoft.com/office/powerpoint/2010/main" val="35235063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09D249F-9E4F-CB1C-67A2-274E5ABE51FD}"/>
              </a:ext>
            </a:extLst>
          </p:cNvPr>
          <p:cNvPicPr>
            <a:picLocks noChangeAspect="1"/>
          </p:cNvPicPr>
          <p:nvPr/>
        </p:nvPicPr>
        <p:blipFill>
          <a:blip r:embed="rId2"/>
          <a:stretch>
            <a:fillRect/>
          </a:stretch>
        </p:blipFill>
        <p:spPr>
          <a:xfrm>
            <a:off x="899592" y="532607"/>
            <a:ext cx="6872808" cy="5420518"/>
          </a:xfrm>
          <a:prstGeom prst="rect">
            <a:avLst/>
          </a:prstGeom>
        </p:spPr>
      </p:pic>
    </p:spTree>
    <p:extLst>
      <p:ext uri="{BB962C8B-B14F-4D97-AF65-F5344CB8AC3E}">
        <p14:creationId xmlns:p14="http://schemas.microsoft.com/office/powerpoint/2010/main" val="41627672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817032" y="422999"/>
            <a:ext cx="7520940" cy="548640"/>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MX" sz="2400" b="1" dirty="0"/>
              <a:t>Preguntas de acción o comportamiento</a:t>
            </a:r>
            <a:endParaRPr lang="es-CR" sz="2400" b="1" dirty="0"/>
          </a:p>
        </p:txBody>
      </p:sp>
      <p:pic>
        <p:nvPicPr>
          <p:cNvPr id="9" name="Imagen 8">
            <a:extLst>
              <a:ext uri="{FF2B5EF4-FFF2-40B4-BE49-F238E27FC236}">
                <a16:creationId xmlns:a16="http://schemas.microsoft.com/office/drawing/2014/main" id="{4AE5BFD2-3166-101C-2F6A-1F773B238C6E}"/>
              </a:ext>
            </a:extLst>
          </p:cNvPr>
          <p:cNvPicPr>
            <a:picLocks noChangeAspect="1"/>
          </p:cNvPicPr>
          <p:nvPr/>
        </p:nvPicPr>
        <p:blipFill>
          <a:blip r:embed="rId3"/>
          <a:stretch>
            <a:fillRect/>
          </a:stretch>
        </p:blipFill>
        <p:spPr>
          <a:xfrm>
            <a:off x="422668" y="2492895"/>
            <a:ext cx="6669612" cy="4069595"/>
          </a:xfrm>
          <a:prstGeom prst="rect">
            <a:avLst/>
          </a:prstGeom>
        </p:spPr>
      </p:pic>
      <p:pic>
        <p:nvPicPr>
          <p:cNvPr id="11" name="Imagen 10">
            <a:extLst>
              <a:ext uri="{FF2B5EF4-FFF2-40B4-BE49-F238E27FC236}">
                <a16:creationId xmlns:a16="http://schemas.microsoft.com/office/drawing/2014/main" id="{C78A96B3-529C-D8C4-2590-1CF6218F071C}"/>
              </a:ext>
            </a:extLst>
          </p:cNvPr>
          <p:cNvPicPr>
            <a:picLocks noChangeAspect="1"/>
          </p:cNvPicPr>
          <p:nvPr/>
        </p:nvPicPr>
        <p:blipFill>
          <a:blip r:embed="rId4"/>
          <a:stretch>
            <a:fillRect/>
          </a:stretch>
        </p:blipFill>
        <p:spPr>
          <a:xfrm>
            <a:off x="395536" y="971639"/>
            <a:ext cx="7942436" cy="1314973"/>
          </a:xfrm>
          <a:prstGeom prst="rect">
            <a:avLst/>
          </a:prstGeom>
        </p:spPr>
      </p:pic>
    </p:spTree>
    <p:extLst>
      <p:ext uri="{BB962C8B-B14F-4D97-AF65-F5344CB8AC3E}">
        <p14:creationId xmlns:p14="http://schemas.microsoft.com/office/powerpoint/2010/main" val="37621320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698868" y="620688"/>
            <a:ext cx="7520940" cy="54864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s-MX" sz="2400" b="1" dirty="0"/>
              <a:t>Preguntas de intención</a:t>
            </a:r>
            <a:endParaRPr lang="es-CR" sz="2400" b="1" dirty="0"/>
          </a:p>
        </p:txBody>
      </p:sp>
      <p:pic>
        <p:nvPicPr>
          <p:cNvPr id="3" name="Imagen 2">
            <a:extLst>
              <a:ext uri="{FF2B5EF4-FFF2-40B4-BE49-F238E27FC236}">
                <a16:creationId xmlns:a16="http://schemas.microsoft.com/office/drawing/2014/main" id="{6ECBB87B-D0CC-16F0-25EC-D7F39678ED49}"/>
              </a:ext>
            </a:extLst>
          </p:cNvPr>
          <p:cNvPicPr>
            <a:picLocks noChangeAspect="1"/>
          </p:cNvPicPr>
          <p:nvPr/>
        </p:nvPicPr>
        <p:blipFill>
          <a:blip r:embed="rId2"/>
          <a:stretch>
            <a:fillRect/>
          </a:stretch>
        </p:blipFill>
        <p:spPr>
          <a:xfrm>
            <a:off x="700050" y="1356360"/>
            <a:ext cx="7596336" cy="2532112"/>
          </a:xfrm>
          <a:prstGeom prst="rect">
            <a:avLst/>
          </a:prstGeom>
        </p:spPr>
      </p:pic>
    </p:spTree>
    <p:extLst>
      <p:ext uri="{BB962C8B-B14F-4D97-AF65-F5344CB8AC3E}">
        <p14:creationId xmlns:p14="http://schemas.microsoft.com/office/powerpoint/2010/main" val="3180002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2E73D21-12B2-4ABE-8083-6796FC194CD5}"/>
              </a:ext>
            </a:extLst>
          </p:cNvPr>
          <p:cNvSpPr/>
          <p:nvPr/>
        </p:nvSpPr>
        <p:spPr>
          <a:xfrm>
            <a:off x="755576" y="1196752"/>
            <a:ext cx="7992888" cy="1338828"/>
          </a:xfrm>
          <a:prstGeom prst="rect">
            <a:avLst/>
          </a:prstGeom>
        </p:spPr>
        <p:txBody>
          <a:bodyPr wrap="square">
            <a:spAutoFit/>
          </a:bodyPr>
          <a:lstStyle/>
          <a:p>
            <a:pPr algn="just">
              <a:lnSpc>
                <a:spcPct val="150000"/>
              </a:lnSpc>
            </a:pPr>
            <a:r>
              <a:rPr lang="es-ES" dirty="0"/>
              <a:t>Un parámetro estadístico es una medida poblacional. Se llama </a:t>
            </a:r>
            <a:r>
              <a:rPr lang="es-ES" i="1" dirty="0"/>
              <a:t>parámetro</a:t>
            </a:r>
            <a:r>
              <a:rPr lang="es-ES" dirty="0"/>
              <a:t> a un valor representativo de una </a:t>
            </a:r>
            <a:r>
              <a:rPr lang="es-ES" i="1" dirty="0"/>
              <a:t>población</a:t>
            </a:r>
            <a:r>
              <a:rPr lang="es-ES" dirty="0"/>
              <a:t>, como la media aritmética, una proporción o su desviación típica.</a:t>
            </a:r>
            <a:endParaRPr lang="en-US" dirty="0"/>
          </a:p>
        </p:txBody>
      </p:sp>
      <p:sp>
        <p:nvSpPr>
          <p:cNvPr id="3" name="Rectangle 5">
            <a:extLst>
              <a:ext uri="{FF2B5EF4-FFF2-40B4-BE49-F238E27FC236}">
                <a16:creationId xmlns:a16="http://schemas.microsoft.com/office/drawing/2014/main" id="{9700C5FC-866F-49E8-B5BB-EF64C9CFFBE6}"/>
              </a:ext>
            </a:extLst>
          </p:cNvPr>
          <p:cNvSpPr/>
          <p:nvPr/>
        </p:nvSpPr>
        <p:spPr>
          <a:xfrm>
            <a:off x="784532" y="692696"/>
            <a:ext cx="4572000" cy="369332"/>
          </a:xfrm>
          <a:prstGeom prst="rect">
            <a:avLst/>
          </a:prstGeom>
        </p:spPr>
        <p:txBody>
          <a:bodyPr>
            <a:spAutoFit/>
          </a:bodyPr>
          <a:lstStyle/>
          <a:p>
            <a:pPr algn="just"/>
            <a:r>
              <a:rPr lang="es-ES_tradnl" b="1" spc="-15" dirty="0">
                <a:effectLst>
                  <a:outerShdw blurRad="38100" dist="38100" dir="2700000" algn="tl">
                    <a:srgbClr val="000000">
                      <a:alpha val="43137"/>
                    </a:srgbClr>
                  </a:outerShdw>
                </a:effectLst>
                <a:latin typeface="Cambria" panose="02040503050406030204" pitchFamily="18" charset="0"/>
                <a:ea typeface="Times New Roman" panose="02020603050405020304" pitchFamily="18" charset="0"/>
              </a:rPr>
              <a:t>Parámetros Poblacionales</a:t>
            </a:r>
          </a:p>
        </p:txBody>
      </p:sp>
      <p:sp>
        <p:nvSpPr>
          <p:cNvPr id="4" name="Rectangle 5">
            <a:extLst>
              <a:ext uri="{FF2B5EF4-FFF2-40B4-BE49-F238E27FC236}">
                <a16:creationId xmlns:a16="http://schemas.microsoft.com/office/drawing/2014/main" id="{85259AB3-C158-4B67-B5BF-C2C8DD3C423C}"/>
              </a:ext>
            </a:extLst>
          </p:cNvPr>
          <p:cNvSpPr/>
          <p:nvPr/>
        </p:nvSpPr>
        <p:spPr>
          <a:xfrm>
            <a:off x="784532" y="2921934"/>
            <a:ext cx="4572000" cy="369332"/>
          </a:xfrm>
          <a:prstGeom prst="rect">
            <a:avLst/>
          </a:prstGeom>
        </p:spPr>
        <p:txBody>
          <a:bodyPr>
            <a:spAutoFit/>
          </a:bodyPr>
          <a:lstStyle/>
          <a:p>
            <a:pPr algn="just"/>
            <a:r>
              <a:rPr lang="es-ES_tradnl" b="1" spc="-15" dirty="0">
                <a:effectLst>
                  <a:outerShdw blurRad="38100" dist="38100" dir="2700000" algn="tl">
                    <a:srgbClr val="000000">
                      <a:alpha val="43137"/>
                    </a:srgbClr>
                  </a:outerShdw>
                </a:effectLst>
                <a:latin typeface="Cambria" panose="02040503050406030204" pitchFamily="18" charset="0"/>
                <a:ea typeface="Times New Roman" panose="02020603050405020304" pitchFamily="18" charset="0"/>
              </a:rPr>
              <a:t>Estimadores (Estadísticos muestrales)</a:t>
            </a:r>
          </a:p>
        </p:txBody>
      </p:sp>
      <p:sp>
        <p:nvSpPr>
          <p:cNvPr id="7" name="Rectángulo 6">
            <a:extLst>
              <a:ext uri="{FF2B5EF4-FFF2-40B4-BE49-F238E27FC236}">
                <a16:creationId xmlns:a16="http://schemas.microsoft.com/office/drawing/2014/main" id="{6D8C7E55-C325-4AED-AC09-937D15565E20}"/>
              </a:ext>
            </a:extLst>
          </p:cNvPr>
          <p:cNvSpPr/>
          <p:nvPr/>
        </p:nvSpPr>
        <p:spPr>
          <a:xfrm>
            <a:off x="784532" y="3429000"/>
            <a:ext cx="7632848" cy="880369"/>
          </a:xfrm>
          <a:prstGeom prst="rect">
            <a:avLst/>
          </a:prstGeom>
        </p:spPr>
        <p:txBody>
          <a:bodyPr wrap="square">
            <a:spAutoFit/>
          </a:bodyPr>
          <a:lstStyle/>
          <a:p>
            <a:pPr algn="just">
              <a:lnSpc>
                <a:spcPct val="150000"/>
              </a:lnSpc>
            </a:pPr>
            <a:r>
              <a:rPr lang="es-ES" dirty="0"/>
              <a:t>En </a:t>
            </a:r>
            <a:r>
              <a:rPr lang="es-ES" b="1" dirty="0"/>
              <a:t>estadística</a:t>
            </a:r>
            <a:r>
              <a:rPr lang="es-ES" dirty="0"/>
              <a:t>, un </a:t>
            </a:r>
            <a:r>
              <a:rPr lang="es-ES" b="1" dirty="0"/>
              <a:t>estimador</a:t>
            </a:r>
            <a:r>
              <a:rPr lang="es-ES" dirty="0"/>
              <a:t> es un estadístico (esto es, una función de la muestra) usado para estimar un parámetro desconocido de la población.</a:t>
            </a:r>
            <a:endParaRPr lang="en-US" dirty="0"/>
          </a:p>
        </p:txBody>
      </p:sp>
      <p:pic>
        <p:nvPicPr>
          <p:cNvPr id="8" name="Imagen 7">
            <a:extLst>
              <a:ext uri="{FF2B5EF4-FFF2-40B4-BE49-F238E27FC236}">
                <a16:creationId xmlns:a16="http://schemas.microsoft.com/office/drawing/2014/main" id="{F18F9C1D-7D1F-45A8-9F4D-CFC11EF3E56C}"/>
              </a:ext>
            </a:extLst>
          </p:cNvPr>
          <p:cNvPicPr>
            <a:picLocks noChangeAspect="1"/>
          </p:cNvPicPr>
          <p:nvPr/>
        </p:nvPicPr>
        <p:blipFill>
          <a:blip r:embed="rId2"/>
          <a:stretch>
            <a:fillRect/>
          </a:stretch>
        </p:blipFill>
        <p:spPr>
          <a:xfrm>
            <a:off x="2771800" y="4653136"/>
            <a:ext cx="3672408" cy="1675459"/>
          </a:xfrm>
          <a:prstGeom prst="rect">
            <a:avLst/>
          </a:prstGeom>
        </p:spPr>
      </p:pic>
    </p:spTree>
    <p:extLst>
      <p:ext uri="{BB962C8B-B14F-4D97-AF65-F5344CB8AC3E}">
        <p14:creationId xmlns:p14="http://schemas.microsoft.com/office/powerpoint/2010/main" val="19965376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DD3177-491F-E17D-CFF7-27653175C468}"/>
              </a:ext>
            </a:extLst>
          </p:cNvPr>
          <p:cNvPicPr>
            <a:picLocks noChangeAspect="1"/>
          </p:cNvPicPr>
          <p:nvPr/>
        </p:nvPicPr>
        <p:blipFill>
          <a:blip r:embed="rId2"/>
          <a:stretch>
            <a:fillRect/>
          </a:stretch>
        </p:blipFill>
        <p:spPr>
          <a:xfrm>
            <a:off x="1547664" y="476337"/>
            <a:ext cx="6317134" cy="5905326"/>
          </a:xfrm>
          <a:prstGeom prst="rect">
            <a:avLst/>
          </a:prstGeom>
        </p:spPr>
      </p:pic>
    </p:spTree>
    <p:extLst>
      <p:ext uri="{BB962C8B-B14F-4D97-AF65-F5344CB8AC3E}">
        <p14:creationId xmlns:p14="http://schemas.microsoft.com/office/powerpoint/2010/main" val="14580445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09A87B3-3187-4F25-AB8C-D6AA061B327A}"/>
              </a:ext>
            </a:extLst>
          </p:cNvPr>
          <p:cNvPicPr>
            <a:picLocks noChangeAspect="1"/>
          </p:cNvPicPr>
          <p:nvPr/>
        </p:nvPicPr>
        <p:blipFill>
          <a:blip r:embed="rId2"/>
          <a:stretch>
            <a:fillRect/>
          </a:stretch>
        </p:blipFill>
        <p:spPr>
          <a:xfrm>
            <a:off x="1043608" y="1196752"/>
            <a:ext cx="7596336" cy="4015206"/>
          </a:xfrm>
          <a:prstGeom prst="rect">
            <a:avLst/>
          </a:prstGeom>
        </p:spPr>
      </p:pic>
    </p:spTree>
    <p:extLst>
      <p:ext uri="{BB962C8B-B14F-4D97-AF65-F5344CB8AC3E}">
        <p14:creationId xmlns:p14="http://schemas.microsoft.com/office/powerpoint/2010/main" val="2906241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ED786F-5A11-47BF-B901-CCD34E8C08EF}"/>
              </a:ext>
            </a:extLst>
          </p:cNvPr>
          <p:cNvPicPr>
            <a:picLocks noChangeAspect="1"/>
          </p:cNvPicPr>
          <p:nvPr/>
        </p:nvPicPr>
        <p:blipFill>
          <a:blip r:embed="rId2"/>
          <a:stretch>
            <a:fillRect/>
          </a:stretch>
        </p:blipFill>
        <p:spPr>
          <a:xfrm>
            <a:off x="107504" y="548681"/>
            <a:ext cx="8561996" cy="1224136"/>
          </a:xfrm>
          <a:prstGeom prst="rect">
            <a:avLst/>
          </a:prstGeom>
        </p:spPr>
      </p:pic>
      <p:pic>
        <p:nvPicPr>
          <p:cNvPr id="5" name="Picture 4">
            <a:extLst>
              <a:ext uri="{FF2B5EF4-FFF2-40B4-BE49-F238E27FC236}">
                <a16:creationId xmlns:a16="http://schemas.microsoft.com/office/drawing/2014/main" id="{08EF71B4-3D53-4560-BB5C-253A7013EA4D}"/>
              </a:ext>
            </a:extLst>
          </p:cNvPr>
          <p:cNvPicPr>
            <a:picLocks noChangeAspect="1"/>
          </p:cNvPicPr>
          <p:nvPr/>
        </p:nvPicPr>
        <p:blipFill>
          <a:blip r:embed="rId3"/>
          <a:stretch>
            <a:fillRect/>
          </a:stretch>
        </p:blipFill>
        <p:spPr>
          <a:xfrm>
            <a:off x="395536" y="1988840"/>
            <a:ext cx="7286625" cy="1133475"/>
          </a:xfrm>
          <a:prstGeom prst="rect">
            <a:avLst/>
          </a:prstGeom>
        </p:spPr>
      </p:pic>
      <p:pic>
        <p:nvPicPr>
          <p:cNvPr id="3" name="Picture 2">
            <a:extLst>
              <a:ext uri="{FF2B5EF4-FFF2-40B4-BE49-F238E27FC236}">
                <a16:creationId xmlns:a16="http://schemas.microsoft.com/office/drawing/2014/main" id="{0DE1113E-4C61-41BC-BE68-DA459C00D716}"/>
              </a:ext>
            </a:extLst>
          </p:cNvPr>
          <p:cNvPicPr>
            <a:picLocks noChangeAspect="1"/>
          </p:cNvPicPr>
          <p:nvPr/>
        </p:nvPicPr>
        <p:blipFill>
          <a:blip r:embed="rId4"/>
          <a:stretch>
            <a:fillRect/>
          </a:stretch>
        </p:blipFill>
        <p:spPr>
          <a:xfrm>
            <a:off x="287989" y="2924944"/>
            <a:ext cx="8201025" cy="1847850"/>
          </a:xfrm>
          <a:prstGeom prst="rect">
            <a:avLst/>
          </a:prstGeom>
        </p:spPr>
      </p:pic>
    </p:spTree>
    <p:extLst>
      <p:ext uri="{BB962C8B-B14F-4D97-AF65-F5344CB8AC3E}">
        <p14:creationId xmlns:p14="http://schemas.microsoft.com/office/powerpoint/2010/main" val="69262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TM02900722[[fn=Sala de juntas (ion)]]</Template>
  <TotalTime>2421</TotalTime>
  <Words>2049</Words>
  <Application>Microsoft Office PowerPoint</Application>
  <PresentationFormat>On-screen Show (4:3)</PresentationFormat>
  <Paragraphs>185</Paragraphs>
  <Slides>81</Slides>
  <Notes>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81</vt:i4>
      </vt:variant>
    </vt:vector>
  </HeadingPairs>
  <TitlesOfParts>
    <vt:vector size="93" baseType="lpstr">
      <vt:lpstr>Adobe Gothic Std B</vt:lpstr>
      <vt:lpstr>Arial</vt:lpstr>
      <vt:lpstr>Arial</vt:lpstr>
      <vt:lpstr>Arial Black</vt:lpstr>
      <vt:lpstr>Calibri</vt:lpstr>
      <vt:lpstr>Calibri Light</vt:lpstr>
      <vt:lpstr>Cambria</vt:lpstr>
      <vt:lpstr>Cambria Math</vt:lpstr>
      <vt:lpstr>Helvetica</vt:lpstr>
      <vt:lpstr>Times New Roman</vt:lpstr>
      <vt:lpstr>Wingdings 2</vt:lpstr>
      <vt:lpstr>HDOfficeLightV0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XS0105 Estadística para Informáticos</dc:title>
  <dc:creator>Carlom</dc:creator>
  <cp:lastModifiedBy>Carlomagno Araya Alpízar</cp:lastModifiedBy>
  <cp:revision>440</cp:revision>
  <dcterms:created xsi:type="dcterms:W3CDTF">2016-03-29T03:54:17Z</dcterms:created>
  <dcterms:modified xsi:type="dcterms:W3CDTF">2026-03-18T04:02:59Z</dcterms:modified>
</cp:coreProperties>
</file>