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84" r:id="rId5"/>
    <p:sldId id="268" r:id="rId6"/>
    <p:sldId id="286" r:id="rId7"/>
    <p:sldId id="293" r:id="rId8"/>
    <p:sldId id="260" r:id="rId9"/>
    <p:sldId id="270" r:id="rId10"/>
    <p:sldId id="258" r:id="rId11"/>
    <p:sldId id="296" r:id="rId12"/>
    <p:sldId id="271" r:id="rId13"/>
    <p:sldId id="297" r:id="rId14"/>
    <p:sldId id="276" r:id="rId15"/>
    <p:sldId id="288" r:id="rId16"/>
    <p:sldId id="274" r:id="rId17"/>
    <p:sldId id="287" r:id="rId18"/>
    <p:sldId id="290" r:id="rId19"/>
    <p:sldId id="262" r:id="rId20"/>
    <p:sldId id="278" r:id="rId21"/>
    <p:sldId id="263" r:id="rId22"/>
    <p:sldId id="294" r:id="rId23"/>
    <p:sldId id="295" r:id="rId24"/>
    <p:sldId id="264" r:id="rId25"/>
    <p:sldId id="298" r:id="rId26"/>
    <p:sldId id="292" r:id="rId27"/>
    <p:sldId id="289" r:id="rId28"/>
    <p:sldId id="283" r:id="rId29"/>
    <p:sldId id="285" r:id="rId30"/>
    <p:sldId id="291" r:id="rId31"/>
    <p:sldId id="281" r:id="rId32"/>
  </p:sldIdLst>
  <p:sldSz cx="12192000" cy="6858000"/>
  <p:notesSz cx="6858000" cy="9144000"/>
  <p:custDataLst>
    <p:tags r:id="rId33"/>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4" d="100"/>
          <a:sy n="64" d="100"/>
        </p:scale>
        <p:origin x="6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10/11/2020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2087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10/11/2020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13939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10/11/2020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39883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10/11/2020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049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10/11/2020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29530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51540D6-E019-4D83-B308-2D186678078F}" type="datetimeFigureOut">
              <a:rPr lang="es-ES" smtClean="0"/>
              <a:t>10/11/2020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94472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51540D6-E019-4D83-B308-2D186678078F}" type="datetimeFigureOut">
              <a:rPr lang="es-ES" smtClean="0"/>
              <a:t>10/11/2020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8567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51540D6-E019-4D83-B308-2D186678078F}" type="datetimeFigureOut">
              <a:rPr lang="es-ES" smtClean="0"/>
              <a:t>10/11/2020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6200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1540D6-E019-4D83-B308-2D186678078F}" type="datetimeFigureOut">
              <a:rPr lang="es-ES" smtClean="0"/>
              <a:t>10/11/2020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77927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10/11/2020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98865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10/11/2020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1109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540D6-E019-4D83-B308-2D186678078F}" type="datetimeFigureOut">
              <a:rPr lang="es-ES" smtClean="0"/>
              <a:t>10/11/2020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EEBE-7D80-4C75-95FC-7472DDEA1872}" type="slidenum">
              <a:rPr lang="es-ES" smtClean="0"/>
              <a:t>‹Nº›</a:t>
            </a:fld>
            <a:endParaRPr lang="es-ES"/>
          </a:p>
        </p:txBody>
      </p:sp>
    </p:spTree>
    <p:extLst>
      <p:ext uri="{BB962C8B-B14F-4D97-AF65-F5344CB8AC3E}">
        <p14:creationId xmlns:p14="http://schemas.microsoft.com/office/powerpoint/2010/main" val="180110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40.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420.pn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0.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21.png"/><Relationship Id="rId2" Type="http://schemas.openxmlformats.org/officeDocument/2006/relationships/image" Target="../media/image511.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31.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0.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650.png"/><Relationship Id="rId1" Type="http://schemas.openxmlformats.org/officeDocument/2006/relationships/slideLayout" Target="../slideLayouts/slideLayout7.xml"/><Relationship Id="rId5" Type="http://schemas.openxmlformats.org/officeDocument/2006/relationships/image" Target="../media/image680.png"/><Relationship Id="rId15" Type="http://schemas.openxmlformats.org/officeDocument/2006/relationships/image" Target="../media/image80.png"/><Relationship Id="rId4" Type="http://schemas.openxmlformats.org/officeDocument/2006/relationships/image" Target="../media/image670.png"/><Relationship Id="rId14" Type="http://schemas.openxmlformats.org/officeDocument/2006/relationships/image" Target="../media/image7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959" y="694279"/>
            <a:ext cx="1564041" cy="1672154"/>
          </a:xfrm>
          <a:prstGeom prst="rect">
            <a:avLst/>
          </a:prstGeom>
        </p:spPr>
      </p:pic>
      <p:sp>
        <p:nvSpPr>
          <p:cNvPr id="6" name="CuadroTexto 5"/>
          <p:cNvSpPr txBox="1"/>
          <p:nvPr/>
        </p:nvSpPr>
        <p:spPr>
          <a:xfrm>
            <a:off x="8037787" y="5840666"/>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2" name="Picture 1"/>
          <p:cNvPicPr>
            <a:picLocks noChangeAspect="1"/>
          </p:cNvPicPr>
          <p:nvPr/>
        </p:nvPicPr>
        <p:blipFill>
          <a:blip r:embed="rId3"/>
          <a:stretch>
            <a:fillRect/>
          </a:stretch>
        </p:blipFill>
        <p:spPr>
          <a:xfrm>
            <a:off x="1856317" y="2756958"/>
            <a:ext cx="6915150" cy="2447142"/>
          </a:xfrm>
          <a:prstGeom prst="rect">
            <a:avLst/>
          </a:prstGeom>
        </p:spPr>
      </p:pic>
    </p:spTree>
    <p:extLst>
      <p:ext uri="{BB962C8B-B14F-4D97-AF65-F5344CB8AC3E}">
        <p14:creationId xmlns:p14="http://schemas.microsoft.com/office/powerpoint/2010/main" val="8327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2667" y="3495328"/>
            <a:ext cx="10954998" cy="923330"/>
          </a:xfrm>
          <a:prstGeom prst="rect">
            <a:avLst/>
          </a:prstGeom>
        </p:spPr>
        <p:txBody>
          <a:bodyPr wrap="square">
            <a:spAutoFit/>
          </a:bodyPr>
          <a:lstStyle/>
          <a:p>
            <a:pPr algn="just">
              <a:lnSpc>
                <a:spcPct val="150000"/>
              </a:lnSpc>
            </a:pPr>
            <a:r>
              <a:rPr lang="es-ES" dirty="0"/>
              <a:t>Esto implica que aquel punto que divide la muestra de valores ordenada en dos grupos: el 50% de los valores por debajo y el otro 50% por encima.</a:t>
            </a:r>
          </a:p>
        </p:txBody>
      </p:sp>
      <mc:AlternateContent xmlns:mc="http://schemas.openxmlformats.org/markup-compatibility/2006">
        <mc:Choice xmlns:a14="http://schemas.microsoft.com/office/drawing/2010/main" Requires="a14">
          <p:sp>
            <p:nvSpPr>
              <p:cNvPr id="9" name="Rectángulo 8"/>
              <p:cNvSpPr/>
              <p:nvPr/>
            </p:nvSpPr>
            <p:spPr>
              <a:xfrm>
                <a:off x="1649895" y="762602"/>
                <a:ext cx="7911548" cy="461665"/>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s-ES_tradnl" sz="2400" dirty="0">
                    <a:latin typeface="Arial Black" panose="020B0A04020102020204" pitchFamily="34" charset="0"/>
                    <a:ea typeface="Segoe UI Black" panose="020B0A02040204020203" pitchFamily="34" charset="0"/>
                    <a:cs typeface="Segoe UI Black" panose="020B0A02040204020203" pitchFamily="34" charset="0"/>
                  </a:rPr>
                  <a:t>La Mediana(</a:t>
                </a:r>
                <a14:m>
                  <m:oMath xmlns:m="http://schemas.openxmlformats.org/officeDocument/2006/math">
                    <m:r>
                      <a:rPr lang="es-ES" sz="2400" b="1" i="0" smtClean="0">
                        <a:latin typeface="Cambria Math" panose="02040503050406030204" pitchFamily="18" charset="0"/>
                        <a:ea typeface="Segoe UI Black" panose="020B0A02040204020203" pitchFamily="34" charset="0"/>
                        <a:cs typeface="Segoe UI Black" panose="020B0A02040204020203" pitchFamily="34" charset="0"/>
                      </a:rPr>
                      <m:t>𝐌𝐞</m:t>
                    </m:r>
                    <m:r>
                      <a:rPr lang="es-ES" sz="2400"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sz="2400" b="1" dirty="0">
                  <a:latin typeface="Arial Black" panose="020B0A04020102020204" pitchFamily="34" charset="0"/>
                  <a:ea typeface="Segoe UI Black" panose="020B0A02040204020203" pitchFamily="34" charset="0"/>
                  <a:cs typeface="Segoe UI Black" panose="020B0A02040204020203" pitchFamily="34" charset="0"/>
                </a:endParaRPr>
              </a:p>
            </p:txBody>
          </p:sp>
        </mc:Choice>
        <mc:Fallback>
          <p:sp>
            <p:nvSpPr>
              <p:cNvPr id="9" name="Rectángulo 8"/>
              <p:cNvSpPr>
                <a:spLocks noRot="1" noChangeAspect="1" noMove="1" noResize="1" noEditPoints="1" noAdjustHandles="1" noChangeArrowheads="1" noChangeShapeType="1" noTextEdit="1"/>
              </p:cNvSpPr>
              <p:nvPr/>
            </p:nvSpPr>
            <p:spPr>
              <a:xfrm>
                <a:off x="1649895" y="762602"/>
                <a:ext cx="7911548" cy="461665"/>
              </a:xfrm>
              <a:prstGeom prst="rect">
                <a:avLst/>
              </a:prstGeom>
              <a:blipFill>
                <a:blip r:embed="rId2"/>
                <a:stretch>
                  <a:fillRect t="-7500" b="-25000"/>
                </a:stretch>
              </a:blipFill>
              <a:ln>
                <a:noFill/>
              </a:ln>
              <a:effectLst/>
            </p:spPr>
            <p:txBody>
              <a:bodyPr/>
              <a:lstStyle/>
              <a:p>
                <a:r>
                  <a:rPr lang="en-US">
                    <a:noFill/>
                  </a:rPr>
                  <a:t> </a:t>
                </a:r>
              </a:p>
            </p:txBody>
          </p:sp>
        </mc:Fallback>
      </mc:AlternateContent>
      <p:pic>
        <p:nvPicPr>
          <p:cNvPr id="17" name="Imagen 16"/>
          <p:cNvPicPr>
            <a:picLocks noChangeAspect="1"/>
          </p:cNvPicPr>
          <p:nvPr/>
        </p:nvPicPr>
        <p:blipFill>
          <a:blip r:embed="rId3"/>
          <a:stretch>
            <a:fillRect/>
          </a:stretch>
        </p:blipFill>
        <p:spPr>
          <a:xfrm>
            <a:off x="3825261" y="5075806"/>
            <a:ext cx="2557337" cy="1019592"/>
          </a:xfrm>
          <a:prstGeom prst="rect">
            <a:avLst/>
          </a:prstGeom>
        </p:spPr>
      </p:pic>
      <p:sp>
        <p:nvSpPr>
          <p:cNvPr id="5" name="Rectangle 4"/>
          <p:cNvSpPr/>
          <p:nvPr/>
        </p:nvSpPr>
        <p:spPr>
          <a:xfrm>
            <a:off x="592667" y="1567671"/>
            <a:ext cx="10807516" cy="1676741"/>
          </a:xfrm>
          <a:prstGeom prst="rect">
            <a:avLst/>
          </a:prstGeom>
        </p:spPr>
        <p:txBody>
          <a:bodyPr wrap="square">
            <a:spAutoFit/>
          </a:bodyPr>
          <a:lstStyle/>
          <a:p>
            <a:pPr algn="just">
              <a:lnSpc>
                <a:spcPct val="200000"/>
              </a:lnSpc>
            </a:pPr>
            <a:r>
              <a:rPr lang="es-ES" dirty="0"/>
              <a:t>Es el </a:t>
            </a:r>
            <a:r>
              <a:rPr lang="es-ES" b="1" dirty="0"/>
              <a:t>valor central</a:t>
            </a:r>
            <a:r>
              <a:rPr lang="es-ES" dirty="0"/>
              <a:t> de un conjunto de valores </a:t>
            </a:r>
            <a:r>
              <a:rPr lang="es-ES" b="1" dirty="0"/>
              <a:t>ordenados</a:t>
            </a:r>
            <a:r>
              <a:rPr lang="es-ES" dirty="0"/>
              <a:t> en forma creciente o decreciente. Dicho en otras palabras, la Mediana corresponde al valor que deja igual número de valores antes y después de él en un conjunto de datos agrupados. </a:t>
            </a:r>
            <a:endParaRPr lang="en-US" dirty="0"/>
          </a:p>
        </p:txBody>
      </p:sp>
    </p:spTree>
    <p:extLst>
      <p:ext uri="{BB962C8B-B14F-4D97-AF65-F5344CB8AC3E}">
        <p14:creationId xmlns:p14="http://schemas.microsoft.com/office/powerpoint/2010/main" val="23962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4483360" y="4715075"/>
            <a:ext cx="505326" cy="421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594876" y="919967"/>
            <a:ext cx="10586646" cy="1676741"/>
          </a:xfrm>
          <a:prstGeom prst="rect">
            <a:avLst/>
          </a:prstGeom>
        </p:spPr>
        <p:txBody>
          <a:bodyPr wrap="square">
            <a:spAutoFit/>
          </a:bodyPr>
          <a:lstStyle/>
          <a:p>
            <a:pPr algn="just">
              <a:lnSpc>
                <a:spcPct val="200000"/>
              </a:lnSpc>
            </a:pPr>
            <a:r>
              <a:rPr lang="es-ES" dirty="0"/>
              <a:t>Según el número de valores que se tengan se pueden presentar dos casos:</a:t>
            </a:r>
          </a:p>
          <a:p>
            <a:pPr algn="just">
              <a:lnSpc>
                <a:spcPct val="200000"/>
              </a:lnSpc>
            </a:pPr>
            <a:endParaRPr lang="es-ES" dirty="0"/>
          </a:p>
          <a:p>
            <a:pPr algn="just">
              <a:lnSpc>
                <a:spcPct val="200000"/>
              </a:lnSpc>
            </a:pPr>
            <a:r>
              <a:rPr lang="es-ES" dirty="0"/>
              <a:t>Si el número de valores es </a:t>
            </a:r>
            <a:r>
              <a:rPr lang="es-ES" b="1" dirty="0"/>
              <a:t>impar</a:t>
            </a:r>
            <a:r>
              <a:rPr lang="es-ES" dirty="0"/>
              <a:t>, la Mediana corresponderá al </a:t>
            </a:r>
            <a:r>
              <a:rPr lang="es-ES" b="1" dirty="0"/>
              <a:t>valor central </a:t>
            </a:r>
            <a:r>
              <a:rPr lang="es-ES" dirty="0"/>
              <a:t>de dicho conjunto de datos.</a:t>
            </a:r>
          </a:p>
        </p:txBody>
      </p:sp>
      <p:graphicFrame>
        <p:nvGraphicFramePr>
          <p:cNvPr id="10" name="Tabla 9"/>
          <p:cNvGraphicFramePr>
            <a:graphicFrameLocks noGrp="1"/>
          </p:cNvGraphicFramePr>
          <p:nvPr>
            <p:extLst>
              <p:ext uri="{D42A27DB-BD31-4B8C-83A1-F6EECF244321}">
                <p14:modId xmlns:p14="http://schemas.microsoft.com/office/powerpoint/2010/main" val="1784444038"/>
              </p:ext>
            </p:extLst>
          </p:nvPr>
        </p:nvGraphicFramePr>
        <p:xfrm>
          <a:off x="924687" y="4715075"/>
          <a:ext cx="8127999" cy="372534"/>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2534">
                <a:tc>
                  <a:txBody>
                    <a:bodyPr/>
                    <a:lstStyle/>
                    <a:p>
                      <a:r>
                        <a:rPr lang="es-ES" dirty="0"/>
                        <a:t>5.5</a:t>
                      </a:r>
                    </a:p>
                  </a:txBody>
                  <a:tcPr/>
                </a:tc>
                <a:tc>
                  <a:txBody>
                    <a:bodyPr/>
                    <a:lstStyle/>
                    <a:p>
                      <a:r>
                        <a:rPr lang="es-ES" dirty="0"/>
                        <a:t>7.0</a:t>
                      </a:r>
                    </a:p>
                  </a:txBody>
                  <a:tcPr/>
                </a:tc>
                <a:tc>
                  <a:txBody>
                    <a:bodyPr/>
                    <a:lstStyle/>
                    <a:p>
                      <a:r>
                        <a:rPr lang="es-ES" dirty="0"/>
                        <a:t>7.9</a:t>
                      </a:r>
                    </a:p>
                  </a:txBody>
                  <a:tcPr/>
                </a:tc>
                <a:tc>
                  <a:txBody>
                    <a:bodyPr/>
                    <a:lstStyle/>
                    <a:p>
                      <a:r>
                        <a:rPr lang="es-ES" dirty="0"/>
                        <a:t>8.4</a:t>
                      </a:r>
                    </a:p>
                  </a:txBody>
                  <a:tcPr/>
                </a:tc>
                <a:tc>
                  <a:txBody>
                    <a:bodyPr/>
                    <a:lstStyle/>
                    <a:p>
                      <a:r>
                        <a:rPr lang="es-ES" b="1" dirty="0">
                          <a:solidFill>
                            <a:schemeClr val="bg1"/>
                          </a:solidFill>
                        </a:rPr>
                        <a:t>8.8</a:t>
                      </a:r>
                    </a:p>
                  </a:txBody>
                  <a:tcPr/>
                </a:tc>
                <a:tc>
                  <a:txBody>
                    <a:bodyPr/>
                    <a:lstStyle/>
                    <a:p>
                      <a:r>
                        <a:rPr lang="es-ES" dirty="0"/>
                        <a:t>9.3</a:t>
                      </a:r>
                    </a:p>
                  </a:txBody>
                  <a:tcPr/>
                </a:tc>
                <a:tc>
                  <a:txBody>
                    <a:bodyPr/>
                    <a:lstStyle/>
                    <a:p>
                      <a:r>
                        <a:rPr lang="es-ES" dirty="0"/>
                        <a:t>9.5</a:t>
                      </a:r>
                    </a:p>
                  </a:txBody>
                  <a:tcPr/>
                </a:tc>
                <a:tc>
                  <a:txBody>
                    <a:bodyPr/>
                    <a:lstStyle/>
                    <a:p>
                      <a:r>
                        <a:rPr lang="es-ES" dirty="0"/>
                        <a:t>9.5</a:t>
                      </a:r>
                    </a:p>
                  </a:txBody>
                  <a:tcPr/>
                </a:tc>
                <a:tc>
                  <a:txBody>
                    <a:bodyPr/>
                    <a:lstStyle/>
                    <a:p>
                      <a:r>
                        <a:rPr lang="es-ES" dirty="0"/>
                        <a:t>10</a:t>
                      </a:r>
                    </a:p>
                  </a:txBody>
                  <a:tcPr/>
                </a:tc>
                <a:extLst>
                  <a:ext uri="{0D108BD9-81ED-4DB2-BD59-A6C34878D82A}">
                    <a16:rowId xmlns:a16="http://schemas.microsoft.com/office/drawing/2014/main" val="10000"/>
                  </a:ext>
                </a:extLst>
              </a:tr>
            </a:tbl>
          </a:graphicData>
        </a:graphic>
      </p:graphicFrame>
      <p:sp>
        <p:nvSpPr>
          <p:cNvPr id="18" name="CuadroTexto 17"/>
          <p:cNvSpPr txBox="1"/>
          <p:nvPr/>
        </p:nvSpPr>
        <p:spPr>
          <a:xfrm>
            <a:off x="641054" y="3280787"/>
            <a:ext cx="8695266" cy="1122743"/>
          </a:xfrm>
          <a:prstGeom prst="rect">
            <a:avLst/>
          </a:prstGeom>
          <a:noFill/>
        </p:spPr>
        <p:txBody>
          <a:bodyPr wrap="square" rtlCol="0">
            <a:spAutoFit/>
          </a:bodyPr>
          <a:lstStyle/>
          <a:p>
            <a:pPr>
              <a:lnSpc>
                <a:spcPct val="200000"/>
              </a:lnSpc>
            </a:pPr>
            <a:r>
              <a:rPr lang="es-ES" b="1" dirty="0"/>
              <a:t>Puntaje asignado a la calidad de la comida en un restaurante de Tamarindo para una muestra aleatoria de 9 clientes</a:t>
            </a:r>
          </a:p>
        </p:txBody>
      </p:sp>
      <mc:AlternateContent xmlns:mc="http://schemas.openxmlformats.org/markup-compatibility/2006">
        <mc:Choice xmlns:a14="http://schemas.microsoft.com/office/drawing/2010/main" Requires="a14">
          <p:sp>
            <p:nvSpPr>
              <p:cNvPr id="6" name="Rectángulo 5"/>
              <p:cNvSpPr/>
              <p:nvPr/>
            </p:nvSpPr>
            <p:spPr>
              <a:xfrm>
                <a:off x="9658120" y="3177827"/>
                <a:ext cx="1892826" cy="66364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𝑀𝑒</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𝑛</m:t>
                                  </m:r>
                                  <m:r>
                                    <a:rPr lang="es-ES" sz="2400" b="0" i="1" smtClean="0">
                                      <a:latin typeface="Cambria Math" panose="02040503050406030204" pitchFamily="18" charset="0"/>
                                    </a:rPr>
                                    <m:t>+1</m:t>
                                  </m:r>
                                </m:num>
                                <m:den>
                                  <m:r>
                                    <a:rPr lang="es-ES" sz="2400" b="0" i="1" smtClean="0">
                                      <a:latin typeface="Cambria Math" panose="02040503050406030204" pitchFamily="18" charset="0"/>
                                    </a:rPr>
                                    <m:t>2</m:t>
                                  </m:r>
                                </m:den>
                              </m:f>
                            </m:e>
                          </m:d>
                        </m:sub>
                      </m:sSub>
                    </m:oMath>
                  </m:oMathPara>
                </a14:m>
                <a:endParaRPr lang="es-ES" sz="2400" dirty="0"/>
              </a:p>
            </p:txBody>
          </p:sp>
        </mc:Choice>
        <mc:Fallback>
          <p:sp>
            <p:nvSpPr>
              <p:cNvPr id="6" name="Rectángulo 5"/>
              <p:cNvSpPr>
                <a:spLocks noRot="1" noChangeAspect="1" noMove="1" noResize="1" noEditPoints="1" noAdjustHandles="1" noChangeArrowheads="1" noChangeShapeType="1" noTextEdit="1"/>
              </p:cNvSpPr>
              <p:nvPr/>
            </p:nvSpPr>
            <p:spPr>
              <a:xfrm>
                <a:off x="9658120" y="3177827"/>
                <a:ext cx="1892826" cy="663643"/>
              </a:xfrm>
              <a:prstGeom prst="rect">
                <a:avLst/>
              </a:prstGeom>
              <a:blipFill>
                <a:blip r:embed="rId2"/>
                <a:stretch>
                  <a:fillRect b="-901"/>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10045150" y="5365689"/>
            <a:ext cx="1682657" cy="1083847"/>
          </a:xfrm>
          <a:prstGeom prst="rect">
            <a:avLst/>
          </a:prstGeom>
        </p:spPr>
      </p:pic>
    </p:spTree>
    <p:extLst>
      <p:ext uri="{BB962C8B-B14F-4D97-AF65-F5344CB8AC3E}">
        <p14:creationId xmlns:p14="http://schemas.microsoft.com/office/powerpoint/2010/main" val="247594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433637" y="3461225"/>
            <a:ext cx="1419727" cy="433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711200" y="698501"/>
            <a:ext cx="9996906" cy="923330"/>
          </a:xfrm>
          <a:prstGeom prst="rect">
            <a:avLst/>
          </a:prstGeom>
          <a:noFill/>
        </p:spPr>
        <p:txBody>
          <a:bodyPr wrap="square" rtlCol="0">
            <a:spAutoFit/>
          </a:bodyPr>
          <a:lstStyle/>
          <a:p>
            <a:pPr>
              <a:lnSpc>
                <a:spcPct val="150000"/>
              </a:lnSpc>
            </a:pPr>
            <a:r>
              <a:rPr lang="es-ES" dirty="0"/>
              <a:t>Si el número de valores es </a:t>
            </a:r>
            <a:r>
              <a:rPr lang="es-ES" b="1" dirty="0"/>
              <a:t>par</a:t>
            </a:r>
            <a:r>
              <a:rPr lang="es-ES" dirty="0"/>
              <a:t>, la Mediana corresponderá al promedio de los dos valores centrales (los valores centrales se suman y se dividen por 2).</a:t>
            </a:r>
          </a:p>
        </p:txBody>
      </p:sp>
      <p:graphicFrame>
        <p:nvGraphicFramePr>
          <p:cNvPr id="4" name="Tabla 3"/>
          <p:cNvGraphicFramePr>
            <a:graphicFrameLocks noGrp="1"/>
          </p:cNvGraphicFramePr>
          <p:nvPr>
            <p:extLst>
              <p:ext uri="{D42A27DB-BD31-4B8C-83A1-F6EECF244321}">
                <p14:modId xmlns:p14="http://schemas.microsoft.com/office/powerpoint/2010/main" val="1669486765"/>
              </p:ext>
            </p:extLst>
          </p:nvPr>
        </p:nvGraphicFramePr>
        <p:xfrm>
          <a:off x="1346200" y="3523522"/>
          <a:ext cx="8128000" cy="37084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r>
                        <a:rPr lang="es-ES" dirty="0"/>
                        <a:t>15</a:t>
                      </a:r>
                    </a:p>
                  </a:txBody>
                  <a:tcPr/>
                </a:tc>
                <a:tc>
                  <a:txBody>
                    <a:bodyPr/>
                    <a:lstStyle/>
                    <a:p>
                      <a:r>
                        <a:rPr lang="es-ES" dirty="0"/>
                        <a:t>23</a:t>
                      </a:r>
                    </a:p>
                  </a:txBody>
                  <a:tcPr/>
                </a:tc>
                <a:tc>
                  <a:txBody>
                    <a:bodyPr/>
                    <a:lstStyle/>
                    <a:p>
                      <a:r>
                        <a:rPr lang="es-ES" dirty="0"/>
                        <a:t>27</a:t>
                      </a:r>
                    </a:p>
                  </a:txBody>
                  <a:tcPr/>
                </a:tc>
                <a:tc>
                  <a:txBody>
                    <a:bodyPr/>
                    <a:lstStyle/>
                    <a:p>
                      <a:r>
                        <a:rPr lang="es-ES" dirty="0"/>
                        <a:t>30</a:t>
                      </a:r>
                    </a:p>
                  </a:txBody>
                  <a:tcPr/>
                </a:tc>
                <a:tc>
                  <a:txBody>
                    <a:bodyPr/>
                    <a:lstStyle/>
                    <a:p>
                      <a:r>
                        <a:rPr lang="es-ES" dirty="0"/>
                        <a:t>32</a:t>
                      </a:r>
                    </a:p>
                  </a:txBody>
                  <a:tcPr/>
                </a:tc>
                <a:tc>
                  <a:txBody>
                    <a:bodyPr/>
                    <a:lstStyle/>
                    <a:p>
                      <a:r>
                        <a:rPr lang="es-ES" dirty="0"/>
                        <a:t>35</a:t>
                      </a:r>
                    </a:p>
                  </a:txBody>
                  <a:tcPr/>
                </a:tc>
                <a:tc>
                  <a:txBody>
                    <a:bodyPr/>
                    <a:lstStyle/>
                    <a:p>
                      <a:r>
                        <a:rPr lang="es-ES" dirty="0"/>
                        <a:t>38</a:t>
                      </a:r>
                    </a:p>
                  </a:txBody>
                  <a:tcPr/>
                </a:tc>
                <a:tc>
                  <a:txBody>
                    <a:bodyPr/>
                    <a:lstStyle/>
                    <a:p>
                      <a:r>
                        <a:rPr lang="es-ES" dirty="0"/>
                        <a:t>40</a:t>
                      </a:r>
                    </a:p>
                  </a:txBody>
                  <a:tcPr/>
                </a:tc>
                <a:tc>
                  <a:txBody>
                    <a:bodyPr/>
                    <a:lstStyle/>
                    <a:p>
                      <a:r>
                        <a:rPr lang="es-ES" dirty="0"/>
                        <a:t>42</a:t>
                      </a:r>
                    </a:p>
                  </a:txBody>
                  <a:tcPr/>
                </a:tc>
                <a:tc>
                  <a:txBody>
                    <a:bodyPr/>
                    <a:lstStyle/>
                    <a:p>
                      <a:r>
                        <a:rPr lang="es-ES" dirty="0"/>
                        <a:t>45</a:t>
                      </a:r>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812800" y="2335586"/>
            <a:ext cx="8661400" cy="646331"/>
          </a:xfrm>
          <a:prstGeom prst="rect">
            <a:avLst/>
          </a:prstGeom>
          <a:noFill/>
        </p:spPr>
        <p:txBody>
          <a:bodyPr wrap="square" rtlCol="0">
            <a:spAutoFit/>
          </a:bodyPr>
          <a:lstStyle/>
          <a:p>
            <a:r>
              <a:rPr lang="es-ES" b="1" dirty="0"/>
              <a:t>Número de personas que visitaron la reserva de Cabo Blanco en los últimos días del mes pasado.</a:t>
            </a:r>
          </a:p>
        </p:txBody>
      </p:sp>
      <mc:AlternateContent xmlns:mc="http://schemas.openxmlformats.org/markup-compatibility/2006">
        <mc:Choice xmlns:a14="http://schemas.microsoft.com/office/drawing/2010/main" Requires="a14">
          <p:sp>
            <p:nvSpPr>
              <p:cNvPr id="7" name="CuadroTexto 6"/>
              <p:cNvSpPr txBox="1"/>
              <p:nvPr/>
            </p:nvSpPr>
            <p:spPr>
              <a:xfrm>
                <a:off x="1983650" y="4771725"/>
                <a:ext cx="2213748"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𝑴𝒆</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32+35</m:t>
                          </m:r>
                        </m:num>
                        <m:den>
                          <m:r>
                            <a:rPr lang="es-ES" b="0" i="1" smtClean="0">
                              <a:latin typeface="Cambria Math" panose="02040503050406030204" pitchFamily="18" charset="0"/>
                            </a:rPr>
                            <m:t>2</m:t>
                          </m:r>
                        </m:den>
                      </m:f>
                      <m:r>
                        <a:rPr lang="es-ES" b="0" i="1" smtClean="0">
                          <a:latin typeface="Cambria Math" panose="02040503050406030204" pitchFamily="18" charset="0"/>
                        </a:rPr>
                        <m:t>=33.5</m:t>
                      </m:r>
                    </m:oMath>
                  </m:oMathPara>
                </a14:m>
                <a:endParaRPr lang="es-ES" dirty="0"/>
              </a:p>
            </p:txBody>
          </p:sp>
        </mc:Choice>
        <mc:Fallback>
          <p:sp>
            <p:nvSpPr>
              <p:cNvPr id="7" name="CuadroTexto 6"/>
              <p:cNvSpPr txBox="1">
                <a:spLocks noRot="1" noChangeAspect="1" noMove="1" noResize="1" noEditPoints="1" noAdjustHandles="1" noChangeArrowheads="1" noChangeShapeType="1" noTextEdit="1"/>
              </p:cNvSpPr>
              <p:nvPr/>
            </p:nvSpPr>
            <p:spPr>
              <a:xfrm>
                <a:off x="1983650" y="4771725"/>
                <a:ext cx="2213748" cy="5241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uadroTexto 8"/>
              <p:cNvSpPr txBox="1"/>
              <p:nvPr/>
            </p:nvSpPr>
            <p:spPr>
              <a:xfrm>
                <a:off x="6096000" y="4715299"/>
                <a:ext cx="2578894" cy="637034"/>
              </a:xfrm>
              <a:prstGeom prst="rect">
                <a:avLst/>
              </a:prstGeom>
              <a:pattFill prst="pct5">
                <a:fgClr>
                  <a:schemeClr val="accent1"/>
                </a:fgClr>
                <a:bgClr>
                  <a:schemeClr val="bg1"/>
                </a:bgClr>
              </a:pattFill>
              <a:effectLst>
                <a:glow rad="127000">
                  <a:schemeClr val="accent1"/>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𝑀𝑒</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e>
                              </m:d>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r>
                                    <a:rPr lang="es-ES" b="0" i="1" smtClean="0">
                                      <a:latin typeface="Cambria Math" panose="02040503050406030204" pitchFamily="18" charset="0"/>
                                    </a:rPr>
                                    <m:t>+1</m:t>
                                  </m:r>
                                </m:e>
                              </m:d>
                            </m:sub>
                          </m:sSub>
                        </m:num>
                        <m:den>
                          <m:r>
                            <a:rPr lang="es-ES" b="0" i="1" smtClean="0">
                              <a:latin typeface="Cambria Math" panose="02040503050406030204" pitchFamily="18" charset="0"/>
                            </a:rPr>
                            <m:t>2</m:t>
                          </m:r>
                        </m:den>
                      </m:f>
                    </m:oMath>
                  </m:oMathPara>
                </a14:m>
                <a:endParaRPr lang="es-ES" dirty="0"/>
              </a:p>
            </p:txBody>
          </p:sp>
        </mc:Choice>
        <mc:Fallback>
          <p:sp>
            <p:nvSpPr>
              <p:cNvPr id="9" name="CuadroTexto 8"/>
              <p:cNvSpPr txBox="1">
                <a:spLocks noRot="1" noChangeAspect="1" noMove="1" noResize="1" noEditPoints="1" noAdjustHandles="1" noChangeArrowheads="1" noChangeShapeType="1" noTextEdit="1"/>
              </p:cNvSpPr>
              <p:nvPr/>
            </p:nvSpPr>
            <p:spPr>
              <a:xfrm>
                <a:off x="6096000" y="4715299"/>
                <a:ext cx="2578894" cy="637034"/>
              </a:xfrm>
              <a:prstGeom prst="rect">
                <a:avLst/>
              </a:prstGeom>
              <a:blipFill>
                <a:blip r:embed="rId3"/>
                <a:stretch>
                  <a:fillRect/>
                </a:stretch>
              </a:blipFill>
              <a:effectLst>
                <a:glow rad="127000">
                  <a:schemeClr val="accent1"/>
                </a:glow>
              </a:effectLst>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9474200" y="2125908"/>
            <a:ext cx="2113605" cy="1454819"/>
          </a:xfrm>
          <a:prstGeom prst="rect">
            <a:avLst/>
          </a:prstGeom>
        </p:spPr>
      </p:pic>
      <p:pic>
        <p:nvPicPr>
          <p:cNvPr id="10" name="Imagen 9">
            <a:extLst>
              <a:ext uri="{FF2B5EF4-FFF2-40B4-BE49-F238E27FC236}">
                <a16:creationId xmlns:a16="http://schemas.microsoft.com/office/drawing/2014/main" id="{5467EB99-9ED7-44CC-88FB-ACBA7FF5646D}"/>
              </a:ext>
            </a:extLst>
          </p:cNvPr>
          <p:cNvPicPr>
            <a:picLocks noChangeAspect="1"/>
          </p:cNvPicPr>
          <p:nvPr/>
        </p:nvPicPr>
        <p:blipFill>
          <a:blip r:embed="rId5"/>
          <a:stretch>
            <a:fillRect/>
          </a:stretch>
        </p:blipFill>
        <p:spPr>
          <a:xfrm>
            <a:off x="8911053" y="3799219"/>
            <a:ext cx="2866818" cy="2885234"/>
          </a:xfrm>
          <a:prstGeom prst="rect">
            <a:avLst/>
          </a:prstGeom>
        </p:spPr>
      </p:pic>
    </p:spTree>
    <p:extLst>
      <p:ext uri="{BB962C8B-B14F-4D97-AF65-F5344CB8AC3E}">
        <p14:creationId xmlns:p14="http://schemas.microsoft.com/office/powerpoint/2010/main" val="118132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013BAFC-347C-43E1-B3C5-4402CB1DBB3B}"/>
              </a:ext>
            </a:extLst>
          </p:cNvPr>
          <p:cNvSpPr>
            <a:spLocks noChangeArrowheads="1"/>
          </p:cNvSpPr>
          <p:nvPr/>
        </p:nvSpPr>
        <p:spPr bwMode="auto">
          <a:xfrm>
            <a:off x="920678" y="1026777"/>
            <a:ext cx="7101304" cy="295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Las propiedades de la mediana son</a:t>
            </a:r>
            <a:r>
              <a:rPr kumimoji="0" lang="es-ES" altLang="es-ES" sz="1800" b="0" i="0" u="none" strike="noStrike" cap="none" normalizeH="0" baseline="0" dirty="0">
                <a:ln>
                  <a:noFill/>
                </a:ln>
                <a:solidFill>
                  <a:schemeClr val="tx1"/>
                </a:solidFill>
                <a:effectLst/>
              </a:rPr>
              <a:t>:</a:t>
            </a:r>
          </a:p>
          <a:p>
            <a:pPr marL="0" marR="0" lvl="0" indent="0" algn="l" defTabSz="914400" rtl="0" eaLnBrk="0" fontAlgn="base" latinLnBrk="0" hangingPunct="0">
              <a:lnSpc>
                <a:spcPct val="15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Es única, sólo existe una mediana para un conjunto de datos.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kumimoji="0" lang="es-ES" altLang="es-ES"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No se ve afectada por valores muy grandes o muy pequeños.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kumimoji="0" lang="es-ES" altLang="es-ES"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Puede obtenerse para datos de nivel de razón, de intervalo y ordinal.</a:t>
            </a:r>
          </a:p>
        </p:txBody>
      </p:sp>
    </p:spTree>
    <p:extLst>
      <p:ext uri="{BB962C8B-B14F-4D97-AF65-F5344CB8AC3E}">
        <p14:creationId xmlns:p14="http://schemas.microsoft.com/office/powerpoint/2010/main" val="62682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19668" y="571498"/>
            <a:ext cx="2218266" cy="1628776"/>
          </a:xfrm>
          <a:prstGeom prst="rect">
            <a:avLst/>
          </a:prstGeom>
        </p:spPr>
      </p:pic>
      <p:pic>
        <p:nvPicPr>
          <p:cNvPr id="3" name="Imagen 2"/>
          <p:cNvPicPr>
            <a:picLocks noChangeAspect="1"/>
          </p:cNvPicPr>
          <p:nvPr/>
        </p:nvPicPr>
        <p:blipFill>
          <a:blip r:embed="rId3"/>
          <a:stretch>
            <a:fillRect/>
          </a:stretch>
        </p:blipFill>
        <p:spPr>
          <a:xfrm>
            <a:off x="719667" y="2419351"/>
            <a:ext cx="2090729" cy="1568386"/>
          </a:xfrm>
          <a:prstGeom prst="rect">
            <a:avLst/>
          </a:prstGeom>
        </p:spPr>
      </p:pic>
      <p:pic>
        <p:nvPicPr>
          <p:cNvPr id="4" name="Imagen 3"/>
          <p:cNvPicPr>
            <a:picLocks noChangeAspect="1"/>
          </p:cNvPicPr>
          <p:nvPr/>
        </p:nvPicPr>
        <p:blipFill>
          <a:blip r:embed="rId4"/>
          <a:stretch>
            <a:fillRect/>
          </a:stretch>
        </p:blipFill>
        <p:spPr>
          <a:xfrm>
            <a:off x="719667" y="4376736"/>
            <a:ext cx="2090729" cy="1695451"/>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3343275" y="1564714"/>
                <a:ext cx="18971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r>
                        <a:rPr lang="es-ES" sz="240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𝑀𝑒</m:t>
                      </m:r>
                      <m:r>
                        <a:rPr lang="es-ES" sz="2400" b="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𝑀𝑜</m:t>
                      </m:r>
                    </m:oMath>
                  </m:oMathPara>
                </a14:m>
                <a:endParaRPr lang="es-ES" sz="24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343275" y="1564714"/>
                <a:ext cx="1897122" cy="369332"/>
              </a:xfrm>
              <a:prstGeom prst="rect">
                <a:avLst/>
              </a:prstGeom>
              <a:blipFill rotWithShape="0">
                <a:blip r:embed="rId5"/>
                <a:stretch>
                  <a:fillRect l="-1603" r="-3205"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343275" y="3741797"/>
                <a:ext cx="18939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r>
                        <a:rPr lang="es-ES" sz="2400" b="0" i="1" smtClean="0">
                          <a:latin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𝑀𝑒</m:t>
                      </m:r>
                      <m:r>
                        <a:rPr lang="es-ES" sz="2400" b="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𝑀𝑜</m:t>
                      </m:r>
                    </m:oMath>
                  </m:oMathPara>
                </a14:m>
                <a:endParaRPr lang="es-ES" sz="24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343275" y="3741797"/>
                <a:ext cx="1893916" cy="369332"/>
              </a:xfrm>
              <a:prstGeom prst="rect">
                <a:avLst/>
              </a:prstGeom>
              <a:blipFill rotWithShape="0">
                <a:blip r:embed="rId6"/>
                <a:stretch>
                  <a:fillRect l="-1608" r="-3215"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543504" y="5702855"/>
                <a:ext cx="18971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r>
                        <a:rPr lang="es-ES" sz="240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𝑀𝑒</m:t>
                      </m:r>
                      <m:r>
                        <a:rPr lang="es-ES" sz="2400" b="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𝑀𝑜</m:t>
                      </m:r>
                    </m:oMath>
                  </m:oMathPara>
                </a14:m>
                <a:endParaRPr lang="es-ES" sz="24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543504" y="5702855"/>
                <a:ext cx="1897122" cy="369332"/>
              </a:xfrm>
              <a:prstGeom prst="rect">
                <a:avLst/>
              </a:prstGeom>
              <a:blipFill rotWithShape="0">
                <a:blip r:embed="rId7"/>
                <a:stretch>
                  <a:fillRect l="-1608" r="-3537" b="-13333"/>
                </a:stretch>
              </a:blipFill>
            </p:spPr>
            <p:txBody>
              <a:bodyPr/>
              <a:lstStyle/>
              <a:p>
                <a:r>
                  <a:rPr lang="en-US">
                    <a:noFill/>
                  </a:rPr>
                  <a:t> </a:t>
                </a:r>
              </a:p>
            </p:txBody>
          </p:sp>
        </mc:Fallback>
      </mc:AlternateContent>
      <p:sp>
        <p:nvSpPr>
          <p:cNvPr id="14" name="CuadroTexto 13"/>
          <p:cNvSpPr txBox="1"/>
          <p:nvPr/>
        </p:nvSpPr>
        <p:spPr>
          <a:xfrm>
            <a:off x="3271838" y="2514601"/>
            <a:ext cx="7429500" cy="923330"/>
          </a:xfrm>
          <a:prstGeom prst="rect">
            <a:avLst/>
          </a:prstGeom>
          <a:noFill/>
        </p:spPr>
        <p:txBody>
          <a:bodyPr wrap="square" rtlCol="0">
            <a:spAutoFit/>
          </a:bodyPr>
          <a:lstStyle/>
          <a:p>
            <a:pPr algn="just"/>
            <a:r>
              <a:rPr lang="es-ES" dirty="0"/>
              <a:t>En una distribución </a:t>
            </a:r>
            <a:r>
              <a:rPr lang="es-ES" b="1" dirty="0"/>
              <a:t>simétrica</a:t>
            </a:r>
            <a:r>
              <a:rPr lang="es-ES" dirty="0"/>
              <a:t>, la moda, la mediana y la media aritmética coinciden, es decir, valen lo mismo. En este caso, cualquiera de esas medidas resulta igualmente adecuada para caracterizar los datos.</a:t>
            </a:r>
          </a:p>
        </p:txBody>
      </p:sp>
      <p:sp>
        <p:nvSpPr>
          <p:cNvPr id="15" name="CuadroTexto 14"/>
          <p:cNvSpPr txBox="1"/>
          <p:nvPr/>
        </p:nvSpPr>
        <p:spPr>
          <a:xfrm>
            <a:off x="3343275" y="4929188"/>
            <a:ext cx="7800975" cy="646331"/>
          </a:xfrm>
          <a:prstGeom prst="rect">
            <a:avLst/>
          </a:prstGeom>
          <a:noFill/>
        </p:spPr>
        <p:txBody>
          <a:bodyPr wrap="square" rtlCol="0">
            <a:spAutoFit/>
          </a:bodyPr>
          <a:lstStyle/>
          <a:p>
            <a:r>
              <a:rPr lang="es-ES" b="1" dirty="0"/>
              <a:t>Asimetría Positiva</a:t>
            </a:r>
            <a:r>
              <a:rPr lang="es-ES" dirty="0"/>
              <a:t>. Cola más larga hacia la derecha. La distribución tiene valores extremos grandes.</a:t>
            </a:r>
          </a:p>
        </p:txBody>
      </p:sp>
      <p:sp>
        <p:nvSpPr>
          <p:cNvPr id="16" name="CuadroTexto 15"/>
          <p:cNvSpPr txBox="1"/>
          <p:nvPr/>
        </p:nvSpPr>
        <p:spPr>
          <a:xfrm>
            <a:off x="3257550" y="771525"/>
            <a:ext cx="7900988" cy="646331"/>
          </a:xfrm>
          <a:prstGeom prst="rect">
            <a:avLst/>
          </a:prstGeom>
          <a:noFill/>
        </p:spPr>
        <p:txBody>
          <a:bodyPr wrap="square" rtlCol="0">
            <a:spAutoFit/>
          </a:bodyPr>
          <a:lstStyle/>
          <a:p>
            <a:r>
              <a:rPr lang="es-ES" b="1" dirty="0"/>
              <a:t>Asimetría Negativa</a:t>
            </a:r>
            <a:r>
              <a:rPr lang="es-ES" dirty="0"/>
              <a:t>. Cola más larga hacia la izquierda. La distribución tiene valores extremos pequeños.</a:t>
            </a:r>
          </a:p>
        </p:txBody>
      </p:sp>
      <p:pic>
        <p:nvPicPr>
          <p:cNvPr id="5" name="Picture 4"/>
          <p:cNvPicPr>
            <a:picLocks noChangeAspect="1"/>
          </p:cNvPicPr>
          <p:nvPr/>
        </p:nvPicPr>
        <p:blipFill>
          <a:blip r:embed="rId8"/>
          <a:stretch>
            <a:fillRect/>
          </a:stretch>
        </p:blipFill>
        <p:spPr>
          <a:xfrm>
            <a:off x="6548725" y="5514103"/>
            <a:ext cx="3038475" cy="600075"/>
          </a:xfrm>
          <a:prstGeom prst="rect">
            <a:avLst/>
          </a:prstGeom>
        </p:spPr>
      </p:pic>
      <p:pic>
        <p:nvPicPr>
          <p:cNvPr id="6" name="Picture 5"/>
          <p:cNvPicPr>
            <a:picLocks noChangeAspect="1"/>
          </p:cNvPicPr>
          <p:nvPr/>
        </p:nvPicPr>
        <p:blipFill>
          <a:blip r:embed="rId9"/>
          <a:stretch>
            <a:fillRect/>
          </a:stretch>
        </p:blipFill>
        <p:spPr>
          <a:xfrm>
            <a:off x="6363228" y="3602613"/>
            <a:ext cx="3038475" cy="647700"/>
          </a:xfrm>
          <a:prstGeom prst="rect">
            <a:avLst/>
          </a:prstGeom>
        </p:spPr>
      </p:pic>
      <p:pic>
        <p:nvPicPr>
          <p:cNvPr id="7" name="Picture 6"/>
          <p:cNvPicPr>
            <a:picLocks noChangeAspect="1"/>
          </p:cNvPicPr>
          <p:nvPr/>
        </p:nvPicPr>
        <p:blipFill>
          <a:blip r:embed="rId10"/>
          <a:stretch>
            <a:fillRect/>
          </a:stretch>
        </p:blipFill>
        <p:spPr>
          <a:xfrm>
            <a:off x="6420378" y="1475351"/>
            <a:ext cx="2981325" cy="600075"/>
          </a:xfrm>
          <a:prstGeom prst="rect">
            <a:avLst/>
          </a:prstGeom>
        </p:spPr>
      </p:pic>
    </p:spTree>
    <p:extLst>
      <p:ext uri="{BB962C8B-B14F-4D97-AF65-F5344CB8AC3E}">
        <p14:creationId xmlns:p14="http://schemas.microsoft.com/office/powerpoint/2010/main" val="88288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2F08422-C541-4A86-A2F3-8A8AF33B49EF}"/>
              </a:ext>
            </a:extLst>
          </p:cNvPr>
          <p:cNvPicPr>
            <a:picLocks noChangeAspect="1"/>
          </p:cNvPicPr>
          <p:nvPr/>
        </p:nvPicPr>
        <p:blipFill>
          <a:blip r:embed="rId2"/>
          <a:stretch>
            <a:fillRect/>
          </a:stretch>
        </p:blipFill>
        <p:spPr>
          <a:xfrm>
            <a:off x="602528" y="713510"/>
            <a:ext cx="8183663" cy="3216506"/>
          </a:xfrm>
          <a:prstGeom prst="rect">
            <a:avLst/>
          </a:prstGeom>
        </p:spPr>
      </p:pic>
      <p:pic>
        <p:nvPicPr>
          <p:cNvPr id="4" name="Imagen 3">
            <a:extLst>
              <a:ext uri="{FF2B5EF4-FFF2-40B4-BE49-F238E27FC236}">
                <a16:creationId xmlns:a16="http://schemas.microsoft.com/office/drawing/2014/main" id="{F000520C-C232-4D1B-9FF9-7DF82805573D}"/>
              </a:ext>
            </a:extLst>
          </p:cNvPr>
          <p:cNvPicPr>
            <a:picLocks noChangeAspect="1"/>
          </p:cNvPicPr>
          <p:nvPr/>
        </p:nvPicPr>
        <p:blipFill>
          <a:blip r:embed="rId3"/>
          <a:stretch>
            <a:fillRect/>
          </a:stretch>
        </p:blipFill>
        <p:spPr>
          <a:xfrm>
            <a:off x="9322077" y="1128157"/>
            <a:ext cx="2038350" cy="2457631"/>
          </a:xfrm>
          <a:prstGeom prst="rect">
            <a:avLst/>
          </a:prstGeom>
        </p:spPr>
      </p:pic>
      <p:pic>
        <p:nvPicPr>
          <p:cNvPr id="6" name="Imagen 5">
            <a:extLst>
              <a:ext uri="{FF2B5EF4-FFF2-40B4-BE49-F238E27FC236}">
                <a16:creationId xmlns:a16="http://schemas.microsoft.com/office/drawing/2014/main" id="{00419DBB-808D-4207-8EB9-3934D126125F}"/>
              </a:ext>
            </a:extLst>
          </p:cNvPr>
          <p:cNvPicPr>
            <a:picLocks noChangeAspect="1"/>
          </p:cNvPicPr>
          <p:nvPr/>
        </p:nvPicPr>
        <p:blipFill>
          <a:blip r:embed="rId4"/>
          <a:stretch>
            <a:fillRect/>
          </a:stretch>
        </p:blipFill>
        <p:spPr>
          <a:xfrm>
            <a:off x="9322077" y="3865079"/>
            <a:ext cx="2066215" cy="2366756"/>
          </a:xfrm>
          <a:prstGeom prst="rect">
            <a:avLst/>
          </a:prstGeom>
        </p:spPr>
      </p:pic>
      <p:pic>
        <p:nvPicPr>
          <p:cNvPr id="7" name="Imagen 6">
            <a:extLst>
              <a:ext uri="{FF2B5EF4-FFF2-40B4-BE49-F238E27FC236}">
                <a16:creationId xmlns:a16="http://schemas.microsoft.com/office/drawing/2014/main" id="{26342257-B3D7-44B7-9792-5E49D6871527}"/>
              </a:ext>
            </a:extLst>
          </p:cNvPr>
          <p:cNvPicPr>
            <a:picLocks noChangeAspect="1"/>
          </p:cNvPicPr>
          <p:nvPr/>
        </p:nvPicPr>
        <p:blipFill>
          <a:blip r:embed="rId5"/>
          <a:stretch>
            <a:fillRect/>
          </a:stretch>
        </p:blipFill>
        <p:spPr>
          <a:xfrm>
            <a:off x="939239" y="3980706"/>
            <a:ext cx="2066215" cy="2555219"/>
          </a:xfrm>
          <a:prstGeom prst="rect">
            <a:avLst/>
          </a:prstGeom>
        </p:spPr>
      </p:pic>
    </p:spTree>
    <p:extLst>
      <p:ext uri="{BB962C8B-B14F-4D97-AF65-F5344CB8AC3E}">
        <p14:creationId xmlns:p14="http://schemas.microsoft.com/office/powerpoint/2010/main" val="38833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32089" y="815542"/>
            <a:ext cx="6474178"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Percentiles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4" name="CuadroTexto 3"/>
              <p:cNvSpPr txBox="1"/>
              <p:nvPr/>
            </p:nvSpPr>
            <p:spPr>
              <a:xfrm>
                <a:off x="4464755" y="2760308"/>
                <a:ext cx="1854931" cy="455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𝑚</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𝑚</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𝑛</m:t>
                                  </m:r>
                                  <m:r>
                                    <a:rPr lang="es-ES" sz="2000" b="0" i="1" smtClean="0">
                                      <a:latin typeface="Cambria Math" panose="02040503050406030204" pitchFamily="18" charset="0"/>
                                    </a:rPr>
                                    <m:t>+1</m:t>
                                  </m:r>
                                </m:e>
                              </m:d>
                            </m:e>
                          </m:d>
                        </m:sub>
                      </m:sSub>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464755" y="2760308"/>
                <a:ext cx="1854931" cy="455702"/>
              </a:xfrm>
              <a:prstGeom prst="rect">
                <a:avLst/>
              </a:prstGeom>
              <a:blipFill rotWithShape="0">
                <a:blip r:embed="rId2"/>
                <a:stretch>
                  <a:fillRect l="-2623" b="-10667"/>
                </a:stretch>
              </a:blipFill>
            </p:spPr>
            <p:txBody>
              <a:bodyPr/>
              <a:lstStyle/>
              <a:p>
                <a:r>
                  <a:rPr lang="en-US">
                    <a:noFill/>
                  </a:rPr>
                  <a:t> </a:t>
                </a:r>
              </a:p>
            </p:txBody>
          </p:sp>
        </mc:Fallback>
      </mc:AlternateContent>
      <p:sp>
        <p:nvSpPr>
          <p:cNvPr id="5" name="Rectángulo 4"/>
          <p:cNvSpPr/>
          <p:nvPr/>
        </p:nvSpPr>
        <p:spPr>
          <a:xfrm>
            <a:off x="1230489" y="1714969"/>
            <a:ext cx="9911645" cy="830997"/>
          </a:xfrm>
          <a:prstGeom prst="rect">
            <a:avLst/>
          </a:prstGeom>
        </p:spPr>
        <p:txBody>
          <a:bodyPr wrap="square">
            <a:spAutoFit/>
          </a:bodyPr>
          <a:lstStyle/>
          <a:p>
            <a:pPr>
              <a:lnSpc>
                <a:spcPct val="150000"/>
              </a:lnSpc>
            </a:pPr>
            <a:r>
              <a:rPr lang="es-ES" sz="1600" dirty="0">
                <a:latin typeface="verdana,geneva"/>
              </a:rPr>
              <a:t>Percentil </a:t>
            </a:r>
            <a:r>
              <a:rPr lang="es-ES" sz="1600" b="1" dirty="0">
                <a:latin typeface="verdana,geneva"/>
              </a:rPr>
              <a:t>m</a:t>
            </a:r>
            <a:r>
              <a:rPr lang="es-ES" sz="1600" dirty="0">
                <a:latin typeface="verdana,geneva"/>
              </a:rPr>
              <a:t> es la puntuación que deja por bajo el </a:t>
            </a:r>
            <a:r>
              <a:rPr lang="es-ES" sz="1600" b="1" dirty="0">
                <a:latin typeface="verdana,geneva"/>
              </a:rPr>
              <a:t>m</a:t>
            </a:r>
            <a:r>
              <a:rPr lang="es-ES" sz="1600" dirty="0">
                <a:latin typeface="verdana,geneva"/>
              </a:rPr>
              <a:t> por ciento de las puntuaciones de una distribución. </a:t>
            </a:r>
            <a:r>
              <a:rPr lang="es-ES" sz="1600" dirty="0"/>
              <a:t>Los </a:t>
            </a:r>
            <a:r>
              <a:rPr lang="es-ES" sz="1600" b="1" dirty="0"/>
              <a:t>percentiles</a:t>
            </a:r>
            <a:r>
              <a:rPr lang="es-ES" sz="1600" dirty="0"/>
              <a:t> dan los valores correspondientes al 1%, al 2%... y al 99% de los datos</a:t>
            </a:r>
          </a:p>
        </p:txBody>
      </p:sp>
      <p:sp>
        <p:nvSpPr>
          <p:cNvPr id="11" name="CuadroTexto 10"/>
          <p:cNvSpPr txBox="1"/>
          <p:nvPr/>
        </p:nvSpPr>
        <p:spPr>
          <a:xfrm>
            <a:off x="1174045" y="3508188"/>
            <a:ext cx="9990667" cy="880369"/>
          </a:xfrm>
          <a:prstGeom prst="rect">
            <a:avLst/>
          </a:prstGeom>
          <a:noFill/>
        </p:spPr>
        <p:txBody>
          <a:bodyPr wrap="square" rtlCol="0">
            <a:spAutoFit/>
          </a:bodyPr>
          <a:lstStyle/>
          <a:p>
            <a:pPr>
              <a:lnSpc>
                <a:spcPct val="150000"/>
              </a:lnSpc>
            </a:pPr>
            <a:r>
              <a:rPr lang="es-ES" dirty="0"/>
              <a:t>Los datos siguientes corresponden a las edades (en años cumplidos) de un grupo de turistas (n=33) que visitaron el volcán Poas el pasado domingo. </a:t>
            </a:r>
          </a:p>
        </p:txBody>
      </p:sp>
      <p:sp>
        <p:nvSpPr>
          <p:cNvPr id="12" name="CuadroTexto 11"/>
          <p:cNvSpPr txBox="1"/>
          <p:nvPr/>
        </p:nvSpPr>
        <p:spPr>
          <a:xfrm>
            <a:off x="1230489" y="5723322"/>
            <a:ext cx="10306755" cy="338554"/>
          </a:xfrm>
          <a:prstGeom prst="rect">
            <a:avLst/>
          </a:prstGeom>
          <a:noFill/>
        </p:spPr>
        <p:txBody>
          <a:bodyPr wrap="square" rtlCol="0">
            <a:spAutoFit/>
          </a:bodyPr>
          <a:lstStyle/>
          <a:p>
            <a:r>
              <a:rPr lang="es-ES" sz="1600" dirty="0"/>
              <a:t>55, 51, 60, 56, 64, 56, 63, 63, 61, 57, 62, 50, 49, 70, 72, 54, 48, 53, 58, 66, 68, 45, 74, 65, 58, 61, 62, 59, 64, 57, 63, 52, 67</a:t>
            </a:r>
          </a:p>
        </p:txBody>
      </p:sp>
      <p:pic>
        <p:nvPicPr>
          <p:cNvPr id="7" name="Picture 6"/>
          <p:cNvPicPr>
            <a:picLocks noChangeAspect="1"/>
          </p:cNvPicPr>
          <p:nvPr/>
        </p:nvPicPr>
        <p:blipFill>
          <a:blip r:embed="rId3"/>
          <a:stretch>
            <a:fillRect/>
          </a:stretch>
        </p:blipFill>
        <p:spPr>
          <a:xfrm>
            <a:off x="7974805" y="279552"/>
            <a:ext cx="3246351" cy="1071980"/>
          </a:xfrm>
          <a:prstGeom prst="rect">
            <a:avLst/>
          </a:prstGeom>
        </p:spPr>
      </p:pic>
      <p:sp>
        <p:nvSpPr>
          <p:cNvPr id="6" name="Rectangle 5"/>
          <p:cNvSpPr/>
          <p:nvPr/>
        </p:nvSpPr>
        <p:spPr>
          <a:xfrm>
            <a:off x="1174045" y="4426819"/>
            <a:ext cx="3832396" cy="507831"/>
          </a:xfrm>
          <a:prstGeom prst="rect">
            <a:avLst/>
          </a:prstGeom>
        </p:spPr>
        <p:txBody>
          <a:bodyPr wrap="none">
            <a:spAutoFit/>
          </a:bodyPr>
          <a:lstStyle/>
          <a:p>
            <a:pPr>
              <a:lnSpc>
                <a:spcPct val="150000"/>
              </a:lnSpc>
            </a:pPr>
            <a:r>
              <a:rPr lang="es-ES" b="1" dirty="0"/>
              <a:t>¿Calcular e interpretar el percentil 55?</a:t>
            </a:r>
            <a:endParaRPr lang="es-ES" dirty="0"/>
          </a:p>
        </p:txBody>
      </p:sp>
      <p:pic>
        <p:nvPicPr>
          <p:cNvPr id="8" name="Picture 7"/>
          <p:cNvPicPr>
            <a:picLocks noChangeAspect="1"/>
          </p:cNvPicPr>
          <p:nvPr/>
        </p:nvPicPr>
        <p:blipFill>
          <a:blip r:embed="rId4"/>
          <a:stretch>
            <a:fillRect/>
          </a:stretch>
        </p:blipFill>
        <p:spPr>
          <a:xfrm>
            <a:off x="9134061" y="4304599"/>
            <a:ext cx="1652472" cy="999044"/>
          </a:xfrm>
          <a:prstGeom prst="rect">
            <a:avLst/>
          </a:prstGeom>
        </p:spPr>
      </p:pic>
    </p:spTree>
    <p:extLst>
      <p:ext uri="{BB962C8B-B14F-4D97-AF65-F5344CB8AC3E}">
        <p14:creationId xmlns:p14="http://schemas.microsoft.com/office/powerpoint/2010/main" val="376073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6354" y="3784443"/>
            <a:ext cx="9505245" cy="464871"/>
          </a:xfrm>
          <a:prstGeom prst="rect">
            <a:avLst/>
          </a:prstGeom>
          <a:noFill/>
        </p:spPr>
        <p:txBody>
          <a:bodyPr wrap="square" rtlCol="0">
            <a:spAutoFit/>
          </a:bodyPr>
          <a:lstStyle/>
          <a:p>
            <a:pPr>
              <a:lnSpc>
                <a:spcPct val="150000"/>
              </a:lnSpc>
            </a:pPr>
            <a:r>
              <a:rPr lang="es-ES" dirty="0"/>
              <a:t>El 0.55 de los visitantes del Volcán Poas tenían edades inferiores 61 años. </a:t>
            </a:r>
          </a:p>
        </p:txBody>
      </p:sp>
      <mc:AlternateContent xmlns:mc="http://schemas.openxmlformats.org/markup-compatibility/2006" xmlns:a14="http://schemas.microsoft.com/office/drawing/2010/main">
        <mc:Choice Requires="a14">
          <p:sp>
            <p:nvSpPr>
              <p:cNvPr id="3" name="CuadroTexto 15"/>
              <p:cNvSpPr txBox="1"/>
              <p:nvPr/>
            </p:nvSpPr>
            <p:spPr>
              <a:xfrm>
                <a:off x="756355" y="2774642"/>
                <a:ext cx="3489481"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55</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55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33+1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18.7</m:t>
                          </m:r>
                        </m:sub>
                      </m:sSub>
                      <m:r>
                        <a:rPr lang="es-ES" sz="2000" b="0" i="1" smtClean="0">
                          <a:latin typeface="Cambria Math" panose="02040503050406030204" pitchFamily="18" charset="0"/>
                        </a:rPr>
                        <m:t>=61</m:t>
                      </m:r>
                    </m:oMath>
                  </m:oMathPara>
                </a14:m>
                <a:endParaRPr lang="es-ES" sz="2000" dirty="0"/>
              </a:p>
            </p:txBody>
          </p:sp>
        </mc:Choice>
        <mc:Fallback xmlns="">
          <p:sp>
            <p:nvSpPr>
              <p:cNvPr id="3" name="CuadroTexto 15"/>
              <p:cNvSpPr txBox="1">
                <a:spLocks noRot="1" noChangeAspect="1" noMove="1" noResize="1" noEditPoints="1" noAdjustHandles="1" noChangeArrowheads="1" noChangeShapeType="1" noTextEdit="1"/>
              </p:cNvSpPr>
              <p:nvPr/>
            </p:nvSpPr>
            <p:spPr>
              <a:xfrm>
                <a:off x="756355" y="2774642"/>
                <a:ext cx="3489481" cy="481157"/>
              </a:xfrm>
              <a:prstGeom prst="rect">
                <a:avLst/>
              </a:prstGeom>
              <a:blipFill rotWithShape="0">
                <a:blip r:embed="rId2"/>
                <a:stretch>
                  <a:fillRect l="-1224" r="-1399" b="-1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17"/>
              <p:cNvSpPr txBox="1"/>
              <p:nvPr/>
            </p:nvSpPr>
            <p:spPr>
              <a:xfrm>
                <a:off x="5918201" y="2882366"/>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18</m:t>
                        </m:r>
                      </m:sub>
                    </m:sSub>
                    <m:r>
                      <a:rPr lang="es-ES" b="0" i="1" smtClean="0">
                        <a:latin typeface="Cambria Math" panose="02040503050406030204" pitchFamily="18" charset="0"/>
                      </a:rPr>
                      <m:t>=</m:t>
                    </m:r>
                  </m:oMath>
                </a14:m>
                <a:r>
                  <a:rPr lang="es-ES" dirty="0"/>
                  <a:t>61</a:t>
                </a:r>
              </a:p>
            </p:txBody>
          </p:sp>
        </mc:Choice>
        <mc:Fallback xmlns="">
          <p:sp>
            <p:nvSpPr>
              <p:cNvPr id="4" name="CuadroTexto 17"/>
              <p:cNvSpPr txBox="1">
                <a:spLocks noRot="1" noChangeAspect="1" noMove="1" noResize="1" noEditPoints="1" noAdjustHandles="1" noChangeArrowheads="1" noChangeShapeType="1" noTextEdit="1"/>
              </p:cNvSpPr>
              <p:nvPr/>
            </p:nvSpPr>
            <p:spPr>
              <a:xfrm>
                <a:off x="5918201" y="2882366"/>
                <a:ext cx="810030" cy="276999"/>
              </a:xfrm>
              <a:prstGeom prst="rect">
                <a:avLst/>
              </a:prstGeom>
              <a:blipFill rotWithShape="0">
                <a:blip r:embed="rId3"/>
                <a:stretch>
                  <a:fillRect l="-10526" t="-28889" r="-16541"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18"/>
              <p:cNvSpPr txBox="1"/>
              <p:nvPr/>
            </p:nvSpPr>
            <p:spPr>
              <a:xfrm>
                <a:off x="8291688" y="2882366"/>
                <a:ext cx="80522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19</m:t>
                        </m:r>
                      </m:sub>
                    </m:sSub>
                    <m:r>
                      <a:rPr lang="es-ES" b="0" i="1" smtClean="0">
                        <a:latin typeface="Cambria Math" panose="02040503050406030204" pitchFamily="18" charset="0"/>
                      </a:rPr>
                      <m:t>=</m:t>
                    </m:r>
                  </m:oMath>
                </a14:m>
                <a:r>
                  <a:rPr lang="es-ES" dirty="0"/>
                  <a:t>61</a:t>
                </a:r>
              </a:p>
            </p:txBody>
          </p:sp>
        </mc:Choice>
        <mc:Fallback xmlns="">
          <p:sp>
            <p:nvSpPr>
              <p:cNvPr id="5" name="CuadroTexto 18"/>
              <p:cNvSpPr txBox="1">
                <a:spLocks noRot="1" noChangeAspect="1" noMove="1" noResize="1" noEditPoints="1" noAdjustHandles="1" noChangeArrowheads="1" noChangeShapeType="1" noTextEdit="1"/>
              </p:cNvSpPr>
              <p:nvPr/>
            </p:nvSpPr>
            <p:spPr>
              <a:xfrm>
                <a:off x="8291688" y="2882366"/>
                <a:ext cx="805220" cy="276999"/>
              </a:xfrm>
              <a:prstGeom prst="rect">
                <a:avLst/>
              </a:prstGeom>
              <a:blipFill rotWithShape="0">
                <a:blip r:embed="rId4"/>
                <a:stretch>
                  <a:fillRect l="-9848" t="-28889" r="-17424" b="-51111"/>
                </a:stretch>
              </a:blipFill>
            </p:spPr>
            <p:txBody>
              <a:bodyPr/>
              <a:lstStyle/>
              <a:p>
                <a:r>
                  <a:rPr lang="en-US">
                    <a:noFill/>
                  </a:rPr>
                  <a:t> </a:t>
                </a:r>
              </a:p>
            </p:txBody>
          </p:sp>
        </mc:Fallback>
      </mc:AlternateContent>
      <p:sp>
        <p:nvSpPr>
          <p:cNvPr id="6" name="CuadroTexto 13"/>
          <p:cNvSpPr txBox="1"/>
          <p:nvPr/>
        </p:nvSpPr>
        <p:spPr>
          <a:xfrm>
            <a:off x="756355" y="1538112"/>
            <a:ext cx="10126134" cy="338554"/>
          </a:xfrm>
          <a:prstGeom prst="rect">
            <a:avLst/>
          </a:prstGeom>
          <a:noFill/>
        </p:spPr>
        <p:txBody>
          <a:bodyPr wrap="square" rtlCol="0">
            <a:spAutoFit/>
          </a:bodyPr>
          <a:lstStyle/>
          <a:p>
            <a:r>
              <a:rPr lang="es-ES" sz="1600" dirty="0"/>
              <a:t>45, 48, 49, 50, 51, 52, 53, 54, 55, 56, 56, 57, 57, 58, 58, 59, 60, 61, 61, 62, 62, 63, 63, 63, 64, 64, 65, 66, 67, 68, 70, 72, 74</a:t>
            </a:r>
          </a:p>
        </p:txBody>
      </p:sp>
      <p:sp>
        <p:nvSpPr>
          <p:cNvPr id="7" name="CuadroTexto 14"/>
          <p:cNvSpPr txBox="1"/>
          <p:nvPr/>
        </p:nvSpPr>
        <p:spPr>
          <a:xfrm>
            <a:off x="756355" y="587022"/>
            <a:ext cx="9223022" cy="369332"/>
          </a:xfrm>
          <a:prstGeom prst="rect">
            <a:avLst/>
          </a:prstGeom>
          <a:noFill/>
        </p:spPr>
        <p:txBody>
          <a:bodyPr wrap="square" rtlCol="0">
            <a:spAutoFit/>
          </a:bodyPr>
          <a:lstStyle/>
          <a:p>
            <a:r>
              <a:rPr lang="es-ES" b="1" dirty="0"/>
              <a:t>Primero paso, ordenamiento de los datos en forma ascendente (de menor a mayor)</a:t>
            </a:r>
          </a:p>
        </p:txBody>
      </p:sp>
      <p:pic>
        <p:nvPicPr>
          <p:cNvPr id="8" name="Picture 7"/>
          <p:cNvPicPr>
            <a:picLocks noChangeAspect="1"/>
          </p:cNvPicPr>
          <p:nvPr/>
        </p:nvPicPr>
        <p:blipFill>
          <a:blip r:embed="rId5"/>
          <a:stretch>
            <a:fillRect/>
          </a:stretch>
        </p:blipFill>
        <p:spPr>
          <a:xfrm>
            <a:off x="8433152" y="4165065"/>
            <a:ext cx="3092450" cy="2293278"/>
          </a:xfrm>
          <a:prstGeom prst="rect">
            <a:avLst/>
          </a:prstGeom>
        </p:spPr>
      </p:pic>
    </p:spTree>
    <p:extLst>
      <p:ext uri="{BB962C8B-B14F-4D97-AF65-F5344CB8AC3E}">
        <p14:creationId xmlns:p14="http://schemas.microsoft.com/office/powerpoint/2010/main" val="31254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E43CF4C-0514-443D-A764-02F00CD70EC2}"/>
              </a:ext>
            </a:extLst>
          </p:cNvPr>
          <p:cNvPicPr>
            <a:picLocks noChangeAspect="1"/>
          </p:cNvPicPr>
          <p:nvPr/>
        </p:nvPicPr>
        <p:blipFill>
          <a:blip r:embed="rId2"/>
          <a:stretch>
            <a:fillRect/>
          </a:stretch>
        </p:blipFill>
        <p:spPr>
          <a:xfrm>
            <a:off x="597332" y="583623"/>
            <a:ext cx="9648825" cy="3086100"/>
          </a:xfrm>
          <a:prstGeom prst="rect">
            <a:avLst/>
          </a:prstGeom>
        </p:spPr>
      </p:pic>
      <p:pic>
        <p:nvPicPr>
          <p:cNvPr id="3" name="Imagen 2">
            <a:extLst>
              <a:ext uri="{FF2B5EF4-FFF2-40B4-BE49-F238E27FC236}">
                <a16:creationId xmlns:a16="http://schemas.microsoft.com/office/drawing/2014/main" id="{2CA33FFF-6F54-44CF-BB9D-54BDE728928B}"/>
              </a:ext>
            </a:extLst>
          </p:cNvPr>
          <p:cNvPicPr>
            <a:picLocks noChangeAspect="1"/>
          </p:cNvPicPr>
          <p:nvPr/>
        </p:nvPicPr>
        <p:blipFill>
          <a:blip r:embed="rId3"/>
          <a:stretch>
            <a:fillRect/>
          </a:stretch>
        </p:blipFill>
        <p:spPr>
          <a:xfrm>
            <a:off x="9156268" y="5264727"/>
            <a:ext cx="2490688" cy="1330469"/>
          </a:xfrm>
          <a:prstGeom prst="rect">
            <a:avLst/>
          </a:prstGeom>
        </p:spPr>
      </p:pic>
    </p:spTree>
    <p:extLst>
      <p:ext uri="{BB962C8B-B14F-4D97-AF65-F5344CB8AC3E}">
        <p14:creationId xmlns:p14="http://schemas.microsoft.com/office/powerpoint/2010/main" val="3900705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3974" y="1651034"/>
            <a:ext cx="9539287" cy="1499065"/>
          </a:xfrm>
          <a:prstGeom prst="rect">
            <a:avLst/>
          </a:prstGeom>
        </p:spPr>
        <p:txBody>
          <a:bodyPr wrap="square">
            <a:spAutoFit/>
          </a:bodyPr>
          <a:lstStyle/>
          <a:p>
            <a:pPr algn="just">
              <a:lnSpc>
                <a:spcPct val="200000"/>
              </a:lnSpc>
            </a:pPr>
            <a:r>
              <a:rPr lang="es-ES" sz="1600" dirty="0">
                <a:effectLst/>
                <a:latin typeface="Arial" panose="020B0604020202020204" pitchFamily="34" charset="0"/>
              </a:rPr>
              <a:t>Las medidas de dispersión cuantifican la separación, la variabilidad de los valores de la distribución respecto al valor central. Distinguimos entre medidas de dispersión absolutas, que no son comparables entre diferentes muestras y las relativas que nos permitirán comparar varias muestras.</a:t>
            </a:r>
            <a:endParaRPr lang="es-ES" sz="1600" dirty="0">
              <a:effectLst/>
            </a:endParaRPr>
          </a:p>
        </p:txBody>
      </p:sp>
      <p:pic>
        <p:nvPicPr>
          <p:cNvPr id="9" name="Imagen 8"/>
          <p:cNvPicPr>
            <a:picLocks noChangeAspect="1"/>
          </p:cNvPicPr>
          <p:nvPr/>
        </p:nvPicPr>
        <p:blipFill>
          <a:blip r:embed="rId2"/>
          <a:stretch>
            <a:fillRect/>
          </a:stretch>
        </p:blipFill>
        <p:spPr>
          <a:xfrm>
            <a:off x="2531533" y="3335055"/>
            <a:ext cx="6251223" cy="2938074"/>
          </a:xfrm>
          <a:prstGeom prst="rect">
            <a:avLst/>
          </a:prstGeom>
        </p:spPr>
      </p:pic>
      <p:sp>
        <p:nvSpPr>
          <p:cNvPr id="5" name="CuadroTexto 4">
            <a:extLst>
              <a:ext uri="{FF2B5EF4-FFF2-40B4-BE49-F238E27FC236}">
                <a16:creationId xmlns:a16="http://schemas.microsoft.com/office/drawing/2014/main" id="{0F73E417-B4E3-421B-A2F2-B5BF2E63AE01}"/>
              </a:ext>
            </a:extLst>
          </p:cNvPr>
          <p:cNvSpPr txBox="1"/>
          <p:nvPr/>
        </p:nvSpPr>
        <p:spPr>
          <a:xfrm>
            <a:off x="983974" y="924339"/>
            <a:ext cx="8825948" cy="461665"/>
          </a:xfrm>
          <a:prstGeom prst="rect">
            <a:avLst/>
          </a:prstGeom>
          <a:noFill/>
        </p:spPr>
        <p:txBody>
          <a:bodyPr wrap="square" rtlCol="0">
            <a:spAutoFit/>
          </a:bodyPr>
          <a:lstStyle/>
          <a:p>
            <a:r>
              <a:rPr lang="es-CR" sz="2400" dirty="0">
                <a:solidFill>
                  <a:schemeClr val="accent5">
                    <a:lumMod val="50000"/>
                  </a:schemeClr>
                </a:solidFill>
                <a:latin typeface="Arial Black" panose="020B0A04020102020204" pitchFamily="34" charset="0"/>
              </a:rPr>
              <a:t>Medidas de variabilidad (o dispersión)</a:t>
            </a:r>
            <a:endParaRPr lang="en-US" sz="2400"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191260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5928" y="1757225"/>
            <a:ext cx="9405259" cy="1711366"/>
          </a:xfrm>
          <a:prstGeom prst="rect">
            <a:avLst/>
          </a:prstGeom>
        </p:spPr>
        <p:txBody>
          <a:bodyPr wrap="square">
            <a:spAutoFit/>
          </a:bodyPr>
          <a:lstStyle/>
          <a:p>
            <a:pPr algn="just">
              <a:lnSpc>
                <a:spcPct val="150000"/>
              </a:lnSpc>
            </a:pPr>
            <a:r>
              <a:rPr lang="es-ES" dirty="0"/>
              <a:t>Las características globales de un conjunto de datos estadísticos pueden resumirse mediante una serie de cantidades numéricas llamadas parámetros estadísticos. Entre ellas, las medidas de tendencia central, como la media aritmética, la moda o la mediana, ayudan a conocer de forma aproximada el comportamiento de una distribución estadística. </a:t>
            </a:r>
          </a:p>
        </p:txBody>
      </p:sp>
      <p:sp>
        <p:nvSpPr>
          <p:cNvPr id="3" name="Rectángulo 2"/>
          <p:cNvSpPr/>
          <p:nvPr/>
        </p:nvSpPr>
        <p:spPr>
          <a:xfrm>
            <a:off x="3504017" y="989781"/>
            <a:ext cx="3938001" cy="369332"/>
          </a:xfrm>
          <a:prstGeom prst="rect">
            <a:avLst/>
          </a:prstGeom>
          <a:effectLst>
            <a:outerShdw blurRad="50800" dist="38100" dir="18900000" algn="bl" rotWithShape="0">
              <a:prstClr val="black">
                <a:alpha val="40000"/>
              </a:prstClr>
            </a:outerShdw>
          </a:effectLst>
        </p:spPr>
        <p:txBody>
          <a:bodyPr wrap="none">
            <a:spAutoFit/>
          </a:bodyPr>
          <a:lstStyle/>
          <a:p>
            <a:r>
              <a:rPr lang="es-ES_tradnl" dirty="0">
                <a:latin typeface="Franklin Gothic Demi" panose="020B0703020102020204" pitchFamily="34" charset="0"/>
                <a:ea typeface="Times New Roman" panose="02020603050405020304" pitchFamily="18" charset="0"/>
                <a:cs typeface="Times New Roman" panose="02020603050405020304" pitchFamily="18" charset="0"/>
              </a:rPr>
              <a:t>Propósito de las medidas de posición</a:t>
            </a:r>
            <a:endParaRPr lang="es-ES" dirty="0">
              <a:latin typeface="Franklin Gothic Demi" panose="020B0703020102020204" pitchFamily="34" charset="0"/>
            </a:endParaRPr>
          </a:p>
        </p:txBody>
      </p:sp>
      <p:sp>
        <p:nvSpPr>
          <p:cNvPr id="4" name="Rectángulo 3"/>
          <p:cNvSpPr/>
          <p:nvPr/>
        </p:nvSpPr>
        <p:spPr>
          <a:xfrm>
            <a:off x="1582056" y="3575707"/>
            <a:ext cx="9281562" cy="3000821"/>
          </a:xfrm>
          <a:prstGeom prst="rect">
            <a:avLst/>
          </a:prstGeom>
        </p:spPr>
        <p:txBody>
          <a:bodyPr wrap="square">
            <a:spAutoFit/>
          </a:bodyPr>
          <a:lstStyle/>
          <a:p>
            <a:pPr>
              <a:lnSpc>
                <a:spcPct val="150000"/>
              </a:lnSpc>
            </a:pPr>
            <a:r>
              <a:rPr lang="es-ES" dirty="0"/>
              <a:t>Se distinguen dos clases principales de valores promedio: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centrales</a:t>
            </a:r>
            <a:r>
              <a:rPr lang="es-ES" dirty="0"/>
              <a:t>: media aritmética (simple, ponderada y  geométrica), mediana y moda.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no centrales</a:t>
            </a:r>
            <a:r>
              <a:rPr lang="es-ES" dirty="0"/>
              <a:t>: entre las que destacan especialmente los percentiles, </a:t>
            </a:r>
            <a:r>
              <a:rPr lang="es-ES" dirty="0" err="1"/>
              <a:t>deciles</a:t>
            </a:r>
            <a:r>
              <a:rPr lang="es-ES" dirty="0"/>
              <a:t> y  cuartiles</a:t>
            </a:r>
          </a:p>
        </p:txBody>
      </p:sp>
      <p:pic>
        <p:nvPicPr>
          <p:cNvPr id="6" name="Imagen 5"/>
          <p:cNvPicPr>
            <a:picLocks noChangeAspect="1"/>
          </p:cNvPicPr>
          <p:nvPr/>
        </p:nvPicPr>
        <p:blipFill>
          <a:blip r:embed="rId2"/>
          <a:stretch>
            <a:fillRect/>
          </a:stretch>
        </p:blipFill>
        <p:spPr>
          <a:xfrm>
            <a:off x="8460846" y="279223"/>
            <a:ext cx="2314575" cy="1400175"/>
          </a:xfrm>
          <a:prstGeom prst="rect">
            <a:avLst/>
          </a:prstGeom>
        </p:spPr>
      </p:pic>
    </p:spTree>
    <p:extLst>
      <p:ext uri="{BB962C8B-B14F-4D97-AF65-F5344CB8AC3E}">
        <p14:creationId xmlns:p14="http://schemas.microsoft.com/office/powerpoint/2010/main" val="11060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5024" y="1432045"/>
            <a:ext cx="9290754" cy="923330"/>
          </a:xfrm>
          <a:prstGeom prst="rect">
            <a:avLst/>
          </a:prstGeom>
        </p:spPr>
        <p:txBody>
          <a:bodyPr wrap="square">
            <a:spAutoFit/>
          </a:bodyPr>
          <a:lstStyle/>
          <a:p>
            <a:pPr>
              <a:lnSpc>
                <a:spcPct val="150000"/>
              </a:lnSpc>
            </a:pPr>
            <a:r>
              <a:rPr lang="es-ES" dirty="0"/>
              <a:t>La variancia es una medida dispersión de los valores respecto a un valor central (media), es decir, es el cuadrado de las desviaciones:</a:t>
            </a:r>
          </a:p>
        </p:txBody>
      </p:sp>
      <p:sp>
        <p:nvSpPr>
          <p:cNvPr id="3" name="Rectángulo 2"/>
          <p:cNvSpPr/>
          <p:nvPr/>
        </p:nvSpPr>
        <p:spPr>
          <a:xfrm>
            <a:off x="4355674" y="835138"/>
            <a:ext cx="1707519"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latin typeface="Segoe UI Black" panose="020B0A02040204020203" pitchFamily="34" charset="0"/>
                <a:ea typeface="Segoe UI Black" panose="020B0A02040204020203" pitchFamily="34" charset="0"/>
                <a:cs typeface="Segoe UI Black" panose="020B0A02040204020203" pitchFamily="34" charset="0"/>
              </a:rPr>
              <a:t>La Variancia</a:t>
            </a:r>
            <a:endParaRPr lang="es-ES" sz="2000"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1562529" y="3035631"/>
            <a:ext cx="2573867" cy="933300"/>
          </a:xfrm>
          <a:prstGeom prst="rect">
            <a:avLst/>
          </a:prstGeom>
        </p:spPr>
      </p:pic>
      <p:sp>
        <p:nvSpPr>
          <p:cNvPr id="4" name="Rectángulo 3"/>
          <p:cNvSpPr/>
          <p:nvPr/>
        </p:nvSpPr>
        <p:spPr>
          <a:xfrm>
            <a:off x="5271168" y="2520384"/>
            <a:ext cx="4696178" cy="11227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200000"/>
              </a:lnSpc>
            </a:pPr>
            <a:r>
              <a:rPr lang="es-ES" dirty="0"/>
              <a:t>La desviación elevada al cuadrado, la varianza no tiene las mismas unidades que los datos.</a:t>
            </a:r>
          </a:p>
        </p:txBody>
      </p:sp>
      <p:sp>
        <p:nvSpPr>
          <p:cNvPr id="13" name="Rectángulo 12"/>
          <p:cNvSpPr/>
          <p:nvPr/>
        </p:nvSpPr>
        <p:spPr>
          <a:xfrm>
            <a:off x="1264355" y="4502626"/>
            <a:ext cx="8851232" cy="1122743"/>
          </a:xfrm>
          <a:prstGeom prst="rect">
            <a:avLst/>
          </a:prstGeom>
        </p:spPr>
        <p:txBody>
          <a:bodyPr wrap="square">
            <a:spAutoFit/>
          </a:bodyPr>
          <a:lstStyle/>
          <a:p>
            <a:pPr>
              <a:lnSpc>
                <a:spcPct val="200000"/>
              </a:lnSpc>
            </a:pPr>
            <a:r>
              <a:rPr lang="es-ES" dirty="0"/>
              <a:t>Si la varianza es pequeña, significa que los valores del conjunto están bastante agrupados. Si la varianza es grande, significa que los números están más dispersos. </a:t>
            </a:r>
          </a:p>
        </p:txBody>
      </p:sp>
    </p:spTree>
    <p:extLst>
      <p:ext uri="{BB962C8B-B14F-4D97-AF65-F5344CB8AC3E}">
        <p14:creationId xmlns:p14="http://schemas.microsoft.com/office/powerpoint/2010/main" val="253406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640" y="1573994"/>
            <a:ext cx="9756827" cy="1993110"/>
          </a:xfrm>
          <a:prstGeom prst="rect">
            <a:avLst/>
          </a:prstGeom>
        </p:spPr>
        <p:txBody>
          <a:bodyPr wrap="square">
            <a:spAutoFit/>
          </a:bodyPr>
          <a:lstStyle/>
          <a:p>
            <a:pPr>
              <a:lnSpc>
                <a:spcPct val="200000"/>
              </a:lnSpc>
            </a:pPr>
            <a:r>
              <a:rPr lang="es-ES" sz="1600" dirty="0"/>
              <a:t>La varianza a veces no se interpreta claramente, ya que se mide en unidades cuadráticas. Para evitar ese problema se define otra medida de dispersión, que es la desviación estándar, que se halla como la raíz cuadrada positiva de la varianza. La desviación típica informa sobre la dispersión de los datos respecto al valor de la media; cuanto mayor sea su valor, más dispersos estarán los datos.</a:t>
            </a:r>
            <a:endParaRPr lang="es-ES" sz="1600" b="1" dirty="0"/>
          </a:p>
        </p:txBody>
      </p:sp>
      <p:sp>
        <p:nvSpPr>
          <p:cNvPr id="5" name="Rectángulo 4"/>
          <p:cNvSpPr/>
          <p:nvPr/>
        </p:nvSpPr>
        <p:spPr>
          <a:xfrm>
            <a:off x="4378253" y="1027049"/>
            <a:ext cx="3070071"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latin typeface="Segoe UI Black" panose="020B0A02040204020203" pitchFamily="34" charset="0"/>
                <a:ea typeface="Segoe UI Black" panose="020B0A02040204020203" pitchFamily="34" charset="0"/>
                <a:cs typeface="Segoe UI Black" panose="020B0A02040204020203" pitchFamily="34" charset="0"/>
              </a:rPr>
              <a:t>La Desviación Estándar</a:t>
            </a:r>
            <a:endParaRPr lang="es-ES" sz="2000"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4197332" y="4426437"/>
            <a:ext cx="2486163" cy="857569"/>
          </a:xfrm>
          <a:prstGeom prst="rect">
            <a:avLst/>
          </a:prstGeom>
        </p:spPr>
      </p:pic>
      <p:pic>
        <p:nvPicPr>
          <p:cNvPr id="3" name="Imagen 2">
            <a:extLst>
              <a:ext uri="{FF2B5EF4-FFF2-40B4-BE49-F238E27FC236}">
                <a16:creationId xmlns:a16="http://schemas.microsoft.com/office/drawing/2014/main" id="{D9141316-4750-4802-903F-E04C84CA5451}"/>
              </a:ext>
            </a:extLst>
          </p:cNvPr>
          <p:cNvPicPr>
            <a:picLocks noChangeAspect="1"/>
          </p:cNvPicPr>
          <p:nvPr/>
        </p:nvPicPr>
        <p:blipFill>
          <a:blip r:embed="rId3"/>
          <a:stretch>
            <a:fillRect/>
          </a:stretch>
        </p:blipFill>
        <p:spPr>
          <a:xfrm>
            <a:off x="9561443" y="3982435"/>
            <a:ext cx="2217995" cy="2343907"/>
          </a:xfrm>
          <a:prstGeom prst="rect">
            <a:avLst/>
          </a:prstGeom>
        </p:spPr>
      </p:pic>
    </p:spTree>
    <p:extLst>
      <p:ext uri="{BB962C8B-B14F-4D97-AF65-F5344CB8AC3E}">
        <p14:creationId xmlns:p14="http://schemas.microsoft.com/office/powerpoint/2010/main" val="3896957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A69CB2-EFDC-4A6A-8188-D21CEDFFF466}"/>
              </a:ext>
            </a:extLst>
          </p:cNvPr>
          <p:cNvSpPr/>
          <p:nvPr/>
        </p:nvSpPr>
        <p:spPr>
          <a:xfrm>
            <a:off x="697539" y="631889"/>
            <a:ext cx="10265322" cy="1676741"/>
          </a:xfrm>
          <a:prstGeom prst="rect">
            <a:avLst/>
          </a:prstGeom>
        </p:spPr>
        <p:txBody>
          <a:bodyPr wrap="square">
            <a:spAutoFit/>
          </a:bodyPr>
          <a:lstStyle/>
          <a:p>
            <a:pPr>
              <a:lnSpc>
                <a:spcPct val="200000"/>
              </a:lnSpc>
            </a:pPr>
            <a:r>
              <a:rPr lang="es-ES" b="1" dirty="0"/>
              <a:t>Ejemplo 1</a:t>
            </a:r>
            <a:r>
              <a:rPr lang="es-ES" dirty="0"/>
              <a:t>:</a:t>
            </a:r>
          </a:p>
          <a:p>
            <a:pPr>
              <a:lnSpc>
                <a:spcPct val="200000"/>
              </a:lnSpc>
            </a:pPr>
            <a:r>
              <a:rPr lang="es-ES" dirty="0"/>
              <a:t>Durante las últimas 9 semanas sean presentados los siguientes retrasos de vuelos internacionales en el aeropuerto Juan Santamaría.</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F01EC74-104D-49CE-BC93-EBD8B25CDFF1}"/>
                  </a:ext>
                </a:extLst>
              </p:cNvPr>
              <p:cNvSpPr txBox="1"/>
              <p:nvPr/>
            </p:nvSpPr>
            <p:spPr>
              <a:xfrm>
                <a:off x="1159999" y="3927817"/>
                <a:ext cx="11601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=10.22</m:t>
                      </m:r>
                    </m:oMath>
                  </m:oMathPara>
                </a14:m>
                <a:endParaRPr lang="es-ES" sz="2000" dirty="0"/>
              </a:p>
            </p:txBody>
          </p:sp>
        </mc:Choice>
        <mc:Fallback xmlns="">
          <p:sp>
            <p:nvSpPr>
              <p:cNvPr id="3" name="CuadroTexto 2">
                <a:extLst>
                  <a:ext uri="{FF2B5EF4-FFF2-40B4-BE49-F238E27FC236}">
                    <a16:creationId xmlns:a16="http://schemas.microsoft.com/office/drawing/2014/main" id="{6F01EC74-104D-49CE-BC93-EBD8B25CDFF1}"/>
                  </a:ext>
                </a:extLst>
              </p:cNvPr>
              <p:cNvSpPr txBox="1">
                <a:spLocks noRot="1" noChangeAspect="1" noMove="1" noResize="1" noEditPoints="1" noAdjustHandles="1" noChangeArrowheads="1" noChangeShapeType="1" noTextEdit="1"/>
              </p:cNvSpPr>
              <p:nvPr/>
            </p:nvSpPr>
            <p:spPr>
              <a:xfrm>
                <a:off x="1159999" y="3927817"/>
                <a:ext cx="1160126" cy="307777"/>
              </a:xfrm>
              <a:prstGeom prst="rect">
                <a:avLst/>
              </a:prstGeom>
              <a:blipFill>
                <a:blip r:embed="rId2"/>
                <a:stretch>
                  <a:fillRect l="-2094" r="-4712" b="-58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AEFEA444-B210-496E-8937-8F2F92499F03}"/>
                  </a:ext>
                </a:extLst>
              </p:cNvPr>
              <p:cNvSpPr txBox="1"/>
              <p:nvPr/>
            </p:nvSpPr>
            <p:spPr>
              <a:xfrm>
                <a:off x="3933304" y="3977513"/>
                <a:ext cx="29518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ES" sz="2000" i="1" smtClean="0">
                              <a:latin typeface="Cambria Math" panose="02040503050406030204" pitchFamily="18" charset="0"/>
                            </a:rPr>
                          </m:ctrlPr>
                        </m:sSubSupPr>
                        <m:e>
                          <m:r>
                            <a:rPr lang="es-ES" sz="2000" b="0" i="1" smtClean="0">
                              <a:latin typeface="Cambria Math" panose="02040503050406030204" pitchFamily="18" charset="0"/>
                            </a:rPr>
                            <m:t>𝑆</m:t>
                          </m:r>
                        </m:e>
                        <m:sub>
                          <m:r>
                            <a:rPr lang="es-ES" sz="2000" b="0" i="1" smtClean="0">
                              <a:latin typeface="Cambria Math" panose="02040503050406030204" pitchFamily="18" charset="0"/>
                            </a:rPr>
                            <m:t>𝑥</m:t>
                          </m:r>
                        </m:sub>
                        <m:sup>
                          <m:r>
                            <a:rPr lang="es-ES" sz="2000" b="0" i="1" smtClean="0">
                              <a:latin typeface="Cambria Math" panose="02040503050406030204" pitchFamily="18" charset="0"/>
                            </a:rPr>
                            <m:t>2</m:t>
                          </m:r>
                        </m:sup>
                      </m:sSubSup>
                      <m:r>
                        <a:rPr lang="es-ES" sz="2000" b="0" i="1" smtClean="0">
                          <a:latin typeface="Cambria Math" panose="02040503050406030204" pitchFamily="18" charset="0"/>
                        </a:rPr>
                        <m:t>=129.694 </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CR" sz="2000" b="0" i="1" smtClean="0">
                                  <a:latin typeface="Cambria Math" panose="02040503050406030204" pitchFamily="18" charset="0"/>
                                </a:rPr>
                                <m:t>𝑟𝑒𝑡𝑟𝑎𝑠𝑜𝑠</m:t>
                              </m:r>
                            </m:e>
                          </m:d>
                        </m:e>
                        <m:sup>
                          <m:r>
                            <a:rPr lang="es-ES" sz="2000" b="0" i="1" smtClean="0">
                              <a:latin typeface="Cambria Math" panose="02040503050406030204" pitchFamily="18" charset="0"/>
                            </a:rPr>
                            <m:t>2</m:t>
                          </m:r>
                        </m:sup>
                      </m:sSup>
                    </m:oMath>
                  </m:oMathPara>
                </a14:m>
                <a:endParaRPr lang="es-ES" sz="2000" dirty="0"/>
              </a:p>
            </p:txBody>
          </p:sp>
        </mc:Choice>
        <mc:Fallback>
          <p:sp>
            <p:nvSpPr>
              <p:cNvPr id="4" name="CuadroTexto 3">
                <a:extLst>
                  <a:ext uri="{FF2B5EF4-FFF2-40B4-BE49-F238E27FC236}">
                    <a16:creationId xmlns:a16="http://schemas.microsoft.com/office/drawing/2014/main" id="{AEFEA444-B210-496E-8937-8F2F92499F03}"/>
                  </a:ext>
                </a:extLst>
              </p:cNvPr>
              <p:cNvSpPr txBox="1">
                <a:spLocks noRot="1" noChangeAspect="1" noMove="1" noResize="1" noEditPoints="1" noAdjustHandles="1" noChangeArrowheads="1" noChangeShapeType="1" noTextEdit="1"/>
              </p:cNvSpPr>
              <p:nvPr/>
            </p:nvSpPr>
            <p:spPr>
              <a:xfrm>
                <a:off x="3933304" y="3977513"/>
                <a:ext cx="2951834" cy="307777"/>
              </a:xfrm>
              <a:prstGeom prst="rect">
                <a:avLst/>
              </a:prstGeom>
              <a:blipFill>
                <a:blip r:embed="rId3"/>
                <a:stretch>
                  <a:fillRect l="-1446" t="-1961" r="-620" b="-9804"/>
                </a:stretch>
              </a:blipFill>
            </p:spPr>
            <p:txBody>
              <a:bodyPr/>
              <a:lstStyle/>
              <a:p>
                <a:r>
                  <a:rPr lang="en-US">
                    <a:noFill/>
                  </a:rPr>
                  <a:t> </a:t>
                </a:r>
              </a:p>
            </p:txBody>
          </p:sp>
        </mc:Fallback>
      </mc:AlternateContent>
      <p:pic>
        <p:nvPicPr>
          <p:cNvPr id="6" name="Picture 6">
            <a:extLst>
              <a:ext uri="{FF2B5EF4-FFF2-40B4-BE49-F238E27FC236}">
                <a16:creationId xmlns:a16="http://schemas.microsoft.com/office/drawing/2014/main" id="{008BE122-8A40-4B20-B855-B462592BD5D0}"/>
              </a:ext>
            </a:extLst>
          </p:cNvPr>
          <p:cNvPicPr>
            <a:picLocks noChangeAspect="1"/>
          </p:cNvPicPr>
          <p:nvPr/>
        </p:nvPicPr>
        <p:blipFill>
          <a:blip r:embed="rId4"/>
          <a:stretch>
            <a:fillRect/>
          </a:stretch>
        </p:blipFill>
        <p:spPr>
          <a:xfrm>
            <a:off x="9419695" y="5056345"/>
            <a:ext cx="2349779" cy="1325894"/>
          </a:xfrm>
          <a:prstGeom prst="rect">
            <a:avLst/>
          </a:prstGeom>
        </p:spPr>
      </p:pic>
      <p:sp>
        <p:nvSpPr>
          <p:cNvPr id="8" name="CuadroTexto 7">
            <a:extLst>
              <a:ext uri="{FF2B5EF4-FFF2-40B4-BE49-F238E27FC236}">
                <a16:creationId xmlns:a16="http://schemas.microsoft.com/office/drawing/2014/main" id="{53D23990-AE5A-4BA5-91CF-BEFA82413642}"/>
              </a:ext>
            </a:extLst>
          </p:cNvPr>
          <p:cNvSpPr txBox="1"/>
          <p:nvPr/>
        </p:nvSpPr>
        <p:spPr>
          <a:xfrm>
            <a:off x="2781372" y="2729805"/>
            <a:ext cx="6097656" cy="400110"/>
          </a:xfrm>
          <a:prstGeom prst="rect">
            <a:avLst/>
          </a:prstGeom>
          <a:noFill/>
        </p:spPr>
        <p:txBody>
          <a:bodyPr wrap="square">
            <a:spAutoFit/>
          </a:bodyPr>
          <a:lstStyle/>
          <a:p>
            <a:pPr algn="ctr"/>
            <a:r>
              <a:rPr lang="es-ES" sz="2000" dirty="0"/>
              <a:t>0     2     4     5     8     10     10     15    38</a:t>
            </a:r>
            <a:endParaRPr lang="en-US" sz="2000" dirty="0"/>
          </a:p>
        </p:txBody>
      </p:sp>
    </p:spTree>
    <p:extLst>
      <p:ext uri="{BB962C8B-B14F-4D97-AF65-F5344CB8AC3E}">
        <p14:creationId xmlns:p14="http://schemas.microsoft.com/office/powerpoint/2010/main" val="48566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CB4D1C-5229-49BD-83AB-8DC0098066A6}"/>
              </a:ext>
            </a:extLst>
          </p:cNvPr>
          <p:cNvSpPr txBox="1"/>
          <p:nvPr/>
        </p:nvSpPr>
        <p:spPr>
          <a:xfrm>
            <a:off x="1040426" y="807764"/>
            <a:ext cx="8610470" cy="814069"/>
          </a:xfrm>
          <a:prstGeom prst="rect">
            <a:avLst/>
          </a:prstGeom>
          <a:noFill/>
        </p:spPr>
        <p:txBody>
          <a:bodyPr wrap="square" rtlCol="0">
            <a:spAutoFit/>
          </a:bodyPr>
          <a:lstStyle/>
          <a:p>
            <a:r>
              <a:rPr lang="es-ES" sz="2000" b="1" dirty="0"/>
              <a:t>Ejemplo 2:</a:t>
            </a:r>
          </a:p>
          <a:p>
            <a:pPr>
              <a:lnSpc>
                <a:spcPct val="150000"/>
              </a:lnSpc>
            </a:pPr>
            <a:r>
              <a:rPr lang="es-ES" sz="2000" dirty="0"/>
              <a:t>Se presenta la valoración del destino turístico visitado según sexo.</a:t>
            </a:r>
          </a:p>
        </p:txBody>
      </p:sp>
      <p:pic>
        <p:nvPicPr>
          <p:cNvPr id="5" name="Imagen 4">
            <a:extLst>
              <a:ext uri="{FF2B5EF4-FFF2-40B4-BE49-F238E27FC236}">
                <a16:creationId xmlns:a16="http://schemas.microsoft.com/office/drawing/2014/main" id="{ECB38776-35E0-4D3D-B8A5-C45191128773}"/>
              </a:ext>
            </a:extLst>
          </p:cNvPr>
          <p:cNvPicPr>
            <a:picLocks noChangeAspect="1"/>
          </p:cNvPicPr>
          <p:nvPr/>
        </p:nvPicPr>
        <p:blipFill>
          <a:blip r:embed="rId2"/>
          <a:stretch>
            <a:fillRect/>
          </a:stretch>
        </p:blipFill>
        <p:spPr>
          <a:xfrm>
            <a:off x="953795" y="2216186"/>
            <a:ext cx="866775" cy="1504950"/>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6C2F8FC3-6A07-4FA9-ABCC-11173ECCA62F}"/>
                  </a:ext>
                </a:extLst>
              </p:cNvPr>
              <p:cNvSpPr txBox="1"/>
              <p:nvPr/>
            </p:nvSpPr>
            <p:spPr>
              <a:xfrm>
                <a:off x="2387549" y="2690336"/>
                <a:ext cx="1253613"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=8.225</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=0.44214</m:t>
                      </m:r>
                    </m:oMath>
                  </m:oMathPara>
                </a14:m>
                <a:endParaRPr lang="es-ES" sz="1600" b="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=0.66494</m:t>
                      </m:r>
                    </m:oMath>
                  </m:oMathPara>
                </a14:m>
                <a:endParaRPr lang="es-ES" sz="1600" b="0" dirty="0"/>
              </a:p>
            </p:txBody>
          </p:sp>
        </mc:Choice>
        <mc:Fallback xmlns="">
          <p:sp>
            <p:nvSpPr>
              <p:cNvPr id="6" name="CuadroTexto 5">
                <a:extLst>
                  <a:ext uri="{FF2B5EF4-FFF2-40B4-BE49-F238E27FC236}">
                    <a16:creationId xmlns:a16="http://schemas.microsoft.com/office/drawing/2014/main" id="{6C2F8FC3-6A07-4FA9-ABCC-11173ECCA62F}"/>
                  </a:ext>
                </a:extLst>
              </p:cNvPr>
              <p:cNvSpPr txBox="1">
                <a:spLocks noRot="1" noChangeAspect="1" noMove="1" noResize="1" noEditPoints="1" noAdjustHandles="1" noChangeArrowheads="1" noChangeShapeType="1" noTextEdit="1"/>
              </p:cNvSpPr>
              <p:nvPr/>
            </p:nvSpPr>
            <p:spPr>
              <a:xfrm>
                <a:off x="2387549" y="2690336"/>
                <a:ext cx="1253613" cy="738664"/>
              </a:xfrm>
              <a:prstGeom prst="rect">
                <a:avLst/>
              </a:prstGeom>
              <a:blipFill>
                <a:blip r:embed="rId3"/>
                <a:stretch>
                  <a:fillRect l="-3415" r="-2927" b="-2459"/>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4A792817-6396-4577-A1E9-C211F03800E8}"/>
              </a:ext>
            </a:extLst>
          </p:cNvPr>
          <p:cNvPicPr>
            <a:picLocks noChangeAspect="1"/>
          </p:cNvPicPr>
          <p:nvPr/>
        </p:nvPicPr>
        <p:blipFill>
          <a:blip r:embed="rId4"/>
          <a:stretch>
            <a:fillRect/>
          </a:stretch>
        </p:blipFill>
        <p:spPr>
          <a:xfrm>
            <a:off x="5737664" y="2311955"/>
            <a:ext cx="971550" cy="1495425"/>
          </a:xfrm>
          <a:prstGeom prst="rect">
            <a:avLst/>
          </a:prstGeom>
        </p:spPr>
      </p:pic>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E4E4429-BCD8-45D1-A413-220295E44FB8}"/>
                  </a:ext>
                </a:extLst>
              </p:cNvPr>
              <p:cNvSpPr txBox="1"/>
              <p:nvPr/>
            </p:nvSpPr>
            <p:spPr>
              <a:xfrm>
                <a:off x="7303521" y="2599329"/>
                <a:ext cx="123963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=7.7</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=1.8925</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=1.37568</m:t>
                      </m:r>
                    </m:oMath>
                  </m:oMathPara>
                </a14:m>
                <a:endParaRPr lang="es-ES" sz="1600" b="0" dirty="0"/>
              </a:p>
            </p:txBody>
          </p:sp>
        </mc:Choice>
        <mc:Fallback xmlns="">
          <p:sp>
            <p:nvSpPr>
              <p:cNvPr id="9" name="CuadroTexto 8">
                <a:extLst>
                  <a:ext uri="{FF2B5EF4-FFF2-40B4-BE49-F238E27FC236}">
                    <a16:creationId xmlns:a16="http://schemas.microsoft.com/office/drawing/2014/main" id="{0E4E4429-BCD8-45D1-A413-220295E44FB8}"/>
                  </a:ext>
                </a:extLst>
              </p:cNvPr>
              <p:cNvSpPr txBox="1">
                <a:spLocks noRot="1" noChangeAspect="1" noMove="1" noResize="1" noEditPoints="1" noAdjustHandles="1" noChangeArrowheads="1" noChangeShapeType="1" noTextEdit="1"/>
              </p:cNvSpPr>
              <p:nvPr/>
            </p:nvSpPr>
            <p:spPr>
              <a:xfrm>
                <a:off x="7303521" y="2599329"/>
                <a:ext cx="1239635" cy="738664"/>
              </a:xfrm>
              <a:prstGeom prst="rect">
                <a:avLst/>
              </a:prstGeom>
              <a:blipFill>
                <a:blip r:embed="rId5"/>
                <a:stretch>
                  <a:fillRect l="-2956" r="-2956" b="-2459"/>
                </a:stretch>
              </a:blipFill>
            </p:spPr>
            <p:txBody>
              <a:bodyPr/>
              <a:lstStyle/>
              <a:p>
                <a:r>
                  <a:rPr lang="en-US">
                    <a:noFill/>
                  </a:rPr>
                  <a:t> </a:t>
                </a:r>
              </a:p>
            </p:txBody>
          </p:sp>
        </mc:Fallback>
      </mc:AlternateContent>
    </p:spTree>
    <p:extLst>
      <p:ext uri="{BB962C8B-B14F-4D97-AF65-F5344CB8AC3E}">
        <p14:creationId xmlns:p14="http://schemas.microsoft.com/office/powerpoint/2010/main" val="9559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6666" y="2135953"/>
            <a:ext cx="9444958" cy="1499065"/>
          </a:xfrm>
          <a:prstGeom prst="rect">
            <a:avLst/>
          </a:prstGeom>
        </p:spPr>
        <p:txBody>
          <a:bodyPr wrap="square">
            <a:spAutoFit/>
          </a:bodyPr>
          <a:lstStyle/>
          <a:p>
            <a:pPr algn="just">
              <a:lnSpc>
                <a:spcPct val="200000"/>
              </a:lnSpc>
            </a:pPr>
            <a:r>
              <a:rPr lang="es-ES" sz="1600" dirty="0">
                <a:effectLst/>
                <a:latin typeface="Arial" panose="020B0604020202020204" pitchFamily="34" charset="0"/>
              </a:rPr>
              <a:t>Cuando se quiere comparar el grado de dispersión de dos distribuciones que no vienen dadas en las mismas unidades o que las medias no son iguales se utiliza el coeficiente de variación de Pearson que se define como el cociente entre la desviación típica y el valor absoluto de la media aritmética</a:t>
            </a:r>
            <a:endParaRPr lang="es-ES" sz="1600" dirty="0"/>
          </a:p>
        </p:txBody>
      </p:sp>
      <p:sp>
        <p:nvSpPr>
          <p:cNvPr id="3" name="Rectángulo 2"/>
          <p:cNvSpPr/>
          <p:nvPr/>
        </p:nvSpPr>
        <p:spPr>
          <a:xfrm>
            <a:off x="4062164" y="677094"/>
            <a:ext cx="2933816" cy="830997"/>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pPr>
              <a:lnSpc>
                <a:spcPct val="200000"/>
              </a:lnSpc>
            </a:pPr>
            <a:r>
              <a:rPr lang="es-ES_tradnl" dirty="0">
                <a:latin typeface="Segoe UI Black" panose="020B0A02040204020203" pitchFamily="34" charset="0"/>
                <a:ea typeface="Segoe UI Black" panose="020B0A02040204020203" pitchFamily="34" charset="0"/>
                <a:cs typeface="Segoe UI Black" panose="020B0A02040204020203" pitchFamily="34" charset="0"/>
              </a:rPr>
              <a:t>Coeficiente de Variación</a:t>
            </a:r>
          </a:p>
          <a:p>
            <a:pPr algn="ctr"/>
            <a:r>
              <a:rPr lang="es-ES_tradnl" sz="1200" b="1" dirty="0">
                <a:latin typeface="Segoe UI Black" panose="020B0A02040204020203" pitchFamily="34" charset="0"/>
                <a:ea typeface="Segoe UI Black" panose="020B0A02040204020203" pitchFamily="34" charset="0"/>
                <a:cs typeface="Segoe UI Black" panose="020B0A02040204020203" pitchFamily="34" charset="0"/>
              </a:rPr>
              <a:t>(Dispersión relativa)</a:t>
            </a:r>
            <a:endParaRPr lang="es-ES" sz="1200" b="1"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mc:Choice xmlns:a14="http://schemas.microsoft.com/office/drawing/2010/main" Requires="a14">
          <p:sp>
            <p:nvSpPr>
              <p:cNvPr id="6" name="CuadroTexto 5"/>
              <p:cNvSpPr txBox="1"/>
              <p:nvPr/>
            </p:nvSpPr>
            <p:spPr>
              <a:xfrm>
                <a:off x="4527715" y="4482302"/>
                <a:ext cx="2281009" cy="8093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𝐶𝑉</m:t>
                      </m:r>
                      <m:r>
                        <a:rPr lang="es-ES" sz="2800" b="0" i="1" smtClean="0">
                          <a:latin typeface="Cambria Math" panose="02040503050406030204" pitchFamily="18" charset="0"/>
                        </a:rPr>
                        <m:t>=</m:t>
                      </m:r>
                      <m:f>
                        <m:fPr>
                          <m:ctrlPr>
                            <a:rPr lang="es-ES" sz="2800" b="0" i="1" smtClean="0">
                              <a:latin typeface="Cambria Math" panose="02040503050406030204" pitchFamily="18" charset="0"/>
                            </a:rPr>
                          </m:ctrlPr>
                        </m:fPr>
                        <m:num>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𝑆</m:t>
                              </m:r>
                            </m:e>
                            <m:sub>
                              <m:r>
                                <a:rPr lang="es-ES" sz="2800" b="0" i="1" smtClean="0">
                                  <a:latin typeface="Cambria Math" panose="02040503050406030204" pitchFamily="18" charset="0"/>
                                </a:rPr>
                                <m:t>𝑥</m:t>
                              </m:r>
                            </m:sub>
                          </m:sSub>
                        </m:num>
                        <m:den>
                          <m:acc>
                            <m:accPr>
                              <m:chr m:val="̅"/>
                              <m:ctrlPr>
                                <a:rPr lang="es-ES" sz="2800" b="0" i="1" smtClean="0">
                                  <a:latin typeface="Cambria Math" panose="02040503050406030204" pitchFamily="18" charset="0"/>
                                </a:rPr>
                              </m:ctrlPr>
                            </m:accPr>
                            <m:e>
                              <m:r>
                                <a:rPr lang="es-ES" sz="2800" b="0" i="1" smtClean="0">
                                  <a:latin typeface="Cambria Math" panose="02040503050406030204" pitchFamily="18" charset="0"/>
                                </a:rPr>
                                <m:t>𝑥</m:t>
                              </m:r>
                            </m:e>
                          </m:acc>
                        </m:den>
                      </m:f>
                      <m:r>
                        <a:rPr lang="es-ES" sz="2800" b="0" i="1" smtClean="0">
                          <a:latin typeface="Cambria Math" panose="02040503050406030204" pitchFamily="18" charset="0"/>
                        </a:rPr>
                        <m:t>∗100</m:t>
                      </m:r>
                    </m:oMath>
                  </m:oMathPara>
                </a14:m>
                <a:endParaRPr lang="es-ES" sz="2800" dirty="0"/>
              </a:p>
            </p:txBody>
          </p:sp>
        </mc:Choice>
        <mc:Fallback>
          <p:sp>
            <p:nvSpPr>
              <p:cNvPr id="6" name="CuadroTexto 5"/>
              <p:cNvSpPr txBox="1">
                <a:spLocks noRot="1" noChangeAspect="1" noMove="1" noResize="1" noEditPoints="1" noAdjustHandles="1" noChangeArrowheads="1" noChangeShapeType="1" noTextEdit="1"/>
              </p:cNvSpPr>
              <p:nvPr/>
            </p:nvSpPr>
            <p:spPr>
              <a:xfrm>
                <a:off x="4527715" y="4482302"/>
                <a:ext cx="2281009" cy="80938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541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67233" y="795363"/>
            <a:ext cx="9565519" cy="2784737"/>
          </a:xfrm>
          <a:prstGeom prst="rect">
            <a:avLst/>
          </a:prstGeom>
          <a:noFill/>
        </p:spPr>
        <p:txBody>
          <a:bodyPr wrap="square" rtlCol="0">
            <a:spAutoFit/>
          </a:bodyPr>
          <a:lstStyle/>
          <a:p>
            <a:pPr algn="just">
              <a:lnSpc>
                <a:spcPct val="200000"/>
              </a:lnSpc>
            </a:pPr>
            <a:r>
              <a:rPr lang="es-ES" b="1" dirty="0"/>
              <a:t>Ejemplo</a:t>
            </a:r>
            <a:r>
              <a:rPr lang="es-ES" dirty="0"/>
              <a:t>: Los siguientes datos representa el número de días que estuvieron una muestra aleatoria de turistas y la valoración de Costa Rica como destino turístico: </a:t>
            </a:r>
          </a:p>
          <a:p>
            <a:pPr algn="just">
              <a:lnSpc>
                <a:spcPct val="200000"/>
              </a:lnSpc>
            </a:pPr>
            <a:endParaRPr lang="es-ES" dirty="0"/>
          </a:p>
          <a:p>
            <a:pPr>
              <a:lnSpc>
                <a:spcPct val="200000"/>
              </a:lnSpc>
            </a:pPr>
            <a:r>
              <a:rPr lang="es-ES" dirty="0"/>
              <a:t>   </a:t>
            </a:r>
            <a:r>
              <a:rPr lang="es-ES" b="1" dirty="0"/>
              <a:t>Días</a:t>
            </a:r>
            <a:r>
              <a:rPr lang="es-ES" dirty="0"/>
              <a:t>:  10     15     12     20       5        13     8       25      14       24       20      15      12      30      15</a:t>
            </a:r>
          </a:p>
          <a:p>
            <a:pPr>
              <a:lnSpc>
                <a:spcPct val="200000"/>
              </a:lnSpc>
            </a:pPr>
            <a:r>
              <a:rPr lang="es-ES" dirty="0"/>
              <a:t>   Val. :  8.0    7.0    9.2    8.4     6.0     7.7    7.0    9.0     8.3      7.9     7.5      7.1    8.5     9.0     8.5</a:t>
            </a:r>
          </a:p>
        </p:txBody>
      </p:sp>
      <mc:AlternateContent xmlns:mc="http://schemas.openxmlformats.org/markup-compatibility/2006">
        <mc:Choice xmlns:a14="http://schemas.microsoft.com/office/drawing/2010/main" Requires="a14">
          <p:sp>
            <p:nvSpPr>
              <p:cNvPr id="8" name="CuadroTexto 7"/>
              <p:cNvSpPr txBox="1"/>
              <p:nvPr/>
            </p:nvSpPr>
            <p:spPr>
              <a:xfrm>
                <a:off x="1050670" y="4104096"/>
                <a:ext cx="3072957"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CR" b="0" i="1" smtClean="0">
                              <a:latin typeface="Cambria Math" panose="02040503050406030204" pitchFamily="18" charset="0"/>
                            </a:rPr>
                            <m:t>𝐷</m:t>
                          </m:r>
                          <m:r>
                            <a:rPr lang="es-CR" b="0" i="1" smtClean="0">
                              <a:latin typeface="Cambria Math" panose="02040503050406030204" pitchFamily="18" charset="0"/>
                            </a:rPr>
                            <m:t>í</m:t>
                          </m:r>
                          <m:r>
                            <a:rPr lang="es-CR" b="0" i="1" smtClean="0">
                              <a:latin typeface="Cambria Math" panose="02040503050406030204" pitchFamily="18" charset="0"/>
                            </a:rPr>
                            <m:t>𝑎𝑠</m:t>
                          </m:r>
                        </m:sub>
                      </m:sSub>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6.770</m:t>
                          </m:r>
                        </m:num>
                        <m:den>
                          <m:r>
                            <a:rPr lang="es-ES" b="0" i="1" smtClean="0">
                              <a:latin typeface="Cambria Math" panose="02040503050406030204" pitchFamily="18" charset="0"/>
                            </a:rPr>
                            <m:t>15,87</m:t>
                          </m:r>
                        </m:den>
                      </m:f>
                      <m:r>
                        <a:rPr lang="es-ES" b="0" i="1" smtClean="0">
                          <a:latin typeface="Cambria Math" panose="02040503050406030204" pitchFamily="18" charset="0"/>
                        </a:rPr>
                        <m:t>∗100=42.7%</m:t>
                      </m:r>
                    </m:oMath>
                  </m:oMathPara>
                </a14:m>
                <a:endParaRPr lang="es-ES" dirty="0"/>
              </a:p>
            </p:txBody>
          </p:sp>
        </mc:Choice>
        <mc:Fallback>
          <p:sp>
            <p:nvSpPr>
              <p:cNvPr id="8" name="CuadroTexto 7"/>
              <p:cNvSpPr txBox="1">
                <a:spLocks noRot="1" noChangeAspect="1" noMove="1" noResize="1" noEditPoints="1" noAdjustHandles="1" noChangeArrowheads="1" noChangeShapeType="1" noTextEdit="1"/>
              </p:cNvSpPr>
              <p:nvPr/>
            </p:nvSpPr>
            <p:spPr>
              <a:xfrm>
                <a:off x="1050670" y="4104096"/>
                <a:ext cx="3072957" cy="5497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uadroTexto 8"/>
              <p:cNvSpPr txBox="1"/>
              <p:nvPr/>
            </p:nvSpPr>
            <p:spPr>
              <a:xfrm>
                <a:off x="6096000" y="4176333"/>
                <a:ext cx="322229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CR" b="0" i="1" smtClean="0">
                              <a:latin typeface="Cambria Math" panose="02040503050406030204" pitchFamily="18" charset="0"/>
                            </a:rPr>
                            <m:t>𝑉𝑎𝑙</m:t>
                          </m:r>
                          <m:r>
                            <a:rPr lang="es-CR" b="0" i="1" smtClean="0">
                              <a:latin typeface="Cambria Math" panose="02040503050406030204" pitchFamily="18" charset="0"/>
                            </a:rPr>
                            <m:t>.</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0.8983</m:t>
                          </m:r>
                        </m:num>
                        <m:den>
                          <m:r>
                            <a:rPr lang="es-ES" b="0" i="1" smtClean="0">
                              <a:latin typeface="Cambria Math" panose="02040503050406030204" pitchFamily="18" charset="0"/>
                            </a:rPr>
                            <m:t>7.940</m:t>
                          </m:r>
                        </m:den>
                      </m:f>
                      <m:r>
                        <a:rPr lang="es-ES" b="0" i="1" smtClean="0">
                          <a:latin typeface="Cambria Math" panose="02040503050406030204" pitchFamily="18" charset="0"/>
                        </a:rPr>
                        <m:t>∗100=11.3%</m:t>
                      </m:r>
                    </m:oMath>
                  </m:oMathPara>
                </a14:m>
                <a:endParaRPr lang="es-ES" dirty="0"/>
              </a:p>
            </p:txBody>
          </p:sp>
        </mc:Choice>
        <mc:Fallback>
          <p:sp>
            <p:nvSpPr>
              <p:cNvPr id="9" name="CuadroTexto 8"/>
              <p:cNvSpPr txBox="1">
                <a:spLocks noRot="1" noChangeAspect="1" noMove="1" noResize="1" noEditPoints="1" noAdjustHandles="1" noChangeArrowheads="1" noChangeShapeType="1" noTextEdit="1"/>
              </p:cNvSpPr>
              <p:nvPr/>
            </p:nvSpPr>
            <p:spPr>
              <a:xfrm>
                <a:off x="6096000" y="4176333"/>
                <a:ext cx="3222292" cy="520399"/>
              </a:xfrm>
              <a:prstGeom prst="rect">
                <a:avLst/>
              </a:prstGeom>
              <a:blipFill>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0344679" y="4436533"/>
            <a:ext cx="1593600" cy="1549940"/>
          </a:xfrm>
          <a:prstGeom prst="rect">
            <a:avLst/>
          </a:prstGeom>
        </p:spPr>
      </p:pic>
      <p:pic>
        <p:nvPicPr>
          <p:cNvPr id="10" name="Picture 9"/>
          <p:cNvPicPr>
            <a:picLocks noChangeAspect="1"/>
          </p:cNvPicPr>
          <p:nvPr/>
        </p:nvPicPr>
        <p:blipFill>
          <a:blip r:embed="rId5"/>
          <a:stretch>
            <a:fillRect/>
          </a:stretch>
        </p:blipFill>
        <p:spPr>
          <a:xfrm>
            <a:off x="1512148" y="5177795"/>
            <a:ext cx="4714875" cy="1114425"/>
          </a:xfrm>
          <a:prstGeom prst="rect">
            <a:avLst/>
          </a:prstGeom>
        </p:spPr>
      </p:pic>
    </p:spTree>
    <p:extLst>
      <p:ext uri="{BB962C8B-B14F-4D97-AF65-F5344CB8AC3E}">
        <p14:creationId xmlns:p14="http://schemas.microsoft.com/office/powerpoint/2010/main" val="7478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8E8EB2-0A0A-4EF1-98EB-041AF062D1A9}"/>
              </a:ext>
            </a:extLst>
          </p:cNvPr>
          <p:cNvPicPr>
            <a:picLocks noChangeAspect="1"/>
          </p:cNvPicPr>
          <p:nvPr/>
        </p:nvPicPr>
        <p:blipFill>
          <a:blip r:embed="rId2"/>
          <a:stretch>
            <a:fillRect/>
          </a:stretch>
        </p:blipFill>
        <p:spPr>
          <a:xfrm>
            <a:off x="752041" y="1146150"/>
            <a:ext cx="9801225" cy="2038350"/>
          </a:xfrm>
          <a:prstGeom prst="rect">
            <a:avLst/>
          </a:prstGeom>
        </p:spPr>
      </p:pic>
      <p:pic>
        <p:nvPicPr>
          <p:cNvPr id="3" name="Imagen 2">
            <a:extLst>
              <a:ext uri="{FF2B5EF4-FFF2-40B4-BE49-F238E27FC236}">
                <a16:creationId xmlns:a16="http://schemas.microsoft.com/office/drawing/2014/main" id="{7EE63E2A-56A7-42E0-8268-DB0BF822B970}"/>
              </a:ext>
            </a:extLst>
          </p:cNvPr>
          <p:cNvPicPr>
            <a:picLocks noChangeAspect="1"/>
          </p:cNvPicPr>
          <p:nvPr/>
        </p:nvPicPr>
        <p:blipFill>
          <a:blip r:embed="rId3"/>
          <a:stretch>
            <a:fillRect/>
          </a:stretch>
        </p:blipFill>
        <p:spPr>
          <a:xfrm>
            <a:off x="9258443" y="5018031"/>
            <a:ext cx="2434793" cy="1569227"/>
          </a:xfrm>
          <a:prstGeom prst="rect">
            <a:avLst/>
          </a:prstGeom>
        </p:spPr>
      </p:pic>
    </p:spTree>
    <p:extLst>
      <p:ext uri="{BB962C8B-B14F-4D97-AF65-F5344CB8AC3E}">
        <p14:creationId xmlns:p14="http://schemas.microsoft.com/office/powerpoint/2010/main" val="201468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AE3158-0684-41BF-A67A-B5A53C11A545}"/>
              </a:ext>
            </a:extLst>
          </p:cNvPr>
          <p:cNvPicPr>
            <a:picLocks noChangeAspect="1"/>
          </p:cNvPicPr>
          <p:nvPr/>
        </p:nvPicPr>
        <p:blipFill>
          <a:blip r:embed="rId2"/>
          <a:stretch>
            <a:fillRect/>
          </a:stretch>
        </p:blipFill>
        <p:spPr>
          <a:xfrm>
            <a:off x="817707" y="515229"/>
            <a:ext cx="9637857" cy="5827541"/>
          </a:xfrm>
          <a:prstGeom prst="rect">
            <a:avLst/>
          </a:prstGeom>
        </p:spPr>
      </p:pic>
      <p:pic>
        <p:nvPicPr>
          <p:cNvPr id="3" name="Imagen 2">
            <a:extLst>
              <a:ext uri="{FF2B5EF4-FFF2-40B4-BE49-F238E27FC236}">
                <a16:creationId xmlns:a16="http://schemas.microsoft.com/office/drawing/2014/main" id="{C553A84B-9310-41F4-B715-C6D06595BB7F}"/>
              </a:ext>
            </a:extLst>
          </p:cNvPr>
          <p:cNvPicPr>
            <a:picLocks noChangeAspect="1"/>
          </p:cNvPicPr>
          <p:nvPr/>
        </p:nvPicPr>
        <p:blipFill>
          <a:blip r:embed="rId3"/>
          <a:stretch>
            <a:fillRect/>
          </a:stretch>
        </p:blipFill>
        <p:spPr>
          <a:xfrm>
            <a:off x="9194316" y="1930399"/>
            <a:ext cx="2557223" cy="1653310"/>
          </a:xfrm>
          <a:prstGeom prst="rect">
            <a:avLst/>
          </a:prstGeom>
        </p:spPr>
      </p:pic>
    </p:spTree>
    <p:extLst>
      <p:ext uri="{BB962C8B-B14F-4D97-AF65-F5344CB8AC3E}">
        <p14:creationId xmlns:p14="http://schemas.microsoft.com/office/powerpoint/2010/main" val="1479621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3683" y="1079632"/>
            <a:ext cx="514916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y Varianza para Datos Agrupados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3" name="Imagen 2"/>
          <p:cNvPicPr>
            <a:picLocks noChangeAspect="1"/>
          </p:cNvPicPr>
          <p:nvPr/>
        </p:nvPicPr>
        <p:blipFill>
          <a:blip r:embed="rId2"/>
          <a:stretch>
            <a:fillRect/>
          </a:stretch>
        </p:blipFill>
        <p:spPr>
          <a:xfrm>
            <a:off x="5765540" y="2383943"/>
            <a:ext cx="2417867" cy="811258"/>
          </a:xfrm>
          <a:prstGeom prst="rect">
            <a:avLst/>
          </a:prstGeom>
        </p:spPr>
      </p:pic>
      <p:pic>
        <p:nvPicPr>
          <p:cNvPr id="4" name="Imagen 3"/>
          <p:cNvPicPr>
            <a:picLocks noChangeAspect="1"/>
          </p:cNvPicPr>
          <p:nvPr/>
        </p:nvPicPr>
        <p:blipFill>
          <a:blip r:embed="rId3"/>
          <a:stretch>
            <a:fillRect/>
          </a:stretch>
        </p:blipFill>
        <p:spPr>
          <a:xfrm>
            <a:off x="2474896" y="2426693"/>
            <a:ext cx="1295593" cy="766008"/>
          </a:xfrm>
          <a:prstGeom prst="rect">
            <a:avLst/>
          </a:prstGeom>
        </p:spPr>
      </p:pic>
      <p:sp>
        <p:nvSpPr>
          <p:cNvPr id="7" name="CuadroTexto 6"/>
          <p:cNvSpPr txBox="1"/>
          <p:nvPr/>
        </p:nvSpPr>
        <p:spPr>
          <a:xfrm>
            <a:off x="2428596" y="1808302"/>
            <a:ext cx="2201334" cy="369332"/>
          </a:xfrm>
          <a:prstGeom prst="rect">
            <a:avLst/>
          </a:prstGeom>
          <a:noFill/>
        </p:spPr>
        <p:txBody>
          <a:bodyPr wrap="square" rtlCol="0">
            <a:spAutoFit/>
          </a:bodyPr>
          <a:lstStyle/>
          <a:p>
            <a:r>
              <a:rPr lang="es-ES" dirty="0"/>
              <a:t>Promedio Aritmético</a:t>
            </a:r>
          </a:p>
        </p:txBody>
      </p:sp>
      <p:sp>
        <p:nvSpPr>
          <p:cNvPr id="8" name="CuadroTexto 7"/>
          <p:cNvSpPr txBox="1"/>
          <p:nvPr/>
        </p:nvSpPr>
        <p:spPr>
          <a:xfrm>
            <a:off x="5739954" y="1723338"/>
            <a:ext cx="2799645" cy="369332"/>
          </a:xfrm>
          <a:prstGeom prst="rect">
            <a:avLst/>
          </a:prstGeom>
          <a:noFill/>
        </p:spPr>
        <p:txBody>
          <a:bodyPr wrap="square" rtlCol="0">
            <a:spAutoFit/>
          </a:bodyPr>
          <a:lstStyle/>
          <a:p>
            <a:pPr algn="ctr"/>
            <a:r>
              <a:rPr lang="es-ES" dirty="0"/>
              <a:t>Varianza</a:t>
            </a:r>
          </a:p>
        </p:txBody>
      </p:sp>
      <p:pic>
        <p:nvPicPr>
          <p:cNvPr id="9" name="Imagen 8"/>
          <p:cNvPicPr>
            <a:picLocks noChangeAspect="1"/>
          </p:cNvPicPr>
          <p:nvPr/>
        </p:nvPicPr>
        <p:blipFill>
          <a:blip r:embed="rId4"/>
          <a:stretch>
            <a:fillRect/>
          </a:stretch>
        </p:blipFill>
        <p:spPr>
          <a:xfrm>
            <a:off x="8745453" y="1021180"/>
            <a:ext cx="2263887" cy="1890462"/>
          </a:xfrm>
          <a:prstGeom prst="rect">
            <a:avLst/>
          </a:prstGeom>
        </p:spPr>
      </p:pic>
      <p:sp>
        <p:nvSpPr>
          <p:cNvPr id="5" name="CuadroTexto 4"/>
          <p:cNvSpPr txBox="1"/>
          <p:nvPr/>
        </p:nvSpPr>
        <p:spPr>
          <a:xfrm>
            <a:off x="1364777" y="3603009"/>
            <a:ext cx="9280478" cy="880369"/>
          </a:xfrm>
          <a:prstGeom prst="rect">
            <a:avLst/>
          </a:prstGeom>
          <a:noFill/>
        </p:spPr>
        <p:txBody>
          <a:bodyPr wrap="square" rtlCol="0">
            <a:spAutoFit/>
          </a:bodyPr>
          <a:lstStyle/>
          <a:p>
            <a:pPr>
              <a:lnSpc>
                <a:spcPct val="150000"/>
              </a:lnSpc>
            </a:pPr>
            <a:r>
              <a:rPr lang="es-ES" b="1" dirty="0"/>
              <a:t>Ejemplo</a:t>
            </a:r>
            <a:r>
              <a:rPr lang="es-ES" dirty="0"/>
              <a:t>. Distribución de la edades (en años cumplidos) de los visitantes del Parque Nacional Manuel Antonio (Quepos).</a:t>
            </a:r>
          </a:p>
        </p:txBody>
      </p:sp>
      <p:sp>
        <p:nvSpPr>
          <p:cNvPr id="10" name="CuadroTexto 9"/>
          <p:cNvSpPr txBox="1"/>
          <p:nvPr/>
        </p:nvSpPr>
        <p:spPr>
          <a:xfrm>
            <a:off x="1364776" y="5854890"/>
            <a:ext cx="9348717" cy="369332"/>
          </a:xfrm>
          <a:prstGeom prst="rect">
            <a:avLst/>
          </a:prstGeom>
          <a:noFill/>
        </p:spPr>
        <p:txBody>
          <a:bodyPr wrap="square" rtlCol="0">
            <a:spAutoFit/>
          </a:bodyPr>
          <a:lstStyle/>
          <a:p>
            <a:r>
              <a:rPr lang="es-ES" dirty="0"/>
              <a:t>Calcular la edad promedio de los visitantes y la desviación estándar.</a:t>
            </a:r>
          </a:p>
        </p:txBody>
      </p:sp>
      <p:graphicFrame>
        <p:nvGraphicFramePr>
          <p:cNvPr id="11" name="Tabla 10"/>
          <p:cNvGraphicFramePr>
            <a:graphicFrameLocks noGrp="1"/>
          </p:cNvGraphicFramePr>
          <p:nvPr>
            <p:extLst>
              <p:ext uri="{D42A27DB-BD31-4B8C-83A1-F6EECF244321}">
                <p14:modId xmlns:p14="http://schemas.microsoft.com/office/powerpoint/2010/main" val="523065683"/>
              </p:ext>
            </p:extLst>
          </p:nvPr>
        </p:nvGraphicFramePr>
        <p:xfrm>
          <a:off x="1473956" y="4585647"/>
          <a:ext cx="9068184" cy="73660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285287">
                <a:tc>
                  <a:txBody>
                    <a:bodyPr/>
                    <a:lstStyle/>
                    <a:p>
                      <a:r>
                        <a:rPr lang="es-ES" b="1" dirty="0"/>
                        <a:t>Tiempo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Visitantes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34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 name="Tabla 11"/>
              <p:cNvGraphicFramePr>
                <a:graphicFrameLocks noGrp="1"/>
              </p:cNvGraphicFramePr>
              <p:nvPr>
                <p:extLst>
                  <p:ext uri="{D42A27DB-BD31-4B8C-83A1-F6EECF244321}">
                    <p14:modId xmlns:p14="http://schemas.microsoft.com/office/powerpoint/2010/main" val="1506802068"/>
                  </p:ext>
                </p:extLst>
              </p:nvPr>
            </p:nvGraphicFramePr>
            <p:xfrm>
              <a:off x="1214647" y="1797839"/>
              <a:ext cx="9068184" cy="138176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370840">
                    <a:tc>
                      <a:txBody>
                        <a:bodyPr/>
                        <a:lstStyle/>
                        <a:p>
                          <a:r>
                            <a:rPr lang="es-ES" b="1" dirty="0"/>
                            <a:t>Edades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Visitantes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s-ES" b="1" dirty="0"/>
                            <a:t>Puntos medio</a:t>
                          </a:r>
                        </a:p>
                        <a:p>
                          <a:pPr algn="ct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𝐗</m:t>
                                  </m:r>
                                </m:e>
                                <m:sub>
                                  <m:r>
                                    <a:rPr lang="es-ES" b="1" i="1" smtClean="0">
                                      <a:latin typeface="Cambria Math" panose="02040503050406030204" pitchFamily="18" charset="0"/>
                                    </a:rPr>
                                    <m:t>𝐢</m:t>
                                  </m:r>
                                </m:sub>
                              </m:sSub>
                            </m:oMath>
                          </a14:m>
                          <a:r>
                            <a:rPr lang="es-ES" b="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2" name="Tabla 11"/>
              <p:cNvGraphicFramePr>
                <a:graphicFrameLocks noGrp="1"/>
              </p:cNvGraphicFramePr>
              <p:nvPr>
                <p:extLst>
                  <p:ext uri="{D42A27DB-BD31-4B8C-83A1-F6EECF244321}">
                    <p14:modId xmlns:p14="http://schemas.microsoft.com/office/powerpoint/2010/main" val="1506802068"/>
                  </p:ext>
                </p:extLst>
              </p:nvPr>
            </p:nvGraphicFramePr>
            <p:xfrm>
              <a:off x="1214647" y="1797839"/>
              <a:ext cx="9068184" cy="1381760"/>
            </p:xfrm>
            <a:graphic>
              <a:graphicData uri="http://schemas.openxmlformats.org/drawingml/2006/table">
                <a:tbl>
                  <a:tblPr firstRow="1" bandRow="1">
                    <a:tableStyleId>{2D5ABB26-0587-4C30-8999-92F81FD0307C}</a:tableStyleId>
                  </a:tblPr>
                  <a:tblGrid>
                    <a:gridCol w="1511364"/>
                    <a:gridCol w="1511364"/>
                    <a:gridCol w="1511364"/>
                    <a:gridCol w="1511364"/>
                    <a:gridCol w="1511364"/>
                    <a:gridCol w="1511364"/>
                  </a:tblGrid>
                  <a:tr h="370840">
                    <a:tc>
                      <a:txBody>
                        <a:bodyPr/>
                        <a:lstStyle/>
                        <a:p>
                          <a:r>
                            <a:rPr lang="es-ES" b="1" dirty="0" smtClean="0"/>
                            <a:t>Edades</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20-24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25-29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30-34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35-39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40-44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ES" b="1" dirty="0" smtClean="0"/>
                            <a:t>Visitantes</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1</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5</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6</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403" t="-119811" r="-500806" b="-1887"/>
                          </a:stretch>
                        </a:blipFill>
                      </a:tcPr>
                    </a:tc>
                    <a:tc>
                      <a:txBody>
                        <a:bodyPr/>
                        <a:lstStyle/>
                        <a:p>
                          <a:pPr algn="ctr"/>
                          <a:r>
                            <a:rPr lang="es-ES" dirty="0" smtClean="0"/>
                            <a:t>22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3" name="CuadroTexto 12"/>
              <p:cNvSpPr txBox="1"/>
              <p:nvPr/>
            </p:nvSpPr>
            <p:spPr>
              <a:xfrm>
                <a:off x="1255593" y="3731617"/>
                <a:ext cx="142071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800" i="1" smtClean="0">
                              <a:latin typeface="Cambria Math" panose="02040503050406030204" pitchFamily="18" charset="0"/>
                            </a:rPr>
                          </m:ctrlPr>
                        </m:accPr>
                        <m:e>
                          <m:r>
                            <a:rPr lang="es-ES" sz="2800" b="0" i="1" smtClean="0">
                              <a:latin typeface="Cambria Math" panose="02040503050406030204" pitchFamily="18" charset="0"/>
                            </a:rPr>
                            <m:t>𝑥</m:t>
                          </m:r>
                        </m:e>
                      </m:acc>
                      <m:r>
                        <a:rPr lang="es-ES" sz="2800" b="0" i="1" smtClean="0">
                          <a:latin typeface="Cambria Math" panose="02040503050406030204" pitchFamily="18" charset="0"/>
                        </a:rPr>
                        <m:t>=33.4</m:t>
                      </m:r>
                    </m:oMath>
                  </m:oMathPara>
                </a14:m>
                <a:endParaRPr lang="es-ES" sz="2800" b="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1255593" y="3731617"/>
                <a:ext cx="1420710"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219481" y="5689478"/>
                <a:ext cx="2114361" cy="430887"/>
              </a:xfrm>
              <a:prstGeom prst="rect">
                <a:avLst/>
              </a:prstGeom>
              <a:noFill/>
            </p:spPr>
            <p:txBody>
              <a:bodyPr wrap="none" lIns="0" tIns="0" rIns="0" bIns="0" rtlCol="0">
                <a:spAutoFit/>
              </a:bodyPr>
              <a:lstStyle/>
              <a:p>
                <a14:m>
                  <m:oMath xmlns:m="http://schemas.openxmlformats.org/officeDocument/2006/math">
                    <m:sSubSup>
                      <m:sSubSupPr>
                        <m:ctrlPr>
                          <a:rPr lang="es-ES" sz="2800" i="1" smtClean="0">
                            <a:latin typeface="Cambria Math" panose="02040503050406030204" pitchFamily="18" charset="0"/>
                          </a:rPr>
                        </m:ctrlPr>
                      </m:sSubSupPr>
                      <m:e>
                        <m:r>
                          <a:rPr lang="es-ES" sz="2800" i="1">
                            <a:latin typeface="Cambria Math" panose="02040503050406030204" pitchFamily="18" charset="0"/>
                          </a:rPr>
                          <m:t>𝑆</m:t>
                        </m:r>
                      </m:e>
                      <m:sub>
                        <m:r>
                          <a:rPr lang="es-ES" sz="2800" i="1">
                            <a:latin typeface="Cambria Math" panose="02040503050406030204" pitchFamily="18" charset="0"/>
                          </a:rPr>
                          <m:t>𝑥</m:t>
                        </m:r>
                      </m:sub>
                      <m:sup>
                        <m:r>
                          <a:rPr lang="es-ES" sz="2800" i="1">
                            <a:latin typeface="Cambria Math" panose="02040503050406030204" pitchFamily="18" charset="0"/>
                          </a:rPr>
                          <m:t>2</m:t>
                        </m:r>
                      </m:sup>
                    </m:sSubSup>
                    <m:r>
                      <a:rPr lang="es-ES" sz="2800" i="1">
                        <a:latin typeface="Cambria Math" panose="02040503050406030204" pitchFamily="18" charset="0"/>
                      </a:rPr>
                      <m:t>=</m:t>
                    </m:r>
                  </m:oMath>
                </a14:m>
                <a:r>
                  <a:rPr lang="es-ES" sz="2800" b="0" dirty="0"/>
                  <a:t>19.42857</a:t>
                </a:r>
              </a:p>
            </p:txBody>
          </p:sp>
        </mc:Choice>
        <mc:Fallback xmlns="">
          <p:sp>
            <p:nvSpPr>
              <p:cNvPr id="14" name="CuadroTexto 13"/>
              <p:cNvSpPr txBox="1">
                <a:spLocks noRot="1" noChangeAspect="1" noMove="1" noResize="1" noEditPoints="1" noAdjustHandles="1" noChangeArrowheads="1" noChangeShapeType="1" noTextEdit="1"/>
              </p:cNvSpPr>
              <p:nvPr/>
            </p:nvSpPr>
            <p:spPr>
              <a:xfrm>
                <a:off x="1219481" y="5689478"/>
                <a:ext cx="2114361" cy="430887"/>
              </a:xfrm>
              <a:prstGeom prst="rect">
                <a:avLst/>
              </a:prstGeom>
              <a:blipFill rotWithShape="0">
                <a:blip r:embed="rId4"/>
                <a:stretch>
                  <a:fillRect t="-23944" r="-8069" b="-50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1100443" y="4664381"/>
                <a:ext cx="23524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𝑆</m:t>
                          </m:r>
                        </m:e>
                        <m:sub>
                          <m:r>
                            <a:rPr lang="es-ES" sz="2800" i="1">
                              <a:latin typeface="Cambria Math" panose="02040503050406030204" pitchFamily="18" charset="0"/>
                            </a:rPr>
                            <m:t>𝑥</m:t>
                          </m:r>
                        </m:sub>
                      </m:sSub>
                      <m:r>
                        <a:rPr lang="es-ES" sz="2800" i="1">
                          <a:latin typeface="Cambria Math" panose="02040503050406030204" pitchFamily="18" charset="0"/>
                        </a:rPr>
                        <m:t>=4.40778</m:t>
                      </m:r>
                    </m:oMath>
                  </m:oMathPara>
                </a14:m>
                <a:endParaRPr lang="es-ES" sz="2800" dirty="0"/>
              </a:p>
            </p:txBody>
          </p:sp>
        </mc:Choice>
        <mc:Fallback xmlns="">
          <p:sp>
            <p:nvSpPr>
              <p:cNvPr id="15" name="Rectángulo 14"/>
              <p:cNvSpPr>
                <a:spLocks noRot="1" noChangeAspect="1" noMove="1" noResize="1" noEditPoints="1" noAdjustHandles="1" noChangeArrowheads="1" noChangeShapeType="1" noTextEdit="1"/>
              </p:cNvSpPr>
              <p:nvPr/>
            </p:nvSpPr>
            <p:spPr>
              <a:xfrm>
                <a:off x="1100443" y="4664381"/>
                <a:ext cx="2352439" cy="523220"/>
              </a:xfrm>
              <a:prstGeom prst="rect">
                <a:avLst/>
              </a:prstGeom>
              <a:blipFill rotWithShape="0">
                <a:blip r:embed="rId5"/>
                <a:stretch>
                  <a:fillRect/>
                </a:stretch>
              </a:blipFill>
            </p:spPr>
            <p:txBody>
              <a:bodyPr/>
              <a:lstStyle/>
              <a:p>
                <a:r>
                  <a:rPr lang="en-US">
                    <a:noFill/>
                  </a:rPr>
                  <a:t> </a:t>
                </a:r>
              </a:p>
            </p:txBody>
          </p:sp>
        </mc:Fallback>
      </mc:AlternateContent>
      <p:sp>
        <p:nvSpPr>
          <p:cNvPr id="16" name="CuadroTexto 15"/>
          <p:cNvSpPr txBox="1"/>
          <p:nvPr/>
        </p:nvSpPr>
        <p:spPr>
          <a:xfrm>
            <a:off x="1255593" y="846162"/>
            <a:ext cx="4394579" cy="707886"/>
          </a:xfrm>
          <a:prstGeom prst="rect">
            <a:avLst/>
          </a:prstGeom>
          <a:noFill/>
        </p:spPr>
        <p:txBody>
          <a:bodyPr wrap="square" rtlCol="0">
            <a:spAutoFit/>
          </a:bodyPr>
          <a:lstStyle/>
          <a:p>
            <a:r>
              <a:rPr lang="es-ES" sz="2000" b="1" dirty="0"/>
              <a:t>Cálculo de los puntos medios de las clases:</a:t>
            </a:r>
          </a:p>
        </p:txBody>
      </p:sp>
      <mc:AlternateContent xmlns:mc="http://schemas.openxmlformats.org/markup-compatibility/2006" xmlns:a14="http://schemas.microsoft.com/office/drawing/2010/main">
        <mc:Choice Requires="a14">
          <p:sp>
            <p:nvSpPr>
              <p:cNvPr id="17" name="CuadroTexto 16"/>
              <p:cNvSpPr txBox="1"/>
              <p:nvPr/>
            </p:nvSpPr>
            <p:spPr>
              <a:xfrm>
                <a:off x="6073253" y="791571"/>
                <a:ext cx="225786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𝑿</m:t>
                          </m:r>
                        </m:e>
                        <m:sub>
                          <m:r>
                            <a:rPr lang="es-ES" sz="2000" b="1" i="1" smtClean="0">
                              <a:latin typeface="Cambria Math" panose="02040503050406030204" pitchFamily="18" charset="0"/>
                            </a:rPr>
                            <m:t>𝟏</m:t>
                          </m:r>
                        </m:sub>
                      </m:sSub>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𝟐𝟎</m:t>
                          </m:r>
                          <m:r>
                            <a:rPr lang="es-ES" sz="2000" b="1" i="1" smtClean="0">
                              <a:latin typeface="Cambria Math" panose="02040503050406030204" pitchFamily="18" charset="0"/>
                            </a:rPr>
                            <m:t>+</m:t>
                          </m:r>
                          <m:r>
                            <a:rPr lang="es-ES" sz="2000" b="1" i="1" smtClean="0">
                              <a:latin typeface="Cambria Math" panose="02040503050406030204" pitchFamily="18" charset="0"/>
                            </a:rPr>
                            <m:t>𝟐𝟒</m:t>
                          </m:r>
                        </m:num>
                        <m:den>
                          <m:r>
                            <a:rPr lang="es-ES" sz="2000" b="1" i="1" smtClean="0">
                              <a:latin typeface="Cambria Math" panose="02040503050406030204" pitchFamily="18" charset="0"/>
                            </a:rPr>
                            <m:t>𝟐</m:t>
                          </m:r>
                        </m:den>
                      </m:f>
                      <m:r>
                        <a:rPr lang="es-ES" sz="2000" b="1" i="1" smtClean="0">
                          <a:latin typeface="Cambria Math" panose="02040503050406030204" pitchFamily="18" charset="0"/>
                        </a:rPr>
                        <m:t>=</m:t>
                      </m:r>
                      <m:r>
                        <a:rPr lang="es-ES" sz="2000" b="1" i="1" smtClean="0">
                          <a:latin typeface="Cambria Math" panose="02040503050406030204" pitchFamily="18" charset="0"/>
                        </a:rPr>
                        <m:t>𝟐𝟐</m:t>
                      </m:r>
                    </m:oMath>
                  </m:oMathPara>
                </a14:m>
                <a:endParaRPr lang="es-ES" sz="2000"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073253" y="791571"/>
                <a:ext cx="2257862" cy="576183"/>
              </a:xfrm>
              <a:prstGeom prst="rect">
                <a:avLst/>
              </a:prstGeom>
              <a:blipFill rotWithShape="0">
                <a:blip r:embed="rId14"/>
                <a:stretch>
                  <a:fillRect/>
                </a:stretch>
              </a:blipFill>
            </p:spPr>
            <p:txBody>
              <a:bodyPr/>
              <a:lstStyle/>
              <a:p>
                <a:r>
                  <a:rPr lang="es-ES">
                    <a:noFill/>
                  </a:rPr>
                  <a:t> </a:t>
                </a:r>
              </a:p>
            </p:txBody>
          </p:sp>
        </mc:Fallback>
      </mc:AlternateContent>
      <p:pic>
        <p:nvPicPr>
          <p:cNvPr id="10" name="Picture 9"/>
          <p:cNvPicPr>
            <a:picLocks noChangeAspect="1"/>
          </p:cNvPicPr>
          <p:nvPr/>
        </p:nvPicPr>
        <p:blipFill>
          <a:blip r:embed="rId15"/>
          <a:stretch>
            <a:fillRect/>
          </a:stretch>
        </p:blipFill>
        <p:spPr>
          <a:xfrm>
            <a:off x="5768975" y="3947059"/>
            <a:ext cx="3993092" cy="2184067"/>
          </a:xfrm>
          <a:prstGeom prst="rect">
            <a:avLst/>
          </a:prstGeom>
        </p:spPr>
      </p:pic>
    </p:spTree>
    <p:extLst>
      <p:ext uri="{BB962C8B-B14F-4D97-AF65-F5344CB8AC3E}">
        <p14:creationId xmlns:p14="http://schemas.microsoft.com/office/powerpoint/2010/main" val="34941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33715" y="1445618"/>
            <a:ext cx="9884228"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600" i="0" u="none" strike="noStrike" cap="none" normalizeH="0" baseline="0" dirty="0">
                <a:ln>
                  <a:noFill/>
                </a:ln>
                <a:solidFill>
                  <a:schemeClr val="tx1"/>
                </a:solidFill>
                <a:effectLst/>
                <a:latin typeface="Arial" panose="020B0604020202020204" pitchFamily="34" charset="0"/>
              </a:rPr>
              <a:t>Se obtiene al dividir la suma de todos los valores de una variable por la cantidad total de datos (o</a:t>
            </a:r>
            <a:r>
              <a:rPr kumimoji="0" lang="es-ES" altLang="es-ES" sz="1600" i="0" u="none" strike="noStrike" cap="none" normalizeH="0" dirty="0">
                <a:ln>
                  <a:noFill/>
                </a:ln>
                <a:solidFill>
                  <a:schemeClr val="tx1"/>
                </a:solidFill>
                <a:effectLst/>
                <a:latin typeface="Arial" panose="020B0604020202020204" pitchFamily="34" charset="0"/>
              </a:rPr>
              <a:t> </a:t>
            </a:r>
            <a:r>
              <a:rPr kumimoji="0" lang="es-ES" altLang="es-ES" sz="1600" i="0" u="none" strike="noStrike" cap="none" normalizeH="0" baseline="0" dirty="0">
                <a:ln>
                  <a:noFill/>
                </a:ln>
                <a:solidFill>
                  <a:schemeClr val="tx1"/>
                </a:solidFill>
                <a:effectLst/>
                <a:latin typeface="Arial" panose="020B0604020202020204" pitchFamily="34" charset="0"/>
              </a:rPr>
              <a:t>tamaño de la muestra). En palabras más simples, corresponde a la suma de un conjunto de datos dividida por el número total de dichos datos.</a:t>
            </a:r>
          </a:p>
        </p:txBody>
      </p:sp>
      <p:sp>
        <p:nvSpPr>
          <p:cNvPr id="6" name="Rectángulo 5"/>
          <p:cNvSpPr/>
          <p:nvPr/>
        </p:nvSpPr>
        <p:spPr>
          <a:xfrm>
            <a:off x="1376256" y="4079226"/>
            <a:ext cx="9741687" cy="1477328"/>
          </a:xfrm>
          <a:prstGeom prst="rect">
            <a:avLst/>
          </a:prstGeom>
        </p:spPr>
        <p:txBody>
          <a:bodyPr wrap="square">
            <a:spAutoFit/>
          </a:bodyPr>
          <a:lstStyle/>
          <a:p>
            <a:r>
              <a:rPr lang="es-ES" dirty="0"/>
              <a:t>A continuación se presenta a calificación asigna por 7 huésped a la atención recibida en un hotel de Samara:</a:t>
            </a:r>
          </a:p>
          <a:p>
            <a:r>
              <a:rPr lang="es-ES" dirty="0"/>
              <a:t> 		8.5   7.0    9.3    4.2    8.2    5.5    7.3</a:t>
            </a:r>
          </a:p>
          <a:p>
            <a:endParaRPr lang="es-ES" dirty="0"/>
          </a:p>
          <a:p>
            <a:r>
              <a:rPr lang="es-ES" b="1" dirty="0"/>
              <a:t>n = 7</a:t>
            </a:r>
            <a:r>
              <a:rPr lang="es-ES" dirty="0"/>
              <a:t> (número total de datos) </a:t>
            </a:r>
          </a:p>
        </p:txBody>
      </p:sp>
      <p:sp>
        <p:nvSpPr>
          <p:cNvPr id="9" name="Rectángulo 8"/>
          <p:cNvSpPr/>
          <p:nvPr/>
        </p:nvSpPr>
        <p:spPr>
          <a:xfrm>
            <a:off x="4026339" y="776640"/>
            <a:ext cx="3409908" cy="369332"/>
          </a:xfrm>
          <a:prstGeom prst="rect">
            <a:avLst/>
          </a:prstGeom>
          <a:effectLst>
            <a:outerShdw blurRad="50800" dist="38100" dir="5400000" algn="t" rotWithShape="0">
              <a:prstClr val="black">
                <a:alpha val="40000"/>
              </a:prstClr>
            </a:outerShdw>
          </a:effectLst>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Aritmético Simple</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1376256" y="2899939"/>
                <a:ext cx="5989744"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i="1">
                              <a:latin typeface="Cambria Math" panose="02040503050406030204" pitchFamily="18" charset="0"/>
                            </a:rPr>
                            <m:t>𝑆𝑢𝑚𝑎</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𝑣𝑎𝑙𝑜𝑟𝑒𝑠</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𝑣𝑎𝑟𝑖𝑎𝑏𝑙𝑒</m:t>
                          </m:r>
                        </m:num>
                        <m:den>
                          <m:r>
                            <a:rPr lang="es-ES" altLang="es-ES" i="1">
                              <a:latin typeface="Cambria Math" panose="02040503050406030204" pitchFamily="18" charset="0"/>
                            </a:rPr>
                            <m:t>𝑇𝑎𝑚𝑎</m:t>
                          </m:r>
                          <m:r>
                            <a:rPr lang="es-ES" altLang="es-ES" i="1">
                              <a:latin typeface="Cambria Math" panose="02040503050406030204" pitchFamily="18" charset="0"/>
                            </a:rPr>
                            <m:t>ñ</m:t>
                          </m:r>
                          <m:r>
                            <a:rPr lang="es-ES" altLang="es-ES" i="1">
                              <a:latin typeface="Cambria Math" panose="02040503050406030204" pitchFamily="18" charset="0"/>
                            </a:rPr>
                            <m:t>𝑜</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𝑚𝑢𝑒𝑠𝑡𝑟𝑎</m:t>
                          </m:r>
                        </m:den>
                      </m:f>
                      <m:r>
                        <a:rPr lang="es-ES" altLang="es-ES" i="1">
                          <a:latin typeface="Cambria Math" panose="02040503050406030204" pitchFamily="18" charset="0"/>
                        </a:rPr>
                        <m:t>=</m:t>
                      </m:r>
                      <m:f>
                        <m:fPr>
                          <m:ctrlPr>
                            <a:rPr lang="es-ES" altLang="es-ES" i="1">
                              <a:latin typeface="Cambria Math" panose="02040503050406030204" pitchFamily="18" charset="0"/>
                            </a:rPr>
                          </m:ctrlPr>
                        </m:fPr>
                        <m:num>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1</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2</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𝑛</m:t>
                              </m:r>
                            </m:sub>
                          </m:sSub>
                        </m:num>
                        <m:den>
                          <m:r>
                            <a:rPr lang="es-ES" altLang="es-ES" i="1">
                              <a:latin typeface="Cambria Math" panose="02040503050406030204" pitchFamily="18" charset="0"/>
                            </a:rPr>
                            <m:t>𝑛</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1376256" y="2899939"/>
                <a:ext cx="5989744" cy="63555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646452" y="5712259"/>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b="0" i="1" smtClean="0">
                              <a:latin typeface="Cambria Math" panose="02040503050406030204" pitchFamily="18" charset="0"/>
                            </a:rPr>
                            <m:t>50</m:t>
                          </m:r>
                        </m:num>
                        <m:den>
                          <m:r>
                            <a:rPr lang="es-ES" altLang="es-ES" b="0" i="1" smtClean="0">
                              <a:latin typeface="Cambria Math" panose="02040503050406030204" pitchFamily="18" charset="0"/>
                            </a:rPr>
                            <m:t>7</m:t>
                          </m:r>
                        </m:den>
                      </m:f>
                      <m:r>
                        <a:rPr lang="es-ES" altLang="es-ES" i="1">
                          <a:latin typeface="Cambria Math" panose="02040503050406030204" pitchFamily="18" charset="0"/>
                        </a:rPr>
                        <m:t>=</m:t>
                      </m:r>
                      <m:r>
                        <a:rPr lang="es-ES" altLang="es-ES" b="0" i="1" smtClean="0">
                          <a:latin typeface="Cambria Math" panose="02040503050406030204" pitchFamily="18" charset="0"/>
                        </a:rPr>
                        <m:t>7.142857</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646452" y="5712259"/>
                <a:ext cx="7498678" cy="635559"/>
              </a:xfrm>
              <a:prstGeom prst="rect">
                <a:avLst/>
              </a:prstGeom>
              <a:blipFill rotWithShape="0">
                <a:blip r:embed="rId3"/>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7918518" y="2515248"/>
            <a:ext cx="3057525" cy="150495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4961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D744D3-318C-4013-B7D5-150730A46CD3}"/>
              </a:ext>
            </a:extLst>
          </p:cNvPr>
          <p:cNvPicPr>
            <a:picLocks noChangeAspect="1"/>
          </p:cNvPicPr>
          <p:nvPr/>
        </p:nvPicPr>
        <p:blipFill>
          <a:blip r:embed="rId2"/>
          <a:stretch>
            <a:fillRect/>
          </a:stretch>
        </p:blipFill>
        <p:spPr>
          <a:xfrm>
            <a:off x="571211" y="715962"/>
            <a:ext cx="9848850" cy="3190875"/>
          </a:xfrm>
          <a:prstGeom prst="rect">
            <a:avLst/>
          </a:prstGeom>
        </p:spPr>
      </p:pic>
      <p:pic>
        <p:nvPicPr>
          <p:cNvPr id="3" name="Imagen 2">
            <a:extLst>
              <a:ext uri="{FF2B5EF4-FFF2-40B4-BE49-F238E27FC236}">
                <a16:creationId xmlns:a16="http://schemas.microsoft.com/office/drawing/2014/main" id="{6C9A8705-436E-497F-B474-06CD57500FFE}"/>
              </a:ext>
            </a:extLst>
          </p:cNvPr>
          <p:cNvPicPr>
            <a:picLocks noChangeAspect="1"/>
          </p:cNvPicPr>
          <p:nvPr/>
        </p:nvPicPr>
        <p:blipFill>
          <a:blip r:embed="rId3"/>
          <a:stretch>
            <a:fillRect/>
          </a:stretch>
        </p:blipFill>
        <p:spPr>
          <a:xfrm>
            <a:off x="8865466" y="1265382"/>
            <a:ext cx="1349829" cy="1744085"/>
          </a:xfrm>
          <a:prstGeom prst="rect">
            <a:avLst/>
          </a:prstGeom>
        </p:spPr>
      </p:pic>
    </p:spTree>
    <p:extLst>
      <p:ext uri="{BB962C8B-B14F-4D97-AF65-F5344CB8AC3E}">
        <p14:creationId xmlns:p14="http://schemas.microsoft.com/office/powerpoint/2010/main" val="715902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363FF94-37D8-4325-BE79-3E56D033B1E3}"/>
              </a:ext>
            </a:extLst>
          </p:cNvPr>
          <p:cNvPicPr>
            <a:picLocks noChangeAspect="1"/>
          </p:cNvPicPr>
          <p:nvPr/>
        </p:nvPicPr>
        <p:blipFill>
          <a:blip r:embed="rId2"/>
          <a:stretch>
            <a:fillRect/>
          </a:stretch>
        </p:blipFill>
        <p:spPr>
          <a:xfrm>
            <a:off x="820555" y="567227"/>
            <a:ext cx="10022936" cy="5914255"/>
          </a:xfrm>
          <a:prstGeom prst="rect">
            <a:avLst/>
          </a:prstGeom>
        </p:spPr>
      </p:pic>
    </p:spTree>
    <p:extLst>
      <p:ext uri="{BB962C8B-B14F-4D97-AF65-F5344CB8AC3E}">
        <p14:creationId xmlns:p14="http://schemas.microsoft.com/office/powerpoint/2010/main" val="11359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76865" y="2036844"/>
            <a:ext cx="998096" cy="665397"/>
          </a:xfrm>
          <a:prstGeom prst="rect">
            <a:avLst/>
          </a:prstGeom>
        </p:spPr>
      </p:pic>
      <p:pic>
        <p:nvPicPr>
          <p:cNvPr id="11" name="Imagen 10"/>
          <p:cNvPicPr>
            <a:picLocks noChangeAspect="1"/>
          </p:cNvPicPr>
          <p:nvPr/>
        </p:nvPicPr>
        <p:blipFill>
          <a:blip r:embed="rId3"/>
          <a:stretch>
            <a:fillRect/>
          </a:stretch>
        </p:blipFill>
        <p:spPr>
          <a:xfrm>
            <a:off x="2338211" y="710847"/>
            <a:ext cx="6477000" cy="514350"/>
          </a:xfrm>
          <a:prstGeom prst="rect">
            <a:avLst/>
          </a:prstGeom>
        </p:spPr>
      </p:pic>
      <p:pic>
        <p:nvPicPr>
          <p:cNvPr id="13" name="Imagen 12"/>
          <p:cNvPicPr>
            <a:picLocks noChangeAspect="1"/>
          </p:cNvPicPr>
          <p:nvPr/>
        </p:nvPicPr>
        <p:blipFill>
          <a:blip r:embed="rId4"/>
          <a:stretch>
            <a:fillRect/>
          </a:stretch>
        </p:blipFill>
        <p:spPr>
          <a:xfrm>
            <a:off x="4740252" y="1475024"/>
            <a:ext cx="1573613" cy="394719"/>
          </a:xfrm>
          <a:prstGeom prst="rect">
            <a:avLst/>
          </a:prstGeom>
        </p:spPr>
      </p:pic>
      <p:pic>
        <p:nvPicPr>
          <p:cNvPr id="18" name="Imagen 17"/>
          <p:cNvPicPr>
            <a:picLocks noChangeAspect="1"/>
          </p:cNvPicPr>
          <p:nvPr/>
        </p:nvPicPr>
        <p:blipFill>
          <a:blip r:embed="rId5"/>
          <a:stretch>
            <a:fillRect/>
          </a:stretch>
        </p:blipFill>
        <p:spPr>
          <a:xfrm>
            <a:off x="5732131" y="2226363"/>
            <a:ext cx="1394862" cy="475894"/>
          </a:xfrm>
          <a:prstGeom prst="rect">
            <a:avLst/>
          </a:prstGeom>
        </p:spPr>
      </p:pic>
      <p:pic>
        <p:nvPicPr>
          <p:cNvPr id="19" name="Imagen 18"/>
          <p:cNvPicPr>
            <a:picLocks noChangeAspect="1"/>
          </p:cNvPicPr>
          <p:nvPr/>
        </p:nvPicPr>
        <p:blipFill>
          <a:blip r:embed="rId6"/>
          <a:stretch>
            <a:fillRect/>
          </a:stretch>
        </p:blipFill>
        <p:spPr>
          <a:xfrm>
            <a:off x="1583142" y="4060706"/>
            <a:ext cx="2169994" cy="874675"/>
          </a:xfrm>
          <a:prstGeom prst="rect">
            <a:avLst/>
          </a:prstGeom>
        </p:spPr>
      </p:pic>
      <p:pic>
        <p:nvPicPr>
          <p:cNvPr id="26" name="Imagen 25"/>
          <p:cNvPicPr>
            <a:picLocks noChangeAspect="1"/>
          </p:cNvPicPr>
          <p:nvPr/>
        </p:nvPicPr>
        <p:blipFill>
          <a:blip r:embed="rId7"/>
          <a:stretch>
            <a:fillRect/>
          </a:stretch>
        </p:blipFill>
        <p:spPr>
          <a:xfrm>
            <a:off x="1569493" y="5346865"/>
            <a:ext cx="2183642" cy="829397"/>
          </a:xfrm>
          <a:prstGeom prst="rect">
            <a:avLst/>
          </a:prstGeom>
        </p:spPr>
      </p:pic>
      <p:pic>
        <p:nvPicPr>
          <p:cNvPr id="27" name="Imagen 26"/>
          <p:cNvPicPr>
            <a:picLocks noChangeAspect="1"/>
          </p:cNvPicPr>
          <p:nvPr/>
        </p:nvPicPr>
        <p:blipFill>
          <a:blip r:embed="rId8"/>
          <a:stretch>
            <a:fillRect/>
          </a:stretch>
        </p:blipFill>
        <p:spPr>
          <a:xfrm>
            <a:off x="5664247" y="3004216"/>
            <a:ext cx="2419350" cy="685800"/>
          </a:xfrm>
          <a:prstGeom prst="rect">
            <a:avLst/>
          </a:prstGeom>
        </p:spPr>
      </p:pic>
      <p:pic>
        <p:nvPicPr>
          <p:cNvPr id="28" name="Imagen 27"/>
          <p:cNvPicPr>
            <a:picLocks noChangeAspect="1"/>
          </p:cNvPicPr>
          <p:nvPr/>
        </p:nvPicPr>
        <p:blipFill>
          <a:blip r:embed="rId9"/>
          <a:stretch>
            <a:fillRect/>
          </a:stretch>
        </p:blipFill>
        <p:spPr>
          <a:xfrm>
            <a:off x="5706471" y="4273456"/>
            <a:ext cx="2362200" cy="685800"/>
          </a:xfrm>
          <a:prstGeom prst="rect">
            <a:avLst/>
          </a:prstGeom>
        </p:spPr>
      </p:pic>
      <p:pic>
        <p:nvPicPr>
          <p:cNvPr id="29" name="Imagen 28"/>
          <p:cNvPicPr>
            <a:picLocks noChangeAspect="1"/>
          </p:cNvPicPr>
          <p:nvPr/>
        </p:nvPicPr>
        <p:blipFill>
          <a:blip r:embed="rId10"/>
          <a:stretch>
            <a:fillRect/>
          </a:stretch>
        </p:blipFill>
        <p:spPr>
          <a:xfrm>
            <a:off x="5664884" y="5378283"/>
            <a:ext cx="2554209" cy="763210"/>
          </a:xfrm>
          <a:prstGeom prst="rect">
            <a:avLst/>
          </a:prstGeom>
        </p:spPr>
      </p:pic>
      <p:pic>
        <p:nvPicPr>
          <p:cNvPr id="32" name="Imagen 31"/>
          <p:cNvPicPr>
            <a:picLocks noChangeAspect="1"/>
          </p:cNvPicPr>
          <p:nvPr/>
        </p:nvPicPr>
        <p:blipFill>
          <a:blip r:embed="rId11"/>
          <a:stretch>
            <a:fillRect/>
          </a:stretch>
        </p:blipFill>
        <p:spPr>
          <a:xfrm>
            <a:off x="1579515" y="2953319"/>
            <a:ext cx="2212718" cy="772520"/>
          </a:xfrm>
          <a:prstGeom prst="rect">
            <a:avLst/>
          </a:prstGeom>
        </p:spPr>
      </p:pic>
      <p:pic>
        <p:nvPicPr>
          <p:cNvPr id="33" name="Imagen 32"/>
          <p:cNvPicPr>
            <a:picLocks noChangeAspect="1"/>
          </p:cNvPicPr>
          <p:nvPr/>
        </p:nvPicPr>
        <p:blipFill>
          <a:blip r:embed="rId12"/>
          <a:stretch>
            <a:fillRect/>
          </a:stretch>
        </p:blipFill>
        <p:spPr>
          <a:xfrm>
            <a:off x="1124661" y="2217761"/>
            <a:ext cx="361950" cy="457200"/>
          </a:xfrm>
          <a:prstGeom prst="rect">
            <a:avLst/>
          </a:prstGeom>
        </p:spPr>
      </p:pic>
      <p:pic>
        <p:nvPicPr>
          <p:cNvPr id="34" name="Imagen 33"/>
          <p:cNvPicPr>
            <a:picLocks noChangeAspect="1"/>
          </p:cNvPicPr>
          <p:nvPr/>
        </p:nvPicPr>
        <p:blipFill>
          <a:blip r:embed="rId13"/>
          <a:stretch>
            <a:fillRect/>
          </a:stretch>
        </p:blipFill>
        <p:spPr>
          <a:xfrm>
            <a:off x="1078955" y="3083612"/>
            <a:ext cx="371475" cy="390525"/>
          </a:xfrm>
          <a:prstGeom prst="rect">
            <a:avLst/>
          </a:prstGeom>
        </p:spPr>
      </p:pic>
      <p:pic>
        <p:nvPicPr>
          <p:cNvPr id="35" name="Imagen 34"/>
          <p:cNvPicPr>
            <a:picLocks noChangeAspect="1"/>
          </p:cNvPicPr>
          <p:nvPr/>
        </p:nvPicPr>
        <p:blipFill>
          <a:blip r:embed="rId14"/>
          <a:stretch>
            <a:fillRect/>
          </a:stretch>
        </p:blipFill>
        <p:spPr>
          <a:xfrm>
            <a:off x="1059265" y="4288737"/>
            <a:ext cx="438150" cy="409575"/>
          </a:xfrm>
          <a:prstGeom prst="rect">
            <a:avLst/>
          </a:prstGeom>
        </p:spPr>
      </p:pic>
      <p:pic>
        <p:nvPicPr>
          <p:cNvPr id="36" name="Imagen 35"/>
          <p:cNvPicPr>
            <a:picLocks noChangeAspect="1"/>
          </p:cNvPicPr>
          <p:nvPr/>
        </p:nvPicPr>
        <p:blipFill>
          <a:blip r:embed="rId15"/>
          <a:stretch>
            <a:fillRect/>
          </a:stretch>
        </p:blipFill>
        <p:spPr>
          <a:xfrm>
            <a:off x="1096086" y="5594800"/>
            <a:ext cx="419100" cy="390525"/>
          </a:xfrm>
          <a:prstGeom prst="rect">
            <a:avLst/>
          </a:prstGeom>
        </p:spPr>
      </p:pic>
      <p:pic>
        <p:nvPicPr>
          <p:cNvPr id="37" name="Imagen 36"/>
          <p:cNvPicPr>
            <a:picLocks noChangeAspect="1"/>
          </p:cNvPicPr>
          <p:nvPr/>
        </p:nvPicPr>
        <p:blipFill>
          <a:blip r:embed="rId16"/>
          <a:stretch>
            <a:fillRect/>
          </a:stretch>
        </p:blipFill>
        <p:spPr>
          <a:xfrm>
            <a:off x="5137742" y="2282517"/>
            <a:ext cx="333375" cy="409575"/>
          </a:xfrm>
          <a:prstGeom prst="rect">
            <a:avLst/>
          </a:prstGeom>
        </p:spPr>
      </p:pic>
      <p:pic>
        <p:nvPicPr>
          <p:cNvPr id="38" name="Imagen 37"/>
          <p:cNvPicPr>
            <a:picLocks noChangeAspect="1"/>
          </p:cNvPicPr>
          <p:nvPr/>
        </p:nvPicPr>
        <p:blipFill>
          <a:blip r:embed="rId17"/>
          <a:stretch>
            <a:fillRect/>
          </a:stretch>
        </p:blipFill>
        <p:spPr>
          <a:xfrm>
            <a:off x="5113930" y="3179146"/>
            <a:ext cx="381000" cy="390525"/>
          </a:xfrm>
          <a:prstGeom prst="rect">
            <a:avLst/>
          </a:prstGeom>
        </p:spPr>
      </p:pic>
      <p:pic>
        <p:nvPicPr>
          <p:cNvPr id="39" name="Imagen 38"/>
          <p:cNvPicPr>
            <a:picLocks noChangeAspect="1"/>
          </p:cNvPicPr>
          <p:nvPr/>
        </p:nvPicPr>
        <p:blipFill>
          <a:blip r:embed="rId18"/>
          <a:stretch>
            <a:fillRect/>
          </a:stretch>
        </p:blipFill>
        <p:spPr>
          <a:xfrm>
            <a:off x="5137102" y="4416330"/>
            <a:ext cx="361950" cy="400050"/>
          </a:xfrm>
          <a:prstGeom prst="rect">
            <a:avLst/>
          </a:prstGeom>
        </p:spPr>
      </p:pic>
      <p:pic>
        <p:nvPicPr>
          <p:cNvPr id="40" name="Imagen 39"/>
          <p:cNvPicPr>
            <a:picLocks noChangeAspect="1"/>
          </p:cNvPicPr>
          <p:nvPr/>
        </p:nvPicPr>
        <p:blipFill>
          <a:blip r:embed="rId19"/>
          <a:stretch>
            <a:fillRect/>
          </a:stretch>
        </p:blipFill>
        <p:spPr>
          <a:xfrm>
            <a:off x="5099642" y="5561462"/>
            <a:ext cx="409575" cy="457200"/>
          </a:xfrm>
          <a:prstGeom prst="rect">
            <a:avLst/>
          </a:prstGeom>
        </p:spPr>
      </p:pic>
      <p:pic>
        <p:nvPicPr>
          <p:cNvPr id="3" name="Imagen 2"/>
          <p:cNvPicPr>
            <a:picLocks noChangeAspect="1"/>
          </p:cNvPicPr>
          <p:nvPr/>
        </p:nvPicPr>
        <p:blipFill>
          <a:blip r:embed="rId20"/>
          <a:stretch>
            <a:fillRect/>
          </a:stretch>
        </p:blipFill>
        <p:spPr>
          <a:xfrm>
            <a:off x="9505243" y="2313163"/>
            <a:ext cx="1691933" cy="3410303"/>
          </a:xfrm>
          <a:prstGeom prst="rect">
            <a:avLst/>
          </a:prstGeom>
        </p:spPr>
      </p:pic>
    </p:spTree>
    <p:extLst>
      <p:ext uri="{BB962C8B-B14F-4D97-AF65-F5344CB8AC3E}">
        <p14:creationId xmlns:p14="http://schemas.microsoft.com/office/powerpoint/2010/main" val="182713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05979" y="890875"/>
            <a:ext cx="423705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Propiedades de la Media Aritmética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1066801" y="1594609"/>
            <a:ext cx="9477100" cy="2031325"/>
          </a:xfrm>
          <a:prstGeom prst="rect">
            <a:avLst/>
          </a:prstGeom>
        </p:spPr>
        <p:txBody>
          <a:bodyPr wrap="square">
            <a:spAutoFit/>
          </a:bodyPr>
          <a:lstStyle/>
          <a:p>
            <a:pPr marL="285750" indent="-285750">
              <a:buFont typeface="Wingdings" panose="05000000000000000000" pitchFamily="2" charset="2"/>
              <a:buChar char="q"/>
            </a:pPr>
            <a:r>
              <a:rPr lang="es-ES" dirty="0"/>
              <a:t>Esta expresada en las mismas unidades que la variable.</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el centro de gravedad de toda la distribución, representando a todos los valores observados.</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En su cálculo intervienen todos los valores de la distribución.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única.</a:t>
            </a:r>
          </a:p>
        </p:txBody>
      </p:sp>
      <p:sp>
        <p:nvSpPr>
          <p:cNvPr id="3" name="Rectangle 2"/>
          <p:cNvSpPr/>
          <p:nvPr/>
        </p:nvSpPr>
        <p:spPr>
          <a:xfrm>
            <a:off x="1134533" y="3960336"/>
            <a:ext cx="10058400" cy="1338828"/>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s-ES" b="1" dirty="0"/>
              <a:t>Su principal inconveniente, es que la media está influenciada por los valores  extremos (pequeños o grandes). En general, cuando la distribución tenga datos extremos, no se utiliza la media como medida de tendencia central.</a:t>
            </a:r>
          </a:p>
        </p:txBody>
      </p:sp>
      <p:pic>
        <p:nvPicPr>
          <p:cNvPr id="4" name="Picture 3"/>
          <p:cNvPicPr>
            <a:picLocks noChangeAspect="1"/>
          </p:cNvPicPr>
          <p:nvPr/>
        </p:nvPicPr>
        <p:blipFill>
          <a:blip r:embed="rId2"/>
          <a:stretch>
            <a:fillRect/>
          </a:stretch>
        </p:blipFill>
        <p:spPr>
          <a:xfrm>
            <a:off x="7848601" y="5066057"/>
            <a:ext cx="3073400" cy="1532709"/>
          </a:xfrm>
          <a:prstGeom prst="rect">
            <a:avLst/>
          </a:prstGeom>
        </p:spPr>
      </p:pic>
    </p:spTree>
    <p:extLst>
      <p:ext uri="{BB962C8B-B14F-4D97-AF65-F5344CB8AC3E}">
        <p14:creationId xmlns:p14="http://schemas.microsoft.com/office/powerpoint/2010/main" val="414164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688" y="1416844"/>
            <a:ext cx="10145486" cy="1200329"/>
          </a:xfrm>
          <a:prstGeom prst="rect">
            <a:avLst/>
          </a:prstGeom>
        </p:spPr>
        <p:txBody>
          <a:bodyPr wrap="square">
            <a:spAutoFit/>
          </a:bodyPr>
          <a:lstStyle/>
          <a:p>
            <a:pPr algn="just"/>
            <a:r>
              <a:rPr lang="es-ES" dirty="0"/>
              <a:t>En algunas series estadísticas, no todos los valores tienen la misma importancia. Entonces, para calcular la media se ponderan dichos valores según su peso, con lo que se obtiene una </a:t>
            </a:r>
            <a:r>
              <a:rPr lang="es-ES" b="1" dirty="0"/>
              <a:t>media aritmética ponderada</a:t>
            </a:r>
            <a:r>
              <a:rPr lang="es-ES" dirty="0"/>
              <a:t>. </a:t>
            </a:r>
          </a:p>
          <a:p>
            <a:r>
              <a:rPr lang="es-ES" dirty="0"/>
              <a:t>Si se tiene una variable con valores </a:t>
            </a:r>
            <a:r>
              <a:rPr lang="es-ES" b="1" i="1" dirty="0"/>
              <a:t>x</a:t>
            </a:r>
            <a:r>
              <a:rPr lang="es-ES" b="1" i="1" baseline="-25000" dirty="0"/>
              <a:t>1</a:t>
            </a:r>
            <a:r>
              <a:rPr lang="es-ES" b="1" i="1" dirty="0"/>
              <a:t>, x</a:t>
            </a:r>
            <a:r>
              <a:rPr lang="es-ES" b="1" i="1" baseline="-25000" dirty="0"/>
              <a:t>2</a:t>
            </a:r>
            <a:r>
              <a:rPr lang="es-ES" b="1" i="1" dirty="0"/>
              <a:t>, ... , </a:t>
            </a:r>
            <a:r>
              <a:rPr lang="es-ES" b="1" i="1" dirty="0" err="1"/>
              <a:t>x</a:t>
            </a:r>
            <a:r>
              <a:rPr lang="es-ES" b="1" i="1" baseline="-25000" dirty="0" err="1"/>
              <a:t>n</a:t>
            </a:r>
            <a:r>
              <a:rPr lang="es-ES" dirty="0"/>
              <a:t>, a los que se asigna un peso mediante valores numéricos </a:t>
            </a:r>
            <a:r>
              <a:rPr lang="es-ES" b="1" i="1" dirty="0"/>
              <a:t>p</a:t>
            </a:r>
            <a:r>
              <a:rPr lang="es-ES" b="1" i="1" baseline="-25000" dirty="0"/>
              <a:t>1</a:t>
            </a:r>
            <a:r>
              <a:rPr lang="es-ES" b="1" i="1" dirty="0"/>
              <a:t>, p</a:t>
            </a:r>
            <a:r>
              <a:rPr lang="es-ES" b="1" i="1" baseline="-25000" dirty="0"/>
              <a:t>2</a:t>
            </a:r>
            <a:r>
              <a:rPr lang="es-ES" b="1" i="1" dirty="0"/>
              <a:t>, ..., </a:t>
            </a:r>
            <a:r>
              <a:rPr lang="es-ES" b="1" i="1" dirty="0" err="1"/>
              <a:t>p</a:t>
            </a:r>
            <a:r>
              <a:rPr lang="es-ES" b="1" i="1" baseline="-25000" dirty="0" err="1"/>
              <a:t>n</a:t>
            </a:r>
            <a:r>
              <a:rPr lang="es-ES" dirty="0"/>
              <a:t>, la media ponderada se calculará como sigue:</a:t>
            </a:r>
          </a:p>
        </p:txBody>
      </p:sp>
      <p:sp>
        <p:nvSpPr>
          <p:cNvPr id="4" name="Rectángulo 3"/>
          <p:cNvSpPr/>
          <p:nvPr/>
        </p:nvSpPr>
        <p:spPr>
          <a:xfrm>
            <a:off x="3703714" y="793575"/>
            <a:ext cx="344517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Aritmética Ponderada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1816101" y="2960436"/>
                <a:ext cx="5728940"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𝑝</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𝑡𝑜𝑑𝑜𝑠</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𝑝𝑜𝑟</m:t>
                          </m:r>
                          <m:r>
                            <a:rPr lang="es-ES" b="0" i="1" smtClean="0">
                              <a:latin typeface="Cambria Math" panose="02040503050406030204" pitchFamily="18" charset="0"/>
                            </a:rPr>
                            <m:t> </m:t>
                          </m:r>
                          <m:r>
                            <a:rPr lang="es-ES" b="0" i="1" smtClean="0">
                              <a:latin typeface="Cambria Math" panose="02040503050406030204" pitchFamily="18" charset="0"/>
                            </a:rPr>
                            <m:t>𝑠𝑢𝑠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num>
                        <m:den>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𝑙𝑎𝑠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den>
                      </m:f>
                    </m:oMath>
                  </m:oMathPara>
                </a14:m>
                <a:endParaRPr lang="es-ES" b="0" i="1" dirty="0">
                  <a:latin typeface="Cambria Math" panose="02040503050406030204" pitchFamily="18"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816101" y="2960436"/>
                <a:ext cx="5728940" cy="572593"/>
              </a:xfrm>
              <a:prstGeom prst="rect">
                <a:avLst/>
              </a:prstGeom>
              <a:blipFill rotWithShape="0">
                <a:blip r:embed="rId2"/>
                <a:stretch>
                  <a:fillRect/>
                </a:stretch>
              </a:blipFill>
            </p:spPr>
            <p:txBody>
              <a:bodyPr/>
              <a:lstStyle/>
              <a:p>
                <a:r>
                  <a:rPr lang="en-US">
                    <a:noFill/>
                  </a:rPr>
                  <a:t> </a:t>
                </a:r>
              </a:p>
            </p:txBody>
          </p:sp>
        </mc:Fallback>
      </mc:AlternateContent>
      <p:sp>
        <p:nvSpPr>
          <p:cNvPr id="10" name="CuadroTexto 9"/>
          <p:cNvSpPr txBox="1"/>
          <p:nvPr/>
        </p:nvSpPr>
        <p:spPr>
          <a:xfrm>
            <a:off x="1046422" y="3737052"/>
            <a:ext cx="8927432" cy="646331"/>
          </a:xfrm>
          <a:prstGeom prst="rect">
            <a:avLst/>
          </a:prstGeom>
          <a:noFill/>
        </p:spPr>
        <p:txBody>
          <a:bodyPr wrap="square" rtlCol="0">
            <a:spAutoFit/>
          </a:bodyPr>
          <a:lstStyle/>
          <a:p>
            <a:r>
              <a:rPr lang="es-ES" b="1" dirty="0"/>
              <a:t>Ejemplo</a:t>
            </a:r>
            <a:r>
              <a:rPr lang="es-ES" dirty="0"/>
              <a:t>. Suponga, que un estudiante el pasado semestre lectivo obtuvo las siguientes notas en los cursos matriculados ¿Cuál es promedio ponderado de notas?</a:t>
            </a:r>
          </a:p>
        </p:txBody>
      </p:sp>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s-ES" sz="1600" dirty="0">
                              <a:solidFill>
                                <a:schemeClr val="tx1"/>
                              </a:solidFill>
                            </a:rPr>
                            <a:t>Créditos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𝑝</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Nota final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𝑥</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11" name="Tabla 10"/>
              <p:cNvGraphicFramePr>
                <a:graphicFrameLocks noGrp="1"/>
              </p:cNvGraphicFramePr>
              <p:nvPr>
                <p:extLst/>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 xmlns:a16="http://schemas.microsoft.com/office/drawing/2014/main" val="20000"/>
                        </a:ext>
                      </a:extLst>
                    </a:gridCol>
                    <a:gridCol w="950495">
                      <a:extLst>
                        <a:ext uri="{9D8B030D-6E8A-4147-A177-3AD203B41FA5}">
                          <a16:colId xmlns="" xmlns:a16="http://schemas.microsoft.com/office/drawing/2014/main" val="20001"/>
                        </a:ext>
                      </a:extLst>
                    </a:gridCol>
                    <a:gridCol w="859207">
                      <a:extLst>
                        <a:ext uri="{9D8B030D-6E8A-4147-A177-3AD203B41FA5}">
                          <a16:colId xmlns="" xmlns:a16="http://schemas.microsoft.com/office/drawing/2014/main" val="20002"/>
                        </a:ext>
                      </a:extLst>
                    </a:gridCol>
                    <a:gridCol w="1161143">
                      <a:extLst>
                        <a:ext uri="{9D8B030D-6E8A-4147-A177-3AD203B41FA5}">
                          <a16:colId xmlns="" xmlns:a16="http://schemas.microsoft.com/office/drawing/2014/main" val="20003"/>
                        </a:ext>
                      </a:extLst>
                    </a:gridCol>
                    <a:gridCol w="1161143">
                      <a:extLst>
                        <a:ext uri="{9D8B030D-6E8A-4147-A177-3AD203B41FA5}">
                          <a16:colId xmlns="" xmlns:a16="http://schemas.microsoft.com/office/drawing/2014/main" val="20004"/>
                        </a:ext>
                      </a:extLst>
                    </a:gridCol>
                    <a:gridCol w="1161143">
                      <a:extLst>
                        <a:ext uri="{9D8B030D-6E8A-4147-A177-3AD203B41FA5}">
                          <a16:colId xmlns="" xmlns:a16="http://schemas.microsoft.com/office/drawing/2014/main" val="20005"/>
                        </a:ext>
                      </a:extLst>
                    </a:gridCol>
                  </a:tblGrid>
                  <a:tr h="335280">
                    <a:tc>
                      <a:txBody>
                        <a:bodyPr/>
                        <a:lstStyle/>
                        <a:p>
                          <a:r>
                            <a:rPr lang="es-ES" sz="1600" dirty="0" smtClean="0">
                              <a:solidFill>
                                <a:schemeClr val="tx1"/>
                              </a:solidFill>
                            </a:rPr>
                            <a:t>Materia</a:t>
                          </a:r>
                          <a:endParaRPr lang="es-E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B</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C</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D</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E</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05455" r="-316727" b="-123636"/>
                          </a:stretch>
                        </a:blip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3</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2</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85246" r="-316727" b="-11475"/>
                          </a:stretch>
                        </a:blipFill>
                      </a:tcPr>
                    </a:tc>
                    <a:tc>
                      <a:txBody>
                        <a:bodyPr/>
                        <a:lstStyle/>
                        <a:p>
                          <a:pPr algn="ctr"/>
                          <a:r>
                            <a:rPr lang="es-ES" sz="1600" dirty="0" smtClean="0">
                              <a:solidFill>
                                <a:schemeClr val="tx1"/>
                              </a:solidFill>
                            </a:rPr>
                            <a:t>8.0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9.0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6.5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2" name="CuadroTexto 11"/>
              <p:cNvSpPr txBox="1"/>
              <p:nvPr/>
            </p:nvSpPr>
            <p:spPr>
              <a:xfrm>
                <a:off x="1816101" y="5903939"/>
                <a:ext cx="8771020" cy="54425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𝑥</m:t>
                              </m:r>
                            </m:e>
                          </m:acc>
                        </m:e>
                        <m:sub>
                          <m:r>
                            <a:rPr lang="es-ES" b="0" i="1" smtClean="0">
                              <a:latin typeface="Cambria Math" panose="02040503050406030204" pitchFamily="18" charset="0"/>
                            </a:rPr>
                            <m:t>𝑝</m:t>
                          </m:r>
                        </m:sub>
                      </m:sSub>
                      <m:r>
                        <a:rPr lang="es-ES" i="1">
                          <a:latin typeface="Cambria Math" panose="02040503050406030204" pitchFamily="18" charset="0"/>
                        </a:rPr>
                        <m:t>=</m:t>
                      </m:r>
                      <m:f>
                        <m:fPr>
                          <m:ctrlPr>
                            <a:rPr lang="es-ES" i="1">
                              <a:latin typeface="Cambria Math" panose="02040503050406030204" pitchFamily="18" charset="0"/>
                            </a:rPr>
                          </m:ctrlPr>
                        </m:fPr>
                        <m:num>
                          <m:r>
                            <a:rPr lang="es-CR" b="0" i="1" smtClean="0">
                              <a:latin typeface="Cambria Math" panose="02040503050406030204" pitchFamily="18" charset="0"/>
                            </a:rPr>
                            <m:t>8.0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9.0</m:t>
                          </m:r>
                          <m:d>
                            <m:dPr>
                              <m:ctrlPr>
                                <a:rPr lang="es-ES" b="0" i="1" smtClean="0">
                                  <a:latin typeface="Cambria Math" panose="02040503050406030204" pitchFamily="18" charset="0"/>
                                </a:rPr>
                              </m:ctrlPr>
                            </m:dPr>
                            <m:e>
                              <m:r>
                                <a:rPr lang="es-CR" b="0" i="1" smtClean="0">
                                  <a:latin typeface="Cambria Math" panose="02040503050406030204" pitchFamily="18" charset="0"/>
                                </a:rPr>
                                <m:t>3</m:t>
                              </m:r>
                            </m:e>
                          </m:d>
                          <m:r>
                            <a:rPr lang="es-ES" b="0" i="1" smtClean="0">
                              <a:latin typeface="Cambria Math" panose="02040503050406030204" pitchFamily="18" charset="0"/>
                            </a:rPr>
                            <m:t>+</m:t>
                          </m:r>
                          <m:r>
                            <a:rPr lang="es-CR" b="0" i="1" smtClean="0">
                              <a:latin typeface="Cambria Math" panose="02040503050406030204" pitchFamily="18" charset="0"/>
                            </a:rPr>
                            <m:t>7.5</m:t>
                          </m:r>
                          <m:d>
                            <m:dPr>
                              <m:ctrlPr>
                                <a:rPr lang="es-ES" b="0" i="1" smtClean="0">
                                  <a:latin typeface="Cambria Math" panose="02040503050406030204" pitchFamily="18" charset="0"/>
                                </a:rPr>
                              </m:ctrlPr>
                            </m:dPr>
                            <m:e>
                              <m:r>
                                <a:rPr lang="es-CR" b="0" i="1" smtClean="0">
                                  <a:latin typeface="Cambria Math" panose="02040503050406030204" pitchFamily="18" charset="0"/>
                                </a:rPr>
                                <m:t>2</m:t>
                              </m:r>
                            </m:e>
                          </m:d>
                          <m:r>
                            <a:rPr lang="es-ES" b="0" i="1" smtClean="0">
                              <a:latin typeface="Cambria Math" panose="02040503050406030204" pitchFamily="18" charset="0"/>
                            </a:rPr>
                            <m:t>+</m:t>
                          </m:r>
                          <m:r>
                            <a:rPr lang="es-CR" b="0" i="1" smtClean="0">
                              <a:latin typeface="Cambria Math" panose="02040503050406030204" pitchFamily="18" charset="0"/>
                            </a:rPr>
                            <m:t>7.0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6.5</m:t>
                          </m:r>
                          <m:r>
                            <a:rPr lang="es-ES" b="0" i="1" smtClean="0">
                              <a:latin typeface="Cambria Math" panose="02040503050406030204" pitchFamily="18" charset="0"/>
                            </a:rPr>
                            <m:t>(</m:t>
                          </m:r>
                          <m:r>
                            <a:rPr lang="es-CR" b="0" i="1" smtClean="0">
                              <a:latin typeface="Cambria Math" panose="02040503050406030204" pitchFamily="18" charset="0"/>
                            </a:rPr>
                            <m:t>4</m:t>
                          </m:r>
                          <m:r>
                            <a:rPr lang="es-ES" b="0" i="1" smtClean="0">
                              <a:latin typeface="Cambria Math" panose="02040503050406030204" pitchFamily="18" charset="0"/>
                            </a:rPr>
                            <m:t>)</m:t>
                          </m:r>
                        </m:num>
                        <m:den>
                          <m:r>
                            <a:rPr lang="es-CR"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CR" b="0" i="1" smtClean="0">
                              <a:latin typeface="Cambria Math" panose="02040503050406030204" pitchFamily="18" charset="0"/>
                            </a:rPr>
                            <m:t>28</m:t>
                          </m:r>
                        </m:num>
                        <m:den>
                          <m:r>
                            <a:rPr lang="es-CR" b="0" i="1" smtClean="0">
                              <a:latin typeface="Cambria Math" panose="02040503050406030204" pitchFamily="18" charset="0"/>
                            </a:rPr>
                            <m:t>17</m:t>
                          </m:r>
                        </m:den>
                      </m:f>
                      <m:r>
                        <a:rPr lang="es-ES" b="0" i="1" smtClean="0">
                          <a:latin typeface="Cambria Math" panose="02040503050406030204" pitchFamily="18" charset="0"/>
                        </a:rPr>
                        <m:t>=</m:t>
                      </m:r>
                      <m:r>
                        <a:rPr lang="es-CR" b="0" i="1" smtClean="0">
                          <a:latin typeface="Cambria Math" panose="02040503050406030204" pitchFamily="18" charset="0"/>
                        </a:rPr>
                        <m:t>7.53</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16101" y="5903939"/>
                <a:ext cx="8771020" cy="544252"/>
              </a:xfrm>
              <a:prstGeom prst="rect">
                <a:avLst/>
              </a:prstGeom>
              <a:blipFill rotWithShape="0">
                <a:blip r:embed="rId4"/>
                <a:stretch>
                  <a:fillRect/>
                </a:stretch>
              </a:blipFill>
            </p:spPr>
            <p:txBody>
              <a:bodyPr/>
              <a:lstStyle/>
              <a:p>
                <a:r>
                  <a:rPr lang="en-US">
                    <a:noFill/>
                  </a:rPr>
                  <a:t> </a:t>
                </a:r>
              </a:p>
            </p:txBody>
          </p:sp>
        </mc:Fallback>
      </mc:AlternateContent>
      <p:pic>
        <p:nvPicPr>
          <p:cNvPr id="13" name="Imagen 12"/>
          <p:cNvPicPr>
            <a:picLocks noChangeAspect="1"/>
          </p:cNvPicPr>
          <p:nvPr/>
        </p:nvPicPr>
        <p:blipFill>
          <a:blip r:embed="rId5"/>
          <a:stretch>
            <a:fillRect/>
          </a:stretch>
        </p:blipFill>
        <p:spPr>
          <a:xfrm>
            <a:off x="9825112" y="144379"/>
            <a:ext cx="1099928" cy="1203158"/>
          </a:xfrm>
          <a:prstGeom prst="rect">
            <a:avLst/>
          </a:prstGeom>
        </p:spPr>
      </p:pic>
      <p:pic>
        <p:nvPicPr>
          <p:cNvPr id="3" name="Imagen 2"/>
          <p:cNvPicPr>
            <a:picLocks noChangeAspect="1"/>
          </p:cNvPicPr>
          <p:nvPr/>
        </p:nvPicPr>
        <p:blipFill>
          <a:blip r:embed="rId6"/>
          <a:stretch>
            <a:fillRect/>
          </a:stretch>
        </p:blipFill>
        <p:spPr>
          <a:xfrm>
            <a:off x="10258290" y="2617173"/>
            <a:ext cx="1333500" cy="1238250"/>
          </a:xfrm>
          <a:prstGeom prst="rect">
            <a:avLst/>
          </a:prstGeom>
          <a:solidFill>
            <a:srgbClr val="FFFFFF">
              <a:shade val="85000"/>
            </a:srgbClr>
          </a:solidFill>
          <a:ln w="190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011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1E6CF-11AF-4A79-B2B4-1E19E0FCF5E1}"/>
              </a:ext>
            </a:extLst>
          </p:cNvPr>
          <p:cNvPicPr>
            <a:picLocks noChangeAspect="1"/>
          </p:cNvPicPr>
          <p:nvPr/>
        </p:nvPicPr>
        <p:blipFill>
          <a:blip r:embed="rId2"/>
          <a:stretch>
            <a:fillRect/>
          </a:stretch>
        </p:blipFill>
        <p:spPr>
          <a:xfrm>
            <a:off x="759680" y="624432"/>
            <a:ext cx="7688581" cy="5609135"/>
          </a:xfrm>
          <a:prstGeom prst="rect">
            <a:avLst/>
          </a:prstGeom>
        </p:spPr>
      </p:pic>
      <p:pic>
        <p:nvPicPr>
          <p:cNvPr id="3" name="Imagen 2">
            <a:extLst>
              <a:ext uri="{FF2B5EF4-FFF2-40B4-BE49-F238E27FC236}">
                <a16:creationId xmlns:a16="http://schemas.microsoft.com/office/drawing/2014/main" id="{EB89832B-D503-46A7-B693-80C8A3BD72A0}"/>
              </a:ext>
            </a:extLst>
          </p:cNvPr>
          <p:cNvPicPr>
            <a:picLocks noChangeAspect="1"/>
          </p:cNvPicPr>
          <p:nvPr/>
        </p:nvPicPr>
        <p:blipFill>
          <a:blip r:embed="rId3"/>
          <a:stretch>
            <a:fillRect/>
          </a:stretch>
        </p:blipFill>
        <p:spPr>
          <a:xfrm>
            <a:off x="8627165" y="699261"/>
            <a:ext cx="2379178" cy="2617095"/>
          </a:xfrm>
          <a:prstGeom prst="rect">
            <a:avLst/>
          </a:prstGeom>
        </p:spPr>
      </p:pic>
      <p:pic>
        <p:nvPicPr>
          <p:cNvPr id="5" name="Imagen 4">
            <a:extLst>
              <a:ext uri="{FF2B5EF4-FFF2-40B4-BE49-F238E27FC236}">
                <a16:creationId xmlns:a16="http://schemas.microsoft.com/office/drawing/2014/main" id="{51728210-164C-4EEE-8010-91037C6724F7}"/>
              </a:ext>
            </a:extLst>
          </p:cNvPr>
          <p:cNvPicPr>
            <a:picLocks noChangeAspect="1"/>
          </p:cNvPicPr>
          <p:nvPr/>
        </p:nvPicPr>
        <p:blipFill>
          <a:blip r:embed="rId4"/>
          <a:stretch>
            <a:fillRect/>
          </a:stretch>
        </p:blipFill>
        <p:spPr>
          <a:xfrm>
            <a:off x="8627165" y="3428999"/>
            <a:ext cx="2383473" cy="2729740"/>
          </a:xfrm>
          <a:prstGeom prst="rect">
            <a:avLst/>
          </a:prstGeom>
        </p:spPr>
      </p:pic>
    </p:spTree>
    <p:extLst>
      <p:ext uri="{BB962C8B-B14F-4D97-AF65-F5344CB8AC3E}">
        <p14:creationId xmlns:p14="http://schemas.microsoft.com/office/powerpoint/2010/main" val="413404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24467" y="3271871"/>
            <a:ext cx="10371666" cy="784830"/>
          </a:xfrm>
          <a:prstGeom prst="rect">
            <a:avLst/>
          </a:prstGeom>
        </p:spPr>
        <p:txBody>
          <a:bodyPr wrap="square">
            <a:spAutoFit/>
          </a:bodyPr>
          <a:lstStyle/>
          <a:p>
            <a:r>
              <a:rPr lang="es-ES" b="1" dirty="0"/>
              <a:t>Ejemplo 1:</a:t>
            </a:r>
            <a:endParaRPr lang="es-ES" dirty="0"/>
          </a:p>
          <a:p>
            <a:pPr>
              <a:lnSpc>
                <a:spcPct val="150000"/>
              </a:lnSpc>
            </a:pPr>
            <a:r>
              <a:rPr lang="es-ES" dirty="0"/>
              <a:t>Se presenta el número de habitaciones ocupadas de un hotel de la Fortuna en los últimos 13 días.                </a:t>
            </a:r>
          </a:p>
        </p:txBody>
      </p:sp>
      <p:sp>
        <p:nvSpPr>
          <p:cNvPr id="4" name="Rectángulo 3"/>
          <p:cNvSpPr/>
          <p:nvPr/>
        </p:nvSpPr>
        <p:spPr>
          <a:xfrm>
            <a:off x="1024467" y="1223456"/>
            <a:ext cx="7603066" cy="1338828"/>
          </a:xfrm>
          <a:prstGeom prst="rect">
            <a:avLst/>
          </a:prstGeom>
        </p:spPr>
        <p:txBody>
          <a:bodyPr wrap="square">
            <a:spAutoFit/>
          </a:bodyPr>
          <a:lstStyle/>
          <a:p>
            <a:pPr>
              <a:lnSpc>
                <a:spcPct val="150000"/>
              </a:lnSpc>
            </a:pPr>
            <a:r>
              <a:rPr lang="es-ES" i="1" dirty="0"/>
              <a:t>El valor que ocurre con más frecuencia se le conoce como moda.</a:t>
            </a:r>
            <a:r>
              <a:rPr lang="es-ES" dirty="0"/>
              <a:t> La moda es la medida de tendencia central especialmente útil para describir mediciones de tipo ordinal, nominal y variables cuantitativas discretas.</a:t>
            </a:r>
          </a:p>
        </p:txBody>
      </p:sp>
      <mc:AlternateContent xmlns:mc="http://schemas.openxmlformats.org/markup-compatibility/2006" xmlns:a14="http://schemas.microsoft.com/office/drawing/2010/main">
        <mc:Choice Requires="a14">
          <p:sp>
            <p:nvSpPr>
              <p:cNvPr id="6" name="Rectángulo 5"/>
              <p:cNvSpPr/>
              <p:nvPr/>
            </p:nvSpPr>
            <p:spPr>
              <a:xfrm>
                <a:off x="2463799" y="570007"/>
                <a:ext cx="6587066"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s-ES_tradnl" dirty="0">
                    <a:latin typeface="Segoe UI Black" panose="020B0A02040204020203" pitchFamily="34" charset="0"/>
                    <a:ea typeface="Segoe UI Black" panose="020B0A02040204020203" pitchFamily="34" charset="0"/>
                    <a:cs typeface="Segoe UI Black" panose="020B0A02040204020203" pitchFamily="34" charset="0"/>
                  </a:rPr>
                  <a:t>La Moda(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𝐌𝐨</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463799" y="570007"/>
                <a:ext cx="6587066" cy="369332"/>
              </a:xfrm>
              <a:prstGeom prst="rect">
                <a:avLst/>
              </a:prstGeom>
              <a:blipFill rotWithShape="0">
                <a:blip r:embed="rId2"/>
                <a:stretch>
                  <a:fillRect t="-3030" b="-21212"/>
                </a:stretch>
              </a:blipFill>
              <a:ln>
                <a:noFill/>
              </a:ln>
              <a:effectLst/>
            </p:spPr>
            <p:txBody>
              <a:bodyPr/>
              <a:lstStyle/>
              <a:p>
                <a:r>
                  <a:rPr lang="en-US">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4104794702"/>
              </p:ext>
            </p:extLst>
          </p:nvPr>
        </p:nvGraphicFramePr>
        <p:xfrm>
          <a:off x="1642532" y="4428953"/>
          <a:ext cx="8127999" cy="370840"/>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0840">
                <a:tc>
                  <a:txBody>
                    <a:bodyPr/>
                    <a:lstStyle/>
                    <a:p>
                      <a:r>
                        <a:rPr lang="es-ES" dirty="0"/>
                        <a:t>10</a:t>
                      </a:r>
                    </a:p>
                  </a:txBody>
                  <a:tcPr/>
                </a:tc>
                <a:tc>
                  <a:txBody>
                    <a:bodyPr/>
                    <a:lstStyle/>
                    <a:p>
                      <a:r>
                        <a:rPr lang="es-ES" dirty="0"/>
                        <a:t>15</a:t>
                      </a:r>
                    </a:p>
                  </a:txBody>
                  <a:tcPr/>
                </a:tc>
                <a:tc>
                  <a:txBody>
                    <a:bodyPr/>
                    <a:lstStyle/>
                    <a:p>
                      <a:r>
                        <a:rPr lang="es-ES" dirty="0"/>
                        <a:t>12</a:t>
                      </a:r>
                    </a:p>
                  </a:txBody>
                  <a:tcPr/>
                </a:tc>
                <a:tc>
                  <a:txBody>
                    <a:bodyPr/>
                    <a:lstStyle/>
                    <a:p>
                      <a:r>
                        <a:rPr lang="es-ES" dirty="0"/>
                        <a:t>25</a:t>
                      </a:r>
                    </a:p>
                  </a:txBody>
                  <a:tcPr/>
                </a:tc>
                <a:tc>
                  <a:txBody>
                    <a:bodyPr/>
                    <a:lstStyle/>
                    <a:p>
                      <a:r>
                        <a:rPr lang="es-ES" dirty="0"/>
                        <a:t>15</a:t>
                      </a:r>
                    </a:p>
                  </a:txBody>
                  <a:tcPr/>
                </a:tc>
                <a:tc>
                  <a:txBody>
                    <a:bodyPr/>
                    <a:lstStyle/>
                    <a:p>
                      <a:r>
                        <a:rPr lang="es-ES" dirty="0"/>
                        <a:t>30</a:t>
                      </a:r>
                    </a:p>
                  </a:txBody>
                  <a:tcPr/>
                </a:tc>
                <a:tc>
                  <a:txBody>
                    <a:bodyPr/>
                    <a:lstStyle/>
                    <a:p>
                      <a:r>
                        <a:rPr lang="es-ES" dirty="0"/>
                        <a:t>15</a:t>
                      </a:r>
                    </a:p>
                  </a:txBody>
                  <a:tcPr/>
                </a:tc>
                <a:tc>
                  <a:txBody>
                    <a:bodyPr/>
                    <a:lstStyle/>
                    <a:p>
                      <a:r>
                        <a:rPr lang="es-ES" dirty="0"/>
                        <a:t>15</a:t>
                      </a:r>
                    </a:p>
                  </a:txBody>
                  <a:tcPr/>
                </a:tc>
                <a:tc>
                  <a:txBody>
                    <a:bodyPr/>
                    <a:lstStyle/>
                    <a:p>
                      <a:r>
                        <a:rPr lang="es-ES" dirty="0"/>
                        <a:t>5</a:t>
                      </a:r>
                    </a:p>
                  </a:txBody>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5" name="Rectángulo 4"/>
              <p:cNvSpPr/>
              <p:nvPr/>
            </p:nvSpPr>
            <p:spPr>
              <a:xfrm>
                <a:off x="1024467" y="5185806"/>
                <a:ext cx="8892822" cy="369332"/>
              </a:xfrm>
              <a:prstGeom prst="rect">
                <a:avLst/>
              </a:prstGeom>
            </p:spPr>
            <p:txBody>
              <a:bodyPr wrap="square">
                <a:spAutoFit/>
              </a:bodyPr>
              <a:lstStyle/>
              <a:p>
                <a:r>
                  <a:rPr lang="es-ES" dirty="0"/>
                  <a:t>Los mensajes que más se repite es 15, por lo tanto, la </a:t>
                </a:r>
                <a:r>
                  <a:rPr lang="es-ES" b="1" dirty="0"/>
                  <a:t>Moda es 15 (</a:t>
                </a:r>
                <a14:m>
                  <m:oMath xmlns:m="http://schemas.openxmlformats.org/officeDocument/2006/math">
                    <m:r>
                      <a:rPr lang="es-ES" b="1">
                        <a:latin typeface="Cambria Math" panose="02040503050406030204" pitchFamily="18" charset="0"/>
                        <a:ea typeface="Segoe UI Black" panose="020B0A02040204020203" pitchFamily="34" charset="0"/>
                        <a:cs typeface="Segoe UI Black" panose="020B0A02040204020203" pitchFamily="34" charset="0"/>
                      </a:rPr>
                      <m:t>𝐌𝐨</m:t>
                    </m:r>
                  </m:oMath>
                </a14:m>
                <a:r>
                  <a:rPr lang="es-ES" b="1" dirty="0"/>
                  <a:t>= 15)</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024467" y="5185806"/>
                <a:ext cx="8892822" cy="369332"/>
              </a:xfrm>
              <a:prstGeom prst="rect">
                <a:avLst/>
              </a:prstGeom>
              <a:blipFill rotWithShape="0">
                <a:blip r:embed="rId3"/>
                <a:stretch>
                  <a:fillRect l="-548" t="-10000" b="-26667"/>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9511478" y="5185806"/>
            <a:ext cx="2337613" cy="1184226"/>
          </a:xfrm>
          <a:prstGeom prst="rect">
            <a:avLst/>
          </a:prstGeom>
        </p:spPr>
      </p:pic>
      <p:pic>
        <p:nvPicPr>
          <p:cNvPr id="8" name="Picture 7"/>
          <p:cNvPicPr>
            <a:picLocks noChangeAspect="1"/>
          </p:cNvPicPr>
          <p:nvPr/>
        </p:nvPicPr>
        <p:blipFill>
          <a:blip r:embed="rId5"/>
          <a:stretch>
            <a:fillRect/>
          </a:stretch>
        </p:blipFill>
        <p:spPr>
          <a:xfrm>
            <a:off x="8782041" y="1055855"/>
            <a:ext cx="3067050" cy="1990725"/>
          </a:xfrm>
          <a:prstGeom prst="rect">
            <a:avLst/>
          </a:prstGeom>
        </p:spPr>
      </p:pic>
    </p:spTree>
    <p:extLst>
      <p:ext uri="{BB962C8B-B14F-4D97-AF65-F5344CB8AC3E}">
        <p14:creationId xmlns:p14="http://schemas.microsoft.com/office/powerpoint/2010/main" val="5858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3068" y="1817510"/>
            <a:ext cx="9211733" cy="1615827"/>
          </a:xfrm>
          <a:prstGeom prst="rect">
            <a:avLst/>
          </a:prstGeom>
          <a:noFill/>
        </p:spPr>
        <p:txBody>
          <a:bodyPr wrap="square" rtlCol="0">
            <a:spAutoFit/>
          </a:bodyPr>
          <a:lstStyle/>
          <a:p>
            <a:r>
              <a:rPr lang="es-ES" b="1" dirty="0"/>
              <a:t>Ejemplo 2:</a:t>
            </a:r>
            <a:endParaRPr lang="es-ES" dirty="0"/>
          </a:p>
          <a:p>
            <a:pPr>
              <a:lnSpc>
                <a:spcPct val="150000"/>
              </a:lnSpc>
            </a:pPr>
            <a:r>
              <a:rPr lang="es-ES" dirty="0"/>
              <a:t>               </a:t>
            </a:r>
          </a:p>
          <a:p>
            <a:pPr>
              <a:lnSpc>
                <a:spcPct val="150000"/>
              </a:lnSpc>
            </a:pPr>
            <a:r>
              <a:rPr lang="es-ES" dirty="0"/>
              <a:t>En este conjunto de datos </a:t>
            </a:r>
            <a:r>
              <a:rPr lang="es-ES" b="1" dirty="0"/>
              <a:t>no</a:t>
            </a:r>
            <a:r>
              <a:rPr lang="es-ES" dirty="0"/>
              <a:t> existe ningún valor que se repita, por lo tanto, este conjunto de valores </a:t>
            </a:r>
            <a:r>
              <a:rPr lang="es-ES" b="1" dirty="0"/>
              <a:t>no tiene</a:t>
            </a:r>
            <a:r>
              <a:rPr lang="es-ES" dirty="0"/>
              <a:t> moda.</a:t>
            </a:r>
          </a:p>
        </p:txBody>
      </p:sp>
      <p:graphicFrame>
        <p:nvGraphicFramePr>
          <p:cNvPr id="3" name="Tabla 2"/>
          <p:cNvGraphicFramePr>
            <a:graphicFrameLocks noGrp="1"/>
          </p:cNvGraphicFramePr>
          <p:nvPr>
            <p:extLst>
              <p:ext uri="{D42A27DB-BD31-4B8C-83A1-F6EECF244321}">
                <p14:modId xmlns:p14="http://schemas.microsoft.com/office/powerpoint/2010/main" val="375855790"/>
              </p:ext>
            </p:extLst>
          </p:nvPr>
        </p:nvGraphicFramePr>
        <p:xfrm>
          <a:off x="1772355" y="3801532"/>
          <a:ext cx="8128000" cy="370840"/>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r>
                        <a:rPr lang="es-ES" dirty="0"/>
                        <a:t>50</a:t>
                      </a:r>
                    </a:p>
                  </a:txBody>
                  <a:tcPr/>
                </a:tc>
                <a:tc>
                  <a:txBody>
                    <a:bodyPr/>
                    <a:lstStyle/>
                    <a:p>
                      <a:r>
                        <a:rPr lang="es-ES" dirty="0"/>
                        <a:t>40</a:t>
                      </a:r>
                    </a:p>
                  </a:txBody>
                  <a:tcPr/>
                </a:tc>
                <a:tc>
                  <a:txBody>
                    <a:bodyPr/>
                    <a:lstStyle/>
                    <a:p>
                      <a:r>
                        <a:rPr lang="es-ES" dirty="0"/>
                        <a:t>27</a:t>
                      </a:r>
                    </a:p>
                  </a:txBody>
                  <a:tcPr/>
                </a:tc>
                <a:tc>
                  <a:txBody>
                    <a:bodyPr/>
                    <a:lstStyle/>
                    <a:p>
                      <a:r>
                        <a:rPr lang="es-ES" dirty="0"/>
                        <a:t>65</a:t>
                      </a:r>
                    </a:p>
                  </a:txBody>
                  <a:tcPr/>
                </a:tc>
                <a:tc>
                  <a:txBody>
                    <a:bodyPr/>
                    <a:lstStyle/>
                    <a:p>
                      <a:r>
                        <a:rPr lang="es-ES" dirty="0"/>
                        <a:t>80</a:t>
                      </a:r>
                    </a:p>
                  </a:txBody>
                  <a:tcPr/>
                </a:tc>
                <a:tc>
                  <a:txBody>
                    <a:bodyPr/>
                    <a:lstStyle/>
                    <a:p>
                      <a:r>
                        <a:rPr lang="es-ES" dirty="0"/>
                        <a:t>10</a:t>
                      </a:r>
                    </a:p>
                  </a:txBody>
                  <a:tcPr/>
                </a:tc>
                <a:tc>
                  <a:txBody>
                    <a:bodyPr/>
                    <a:lstStyle/>
                    <a:p>
                      <a:r>
                        <a:rPr lang="es-ES" dirty="0"/>
                        <a:t>28</a:t>
                      </a:r>
                    </a:p>
                  </a:txBody>
                  <a:tcPr/>
                </a:tc>
                <a:tc>
                  <a:txBody>
                    <a:bodyPr/>
                    <a:lstStyle/>
                    <a:p>
                      <a:r>
                        <a:rPr lang="es-ES" dirty="0"/>
                        <a:t>33</a:t>
                      </a:r>
                    </a:p>
                  </a:txBody>
                  <a:tcPr/>
                </a:tc>
                <a:extLst>
                  <a:ext uri="{0D108BD9-81ED-4DB2-BD59-A6C34878D82A}">
                    <a16:rowId xmlns:a16="http://schemas.microsoft.com/office/drawing/2014/main" val="10000"/>
                  </a:ext>
                </a:extLst>
              </a:tr>
            </a:tbl>
          </a:graphicData>
        </a:graphic>
      </p:graphicFrame>
      <p:sp>
        <p:nvSpPr>
          <p:cNvPr id="4" name="Rectangle 2"/>
          <p:cNvSpPr>
            <a:spLocks noChangeArrowheads="1"/>
          </p:cNvSpPr>
          <p:nvPr/>
        </p:nvSpPr>
        <p:spPr bwMode="auto">
          <a:xfrm>
            <a:off x="1230488" y="4514056"/>
            <a:ext cx="9855201"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Desventajas de la moda</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muchos conjuntos de datos no hay valor modal porque ningún valor aparece más de una vez.</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algunos conjuntos de datos hay más de una moda (bimodal = que tiene dos modas).</a:t>
            </a:r>
          </a:p>
        </p:txBody>
      </p:sp>
      <p:pic>
        <p:nvPicPr>
          <p:cNvPr id="6" name="Imagen 5"/>
          <p:cNvPicPr>
            <a:picLocks noChangeAspect="1"/>
          </p:cNvPicPr>
          <p:nvPr/>
        </p:nvPicPr>
        <p:blipFill>
          <a:blip r:embed="rId2"/>
          <a:stretch>
            <a:fillRect/>
          </a:stretch>
        </p:blipFill>
        <p:spPr>
          <a:xfrm>
            <a:off x="7905491" y="705184"/>
            <a:ext cx="2002716" cy="1051426"/>
          </a:xfrm>
          <a:prstGeom prst="rect">
            <a:avLst/>
          </a:prstGeom>
        </p:spPr>
      </p:pic>
    </p:spTree>
    <p:extLst>
      <p:ext uri="{BB962C8B-B14F-4D97-AF65-F5344CB8AC3E}">
        <p14:creationId xmlns:p14="http://schemas.microsoft.com/office/powerpoint/2010/main" val="3931873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Direct&lt;/TransitionType&gt;&#10;  &lt;UniqueID&gt;0&lt;/UniqueID&gt;&#10;  &lt;ShowPreviews&gt;true&lt;/ShowPreviews&gt;&#10;  &lt;ShowReviews&gt;true&lt;/ShowReviews&gt;&#10;  &lt;ShowHeaderTitle xsi:nil=&quot;true&quot; /&gt;&#10;  &lt;ShowHeaderNumber xsi:nil=&quot;true&quot; /&gt;&#10;  &lt;SectionTemplate&gt;Template2&lt;/SectionTemplate&gt;&#10;  &lt;SectionTemplateColor&gt;&#10;    &lt;A&gt;255&lt;/A&gt;&#10;    &lt;R&gt;128&lt;/R&gt;&#10;    &lt;G&gt;128&lt;/G&gt;&#10;    &lt;B&gt;128&lt;/B&gt;&#10;    &lt;ScA&gt;1&lt;/ScA&gt;&#10;    &lt;ScR&gt;0.2158605&lt;/ScR&gt;&#10;    &lt;ScG&gt;0.2158605&lt;/ScG&gt;&#10;    &lt;ScB&gt;0.2158605&lt;/ScB&gt;&#10;  &lt;/SectionTemplateColor&gt;&#10;  &lt;SectionArrangement&gt;Simple&lt;/SectionArrangement&gt;&#10;&lt;/PresentationMetadata&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4024</TotalTime>
  <Words>1749</Words>
  <Application>Microsoft Office PowerPoint</Application>
  <PresentationFormat>Panorámica</PresentationFormat>
  <Paragraphs>206</Paragraphs>
  <Slides>31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Arial Black</vt:lpstr>
      <vt:lpstr>Calibri</vt:lpstr>
      <vt:lpstr>Calibri Light</vt:lpstr>
      <vt:lpstr>Cambria Math</vt:lpstr>
      <vt:lpstr>Franklin Gothic Demi</vt:lpstr>
      <vt:lpstr>Segoe UI Black</vt:lpstr>
      <vt:lpstr>verdana,geneva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Alpizar</cp:lastModifiedBy>
  <cp:revision>457</cp:revision>
  <dcterms:created xsi:type="dcterms:W3CDTF">2016-04-24T13:44:54Z</dcterms:created>
  <dcterms:modified xsi:type="dcterms:W3CDTF">2020-11-10T21:23:05Z</dcterms:modified>
</cp:coreProperties>
</file>