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5" r:id="rId3"/>
    <p:sldId id="258" r:id="rId4"/>
    <p:sldId id="297" r:id="rId5"/>
    <p:sldId id="298" r:id="rId6"/>
    <p:sldId id="307" r:id="rId7"/>
    <p:sldId id="296" r:id="rId8"/>
    <p:sldId id="299" r:id="rId9"/>
    <p:sldId id="300" r:id="rId10"/>
    <p:sldId id="301" r:id="rId11"/>
    <p:sldId id="302" r:id="rId12"/>
    <p:sldId id="303" r:id="rId13"/>
    <p:sldId id="306" r:id="rId14"/>
    <p:sldId id="312" r:id="rId15"/>
    <p:sldId id="275" r:id="rId16"/>
    <p:sldId id="267" r:id="rId17"/>
    <p:sldId id="279" r:id="rId18"/>
    <p:sldId id="281" r:id="rId19"/>
    <p:sldId id="280" r:id="rId20"/>
    <p:sldId id="282" r:id="rId21"/>
    <p:sldId id="278" r:id="rId22"/>
    <p:sldId id="284" r:id="rId23"/>
    <p:sldId id="286" r:id="rId24"/>
    <p:sldId id="311" r:id="rId25"/>
    <p:sldId id="283" r:id="rId26"/>
    <p:sldId id="264" r:id="rId27"/>
    <p:sldId id="287" r:id="rId28"/>
    <p:sldId id="304" r:id="rId29"/>
    <p:sldId id="305" r:id="rId30"/>
    <p:sldId id="313" r:id="rId31"/>
    <p:sldId id="261" r:id="rId32"/>
    <p:sldId id="288" r:id="rId33"/>
    <p:sldId id="289" r:id="rId34"/>
    <p:sldId id="294" r:id="rId35"/>
    <p:sldId id="262" r:id="rId36"/>
    <p:sldId id="290" r:id="rId37"/>
    <p:sldId id="293" r:id="rId38"/>
    <p:sldId id="308" r:id="rId39"/>
    <p:sldId id="309" r:id="rId40"/>
    <p:sldId id="314" r:id="rId41"/>
    <p:sldId id="274" r:id="rId4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64" d="100"/>
          <a:sy n="64" d="100"/>
        </p:scale>
        <p:origin x="6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3FBA2DE8-B43D-47C7-B7D9-2AF0E0832EF6}" type="datetimeFigureOut">
              <a:rPr lang="es-ES" smtClean="0"/>
              <a:t>20/10/2020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a:t>
            </a:fld>
            <a:endParaRPr lang="es-ES"/>
          </a:p>
        </p:txBody>
      </p:sp>
    </p:spTree>
    <p:extLst>
      <p:ext uri="{BB962C8B-B14F-4D97-AF65-F5344CB8AC3E}">
        <p14:creationId xmlns:p14="http://schemas.microsoft.com/office/powerpoint/2010/main" val="101780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FBA2DE8-B43D-47C7-B7D9-2AF0E0832EF6}" type="datetimeFigureOut">
              <a:rPr lang="es-ES" smtClean="0"/>
              <a:t>20/10/2020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a:t>
            </a:fld>
            <a:endParaRPr lang="es-ES"/>
          </a:p>
        </p:txBody>
      </p:sp>
    </p:spTree>
    <p:extLst>
      <p:ext uri="{BB962C8B-B14F-4D97-AF65-F5344CB8AC3E}">
        <p14:creationId xmlns:p14="http://schemas.microsoft.com/office/powerpoint/2010/main" val="289959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FBA2DE8-B43D-47C7-B7D9-2AF0E0832EF6}" type="datetimeFigureOut">
              <a:rPr lang="es-ES" smtClean="0"/>
              <a:t>20/10/2020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a:t>
            </a:fld>
            <a:endParaRPr lang="es-ES"/>
          </a:p>
        </p:txBody>
      </p:sp>
    </p:spTree>
    <p:extLst>
      <p:ext uri="{BB962C8B-B14F-4D97-AF65-F5344CB8AC3E}">
        <p14:creationId xmlns:p14="http://schemas.microsoft.com/office/powerpoint/2010/main" val="74525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FBA2DE8-B43D-47C7-B7D9-2AF0E0832EF6}" type="datetimeFigureOut">
              <a:rPr lang="es-ES" smtClean="0"/>
              <a:t>20/10/2020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a:t>
            </a:fld>
            <a:endParaRPr lang="es-ES"/>
          </a:p>
        </p:txBody>
      </p:sp>
    </p:spTree>
    <p:extLst>
      <p:ext uri="{BB962C8B-B14F-4D97-AF65-F5344CB8AC3E}">
        <p14:creationId xmlns:p14="http://schemas.microsoft.com/office/powerpoint/2010/main" val="241235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FBA2DE8-B43D-47C7-B7D9-2AF0E0832EF6}" type="datetimeFigureOut">
              <a:rPr lang="es-ES" smtClean="0"/>
              <a:t>20/10/2020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a:t>
            </a:fld>
            <a:endParaRPr lang="es-ES"/>
          </a:p>
        </p:txBody>
      </p:sp>
    </p:spTree>
    <p:extLst>
      <p:ext uri="{BB962C8B-B14F-4D97-AF65-F5344CB8AC3E}">
        <p14:creationId xmlns:p14="http://schemas.microsoft.com/office/powerpoint/2010/main" val="133977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FBA2DE8-B43D-47C7-B7D9-2AF0E0832EF6}" type="datetimeFigureOut">
              <a:rPr lang="es-ES" smtClean="0"/>
              <a:t>20/10/2020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33A27A-989A-4844-AA26-02DC92F6EB07}" type="slidenum">
              <a:rPr lang="es-ES" smtClean="0"/>
              <a:t>‹#›</a:t>
            </a:fld>
            <a:endParaRPr lang="es-ES"/>
          </a:p>
        </p:txBody>
      </p:sp>
    </p:spTree>
    <p:extLst>
      <p:ext uri="{BB962C8B-B14F-4D97-AF65-F5344CB8AC3E}">
        <p14:creationId xmlns:p14="http://schemas.microsoft.com/office/powerpoint/2010/main" val="111858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FBA2DE8-B43D-47C7-B7D9-2AF0E0832EF6}" type="datetimeFigureOut">
              <a:rPr lang="es-ES" smtClean="0"/>
              <a:t>20/10/2020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C33A27A-989A-4844-AA26-02DC92F6EB07}" type="slidenum">
              <a:rPr lang="es-ES" smtClean="0"/>
              <a:t>‹#›</a:t>
            </a:fld>
            <a:endParaRPr lang="es-ES"/>
          </a:p>
        </p:txBody>
      </p:sp>
    </p:spTree>
    <p:extLst>
      <p:ext uri="{BB962C8B-B14F-4D97-AF65-F5344CB8AC3E}">
        <p14:creationId xmlns:p14="http://schemas.microsoft.com/office/powerpoint/2010/main" val="182536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FBA2DE8-B43D-47C7-B7D9-2AF0E0832EF6}" type="datetimeFigureOut">
              <a:rPr lang="es-ES" smtClean="0"/>
              <a:t>20/10/2020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C33A27A-989A-4844-AA26-02DC92F6EB07}" type="slidenum">
              <a:rPr lang="es-ES" smtClean="0"/>
              <a:t>‹#›</a:t>
            </a:fld>
            <a:endParaRPr lang="es-ES"/>
          </a:p>
        </p:txBody>
      </p:sp>
    </p:spTree>
    <p:extLst>
      <p:ext uri="{BB962C8B-B14F-4D97-AF65-F5344CB8AC3E}">
        <p14:creationId xmlns:p14="http://schemas.microsoft.com/office/powerpoint/2010/main" val="347966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FBA2DE8-B43D-47C7-B7D9-2AF0E0832EF6}" type="datetimeFigureOut">
              <a:rPr lang="es-ES" smtClean="0"/>
              <a:t>20/10/2020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C33A27A-989A-4844-AA26-02DC92F6EB07}" type="slidenum">
              <a:rPr lang="es-ES" smtClean="0"/>
              <a:t>‹#›</a:t>
            </a:fld>
            <a:endParaRPr lang="es-ES"/>
          </a:p>
        </p:txBody>
      </p:sp>
    </p:spTree>
    <p:extLst>
      <p:ext uri="{BB962C8B-B14F-4D97-AF65-F5344CB8AC3E}">
        <p14:creationId xmlns:p14="http://schemas.microsoft.com/office/powerpoint/2010/main" val="352561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FBA2DE8-B43D-47C7-B7D9-2AF0E0832EF6}" type="datetimeFigureOut">
              <a:rPr lang="es-ES" smtClean="0"/>
              <a:t>20/10/2020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33A27A-989A-4844-AA26-02DC92F6EB07}" type="slidenum">
              <a:rPr lang="es-ES" smtClean="0"/>
              <a:t>‹#›</a:t>
            </a:fld>
            <a:endParaRPr lang="es-ES"/>
          </a:p>
        </p:txBody>
      </p:sp>
    </p:spTree>
    <p:extLst>
      <p:ext uri="{BB962C8B-B14F-4D97-AF65-F5344CB8AC3E}">
        <p14:creationId xmlns:p14="http://schemas.microsoft.com/office/powerpoint/2010/main" val="115947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FBA2DE8-B43D-47C7-B7D9-2AF0E0832EF6}" type="datetimeFigureOut">
              <a:rPr lang="es-ES" smtClean="0"/>
              <a:t>20/10/2020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33A27A-989A-4844-AA26-02DC92F6EB07}" type="slidenum">
              <a:rPr lang="es-ES" smtClean="0"/>
              <a:t>‹#›</a:t>
            </a:fld>
            <a:endParaRPr lang="es-ES"/>
          </a:p>
        </p:txBody>
      </p:sp>
    </p:spTree>
    <p:extLst>
      <p:ext uri="{BB962C8B-B14F-4D97-AF65-F5344CB8AC3E}">
        <p14:creationId xmlns:p14="http://schemas.microsoft.com/office/powerpoint/2010/main" val="1141104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A2DE8-B43D-47C7-B7D9-2AF0E0832EF6}" type="datetimeFigureOut">
              <a:rPr lang="es-ES" smtClean="0"/>
              <a:t>20/10/2020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3A27A-989A-4844-AA26-02DC92F6EB07}" type="slidenum">
              <a:rPr lang="es-ES" smtClean="0"/>
              <a:t>‹#›</a:t>
            </a:fld>
            <a:endParaRPr lang="es-ES"/>
          </a:p>
        </p:txBody>
      </p:sp>
    </p:spTree>
    <p:extLst>
      <p:ext uri="{BB962C8B-B14F-4D97-AF65-F5344CB8AC3E}">
        <p14:creationId xmlns:p14="http://schemas.microsoft.com/office/powerpoint/2010/main" val="134437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 Id="rId9" Type="http://schemas.openxmlformats.org/officeDocument/2006/relationships/image" Target="../media/image220.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11.png"/><Relationship Id="rId1" Type="http://schemas.openxmlformats.org/officeDocument/2006/relationships/slideLayout" Target="../slideLayouts/slideLayout7.xml"/><Relationship Id="rId4" Type="http://schemas.openxmlformats.org/officeDocument/2006/relationships/image" Target="../media/image26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7.xml"/><Relationship Id="rId4" Type="http://schemas.openxmlformats.org/officeDocument/2006/relationships/image" Target="../media/image320.png"/></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360.png"/><Relationship Id="rId7" Type="http://schemas.openxmlformats.org/officeDocument/2006/relationships/image" Target="../media/image94.png"/><Relationship Id="rId2" Type="http://schemas.openxmlformats.org/officeDocument/2006/relationships/image" Target="../media/image350.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png"/></Relationships>
</file>

<file path=ppt/slides/_rels/slide2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3" Type="http://schemas.openxmlformats.org/officeDocument/2006/relationships/image" Target="../media/image98.png"/><Relationship Id="rId21" Type="http://schemas.openxmlformats.org/officeDocument/2006/relationships/image" Target="../media/image116.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19" Type="http://schemas.openxmlformats.org/officeDocument/2006/relationships/image" Target="../media/image114.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s>
</file>

<file path=ppt/slides/_rels/slide2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881" y="934434"/>
            <a:ext cx="1350902" cy="1444282"/>
          </a:xfrm>
          <a:prstGeom prst="rect">
            <a:avLst/>
          </a:prstGeom>
        </p:spPr>
      </p:pic>
      <p:sp>
        <p:nvSpPr>
          <p:cNvPr id="4" name="CuadroTexto 3"/>
          <p:cNvSpPr txBox="1"/>
          <p:nvPr/>
        </p:nvSpPr>
        <p:spPr>
          <a:xfrm>
            <a:off x="8610993" y="6045382"/>
            <a:ext cx="3024336" cy="584775"/>
          </a:xfrm>
          <a:prstGeom prst="rect">
            <a:avLst/>
          </a:prstGeom>
          <a:noFill/>
        </p:spPr>
        <p:txBody>
          <a:bodyPr wrap="square" rtlCol="0">
            <a:spAutoFit/>
          </a:bodyPr>
          <a:lstStyle/>
          <a:p>
            <a:r>
              <a:rPr lang="es-ES" sz="1600" dirty="0">
                <a:ln w="0"/>
                <a:effectLst>
                  <a:outerShdw blurRad="38100" dist="19050" dir="2700000" algn="tl" rotWithShape="0">
                    <a:schemeClr val="dk1">
                      <a:alpha val="40000"/>
                    </a:schemeClr>
                  </a:outerShdw>
                </a:effectLst>
              </a:rPr>
              <a:t>Dr. Carlomagno Araya Alpízar</a:t>
            </a:r>
          </a:p>
          <a:p>
            <a:r>
              <a:rPr lang="es-ES" sz="1600" dirty="0">
                <a:ln w="0"/>
                <a:effectLst>
                  <a:outerShdw blurRad="38100" dist="19050" dir="2700000" algn="tl" rotWithShape="0">
                    <a:schemeClr val="dk1">
                      <a:alpha val="40000"/>
                    </a:schemeClr>
                  </a:outerShdw>
                </a:effectLst>
              </a:rPr>
              <a:t>Catedrático en Estadística</a:t>
            </a:r>
          </a:p>
        </p:txBody>
      </p:sp>
      <p:pic>
        <p:nvPicPr>
          <p:cNvPr id="5" name="Picture 4"/>
          <p:cNvPicPr>
            <a:picLocks noChangeAspect="1"/>
          </p:cNvPicPr>
          <p:nvPr/>
        </p:nvPicPr>
        <p:blipFill>
          <a:blip r:embed="rId3"/>
          <a:stretch>
            <a:fillRect/>
          </a:stretch>
        </p:blipFill>
        <p:spPr>
          <a:xfrm>
            <a:off x="2084046" y="2683565"/>
            <a:ext cx="7474821" cy="2430302"/>
          </a:xfrm>
          <a:prstGeom prst="rect">
            <a:avLst/>
          </a:prstGeom>
        </p:spPr>
      </p:pic>
    </p:spTree>
    <p:extLst>
      <p:ext uri="{BB962C8B-B14F-4D97-AF65-F5344CB8AC3E}">
        <p14:creationId xmlns:p14="http://schemas.microsoft.com/office/powerpoint/2010/main" val="420345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80944" y="1998156"/>
            <a:ext cx="6269704" cy="3679296"/>
          </a:xfrm>
          <a:prstGeom prst="rect">
            <a:avLst/>
          </a:prstGeom>
        </p:spPr>
      </p:pic>
      <p:sp>
        <p:nvSpPr>
          <p:cNvPr id="4" name="TextBox 3"/>
          <p:cNvSpPr txBox="1"/>
          <p:nvPr/>
        </p:nvSpPr>
        <p:spPr>
          <a:xfrm>
            <a:off x="770467" y="980493"/>
            <a:ext cx="10244666" cy="461665"/>
          </a:xfrm>
          <a:prstGeom prst="rect">
            <a:avLst/>
          </a:prstGeom>
          <a:noFill/>
        </p:spPr>
        <p:txBody>
          <a:bodyPr wrap="square" rtlCol="0">
            <a:spAutoFit/>
          </a:bodyPr>
          <a:lstStyle/>
          <a:p>
            <a:pPr algn="ctr"/>
            <a:r>
              <a:rPr lang="es-CR" sz="2400" b="1" dirty="0">
                <a:solidFill>
                  <a:srgbClr val="0070C0"/>
                </a:solidFill>
                <a:effectLst>
                  <a:outerShdw blurRad="38100" dist="38100" dir="2700000" algn="tl">
                    <a:srgbClr val="000000">
                      <a:alpha val="43137"/>
                    </a:srgbClr>
                  </a:outerShdw>
                </a:effectLst>
              </a:rPr>
              <a:t>Cálculo de frecuencias relativas por columnas</a:t>
            </a:r>
            <a:endParaRPr lang="en-US" sz="2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396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389" y="1729315"/>
            <a:ext cx="7659692" cy="3333752"/>
          </a:xfrm>
          <a:prstGeom prst="rect">
            <a:avLst/>
          </a:prstGeom>
        </p:spPr>
      </p:pic>
      <p:sp>
        <p:nvSpPr>
          <p:cNvPr id="3" name="TextBox 2"/>
          <p:cNvSpPr txBox="1"/>
          <p:nvPr/>
        </p:nvSpPr>
        <p:spPr>
          <a:xfrm>
            <a:off x="804334" y="643466"/>
            <a:ext cx="10244666" cy="461665"/>
          </a:xfrm>
          <a:prstGeom prst="rect">
            <a:avLst/>
          </a:prstGeom>
          <a:noFill/>
        </p:spPr>
        <p:txBody>
          <a:bodyPr wrap="square" rtlCol="0">
            <a:spAutoFit/>
          </a:bodyPr>
          <a:lstStyle/>
          <a:p>
            <a:pPr algn="ctr"/>
            <a:r>
              <a:rPr lang="es-CR" sz="2400" b="1" dirty="0">
                <a:solidFill>
                  <a:srgbClr val="0070C0"/>
                </a:solidFill>
                <a:effectLst>
                  <a:outerShdw blurRad="38100" dist="38100" dir="2700000" algn="tl">
                    <a:srgbClr val="000000">
                      <a:alpha val="43137"/>
                    </a:srgbClr>
                  </a:outerShdw>
                </a:effectLst>
              </a:rPr>
              <a:t>Cálculo de frecuencias relativas respecto al total (n)</a:t>
            </a:r>
            <a:endParaRPr lang="en-US" sz="2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768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3317" y="964671"/>
            <a:ext cx="4933274" cy="4326996"/>
          </a:xfrm>
          <a:prstGeom prst="rect">
            <a:avLst/>
          </a:prstGeom>
        </p:spPr>
      </p:pic>
      <p:pic>
        <p:nvPicPr>
          <p:cNvPr id="4" name="Picture 3"/>
          <p:cNvPicPr>
            <a:picLocks noChangeAspect="1"/>
          </p:cNvPicPr>
          <p:nvPr/>
        </p:nvPicPr>
        <p:blipFill>
          <a:blip r:embed="rId3"/>
          <a:stretch>
            <a:fillRect/>
          </a:stretch>
        </p:blipFill>
        <p:spPr>
          <a:xfrm>
            <a:off x="6331479" y="2099733"/>
            <a:ext cx="5357664" cy="2305579"/>
          </a:xfrm>
          <a:prstGeom prst="rect">
            <a:avLst/>
          </a:prstGeom>
        </p:spPr>
      </p:pic>
    </p:spTree>
    <p:extLst>
      <p:ext uri="{BB962C8B-B14F-4D97-AF65-F5344CB8AC3E}">
        <p14:creationId xmlns:p14="http://schemas.microsoft.com/office/powerpoint/2010/main" val="354233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ACC3F03-3A62-43ED-8953-46941B06E8A0}"/>
              </a:ext>
            </a:extLst>
          </p:cNvPr>
          <p:cNvPicPr>
            <a:picLocks noChangeAspect="1"/>
          </p:cNvPicPr>
          <p:nvPr/>
        </p:nvPicPr>
        <p:blipFill>
          <a:blip r:embed="rId2"/>
          <a:stretch>
            <a:fillRect/>
          </a:stretch>
        </p:blipFill>
        <p:spPr>
          <a:xfrm>
            <a:off x="665018" y="630382"/>
            <a:ext cx="10811676" cy="4865254"/>
          </a:xfrm>
          <a:prstGeom prst="rect">
            <a:avLst/>
          </a:prstGeom>
        </p:spPr>
      </p:pic>
    </p:spTree>
    <p:extLst>
      <p:ext uri="{BB962C8B-B14F-4D97-AF65-F5344CB8AC3E}">
        <p14:creationId xmlns:p14="http://schemas.microsoft.com/office/powerpoint/2010/main" val="145733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03A24B-3C83-421D-B41E-8F5177A44587}"/>
              </a:ext>
            </a:extLst>
          </p:cNvPr>
          <p:cNvPicPr>
            <a:picLocks noChangeAspect="1"/>
          </p:cNvPicPr>
          <p:nvPr/>
        </p:nvPicPr>
        <p:blipFill>
          <a:blip r:embed="rId2"/>
          <a:stretch>
            <a:fillRect/>
          </a:stretch>
        </p:blipFill>
        <p:spPr>
          <a:xfrm>
            <a:off x="888511" y="475856"/>
            <a:ext cx="7480237" cy="5906287"/>
          </a:xfrm>
          <a:prstGeom prst="rect">
            <a:avLst/>
          </a:prstGeom>
        </p:spPr>
      </p:pic>
    </p:spTree>
    <p:extLst>
      <p:ext uri="{BB962C8B-B14F-4D97-AF65-F5344CB8AC3E}">
        <p14:creationId xmlns:p14="http://schemas.microsoft.com/office/powerpoint/2010/main" val="656580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27965" y="1522170"/>
            <a:ext cx="9042401" cy="553998"/>
          </a:xfrm>
          <a:prstGeom prst="rect">
            <a:avLst/>
          </a:prstGeom>
          <a:noFill/>
        </p:spPr>
        <p:txBody>
          <a:bodyPr wrap="square" rtlCol="0">
            <a:spAutoFit/>
          </a:bodyPr>
          <a:lstStyle/>
          <a:p>
            <a:pPr algn="just">
              <a:lnSpc>
                <a:spcPct val="150000"/>
              </a:lnSpc>
            </a:pPr>
            <a:r>
              <a:rPr lang="es-ES" sz="2000" dirty="0"/>
              <a:t>Las </a:t>
            </a:r>
            <a:r>
              <a:rPr lang="es-ES" b="1" dirty="0"/>
              <a:t>variables</a:t>
            </a:r>
            <a:r>
              <a:rPr lang="es-ES" sz="2000" b="1" dirty="0"/>
              <a:t> discretas </a:t>
            </a:r>
            <a:r>
              <a:rPr lang="es-ES" sz="2000" dirty="0"/>
              <a:t>toman valores enteros en un conjunto numerable. </a:t>
            </a:r>
          </a:p>
        </p:txBody>
      </p:sp>
      <p:sp>
        <p:nvSpPr>
          <p:cNvPr id="3" name="Rectángulo 2"/>
          <p:cNvSpPr/>
          <p:nvPr/>
        </p:nvSpPr>
        <p:spPr>
          <a:xfrm>
            <a:off x="1476589" y="567214"/>
            <a:ext cx="9450949" cy="589072"/>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sz="2400" b="1" spc="-15"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Distribución de frecuencias: variables discretas</a:t>
            </a:r>
            <a:endParaRPr lang="es-ES" sz="2400" b="1"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5" name="Rectángulo 4"/>
          <p:cNvSpPr/>
          <p:nvPr/>
        </p:nvSpPr>
        <p:spPr>
          <a:xfrm>
            <a:off x="1431329" y="2198850"/>
            <a:ext cx="9541471" cy="880369"/>
          </a:xfrm>
          <a:prstGeom prst="rect">
            <a:avLst/>
          </a:prstGeom>
        </p:spPr>
        <p:txBody>
          <a:bodyPr wrap="square">
            <a:spAutoFit/>
          </a:bodyPr>
          <a:lstStyle/>
          <a:p>
            <a:pPr>
              <a:lnSpc>
                <a:spcPct val="150000"/>
              </a:lnSpc>
            </a:pPr>
            <a:r>
              <a:rPr lang="es-ES" dirty="0"/>
              <a:t>Ejemplos: números de habitaciones, números de empleados, número de especies, números de vuelos, números de pasajeros, etc.</a:t>
            </a:r>
          </a:p>
        </p:txBody>
      </p:sp>
      <p:pic>
        <p:nvPicPr>
          <p:cNvPr id="6" name="Imagen 5"/>
          <p:cNvPicPr>
            <a:picLocks noChangeAspect="1"/>
          </p:cNvPicPr>
          <p:nvPr/>
        </p:nvPicPr>
        <p:blipFill>
          <a:blip r:embed="rId2"/>
          <a:stretch>
            <a:fillRect/>
          </a:stretch>
        </p:blipFill>
        <p:spPr>
          <a:xfrm>
            <a:off x="2452900" y="3478900"/>
            <a:ext cx="6992532" cy="2362342"/>
          </a:xfrm>
          <a:prstGeom prst="rect">
            <a:avLst/>
          </a:prstGeom>
        </p:spPr>
      </p:pic>
    </p:spTree>
    <p:extLst>
      <p:ext uri="{BB962C8B-B14F-4D97-AF65-F5344CB8AC3E}">
        <p14:creationId xmlns:p14="http://schemas.microsoft.com/office/powerpoint/2010/main" val="300041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35608" y="705011"/>
            <a:ext cx="9719733" cy="464871"/>
          </a:xfrm>
          <a:prstGeom prst="rect">
            <a:avLst/>
          </a:prstGeom>
          <a:noFill/>
        </p:spPr>
        <p:txBody>
          <a:bodyPr wrap="square" rtlCol="0">
            <a:spAutoFit/>
          </a:bodyPr>
          <a:lstStyle/>
          <a:p>
            <a:pPr algn="just">
              <a:lnSpc>
                <a:spcPct val="150000"/>
              </a:lnSpc>
            </a:pPr>
            <a:r>
              <a:rPr lang="es-ES" b="1" dirty="0"/>
              <a:t>Números de personas en una muestra aleatoria de 35 habitaciones de un hotel</a:t>
            </a:r>
          </a:p>
        </p:txBody>
      </p:sp>
      <p:pic>
        <p:nvPicPr>
          <p:cNvPr id="36" name="Imagen 35"/>
          <p:cNvPicPr>
            <a:picLocks noChangeAspect="1"/>
          </p:cNvPicPr>
          <p:nvPr/>
        </p:nvPicPr>
        <p:blipFill>
          <a:blip r:embed="rId2"/>
          <a:stretch>
            <a:fillRect/>
          </a:stretch>
        </p:blipFill>
        <p:spPr>
          <a:xfrm>
            <a:off x="1272998" y="1502911"/>
            <a:ext cx="8558389" cy="1245437"/>
          </a:xfrm>
          <a:prstGeom prst="rect">
            <a:avLst/>
          </a:prstGeom>
        </p:spPr>
      </p:pic>
      <p:pic>
        <p:nvPicPr>
          <p:cNvPr id="5" name="Imagen 4"/>
          <p:cNvPicPr>
            <a:picLocks noChangeAspect="1"/>
          </p:cNvPicPr>
          <p:nvPr/>
        </p:nvPicPr>
        <p:blipFill>
          <a:blip r:embed="rId3"/>
          <a:stretch>
            <a:fillRect/>
          </a:stretch>
        </p:blipFill>
        <p:spPr>
          <a:xfrm>
            <a:off x="1525411" y="3167239"/>
            <a:ext cx="6477000" cy="2781300"/>
          </a:xfrm>
          <a:prstGeom prst="rect">
            <a:avLst/>
          </a:prstGeom>
        </p:spPr>
      </p:pic>
      <p:pic>
        <p:nvPicPr>
          <p:cNvPr id="6" name="Imagen 5"/>
          <p:cNvPicPr>
            <a:picLocks noChangeAspect="1"/>
          </p:cNvPicPr>
          <p:nvPr/>
        </p:nvPicPr>
        <p:blipFill>
          <a:blip r:embed="rId4"/>
          <a:stretch>
            <a:fillRect/>
          </a:stretch>
        </p:blipFill>
        <p:spPr>
          <a:xfrm>
            <a:off x="3818467" y="4125736"/>
            <a:ext cx="152400" cy="209550"/>
          </a:xfrm>
          <a:prstGeom prst="rect">
            <a:avLst/>
          </a:prstGeom>
        </p:spPr>
      </p:pic>
      <p:pic>
        <p:nvPicPr>
          <p:cNvPr id="7" name="Imagen 6"/>
          <p:cNvPicPr>
            <a:picLocks noChangeAspect="1"/>
          </p:cNvPicPr>
          <p:nvPr/>
        </p:nvPicPr>
        <p:blipFill>
          <a:blip r:embed="rId5"/>
          <a:stretch>
            <a:fillRect/>
          </a:stretch>
        </p:blipFill>
        <p:spPr>
          <a:xfrm>
            <a:off x="3395309" y="4390672"/>
            <a:ext cx="885825" cy="266700"/>
          </a:xfrm>
          <a:prstGeom prst="rect">
            <a:avLst/>
          </a:prstGeom>
        </p:spPr>
      </p:pic>
      <p:pic>
        <p:nvPicPr>
          <p:cNvPr id="8" name="Imagen 7"/>
          <p:cNvPicPr>
            <a:picLocks noChangeAspect="1"/>
          </p:cNvPicPr>
          <p:nvPr/>
        </p:nvPicPr>
        <p:blipFill>
          <a:blip r:embed="rId6"/>
          <a:stretch>
            <a:fillRect/>
          </a:stretch>
        </p:blipFill>
        <p:spPr>
          <a:xfrm>
            <a:off x="3011664" y="4692474"/>
            <a:ext cx="1924050" cy="295275"/>
          </a:xfrm>
          <a:prstGeom prst="rect">
            <a:avLst/>
          </a:prstGeom>
        </p:spPr>
      </p:pic>
      <p:pic>
        <p:nvPicPr>
          <p:cNvPr id="10" name="Imagen 9"/>
          <p:cNvPicPr>
            <a:picLocks noChangeAspect="1"/>
          </p:cNvPicPr>
          <p:nvPr/>
        </p:nvPicPr>
        <p:blipFill>
          <a:blip r:embed="rId7"/>
          <a:stretch>
            <a:fillRect/>
          </a:stretch>
        </p:blipFill>
        <p:spPr>
          <a:xfrm>
            <a:off x="3466747" y="5011561"/>
            <a:ext cx="742950" cy="266700"/>
          </a:xfrm>
          <a:prstGeom prst="rect">
            <a:avLst/>
          </a:prstGeom>
        </p:spPr>
      </p:pic>
      <p:pic>
        <p:nvPicPr>
          <p:cNvPr id="11" name="Imagen 10"/>
          <p:cNvPicPr>
            <a:picLocks noChangeAspect="1"/>
          </p:cNvPicPr>
          <p:nvPr/>
        </p:nvPicPr>
        <p:blipFill>
          <a:blip r:embed="rId8"/>
          <a:stretch>
            <a:fillRect/>
          </a:stretch>
        </p:blipFill>
        <p:spPr>
          <a:xfrm>
            <a:off x="3756025" y="5326280"/>
            <a:ext cx="209550" cy="228600"/>
          </a:xfrm>
          <a:prstGeom prst="rect">
            <a:avLst/>
          </a:prstGeom>
        </p:spPr>
      </p:pic>
      <p:pic>
        <p:nvPicPr>
          <p:cNvPr id="12" name="Imagen 11"/>
          <p:cNvPicPr>
            <a:picLocks noChangeAspect="1"/>
          </p:cNvPicPr>
          <p:nvPr/>
        </p:nvPicPr>
        <p:blipFill>
          <a:blip r:embed="rId9"/>
          <a:stretch>
            <a:fillRect/>
          </a:stretch>
        </p:blipFill>
        <p:spPr>
          <a:xfrm>
            <a:off x="5622925" y="4128734"/>
            <a:ext cx="133350" cy="180975"/>
          </a:xfrm>
          <a:prstGeom prst="rect">
            <a:avLst/>
          </a:prstGeom>
        </p:spPr>
      </p:pic>
      <p:pic>
        <p:nvPicPr>
          <p:cNvPr id="13" name="Imagen 12"/>
          <p:cNvPicPr>
            <a:picLocks noChangeAspect="1"/>
          </p:cNvPicPr>
          <p:nvPr/>
        </p:nvPicPr>
        <p:blipFill>
          <a:blip r:embed="rId10"/>
          <a:stretch>
            <a:fillRect/>
          </a:stretch>
        </p:blipFill>
        <p:spPr>
          <a:xfrm>
            <a:off x="5514094" y="4753151"/>
            <a:ext cx="238125" cy="219075"/>
          </a:xfrm>
          <a:prstGeom prst="rect">
            <a:avLst/>
          </a:prstGeom>
        </p:spPr>
      </p:pic>
      <p:pic>
        <p:nvPicPr>
          <p:cNvPr id="14" name="Imagen 13"/>
          <p:cNvPicPr>
            <a:picLocks noChangeAspect="1"/>
          </p:cNvPicPr>
          <p:nvPr/>
        </p:nvPicPr>
        <p:blipFill>
          <a:blip r:embed="rId11"/>
          <a:stretch>
            <a:fillRect/>
          </a:stretch>
        </p:blipFill>
        <p:spPr>
          <a:xfrm>
            <a:off x="5552193" y="5042792"/>
            <a:ext cx="161925" cy="209550"/>
          </a:xfrm>
          <a:prstGeom prst="rect">
            <a:avLst/>
          </a:prstGeom>
        </p:spPr>
      </p:pic>
      <p:pic>
        <p:nvPicPr>
          <p:cNvPr id="15" name="Imagen 14"/>
          <p:cNvPicPr>
            <a:picLocks noChangeAspect="1"/>
          </p:cNvPicPr>
          <p:nvPr/>
        </p:nvPicPr>
        <p:blipFill>
          <a:blip r:embed="rId12"/>
          <a:stretch>
            <a:fillRect/>
          </a:stretch>
        </p:blipFill>
        <p:spPr>
          <a:xfrm>
            <a:off x="5529614" y="5344936"/>
            <a:ext cx="161925" cy="209550"/>
          </a:xfrm>
          <a:prstGeom prst="rect">
            <a:avLst/>
          </a:prstGeom>
        </p:spPr>
      </p:pic>
      <p:pic>
        <p:nvPicPr>
          <p:cNvPr id="16" name="Imagen 15"/>
          <p:cNvPicPr>
            <a:picLocks noChangeAspect="1"/>
          </p:cNvPicPr>
          <p:nvPr/>
        </p:nvPicPr>
        <p:blipFill>
          <a:blip r:embed="rId13"/>
          <a:stretch>
            <a:fillRect/>
          </a:stretch>
        </p:blipFill>
        <p:spPr>
          <a:xfrm>
            <a:off x="5584295" y="4437061"/>
            <a:ext cx="142875" cy="219075"/>
          </a:xfrm>
          <a:prstGeom prst="rect">
            <a:avLst/>
          </a:prstGeom>
        </p:spPr>
      </p:pic>
      <p:pic>
        <p:nvPicPr>
          <p:cNvPr id="17" name="Imagen 16"/>
          <p:cNvPicPr>
            <a:picLocks noChangeAspect="1"/>
          </p:cNvPicPr>
          <p:nvPr/>
        </p:nvPicPr>
        <p:blipFill>
          <a:blip r:embed="rId14"/>
          <a:stretch>
            <a:fillRect/>
          </a:stretch>
        </p:blipFill>
        <p:spPr>
          <a:xfrm>
            <a:off x="5486753" y="5614106"/>
            <a:ext cx="247650" cy="190500"/>
          </a:xfrm>
          <a:prstGeom prst="rect">
            <a:avLst/>
          </a:prstGeom>
        </p:spPr>
      </p:pic>
      <p:pic>
        <p:nvPicPr>
          <p:cNvPr id="18" name="Imagen 17"/>
          <p:cNvPicPr>
            <a:picLocks noChangeAspect="1"/>
          </p:cNvPicPr>
          <p:nvPr/>
        </p:nvPicPr>
        <p:blipFill>
          <a:blip r:embed="rId15"/>
          <a:stretch>
            <a:fillRect/>
          </a:stretch>
        </p:blipFill>
        <p:spPr>
          <a:xfrm>
            <a:off x="6807853" y="4131048"/>
            <a:ext cx="485775" cy="209550"/>
          </a:xfrm>
          <a:prstGeom prst="rect">
            <a:avLst/>
          </a:prstGeom>
        </p:spPr>
      </p:pic>
      <p:pic>
        <p:nvPicPr>
          <p:cNvPr id="19" name="Imagen 18"/>
          <p:cNvPicPr>
            <a:picLocks noChangeAspect="1"/>
          </p:cNvPicPr>
          <p:nvPr/>
        </p:nvPicPr>
        <p:blipFill>
          <a:blip r:embed="rId16"/>
          <a:stretch>
            <a:fillRect/>
          </a:stretch>
        </p:blipFill>
        <p:spPr>
          <a:xfrm>
            <a:off x="6793566" y="4408674"/>
            <a:ext cx="514350" cy="219075"/>
          </a:xfrm>
          <a:prstGeom prst="rect">
            <a:avLst/>
          </a:prstGeom>
        </p:spPr>
      </p:pic>
      <p:pic>
        <p:nvPicPr>
          <p:cNvPr id="21" name="Imagen 20"/>
          <p:cNvPicPr>
            <a:picLocks noChangeAspect="1"/>
          </p:cNvPicPr>
          <p:nvPr/>
        </p:nvPicPr>
        <p:blipFill>
          <a:blip r:embed="rId17"/>
          <a:stretch>
            <a:fillRect/>
          </a:stretch>
        </p:blipFill>
        <p:spPr>
          <a:xfrm>
            <a:off x="6817378" y="4704509"/>
            <a:ext cx="466725" cy="219075"/>
          </a:xfrm>
          <a:prstGeom prst="rect">
            <a:avLst/>
          </a:prstGeom>
        </p:spPr>
      </p:pic>
      <p:pic>
        <p:nvPicPr>
          <p:cNvPr id="22" name="Imagen 21"/>
          <p:cNvPicPr>
            <a:picLocks noChangeAspect="1"/>
          </p:cNvPicPr>
          <p:nvPr/>
        </p:nvPicPr>
        <p:blipFill>
          <a:blip r:embed="rId18"/>
          <a:stretch>
            <a:fillRect/>
          </a:stretch>
        </p:blipFill>
        <p:spPr>
          <a:xfrm>
            <a:off x="6794406" y="5036763"/>
            <a:ext cx="485775" cy="200025"/>
          </a:xfrm>
          <a:prstGeom prst="rect">
            <a:avLst/>
          </a:prstGeom>
        </p:spPr>
      </p:pic>
      <p:pic>
        <p:nvPicPr>
          <p:cNvPr id="23" name="Imagen 22"/>
          <p:cNvPicPr>
            <a:picLocks noChangeAspect="1"/>
          </p:cNvPicPr>
          <p:nvPr/>
        </p:nvPicPr>
        <p:blipFill>
          <a:blip r:embed="rId19"/>
          <a:stretch>
            <a:fillRect/>
          </a:stretch>
        </p:blipFill>
        <p:spPr>
          <a:xfrm>
            <a:off x="6780959" y="5346045"/>
            <a:ext cx="485775" cy="200025"/>
          </a:xfrm>
          <a:prstGeom prst="rect">
            <a:avLst/>
          </a:prstGeom>
        </p:spPr>
      </p:pic>
      <p:pic>
        <p:nvPicPr>
          <p:cNvPr id="24" name="Imagen 23"/>
          <p:cNvPicPr>
            <a:picLocks noChangeAspect="1"/>
          </p:cNvPicPr>
          <p:nvPr/>
        </p:nvPicPr>
        <p:blipFill>
          <a:blip r:embed="rId20"/>
          <a:stretch>
            <a:fillRect/>
          </a:stretch>
        </p:blipFill>
        <p:spPr>
          <a:xfrm>
            <a:off x="6795247" y="5629275"/>
            <a:ext cx="457200" cy="171450"/>
          </a:xfrm>
          <a:prstGeom prst="rect">
            <a:avLst/>
          </a:prstGeom>
        </p:spPr>
      </p:pic>
      <p:pic>
        <p:nvPicPr>
          <p:cNvPr id="2" name="Picture 1"/>
          <p:cNvPicPr>
            <a:picLocks noChangeAspect="1"/>
          </p:cNvPicPr>
          <p:nvPr/>
        </p:nvPicPr>
        <p:blipFill>
          <a:blip r:embed="rId21"/>
          <a:stretch>
            <a:fillRect/>
          </a:stretch>
        </p:blipFill>
        <p:spPr>
          <a:xfrm>
            <a:off x="8862133" y="3454245"/>
            <a:ext cx="1976764" cy="2257052"/>
          </a:xfrm>
          <a:prstGeom prst="rect">
            <a:avLst/>
          </a:prstGeom>
        </p:spPr>
      </p:pic>
      <p:pic>
        <p:nvPicPr>
          <p:cNvPr id="9" name="Picture 8"/>
          <p:cNvPicPr>
            <a:picLocks noChangeAspect="1"/>
          </p:cNvPicPr>
          <p:nvPr/>
        </p:nvPicPr>
        <p:blipFill>
          <a:blip r:embed="rId22"/>
          <a:stretch>
            <a:fillRect/>
          </a:stretch>
        </p:blipFill>
        <p:spPr>
          <a:xfrm>
            <a:off x="1697567" y="3390228"/>
            <a:ext cx="838200" cy="542925"/>
          </a:xfrm>
          <a:prstGeom prst="rect">
            <a:avLst/>
          </a:prstGeom>
        </p:spPr>
      </p:pic>
    </p:spTree>
    <p:extLst>
      <p:ext uri="{BB962C8B-B14F-4D97-AF65-F5344CB8AC3E}">
        <p14:creationId xmlns:p14="http://schemas.microsoft.com/office/powerpoint/2010/main" val="30411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1221280" y="1181902"/>
                <a:ext cx="9811678" cy="1338828"/>
              </a:xfrm>
              <a:prstGeom prst="rect">
                <a:avLst/>
              </a:prstGeom>
            </p:spPr>
            <p:txBody>
              <a:bodyPr wrap="square">
                <a:spAutoFit/>
              </a:bodyPr>
              <a:lstStyle/>
              <a:p>
                <a:pPr>
                  <a:lnSpc>
                    <a:spcPct val="150000"/>
                  </a:lnSpc>
                </a:pPr>
                <a:r>
                  <a:rPr lang="es-ES" b="1" dirty="0"/>
                  <a:t>“A menos de” (</a:t>
                </a:r>
                <a14:m>
                  <m:oMath xmlns:m="http://schemas.openxmlformats.org/officeDocument/2006/math">
                    <m:sSub>
                      <m:sSubPr>
                        <m:ctrlPr>
                          <a:rPr lang="es-ES" b="1" i="1">
                            <a:latin typeface="Cambria Math" panose="02040503050406030204" pitchFamily="18" charset="0"/>
                          </a:rPr>
                        </m:ctrlPr>
                      </m:sSubPr>
                      <m:e>
                        <m:r>
                          <a:rPr lang="es-ES" b="1">
                            <a:latin typeface="Cambria Math" panose="02040503050406030204" pitchFamily="18" charset="0"/>
                          </a:rPr>
                          <m:t>𝐅</m:t>
                        </m:r>
                      </m:e>
                      <m:sub>
                        <m:r>
                          <a:rPr lang="es-ES" b="1">
                            <a:latin typeface="Cambria Math" panose="02040503050406030204" pitchFamily="18" charset="0"/>
                          </a:rPr>
                          <m:t>𝐢</m:t>
                        </m:r>
                      </m:sub>
                    </m:sSub>
                  </m:oMath>
                </a14:m>
                <a:r>
                  <a:rPr lang="es-ES" b="1" dirty="0"/>
                  <a:t>)</a:t>
                </a:r>
              </a:p>
              <a:p>
                <a:pPr>
                  <a:lnSpc>
                    <a:spcPct val="150000"/>
                  </a:lnSpc>
                </a:pPr>
                <a:r>
                  <a:rPr lang="es-ES" dirty="0"/>
                  <a:t>Es total de las frecuencias absolutas para todos los eventos iguales </a:t>
                </a:r>
                <a:r>
                  <a:rPr lang="es-ES" b="1" dirty="0"/>
                  <a:t>o menores </a:t>
                </a:r>
                <a:r>
                  <a:rPr lang="es-ES" dirty="0"/>
                  <a:t>que un cierto valor, en una lista ordenada de valores.</a:t>
                </a:r>
              </a:p>
            </p:txBody>
          </p:sp>
        </mc:Choice>
        <mc:Fallback xmlns="">
          <p:sp>
            <p:nvSpPr>
              <p:cNvPr id="4" name="Rectángulo 3"/>
              <p:cNvSpPr>
                <a:spLocks noRot="1" noChangeAspect="1" noMove="1" noResize="1" noEditPoints="1" noAdjustHandles="1" noChangeArrowheads="1" noChangeShapeType="1" noTextEdit="1"/>
              </p:cNvSpPr>
              <p:nvPr/>
            </p:nvSpPr>
            <p:spPr>
              <a:xfrm>
                <a:off x="1221280" y="1181902"/>
                <a:ext cx="9811678" cy="1338828"/>
              </a:xfrm>
              <a:prstGeom prst="rect">
                <a:avLst/>
              </a:prstGeom>
              <a:blipFill rotWithShape="0">
                <a:blip r:embed="rId2"/>
                <a:stretch>
                  <a:fillRect l="-497" b="-318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323473" y="3505037"/>
                <a:ext cx="9356409" cy="1338828"/>
              </a:xfrm>
              <a:prstGeom prst="rect">
                <a:avLst/>
              </a:prstGeom>
            </p:spPr>
            <p:txBody>
              <a:bodyPr wrap="square">
                <a:spAutoFit/>
              </a:bodyPr>
              <a:lstStyle/>
              <a:p>
                <a:pPr>
                  <a:lnSpc>
                    <a:spcPct val="150000"/>
                  </a:lnSpc>
                </a:pPr>
                <a:r>
                  <a:rPr lang="es-ES" b="1" dirty="0"/>
                  <a:t>“A más de” (</a:t>
                </a:r>
                <a14:m>
                  <m:oMath xmlns:m="http://schemas.openxmlformats.org/officeDocument/2006/math">
                    <m:sSub>
                      <m:sSubPr>
                        <m:ctrlPr>
                          <a:rPr lang="es-ES" b="1" i="1">
                            <a:latin typeface="Cambria Math" panose="02040503050406030204" pitchFamily="18" charset="0"/>
                          </a:rPr>
                        </m:ctrlPr>
                      </m:sSubPr>
                      <m:e>
                        <m:r>
                          <a:rPr lang="es-ES" b="1" i="1">
                            <a:latin typeface="Cambria Math" panose="02040503050406030204" pitchFamily="18" charset="0"/>
                          </a:rPr>
                          <m:t>𝑭</m:t>
                        </m:r>
                      </m:e>
                      <m:sub>
                        <m:r>
                          <a:rPr lang="es-ES" b="1" i="1">
                            <a:latin typeface="Cambria Math" panose="02040503050406030204" pitchFamily="18" charset="0"/>
                          </a:rPr>
                          <m:t>𝒊</m:t>
                        </m:r>
                      </m:sub>
                    </m:sSub>
                  </m:oMath>
                </a14:m>
                <a:r>
                  <a:rPr lang="es-ES" b="1" dirty="0"/>
                  <a:t>   )</a:t>
                </a:r>
              </a:p>
              <a:p>
                <a:pPr>
                  <a:lnSpc>
                    <a:spcPct val="150000"/>
                  </a:lnSpc>
                </a:pPr>
                <a:r>
                  <a:rPr lang="es-ES" dirty="0"/>
                  <a:t>Es total de las frecuencias absolutas para todos los eventos iguales </a:t>
                </a:r>
                <a:r>
                  <a:rPr lang="es-ES" b="1" dirty="0"/>
                  <a:t>o mayores </a:t>
                </a:r>
                <a:r>
                  <a:rPr lang="es-ES" dirty="0"/>
                  <a:t>que un cierto valor, en una lista ordenada de valores.</a:t>
                </a:r>
              </a:p>
            </p:txBody>
          </p:sp>
        </mc:Choice>
        <mc:Fallback xmlns="">
          <p:sp>
            <p:nvSpPr>
              <p:cNvPr id="7" name="Rectángulo 6"/>
              <p:cNvSpPr>
                <a:spLocks noRot="1" noChangeAspect="1" noMove="1" noResize="1" noEditPoints="1" noAdjustHandles="1" noChangeArrowheads="1" noChangeShapeType="1" noTextEdit="1"/>
              </p:cNvSpPr>
              <p:nvPr/>
            </p:nvSpPr>
            <p:spPr>
              <a:xfrm>
                <a:off x="1323473" y="3505037"/>
                <a:ext cx="9356409" cy="1338828"/>
              </a:xfrm>
              <a:prstGeom prst="rect">
                <a:avLst/>
              </a:prstGeom>
              <a:blipFill rotWithShape="0">
                <a:blip r:embed="rId3"/>
                <a:stretch>
                  <a:fillRect l="-521" b="-3182"/>
                </a:stretch>
              </a:blipFill>
            </p:spPr>
            <p:txBody>
              <a:bodyPr/>
              <a:lstStyle/>
              <a:p>
                <a:r>
                  <a:rPr lang="es-ES">
                    <a:noFill/>
                  </a:rPr>
                  <a:t> </a:t>
                </a:r>
              </a:p>
            </p:txBody>
          </p:sp>
        </mc:Fallback>
      </mc:AlternateContent>
      <p:sp>
        <p:nvSpPr>
          <p:cNvPr id="9" name="Flecha arriba 8"/>
          <p:cNvSpPr/>
          <p:nvPr/>
        </p:nvSpPr>
        <p:spPr>
          <a:xfrm>
            <a:off x="6938392" y="5138824"/>
            <a:ext cx="79585" cy="16933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Rectángulo 9"/>
          <p:cNvSpPr/>
          <p:nvPr/>
        </p:nvSpPr>
        <p:spPr>
          <a:xfrm>
            <a:off x="3097835" y="544935"/>
            <a:ext cx="5222544" cy="589072"/>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sz="2400" b="1" spc="-15"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Frecuencias Absolutas Acumuladas</a:t>
            </a:r>
            <a:endParaRPr lang="es-ES" sz="2400" b="1"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CuadroTexto 10"/>
              <p:cNvSpPr txBox="1"/>
              <p:nvPr/>
            </p:nvSpPr>
            <p:spPr>
              <a:xfrm>
                <a:off x="4014388" y="2656455"/>
                <a:ext cx="1368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𝟐</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𝟏</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𝟐</m:t>
                          </m:r>
                        </m:sub>
                      </m:sSub>
                    </m:oMath>
                  </m:oMathPara>
                </a14:m>
                <a:endParaRPr lang="es-ES" b="1"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014388" y="2656455"/>
                <a:ext cx="1368772" cy="276999"/>
              </a:xfrm>
              <a:prstGeom prst="rect">
                <a:avLst/>
              </a:prstGeom>
              <a:blipFill rotWithShape="0">
                <a:blip r:embed="rId4"/>
                <a:stretch>
                  <a:fillRect l="-4018" t="-2222" r="-1786" b="-3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6310044" y="2696709"/>
                <a:ext cx="1779077" cy="276999"/>
              </a:xfrm>
              <a:prstGeom prst="rect">
                <a:avLst/>
              </a:prstGeom>
              <a:noFill/>
            </p:spPr>
            <p:txBody>
              <a:bodyPr wrap="none" lIns="0" tIns="0" rIns="0" bIns="0" rtlCol="0">
                <a:spAutoFit/>
              </a:bodyPr>
              <a:lstStyle/>
              <a:p>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𝟑</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𝟏</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𝟐</m:t>
                        </m:r>
                      </m:sub>
                    </m:sSub>
                  </m:oMath>
                </a14:m>
                <a:r>
                  <a:rPr lang="es-ES" b="1" dirty="0"/>
                  <a:t>+ </a:t>
                </a:r>
                <a14:m>
                  <m:oMath xmlns:m="http://schemas.openxmlformats.org/officeDocument/2006/math">
                    <m:sSub>
                      <m:sSubPr>
                        <m:ctrlPr>
                          <a:rPr lang="es-ES" b="1" i="1">
                            <a:latin typeface="Cambria Math" panose="02040503050406030204" pitchFamily="18" charset="0"/>
                          </a:rPr>
                        </m:ctrlPr>
                      </m:sSubPr>
                      <m:e>
                        <m:r>
                          <a:rPr lang="es-ES" b="1" i="1">
                            <a:latin typeface="Cambria Math" panose="02040503050406030204" pitchFamily="18" charset="0"/>
                          </a:rPr>
                          <m:t>𝒇</m:t>
                        </m:r>
                      </m:e>
                      <m:sub>
                        <m:r>
                          <a:rPr lang="es-ES" b="1" i="1" smtClean="0">
                            <a:latin typeface="Cambria Math" panose="02040503050406030204" pitchFamily="18" charset="0"/>
                          </a:rPr>
                          <m:t>𝟑</m:t>
                        </m:r>
                      </m:sub>
                    </m:sSub>
                  </m:oMath>
                </a14:m>
                <a:endParaRPr lang="es-ES" b="1"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6310044" y="2696709"/>
                <a:ext cx="1779077" cy="276999"/>
              </a:xfrm>
              <a:prstGeom prst="rect">
                <a:avLst/>
              </a:prstGeom>
              <a:blipFill rotWithShape="0">
                <a:blip r:embed="rId5"/>
                <a:stretch>
                  <a:fillRect l="-4452" t="-28261" b="-5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3792325" y="5145059"/>
                <a:ext cx="18560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𝒌</m:t>
                          </m:r>
                          <m:r>
                            <a:rPr lang="es-ES" b="1" i="1" smtClean="0">
                              <a:latin typeface="Cambria Math" panose="02040503050406030204" pitchFamily="18" charset="0"/>
                            </a:rPr>
                            <m:t>−</m:t>
                          </m:r>
                          <m:r>
                            <a:rPr lang="es-ES" b="1" i="1" smtClean="0">
                              <a:latin typeface="Cambria Math" panose="02040503050406030204" pitchFamily="18" charset="0"/>
                            </a:rPr>
                            <m:t>𝟏</m:t>
                          </m:r>
                          <m:r>
                            <a:rPr lang="es-ES" b="1" i="1" smtClean="0">
                              <a:latin typeface="Cambria Math" panose="02040503050406030204" pitchFamily="18" charset="0"/>
                            </a:rPr>
                            <m:t> </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𝒌</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𝒌</m:t>
                          </m:r>
                          <m:r>
                            <a:rPr lang="es-ES" b="1" i="1" smtClean="0">
                              <a:latin typeface="Cambria Math" panose="02040503050406030204" pitchFamily="18" charset="0"/>
                            </a:rPr>
                            <m:t>−</m:t>
                          </m:r>
                          <m:r>
                            <a:rPr lang="es-ES" b="1" i="1" smtClean="0">
                              <a:latin typeface="Cambria Math" panose="02040503050406030204" pitchFamily="18" charset="0"/>
                            </a:rPr>
                            <m:t>𝟏</m:t>
                          </m:r>
                        </m:sub>
                      </m:sSub>
                    </m:oMath>
                  </m:oMathPara>
                </a14:m>
                <a:endParaRPr lang="es-ES" b="1"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3792325" y="5145059"/>
                <a:ext cx="1856085" cy="276999"/>
              </a:xfrm>
              <a:prstGeom prst="rect">
                <a:avLst/>
              </a:prstGeom>
              <a:blipFill rotWithShape="0">
                <a:blip r:embed="rId6"/>
                <a:stretch>
                  <a:fillRect l="-2295" t="-2222" r="-984" b="-3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6361887" y="5113122"/>
                <a:ext cx="26975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𝒌</m:t>
                          </m:r>
                          <m:r>
                            <a:rPr lang="es-ES" b="1" i="1" smtClean="0">
                              <a:latin typeface="Cambria Math" panose="02040503050406030204" pitchFamily="18" charset="0"/>
                            </a:rPr>
                            <m:t>−</m:t>
                          </m:r>
                          <m:r>
                            <a:rPr lang="es-ES" b="1" i="1" smtClean="0">
                              <a:latin typeface="Cambria Math" panose="02040503050406030204" pitchFamily="18" charset="0"/>
                            </a:rPr>
                            <m:t>𝟐</m:t>
                          </m:r>
                          <m:r>
                            <a:rPr lang="es-ES" b="1" i="1" smtClean="0">
                              <a:latin typeface="Cambria Math" panose="02040503050406030204" pitchFamily="18" charset="0"/>
                            </a:rPr>
                            <m:t> </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𝒌</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𝒌</m:t>
                          </m:r>
                          <m:r>
                            <a:rPr lang="es-ES" b="1" i="1" smtClean="0">
                              <a:latin typeface="Cambria Math" panose="02040503050406030204" pitchFamily="18" charset="0"/>
                            </a:rPr>
                            <m:t>−</m:t>
                          </m:r>
                          <m:r>
                            <a:rPr lang="es-ES" b="1" i="1" smtClean="0">
                              <a:latin typeface="Cambria Math" panose="02040503050406030204" pitchFamily="18" charset="0"/>
                            </a:rPr>
                            <m:t>𝟏</m:t>
                          </m:r>
                        </m:sub>
                      </m:sSub>
                      <m:r>
                        <a:rPr lang="es-ES" b="1" i="1" smtClean="0">
                          <a:latin typeface="Cambria Math" panose="02040503050406030204" pitchFamily="18" charset="0"/>
                        </a:rPr>
                        <m:t>+</m:t>
                      </m:r>
                      <m:sSub>
                        <m:sSubPr>
                          <m:ctrlPr>
                            <a:rPr lang="es-ES" b="1" i="1">
                              <a:latin typeface="Cambria Math" panose="02040503050406030204" pitchFamily="18" charset="0"/>
                            </a:rPr>
                          </m:ctrlPr>
                        </m:sSubPr>
                        <m:e>
                          <m:r>
                            <a:rPr lang="es-ES" b="1" i="1">
                              <a:latin typeface="Cambria Math" panose="02040503050406030204" pitchFamily="18" charset="0"/>
                            </a:rPr>
                            <m:t>𝒇</m:t>
                          </m:r>
                        </m:e>
                        <m:sub>
                          <m:r>
                            <a:rPr lang="es-ES" b="1" i="1">
                              <a:latin typeface="Cambria Math" panose="02040503050406030204" pitchFamily="18" charset="0"/>
                            </a:rPr>
                            <m:t>𝒌</m:t>
                          </m:r>
                          <m:r>
                            <a:rPr lang="es-ES" b="1" i="1">
                              <a:latin typeface="Cambria Math" panose="02040503050406030204" pitchFamily="18" charset="0"/>
                            </a:rPr>
                            <m:t>−</m:t>
                          </m:r>
                          <m:r>
                            <a:rPr lang="es-ES" b="1" i="1" smtClean="0">
                              <a:latin typeface="Cambria Math" panose="02040503050406030204" pitchFamily="18" charset="0"/>
                            </a:rPr>
                            <m:t>𝟐</m:t>
                          </m:r>
                        </m:sub>
                      </m:sSub>
                    </m:oMath>
                  </m:oMathPara>
                </a14:m>
                <a:endParaRPr lang="es-ES" b="1"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6361887" y="5113122"/>
                <a:ext cx="2697598" cy="276999"/>
              </a:xfrm>
              <a:prstGeom prst="rect">
                <a:avLst/>
              </a:prstGeom>
              <a:blipFill rotWithShape="0">
                <a:blip r:embed="rId7"/>
                <a:stretch>
                  <a:fillRect t="-2222" b="-35556"/>
                </a:stretch>
              </a:blipFill>
            </p:spPr>
            <p:txBody>
              <a:bodyPr/>
              <a:lstStyle/>
              <a:p>
                <a:r>
                  <a:rPr lang="es-ES">
                    <a:noFill/>
                  </a:rPr>
                  <a:t> </a:t>
                </a:r>
              </a:p>
            </p:txBody>
          </p:sp>
        </mc:Fallback>
      </mc:AlternateContent>
      <p:sp>
        <p:nvSpPr>
          <p:cNvPr id="15" name="Flecha arriba 14"/>
          <p:cNvSpPr/>
          <p:nvPr/>
        </p:nvSpPr>
        <p:spPr>
          <a:xfrm>
            <a:off x="4292631" y="5197792"/>
            <a:ext cx="79585" cy="16933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6" name="Flecha arriba 15"/>
          <p:cNvSpPr/>
          <p:nvPr/>
        </p:nvSpPr>
        <p:spPr>
          <a:xfrm>
            <a:off x="2842454" y="3688498"/>
            <a:ext cx="79585" cy="16933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7" name="CuadroTexto 16"/>
              <p:cNvSpPr txBox="1"/>
              <p:nvPr/>
            </p:nvSpPr>
            <p:spPr>
              <a:xfrm>
                <a:off x="2396662" y="2641750"/>
                <a:ext cx="8526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𝟏</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𝟏</m:t>
                          </m:r>
                        </m:sub>
                      </m:sSub>
                    </m:oMath>
                  </m:oMathPara>
                </a14:m>
                <a:endParaRPr lang="es-ES" b="1"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2396662" y="2641750"/>
                <a:ext cx="852669" cy="276999"/>
              </a:xfrm>
              <a:prstGeom prst="rect">
                <a:avLst/>
              </a:prstGeom>
              <a:blipFill rotWithShape="0">
                <a:blip r:embed="rId8"/>
                <a:stretch>
                  <a:fillRect l="-5714" t="-2174" r="-2857" b="-32609"/>
                </a:stretch>
              </a:blipFill>
            </p:spPr>
            <p:txBody>
              <a:bodyPr/>
              <a:lstStyle/>
              <a:p>
                <a:r>
                  <a:rPr lang="es-ES">
                    <a:noFill/>
                  </a:rPr>
                  <a:t> </a:t>
                </a:r>
              </a:p>
            </p:txBody>
          </p:sp>
        </mc:Fallback>
      </mc:AlternateContent>
      <p:sp>
        <p:nvSpPr>
          <p:cNvPr id="18" name="Flecha arriba 17"/>
          <p:cNvSpPr/>
          <p:nvPr/>
        </p:nvSpPr>
        <p:spPr>
          <a:xfrm>
            <a:off x="2326731" y="5157687"/>
            <a:ext cx="79585" cy="16933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9" name="CuadroTexto 18"/>
              <p:cNvSpPr txBox="1"/>
              <p:nvPr/>
            </p:nvSpPr>
            <p:spPr>
              <a:xfrm>
                <a:off x="2055768" y="5116986"/>
                <a:ext cx="8927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𝒌</m:t>
                          </m:r>
                          <m:r>
                            <a:rPr lang="es-ES" b="1" i="1" smtClean="0">
                              <a:latin typeface="Cambria Math" panose="02040503050406030204" pitchFamily="18" charset="0"/>
                            </a:rPr>
                            <m:t> </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𝒌</m:t>
                          </m:r>
                        </m:sub>
                      </m:sSub>
                    </m:oMath>
                  </m:oMathPara>
                </a14:m>
                <a:endParaRPr lang="es-ES" b="1"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2055768" y="5116986"/>
                <a:ext cx="892745" cy="276999"/>
              </a:xfrm>
              <a:prstGeom prst="rect">
                <a:avLst/>
              </a:prstGeom>
              <a:blipFill rotWithShape="0">
                <a:blip r:embed="rId9"/>
                <a:stretch>
                  <a:fillRect l="-5442" t="-2174" r="-2721" b="-32609"/>
                </a:stretch>
              </a:blipFill>
            </p:spPr>
            <p:txBody>
              <a:bodyPr/>
              <a:lstStyle/>
              <a:p>
                <a:r>
                  <a:rPr lang="es-ES">
                    <a:noFill/>
                  </a:rPr>
                  <a:t> </a:t>
                </a:r>
              </a:p>
            </p:txBody>
          </p:sp>
        </mc:Fallback>
      </mc:AlternateContent>
    </p:spTree>
    <p:extLst>
      <p:ext uri="{BB962C8B-B14F-4D97-AF65-F5344CB8AC3E}">
        <p14:creationId xmlns:p14="http://schemas.microsoft.com/office/powerpoint/2010/main" val="18712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76537" y="1790700"/>
            <a:ext cx="6638925" cy="3276600"/>
          </a:xfrm>
          <a:prstGeom prst="rect">
            <a:avLst/>
          </a:prstGeom>
        </p:spPr>
      </p:pic>
      <p:pic>
        <p:nvPicPr>
          <p:cNvPr id="3" name="Imagen 2"/>
          <p:cNvPicPr>
            <a:picLocks noChangeAspect="1"/>
          </p:cNvPicPr>
          <p:nvPr/>
        </p:nvPicPr>
        <p:blipFill>
          <a:blip r:embed="rId3"/>
          <a:stretch>
            <a:fillRect/>
          </a:stretch>
        </p:blipFill>
        <p:spPr>
          <a:xfrm>
            <a:off x="6247559" y="3130363"/>
            <a:ext cx="180975" cy="247650"/>
          </a:xfrm>
          <a:prstGeom prst="rect">
            <a:avLst/>
          </a:prstGeom>
        </p:spPr>
      </p:pic>
      <p:pic>
        <p:nvPicPr>
          <p:cNvPr id="4" name="Imagen 3"/>
          <p:cNvPicPr>
            <a:picLocks noChangeAspect="1"/>
          </p:cNvPicPr>
          <p:nvPr/>
        </p:nvPicPr>
        <p:blipFill>
          <a:blip r:embed="rId4"/>
          <a:stretch>
            <a:fillRect/>
          </a:stretch>
        </p:blipFill>
        <p:spPr>
          <a:xfrm>
            <a:off x="6215903" y="3502959"/>
            <a:ext cx="190500" cy="228600"/>
          </a:xfrm>
          <a:prstGeom prst="rect">
            <a:avLst/>
          </a:prstGeom>
        </p:spPr>
      </p:pic>
      <p:pic>
        <p:nvPicPr>
          <p:cNvPr id="5" name="Imagen 4"/>
          <p:cNvPicPr>
            <a:picLocks noChangeAspect="1"/>
          </p:cNvPicPr>
          <p:nvPr/>
        </p:nvPicPr>
        <p:blipFill>
          <a:blip r:embed="rId5"/>
          <a:stretch>
            <a:fillRect/>
          </a:stretch>
        </p:blipFill>
        <p:spPr>
          <a:xfrm>
            <a:off x="6121493" y="3931584"/>
            <a:ext cx="352425" cy="285750"/>
          </a:xfrm>
          <a:prstGeom prst="rect">
            <a:avLst/>
          </a:prstGeom>
        </p:spPr>
      </p:pic>
      <p:pic>
        <p:nvPicPr>
          <p:cNvPr id="6" name="Imagen 5"/>
          <p:cNvPicPr>
            <a:picLocks noChangeAspect="1"/>
          </p:cNvPicPr>
          <p:nvPr/>
        </p:nvPicPr>
        <p:blipFill>
          <a:blip r:embed="rId6"/>
          <a:stretch>
            <a:fillRect/>
          </a:stretch>
        </p:blipFill>
        <p:spPr>
          <a:xfrm>
            <a:off x="6099361" y="4312023"/>
            <a:ext cx="342900" cy="304800"/>
          </a:xfrm>
          <a:prstGeom prst="rect">
            <a:avLst/>
          </a:prstGeom>
        </p:spPr>
      </p:pic>
      <p:pic>
        <p:nvPicPr>
          <p:cNvPr id="7" name="Imagen 6"/>
          <p:cNvPicPr>
            <a:picLocks noChangeAspect="1"/>
          </p:cNvPicPr>
          <p:nvPr/>
        </p:nvPicPr>
        <p:blipFill>
          <a:blip r:embed="rId7"/>
          <a:stretch>
            <a:fillRect/>
          </a:stretch>
        </p:blipFill>
        <p:spPr>
          <a:xfrm>
            <a:off x="6112809" y="4679016"/>
            <a:ext cx="342900" cy="323850"/>
          </a:xfrm>
          <a:prstGeom prst="rect">
            <a:avLst/>
          </a:prstGeom>
        </p:spPr>
      </p:pic>
      <p:pic>
        <p:nvPicPr>
          <p:cNvPr id="9" name="Imagen 8"/>
          <p:cNvPicPr>
            <a:picLocks noChangeAspect="1"/>
          </p:cNvPicPr>
          <p:nvPr/>
        </p:nvPicPr>
        <p:blipFill>
          <a:blip r:embed="rId8"/>
          <a:stretch>
            <a:fillRect/>
          </a:stretch>
        </p:blipFill>
        <p:spPr>
          <a:xfrm>
            <a:off x="8349222" y="4712353"/>
            <a:ext cx="200025" cy="257175"/>
          </a:xfrm>
          <a:prstGeom prst="rect">
            <a:avLst/>
          </a:prstGeom>
        </p:spPr>
      </p:pic>
      <p:pic>
        <p:nvPicPr>
          <p:cNvPr id="10" name="Imagen 9"/>
          <p:cNvPicPr>
            <a:picLocks noChangeAspect="1"/>
          </p:cNvPicPr>
          <p:nvPr/>
        </p:nvPicPr>
        <p:blipFill>
          <a:blip r:embed="rId9"/>
          <a:stretch>
            <a:fillRect/>
          </a:stretch>
        </p:blipFill>
        <p:spPr>
          <a:xfrm>
            <a:off x="8335775" y="4285969"/>
            <a:ext cx="200025" cy="276225"/>
          </a:xfrm>
          <a:prstGeom prst="rect">
            <a:avLst/>
          </a:prstGeom>
        </p:spPr>
      </p:pic>
      <p:pic>
        <p:nvPicPr>
          <p:cNvPr id="11" name="Imagen 10"/>
          <p:cNvPicPr>
            <a:picLocks noChangeAspect="1"/>
          </p:cNvPicPr>
          <p:nvPr/>
        </p:nvPicPr>
        <p:blipFill>
          <a:blip r:embed="rId10"/>
          <a:stretch>
            <a:fillRect/>
          </a:stretch>
        </p:blipFill>
        <p:spPr>
          <a:xfrm>
            <a:off x="8295995" y="3908612"/>
            <a:ext cx="333375" cy="304800"/>
          </a:xfrm>
          <a:prstGeom prst="rect">
            <a:avLst/>
          </a:prstGeom>
        </p:spPr>
      </p:pic>
      <p:pic>
        <p:nvPicPr>
          <p:cNvPr id="12" name="Imagen 11"/>
          <p:cNvPicPr>
            <a:picLocks noChangeAspect="1"/>
          </p:cNvPicPr>
          <p:nvPr/>
        </p:nvPicPr>
        <p:blipFill>
          <a:blip r:embed="rId11"/>
          <a:stretch>
            <a:fillRect/>
          </a:stretch>
        </p:blipFill>
        <p:spPr>
          <a:xfrm>
            <a:off x="8295994" y="3502118"/>
            <a:ext cx="333375" cy="257175"/>
          </a:xfrm>
          <a:prstGeom prst="rect">
            <a:avLst/>
          </a:prstGeom>
        </p:spPr>
      </p:pic>
      <p:pic>
        <p:nvPicPr>
          <p:cNvPr id="13" name="Imagen 12"/>
          <p:cNvPicPr>
            <a:picLocks noChangeAspect="1"/>
          </p:cNvPicPr>
          <p:nvPr/>
        </p:nvPicPr>
        <p:blipFill>
          <a:blip r:embed="rId12"/>
          <a:stretch>
            <a:fillRect/>
          </a:stretch>
        </p:blipFill>
        <p:spPr>
          <a:xfrm>
            <a:off x="8286469" y="3097866"/>
            <a:ext cx="352425" cy="285750"/>
          </a:xfrm>
          <a:prstGeom prst="rect">
            <a:avLst/>
          </a:prstGeom>
        </p:spPr>
      </p:pic>
      <p:pic>
        <p:nvPicPr>
          <p:cNvPr id="16" name="Picture 15"/>
          <p:cNvPicPr>
            <a:picLocks noChangeAspect="1"/>
          </p:cNvPicPr>
          <p:nvPr/>
        </p:nvPicPr>
        <p:blipFill>
          <a:blip r:embed="rId13"/>
          <a:stretch>
            <a:fillRect/>
          </a:stretch>
        </p:blipFill>
        <p:spPr>
          <a:xfrm>
            <a:off x="2776537" y="1912408"/>
            <a:ext cx="1038225" cy="1085850"/>
          </a:xfrm>
          <a:prstGeom prst="rect">
            <a:avLst/>
          </a:prstGeom>
        </p:spPr>
      </p:pic>
      <p:pic>
        <p:nvPicPr>
          <p:cNvPr id="8" name="Picture 7"/>
          <p:cNvPicPr>
            <a:picLocks noChangeAspect="1"/>
          </p:cNvPicPr>
          <p:nvPr/>
        </p:nvPicPr>
        <p:blipFill>
          <a:blip r:embed="rId14"/>
          <a:stretch>
            <a:fillRect/>
          </a:stretch>
        </p:blipFill>
        <p:spPr>
          <a:xfrm>
            <a:off x="9849679" y="5344022"/>
            <a:ext cx="2034172" cy="1309352"/>
          </a:xfrm>
          <a:prstGeom prst="rect">
            <a:avLst/>
          </a:prstGeom>
        </p:spPr>
      </p:pic>
    </p:spTree>
    <p:extLst>
      <p:ext uri="{BB962C8B-B14F-4D97-AF65-F5344CB8AC3E}">
        <p14:creationId xmlns:p14="http://schemas.microsoft.com/office/powerpoint/2010/main" val="422160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97835" y="536468"/>
            <a:ext cx="5222544" cy="589072"/>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sz="2400" b="1" spc="-15"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Frecuencias Relativas Acumuladas</a:t>
            </a:r>
            <a:endParaRPr lang="es-ES" sz="2400" b="1"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1108769" y="1400876"/>
                <a:ext cx="9768497" cy="1754326"/>
              </a:xfrm>
              <a:prstGeom prst="rect">
                <a:avLst/>
              </a:prstGeom>
            </p:spPr>
            <p:txBody>
              <a:bodyPr wrap="square">
                <a:spAutoFit/>
              </a:bodyPr>
              <a:lstStyle/>
              <a:p>
                <a:pPr>
                  <a:lnSpc>
                    <a:spcPct val="150000"/>
                  </a:lnSpc>
                </a:pPr>
                <a:r>
                  <a:rPr lang="es-ES" b="1" dirty="0"/>
                  <a:t>“A menos de” (</a:t>
                </a:r>
                <a14:m>
                  <m:oMath xmlns:m="http://schemas.openxmlformats.org/officeDocument/2006/math">
                    <m:sSub>
                      <m:sSubPr>
                        <m:ctrlPr>
                          <a:rPr lang="es-ES" b="1" i="1">
                            <a:latin typeface="Cambria Math" panose="02040503050406030204" pitchFamily="18" charset="0"/>
                          </a:rPr>
                        </m:ctrlPr>
                      </m:sSubPr>
                      <m:e>
                        <m:r>
                          <a:rPr lang="es-ES" b="1">
                            <a:latin typeface="Cambria Math" panose="02040503050406030204" pitchFamily="18" charset="0"/>
                          </a:rPr>
                          <m:t>𝐅</m:t>
                        </m:r>
                      </m:e>
                      <m:sub>
                        <m:r>
                          <a:rPr lang="es-ES" b="1">
                            <a:latin typeface="Cambria Math" panose="02040503050406030204" pitchFamily="18" charset="0"/>
                          </a:rPr>
                          <m:t>𝐢</m:t>
                        </m:r>
                      </m:sub>
                    </m:sSub>
                    <m:r>
                      <a:rPr lang="es-ES" b="1" i="1" smtClean="0">
                        <a:latin typeface="Cambria Math" panose="02040503050406030204" pitchFamily="18" charset="0"/>
                      </a:rPr>
                      <m:t>/</m:t>
                    </m:r>
                    <m:r>
                      <a:rPr lang="es-ES" b="1" i="1" smtClean="0">
                        <a:latin typeface="Cambria Math" panose="02040503050406030204" pitchFamily="18" charset="0"/>
                      </a:rPr>
                      <m:t>𝒏</m:t>
                    </m:r>
                  </m:oMath>
                </a14:m>
                <a:r>
                  <a:rPr lang="es-ES" b="1" dirty="0"/>
                  <a:t>)</a:t>
                </a:r>
              </a:p>
              <a:p>
                <a:pPr algn="just">
                  <a:lnSpc>
                    <a:spcPct val="150000"/>
                  </a:lnSpc>
                </a:pPr>
                <a:r>
                  <a:rPr lang="es-ES" dirty="0"/>
                  <a:t>Es la proporción (o porcentaje) de eventos iguales o </a:t>
                </a:r>
                <a:r>
                  <a:rPr lang="es-ES" b="1" dirty="0"/>
                  <a:t>menores</a:t>
                </a:r>
                <a:r>
                  <a:rPr lang="es-ES" dirty="0"/>
                  <a:t> que un cierto valor en una lista ordenada de valores. Resulta del cociente entre la frecuencia acumulada de </a:t>
                </a:r>
                <a:r>
                  <a:rPr lang="es-ES"/>
                  <a:t>la clase </a:t>
                </a:r>
                <a:r>
                  <a:rPr lang="es-ES" b="1" i="1"/>
                  <a:t>i  </a:t>
                </a:r>
                <a:r>
                  <a:rPr lang="es-ES" b="1" i="1" dirty="0"/>
                  <a:t>(</a:t>
                </a:r>
                <a14:m>
                  <m:oMath xmlns:m="http://schemas.openxmlformats.org/officeDocument/2006/math">
                    <m:sSub>
                      <m:sSubPr>
                        <m:ctrlPr>
                          <a:rPr lang="es-ES" b="1" i="1">
                            <a:latin typeface="Cambria Math" panose="02040503050406030204" pitchFamily="18" charset="0"/>
                          </a:rPr>
                        </m:ctrlPr>
                      </m:sSubPr>
                      <m:e>
                        <m:r>
                          <a:rPr lang="es-ES" b="1">
                            <a:latin typeface="Cambria Math" panose="02040503050406030204" pitchFamily="18" charset="0"/>
                          </a:rPr>
                          <m:t>𝐅</m:t>
                        </m:r>
                      </m:e>
                      <m:sub>
                        <m:r>
                          <a:rPr lang="es-ES" b="1">
                            <a:latin typeface="Cambria Math" panose="02040503050406030204" pitchFamily="18" charset="0"/>
                          </a:rPr>
                          <m:t>𝐢</m:t>
                        </m:r>
                      </m:sub>
                    </m:sSub>
                  </m:oMath>
                </a14:m>
                <a:r>
                  <a:rPr lang="es-ES" b="1" dirty="0"/>
                  <a:t>) </a:t>
                </a:r>
                <a:r>
                  <a:rPr lang="es-ES" dirty="0"/>
                  <a:t>y el número total de datos </a:t>
                </a:r>
                <a:r>
                  <a:rPr lang="es-ES" b="1" i="1" dirty="0"/>
                  <a:t>(n).</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1108769" y="1400876"/>
                <a:ext cx="9768497" cy="1754326"/>
              </a:xfrm>
              <a:prstGeom prst="rect">
                <a:avLst/>
              </a:prstGeom>
              <a:blipFill rotWithShape="0">
                <a:blip r:embed="rId2"/>
                <a:stretch>
                  <a:fillRect l="-562" r="-499" b="-208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267670" y="3833187"/>
                <a:ext cx="9594743" cy="1754326"/>
              </a:xfrm>
              <a:prstGeom prst="rect">
                <a:avLst/>
              </a:prstGeom>
            </p:spPr>
            <p:txBody>
              <a:bodyPr wrap="square">
                <a:spAutoFit/>
              </a:bodyPr>
              <a:lstStyle/>
              <a:p>
                <a:pPr>
                  <a:lnSpc>
                    <a:spcPct val="150000"/>
                  </a:lnSpc>
                </a:pPr>
                <a:r>
                  <a:rPr lang="es-ES" b="1" dirty="0"/>
                  <a:t>“A más de” (</a:t>
                </a:r>
                <a14:m>
                  <m:oMath xmlns:m="http://schemas.openxmlformats.org/officeDocument/2006/math">
                    <m:sSub>
                      <m:sSubPr>
                        <m:ctrlPr>
                          <a:rPr lang="es-ES" b="1" i="1">
                            <a:latin typeface="Cambria Math" panose="02040503050406030204" pitchFamily="18" charset="0"/>
                          </a:rPr>
                        </m:ctrlPr>
                      </m:sSubPr>
                      <m:e>
                        <m:r>
                          <a:rPr lang="es-ES" b="1" i="1">
                            <a:latin typeface="Cambria Math" panose="02040503050406030204" pitchFamily="18" charset="0"/>
                          </a:rPr>
                          <m:t>𝑭</m:t>
                        </m:r>
                      </m:e>
                      <m:sub>
                        <m:r>
                          <a:rPr lang="es-ES" b="1" i="1">
                            <a:latin typeface="Cambria Math" panose="02040503050406030204" pitchFamily="18" charset="0"/>
                          </a:rPr>
                          <m:t>𝒊</m:t>
                        </m:r>
                      </m:sub>
                    </m:sSub>
                  </m:oMath>
                </a14:m>
                <a:r>
                  <a:rPr lang="es-ES" b="1" dirty="0"/>
                  <a:t>/n   )</a:t>
                </a:r>
              </a:p>
              <a:p>
                <a:pPr algn="just">
                  <a:lnSpc>
                    <a:spcPct val="150000"/>
                  </a:lnSpc>
                </a:pPr>
                <a:r>
                  <a:rPr lang="es-ES" dirty="0"/>
                  <a:t>Es la proporción (o porcentaje) de eventos iguales </a:t>
                </a:r>
                <a:r>
                  <a:rPr lang="es-ES" b="1" dirty="0"/>
                  <a:t>o mayores </a:t>
                </a:r>
                <a:r>
                  <a:rPr lang="es-ES" dirty="0"/>
                  <a:t>que un cierto valor en una lista ordenada de valores. Resulta del cociente entre la frecuencia absoluta acumulada “</a:t>
                </a:r>
                <a:r>
                  <a:rPr lang="es-ES" b="1" dirty="0"/>
                  <a:t>a más de</a:t>
                </a:r>
                <a:r>
                  <a:rPr lang="es-ES" dirty="0"/>
                  <a:t>” de la clase </a:t>
                </a:r>
                <a:r>
                  <a:rPr lang="es-ES" b="1" i="1" dirty="0"/>
                  <a:t>i</a:t>
                </a:r>
                <a:r>
                  <a:rPr lang="es-ES" dirty="0"/>
                  <a:t> y el número total de datos.</a:t>
                </a:r>
              </a:p>
            </p:txBody>
          </p:sp>
        </mc:Choice>
        <mc:Fallback xmlns="">
          <p:sp>
            <p:nvSpPr>
              <p:cNvPr id="6" name="Rectángulo 5"/>
              <p:cNvSpPr>
                <a:spLocks noRot="1" noChangeAspect="1" noMove="1" noResize="1" noEditPoints="1" noAdjustHandles="1" noChangeArrowheads="1" noChangeShapeType="1" noTextEdit="1"/>
              </p:cNvSpPr>
              <p:nvPr/>
            </p:nvSpPr>
            <p:spPr>
              <a:xfrm>
                <a:off x="1267670" y="3833187"/>
                <a:ext cx="9594743" cy="1754326"/>
              </a:xfrm>
              <a:prstGeom prst="rect">
                <a:avLst/>
              </a:prstGeom>
              <a:blipFill rotWithShape="0">
                <a:blip r:embed="rId3"/>
                <a:stretch>
                  <a:fillRect l="-572" r="-508" b="-2083"/>
                </a:stretch>
              </a:blipFill>
            </p:spPr>
            <p:txBody>
              <a:bodyPr/>
              <a:lstStyle/>
              <a:p>
                <a:r>
                  <a:rPr lang="es-ES">
                    <a:noFill/>
                  </a:rPr>
                  <a:t> </a:t>
                </a:r>
              </a:p>
            </p:txBody>
          </p:sp>
        </mc:Fallback>
      </mc:AlternateContent>
      <p:sp>
        <p:nvSpPr>
          <p:cNvPr id="7" name="Flecha arriba 6"/>
          <p:cNvSpPr/>
          <p:nvPr/>
        </p:nvSpPr>
        <p:spPr>
          <a:xfrm>
            <a:off x="2937988" y="4220762"/>
            <a:ext cx="79585" cy="16933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9" name="CuadroTexto 8"/>
              <p:cNvSpPr txBox="1"/>
              <p:nvPr/>
            </p:nvSpPr>
            <p:spPr>
              <a:xfrm>
                <a:off x="3616657" y="3166281"/>
                <a:ext cx="5311647" cy="276999"/>
              </a:xfrm>
              <a:prstGeom prst="rect">
                <a:avLst/>
              </a:prstGeom>
              <a:noFill/>
            </p:spPr>
            <p:txBody>
              <a:bodyPr wrap="none" lIns="0" tIns="0" rIns="0" bIns="0" rtlCol="0">
                <a:spAutoFit/>
              </a:bodyPr>
              <a:lstStyle/>
              <a:p>
                <a14:m>
                  <m:oMath xmlns:m="http://schemas.openxmlformats.org/officeDocument/2006/math">
                    <m:f>
                      <m:fPr>
                        <m:type m:val="lin"/>
                        <m:ctrlPr>
                          <a:rPr lang="es-ES" b="1" i="1" smtClean="0">
                            <a:latin typeface="Cambria Math" panose="02040503050406030204" pitchFamily="18" charset="0"/>
                          </a:rPr>
                        </m:ctrlPr>
                      </m:fPr>
                      <m:num>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𝒊</m:t>
                            </m:r>
                          </m:sub>
                        </m:sSub>
                      </m:num>
                      <m:den>
                        <m:r>
                          <a:rPr lang="es-ES" b="1" i="1" smtClean="0">
                            <a:latin typeface="Cambria Math" panose="02040503050406030204" pitchFamily="18" charset="0"/>
                          </a:rPr>
                          <m:t>𝒏</m:t>
                        </m:r>
                      </m:den>
                    </m:f>
                  </m:oMath>
                </a14:m>
                <a:r>
                  <a:rPr lang="es-ES" dirty="0"/>
                  <a:t>=frecuencia acumulada en la clase i</a:t>
                </a:r>
                <a:r>
                  <a:rPr lang="es-ES" b="1" dirty="0"/>
                  <a:t> / </a:t>
                </a:r>
                <a:r>
                  <a:rPr lang="es-ES" dirty="0"/>
                  <a:t>Total de datos</a:t>
                </a:r>
              </a:p>
            </p:txBody>
          </p:sp>
        </mc:Choice>
        <mc:Fallback xmlns="">
          <p:sp>
            <p:nvSpPr>
              <p:cNvPr id="9" name="CuadroTexto 8"/>
              <p:cNvSpPr txBox="1">
                <a:spLocks noRot="1" noChangeAspect="1" noMove="1" noResize="1" noEditPoints="1" noAdjustHandles="1" noChangeArrowheads="1" noChangeShapeType="1" noTextEdit="1"/>
              </p:cNvSpPr>
              <p:nvPr/>
            </p:nvSpPr>
            <p:spPr>
              <a:xfrm>
                <a:off x="3616657" y="3166281"/>
                <a:ext cx="5311647" cy="276999"/>
              </a:xfrm>
              <a:prstGeom prst="rect">
                <a:avLst/>
              </a:prstGeom>
              <a:blipFill rotWithShape="0">
                <a:blip r:embed="rId4"/>
                <a:stretch>
                  <a:fillRect l="-3670" t="-169565" r="-2294" b="-250000"/>
                </a:stretch>
              </a:blipFill>
            </p:spPr>
            <p:txBody>
              <a:bodyPr/>
              <a:lstStyle/>
              <a:p>
                <a:r>
                  <a:rPr lang="es-ES">
                    <a:noFill/>
                  </a:rPr>
                  <a:t> </a:t>
                </a:r>
              </a:p>
            </p:txBody>
          </p:sp>
        </mc:Fallback>
      </mc:AlternateContent>
    </p:spTree>
    <p:extLst>
      <p:ext uri="{BB962C8B-B14F-4D97-AF65-F5344CB8AC3E}">
        <p14:creationId xmlns:p14="http://schemas.microsoft.com/office/powerpoint/2010/main" val="362897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4408" y="755134"/>
            <a:ext cx="4611688" cy="461665"/>
          </a:xfrm>
          <a:prstGeom prst="rect">
            <a:avLst/>
          </a:prstGeom>
        </p:spPr>
        <p:txBody>
          <a:bodyPr wrap="square">
            <a:spAutoFit/>
          </a:bodyPr>
          <a:lstStyle/>
          <a:p>
            <a:pPr indent="-548640" algn="just">
              <a:spcAft>
                <a:spcPts val="0"/>
              </a:spcAft>
              <a:tabLst>
                <a:tab pos="-457200" algn="l"/>
                <a:tab pos="548640" algn="l"/>
                <a:tab pos="640080" algn="l"/>
                <a:tab pos="914400" algn="l"/>
                <a:tab pos="1097280" algn="l"/>
                <a:tab pos="1371600" algn="l"/>
              </a:tabLst>
            </a:pPr>
            <a:r>
              <a:rPr lang="es-ES_tradnl" sz="2400" b="1" spc="-15" dirty="0">
                <a:solidFill>
                  <a:srgbClr val="0070C0"/>
                </a:solidFill>
                <a:ea typeface="Times New Roman" panose="02020603050405020304" pitchFamily="18" charset="0"/>
              </a:rPr>
              <a:t>Introducción</a:t>
            </a:r>
            <a:endParaRPr lang="en-US" sz="2400" b="1" dirty="0">
              <a:solidFill>
                <a:srgbClr val="0070C0"/>
              </a:solidFill>
              <a:ea typeface="Times New Roman" panose="02020603050405020304" pitchFamily="18" charset="0"/>
            </a:endParaRPr>
          </a:p>
        </p:txBody>
      </p:sp>
      <p:sp>
        <p:nvSpPr>
          <p:cNvPr id="4" name="Rectángulo 2"/>
          <p:cNvSpPr/>
          <p:nvPr/>
        </p:nvSpPr>
        <p:spPr>
          <a:xfrm>
            <a:off x="924409" y="1319242"/>
            <a:ext cx="8236524" cy="1338828"/>
          </a:xfrm>
          <a:prstGeom prst="rect">
            <a:avLst/>
          </a:prstGeom>
        </p:spPr>
        <p:txBody>
          <a:bodyPr wrap="square">
            <a:spAutoFit/>
          </a:bodyPr>
          <a:lstStyle/>
          <a:p>
            <a:pPr algn="just">
              <a:lnSpc>
                <a:spcPct val="150000"/>
              </a:lnSpc>
            </a:pPr>
            <a:r>
              <a:rPr lang="es-ES" dirty="0"/>
              <a:t>En estadística, se le llama </a:t>
            </a:r>
            <a:r>
              <a:rPr lang="es-ES" b="1" dirty="0"/>
              <a:t>distribución de frecuencias</a:t>
            </a:r>
            <a:r>
              <a:rPr lang="es-ES" dirty="0"/>
              <a:t> a la agrupación de datos en categorías mutuamente excluyentes que indican el número de observaciones en cada categoría. </a:t>
            </a:r>
          </a:p>
        </p:txBody>
      </p:sp>
      <p:pic>
        <p:nvPicPr>
          <p:cNvPr id="6" name="Picture 5"/>
          <p:cNvPicPr>
            <a:picLocks noChangeAspect="1"/>
          </p:cNvPicPr>
          <p:nvPr/>
        </p:nvPicPr>
        <p:blipFill>
          <a:blip r:embed="rId2"/>
          <a:stretch>
            <a:fillRect/>
          </a:stretch>
        </p:blipFill>
        <p:spPr>
          <a:xfrm>
            <a:off x="9344025" y="507171"/>
            <a:ext cx="2280708" cy="1624141"/>
          </a:xfrm>
          <a:prstGeom prst="rect">
            <a:avLst/>
          </a:prstGeom>
        </p:spPr>
      </p:pic>
      <p:sp>
        <p:nvSpPr>
          <p:cNvPr id="7" name="Rectangle 6"/>
          <p:cNvSpPr/>
          <p:nvPr/>
        </p:nvSpPr>
        <p:spPr>
          <a:xfrm>
            <a:off x="924408" y="3293872"/>
            <a:ext cx="9965267" cy="1295868"/>
          </a:xfrm>
          <a:prstGeom prst="rect">
            <a:avLst/>
          </a:prstGeom>
        </p:spPr>
        <p:txBody>
          <a:bodyPr wrap="square">
            <a:spAutoFit/>
          </a:bodyPr>
          <a:lstStyle/>
          <a:p>
            <a:pPr algn="just">
              <a:lnSpc>
                <a:spcPct val="150000"/>
              </a:lnSpc>
            </a:pPr>
            <a:r>
              <a:rPr lang="es-CR" dirty="0"/>
              <a:t>El proceso de tabulación consiste en el recuento de los datos que están contenidos en los cuestionarios. En este proceso incluimos todas aquellas operaciones encaminadas a la obtención de resultados numéricos relativos a los temas de estudio que se tratan en los cuestionarios. </a:t>
            </a:r>
            <a:endParaRPr lang="en-US" dirty="0"/>
          </a:p>
        </p:txBody>
      </p:sp>
      <p:sp>
        <p:nvSpPr>
          <p:cNvPr id="8" name="Rectangle 7"/>
          <p:cNvSpPr/>
          <p:nvPr/>
        </p:nvSpPr>
        <p:spPr>
          <a:xfrm>
            <a:off x="924408" y="5134801"/>
            <a:ext cx="9752059" cy="507831"/>
          </a:xfrm>
          <a:prstGeom prst="rect">
            <a:avLst/>
          </a:prstGeom>
        </p:spPr>
        <p:txBody>
          <a:bodyPr wrap="square">
            <a:spAutoFit/>
          </a:bodyPr>
          <a:lstStyle/>
          <a:p>
            <a:pPr algn="just">
              <a:lnSpc>
                <a:spcPct val="150000"/>
              </a:lnSpc>
            </a:pPr>
            <a:r>
              <a:rPr lang="es-CR" dirty="0"/>
              <a:t>Se requiere una previa codificación de las respuestas obtenidas en los cuestionarios.</a:t>
            </a:r>
            <a:endParaRPr lang="en-US" dirty="0"/>
          </a:p>
        </p:txBody>
      </p:sp>
    </p:spTree>
    <p:extLst>
      <p:ext uri="{BB962C8B-B14F-4D97-AF65-F5344CB8AC3E}">
        <p14:creationId xmlns:p14="http://schemas.microsoft.com/office/powerpoint/2010/main" val="227521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300287" y="1657350"/>
            <a:ext cx="7591425" cy="3543300"/>
          </a:xfrm>
          <a:prstGeom prst="rect">
            <a:avLst/>
          </a:prstGeom>
        </p:spPr>
      </p:pic>
      <p:pic>
        <p:nvPicPr>
          <p:cNvPr id="4" name="Imagen 3"/>
          <p:cNvPicPr>
            <a:picLocks noChangeAspect="1"/>
          </p:cNvPicPr>
          <p:nvPr/>
        </p:nvPicPr>
        <p:blipFill>
          <a:blip r:embed="rId3"/>
          <a:stretch>
            <a:fillRect/>
          </a:stretch>
        </p:blipFill>
        <p:spPr>
          <a:xfrm>
            <a:off x="5908020" y="3052762"/>
            <a:ext cx="752475" cy="295275"/>
          </a:xfrm>
          <a:prstGeom prst="rect">
            <a:avLst/>
          </a:prstGeom>
        </p:spPr>
      </p:pic>
      <p:pic>
        <p:nvPicPr>
          <p:cNvPr id="5" name="Imagen 4"/>
          <p:cNvPicPr>
            <a:picLocks noChangeAspect="1"/>
          </p:cNvPicPr>
          <p:nvPr/>
        </p:nvPicPr>
        <p:blipFill>
          <a:blip r:embed="rId4"/>
          <a:stretch>
            <a:fillRect/>
          </a:stretch>
        </p:blipFill>
        <p:spPr>
          <a:xfrm>
            <a:off x="5913624" y="3532934"/>
            <a:ext cx="714375" cy="276225"/>
          </a:xfrm>
          <a:prstGeom prst="rect">
            <a:avLst/>
          </a:prstGeom>
        </p:spPr>
      </p:pic>
      <p:pic>
        <p:nvPicPr>
          <p:cNvPr id="6" name="Imagen 5"/>
          <p:cNvPicPr>
            <a:picLocks noChangeAspect="1"/>
          </p:cNvPicPr>
          <p:nvPr/>
        </p:nvPicPr>
        <p:blipFill>
          <a:blip r:embed="rId5"/>
          <a:stretch>
            <a:fillRect/>
          </a:stretch>
        </p:blipFill>
        <p:spPr>
          <a:xfrm>
            <a:off x="5917546" y="3917296"/>
            <a:ext cx="733425" cy="314325"/>
          </a:xfrm>
          <a:prstGeom prst="rect">
            <a:avLst/>
          </a:prstGeom>
        </p:spPr>
      </p:pic>
      <p:pic>
        <p:nvPicPr>
          <p:cNvPr id="7" name="Imagen 6"/>
          <p:cNvPicPr>
            <a:picLocks noChangeAspect="1"/>
          </p:cNvPicPr>
          <p:nvPr/>
        </p:nvPicPr>
        <p:blipFill>
          <a:blip r:embed="rId6"/>
          <a:stretch>
            <a:fillRect/>
          </a:stretch>
        </p:blipFill>
        <p:spPr>
          <a:xfrm>
            <a:off x="5871602" y="4374496"/>
            <a:ext cx="771525" cy="314325"/>
          </a:xfrm>
          <a:prstGeom prst="rect">
            <a:avLst/>
          </a:prstGeom>
        </p:spPr>
      </p:pic>
      <p:pic>
        <p:nvPicPr>
          <p:cNvPr id="8" name="Imagen 7"/>
          <p:cNvPicPr>
            <a:picLocks noChangeAspect="1"/>
          </p:cNvPicPr>
          <p:nvPr/>
        </p:nvPicPr>
        <p:blipFill>
          <a:blip r:embed="rId7"/>
          <a:stretch>
            <a:fillRect/>
          </a:stretch>
        </p:blipFill>
        <p:spPr>
          <a:xfrm>
            <a:off x="5900177" y="4804801"/>
            <a:ext cx="714375" cy="314325"/>
          </a:xfrm>
          <a:prstGeom prst="rect">
            <a:avLst/>
          </a:prstGeom>
        </p:spPr>
      </p:pic>
      <p:pic>
        <p:nvPicPr>
          <p:cNvPr id="9" name="Imagen 8"/>
          <p:cNvPicPr>
            <a:picLocks noChangeAspect="1"/>
          </p:cNvPicPr>
          <p:nvPr/>
        </p:nvPicPr>
        <p:blipFill>
          <a:blip r:embed="rId8"/>
          <a:stretch>
            <a:fillRect/>
          </a:stretch>
        </p:blipFill>
        <p:spPr>
          <a:xfrm>
            <a:off x="8400490" y="4814327"/>
            <a:ext cx="742950" cy="295275"/>
          </a:xfrm>
          <a:prstGeom prst="rect">
            <a:avLst/>
          </a:prstGeom>
        </p:spPr>
      </p:pic>
      <p:pic>
        <p:nvPicPr>
          <p:cNvPr id="10" name="Imagen 9"/>
          <p:cNvPicPr>
            <a:picLocks noChangeAspect="1"/>
          </p:cNvPicPr>
          <p:nvPr/>
        </p:nvPicPr>
        <p:blipFill>
          <a:blip r:embed="rId9"/>
          <a:stretch>
            <a:fillRect/>
          </a:stretch>
        </p:blipFill>
        <p:spPr>
          <a:xfrm>
            <a:off x="8409173" y="4388784"/>
            <a:ext cx="752475" cy="285750"/>
          </a:xfrm>
          <a:prstGeom prst="rect">
            <a:avLst/>
          </a:prstGeom>
        </p:spPr>
      </p:pic>
      <p:pic>
        <p:nvPicPr>
          <p:cNvPr id="11" name="Imagen 10"/>
          <p:cNvPicPr>
            <a:picLocks noChangeAspect="1"/>
          </p:cNvPicPr>
          <p:nvPr/>
        </p:nvPicPr>
        <p:blipFill>
          <a:blip r:embed="rId10"/>
          <a:stretch>
            <a:fillRect/>
          </a:stretch>
        </p:blipFill>
        <p:spPr>
          <a:xfrm>
            <a:off x="8399648" y="3967162"/>
            <a:ext cx="771525" cy="295275"/>
          </a:xfrm>
          <a:prstGeom prst="rect">
            <a:avLst/>
          </a:prstGeom>
        </p:spPr>
      </p:pic>
      <p:pic>
        <p:nvPicPr>
          <p:cNvPr id="12" name="Imagen 11"/>
          <p:cNvPicPr>
            <a:picLocks noChangeAspect="1"/>
          </p:cNvPicPr>
          <p:nvPr/>
        </p:nvPicPr>
        <p:blipFill>
          <a:blip r:embed="rId11"/>
          <a:stretch>
            <a:fillRect/>
          </a:stretch>
        </p:blipFill>
        <p:spPr>
          <a:xfrm>
            <a:off x="8441671" y="3518647"/>
            <a:ext cx="714375" cy="304800"/>
          </a:xfrm>
          <a:prstGeom prst="rect">
            <a:avLst/>
          </a:prstGeom>
        </p:spPr>
      </p:pic>
      <p:pic>
        <p:nvPicPr>
          <p:cNvPr id="13" name="Imagen 12"/>
          <p:cNvPicPr>
            <a:picLocks noChangeAspect="1"/>
          </p:cNvPicPr>
          <p:nvPr/>
        </p:nvPicPr>
        <p:blipFill>
          <a:blip r:embed="rId12"/>
          <a:stretch>
            <a:fillRect/>
          </a:stretch>
        </p:blipFill>
        <p:spPr>
          <a:xfrm>
            <a:off x="8432146" y="3089181"/>
            <a:ext cx="733425" cy="276225"/>
          </a:xfrm>
          <a:prstGeom prst="rect">
            <a:avLst/>
          </a:prstGeom>
        </p:spPr>
      </p:pic>
      <p:pic>
        <p:nvPicPr>
          <p:cNvPr id="15" name="Picture 14"/>
          <p:cNvPicPr>
            <a:picLocks noChangeAspect="1"/>
          </p:cNvPicPr>
          <p:nvPr/>
        </p:nvPicPr>
        <p:blipFill>
          <a:blip r:embed="rId13"/>
          <a:stretch>
            <a:fillRect/>
          </a:stretch>
        </p:blipFill>
        <p:spPr>
          <a:xfrm>
            <a:off x="2300287" y="1766887"/>
            <a:ext cx="1209675" cy="1190625"/>
          </a:xfrm>
          <a:prstGeom prst="rect">
            <a:avLst/>
          </a:prstGeom>
        </p:spPr>
      </p:pic>
      <p:pic>
        <p:nvPicPr>
          <p:cNvPr id="2" name="Picture 1"/>
          <p:cNvPicPr>
            <a:picLocks noChangeAspect="1"/>
          </p:cNvPicPr>
          <p:nvPr/>
        </p:nvPicPr>
        <p:blipFill>
          <a:blip r:embed="rId14"/>
          <a:stretch>
            <a:fillRect/>
          </a:stretch>
        </p:blipFill>
        <p:spPr>
          <a:xfrm>
            <a:off x="9790044" y="5444883"/>
            <a:ext cx="2161102" cy="1214334"/>
          </a:xfrm>
          <a:prstGeom prst="rect">
            <a:avLst/>
          </a:prstGeom>
        </p:spPr>
      </p:pic>
    </p:spTree>
    <p:extLst>
      <p:ext uri="{BB962C8B-B14F-4D97-AF65-F5344CB8AC3E}">
        <p14:creationId xmlns:p14="http://schemas.microsoft.com/office/powerpoint/2010/main" val="20226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65200" y="599578"/>
            <a:ext cx="9244715" cy="589072"/>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sz="2400" b="1" spc="-15"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La medición de las variables continuas y el problema del redondeo</a:t>
            </a:r>
            <a:endParaRPr lang="es-ES" sz="2400" b="1"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2" name="Rectángulo 1"/>
          <p:cNvSpPr/>
          <p:nvPr/>
        </p:nvSpPr>
        <p:spPr>
          <a:xfrm>
            <a:off x="887825" y="1636084"/>
            <a:ext cx="8216418" cy="1338212"/>
          </a:xfrm>
          <a:prstGeom prst="rect">
            <a:avLst/>
          </a:prstGeom>
        </p:spPr>
        <p:txBody>
          <a:bodyPr wrap="square">
            <a:spAutoFit/>
          </a:bodyPr>
          <a:lstStyle/>
          <a:p>
            <a:pPr algn="just">
              <a:lnSpc>
                <a:spcPct val="150000"/>
              </a:lnSpc>
            </a:pPr>
            <a:r>
              <a:rPr lang="es-ES" dirty="0"/>
              <a:t>Las </a:t>
            </a:r>
            <a:r>
              <a:rPr lang="es-ES" b="1" i="1" dirty="0"/>
              <a:t>variables continuas</a:t>
            </a:r>
            <a:r>
              <a:rPr lang="es-ES" b="1" dirty="0"/>
              <a:t> </a:t>
            </a:r>
            <a:r>
              <a:rPr lang="es-ES" dirty="0"/>
              <a:t>producen respuestas numéricas que surgen de un proceso de medición, pueden tomar cualquier valor dentro del intervalo de variación de la variable aleatoria.</a:t>
            </a:r>
          </a:p>
        </p:txBody>
      </p:sp>
      <p:pic>
        <p:nvPicPr>
          <p:cNvPr id="5" name="Imagen 4"/>
          <p:cNvPicPr>
            <a:picLocks noChangeAspect="1"/>
          </p:cNvPicPr>
          <p:nvPr/>
        </p:nvPicPr>
        <p:blipFill>
          <a:blip r:embed="rId2"/>
          <a:stretch>
            <a:fillRect/>
          </a:stretch>
        </p:blipFill>
        <p:spPr>
          <a:xfrm>
            <a:off x="9481930" y="1675095"/>
            <a:ext cx="1822245" cy="1338212"/>
          </a:xfrm>
          <a:prstGeom prst="rect">
            <a:avLst/>
          </a:prstGeom>
        </p:spPr>
      </p:pic>
      <p:sp>
        <p:nvSpPr>
          <p:cNvPr id="7" name="CuadroTexto 6"/>
          <p:cNvSpPr txBox="1"/>
          <p:nvPr/>
        </p:nvSpPr>
        <p:spPr>
          <a:xfrm>
            <a:off x="1164104" y="3665435"/>
            <a:ext cx="2920621" cy="1754326"/>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s-ES" dirty="0"/>
              <a:t>Hacia abajo (truncar).</a:t>
            </a:r>
          </a:p>
          <a:p>
            <a:pPr marL="285750" indent="-285750">
              <a:lnSpc>
                <a:spcPct val="200000"/>
              </a:lnSpc>
              <a:buFont typeface="Wingdings" panose="05000000000000000000" pitchFamily="2" charset="2"/>
              <a:buChar char="q"/>
            </a:pPr>
            <a:r>
              <a:rPr lang="es-ES" dirty="0"/>
              <a:t>Al más próximo.</a:t>
            </a:r>
          </a:p>
          <a:p>
            <a:pPr marL="285750" indent="-285750">
              <a:lnSpc>
                <a:spcPct val="200000"/>
              </a:lnSpc>
              <a:buFont typeface="Wingdings" panose="05000000000000000000" pitchFamily="2" charset="2"/>
              <a:buChar char="q"/>
            </a:pPr>
            <a:r>
              <a:rPr lang="es-ES" dirty="0"/>
              <a:t>Hacia arriba.</a:t>
            </a:r>
          </a:p>
        </p:txBody>
      </p:sp>
      <p:pic>
        <p:nvPicPr>
          <p:cNvPr id="9" name="Imagen 8"/>
          <p:cNvPicPr>
            <a:picLocks noChangeAspect="1"/>
          </p:cNvPicPr>
          <p:nvPr/>
        </p:nvPicPr>
        <p:blipFill>
          <a:blip r:embed="rId3"/>
          <a:stretch>
            <a:fillRect/>
          </a:stretch>
        </p:blipFill>
        <p:spPr>
          <a:xfrm>
            <a:off x="5168522" y="4067456"/>
            <a:ext cx="3021278" cy="1132979"/>
          </a:xfrm>
          <a:prstGeom prst="rect">
            <a:avLst/>
          </a:prstGeom>
        </p:spPr>
      </p:pic>
    </p:spTree>
    <p:extLst>
      <p:ext uri="{BB962C8B-B14F-4D97-AF65-F5344CB8AC3E}">
        <p14:creationId xmlns:p14="http://schemas.microsoft.com/office/powerpoint/2010/main" val="75283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p:cNvSpPr txBox="1"/>
              <p:nvPr/>
            </p:nvSpPr>
            <p:spPr>
              <a:xfrm>
                <a:off x="2640759" y="2643115"/>
                <a:ext cx="6445098"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𝑁</m:t>
                      </m:r>
                      <m:r>
                        <a:rPr lang="es-ES" b="0" i="1" smtClean="0">
                          <a:latin typeface="Cambria Math" panose="02040503050406030204" pitchFamily="18" charset="0"/>
                        </a:rPr>
                        <m:t>ú</m:t>
                      </m:r>
                      <m:r>
                        <a:rPr lang="es-ES" b="0" i="1" smtClean="0">
                          <a:latin typeface="Cambria Math" panose="02040503050406030204" pitchFamily="18" charset="0"/>
                        </a:rPr>
                        <m:t>𝑚𝑒𝑟𝑜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𝑐𝑙𝑎𝑠𝑒𝑠</m:t>
                      </m:r>
                      <m:r>
                        <a:rPr lang="es-ES" b="0" i="1" smtClean="0">
                          <a:latin typeface="Cambria Math" panose="02040503050406030204" pitchFamily="18" charset="0"/>
                        </a:rPr>
                        <m:t> </m:t>
                      </m:r>
                      <m:d>
                        <m:dPr>
                          <m:ctrlPr>
                            <a:rPr lang="es-ES" b="0" i="1" smtClean="0">
                              <a:latin typeface="Cambria Math" panose="02040503050406030204" pitchFamily="18" charset="0"/>
                            </a:rPr>
                          </m:ctrlPr>
                        </m:dPr>
                        <m:e>
                          <m:r>
                            <a:rPr lang="es-ES" b="1" i="1" smtClean="0">
                              <a:latin typeface="Cambria Math" panose="02040503050406030204" pitchFamily="18" charset="0"/>
                            </a:rPr>
                            <m:t>𝑵𝑪</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𝐴𝑚𝑝𝑙𝑖𝑡𝑢𝑑</m:t>
                          </m:r>
                          <m:r>
                            <a:rPr lang="es-ES" b="0" i="1" smtClean="0">
                              <a:latin typeface="Cambria Math" panose="02040503050406030204" pitchFamily="18" charset="0"/>
                            </a:rPr>
                            <m:t> </m:t>
                          </m:r>
                          <m:r>
                            <a:rPr lang="es-ES" b="0" i="1" smtClean="0">
                              <a:latin typeface="Cambria Math" panose="02040503050406030204" pitchFamily="18" charset="0"/>
                            </a:rPr>
                            <m:t>𝑔𝑒𝑛𝑒𝑟𝑎𝑙</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𝑙𝑜𝑠</m:t>
                          </m:r>
                          <m:r>
                            <a:rPr lang="es-ES" b="0" i="1" smtClean="0">
                              <a:latin typeface="Cambria Math" panose="02040503050406030204" pitchFamily="18" charset="0"/>
                            </a:rPr>
                            <m:t> </m:t>
                          </m:r>
                          <m:r>
                            <a:rPr lang="es-ES" b="0" i="1" smtClean="0">
                              <a:latin typeface="Cambria Math" panose="02040503050406030204" pitchFamily="18" charset="0"/>
                            </a:rPr>
                            <m:t>𝑑𝑎𝑡𝑜𝑠</m:t>
                          </m:r>
                          <m:r>
                            <a:rPr lang="es-ES" b="0" i="1" smtClean="0">
                              <a:latin typeface="Cambria Math" panose="02040503050406030204" pitchFamily="18" charset="0"/>
                            </a:rPr>
                            <m:t> (</m:t>
                          </m:r>
                          <m:r>
                            <a:rPr lang="es-ES" b="1" i="1" smtClean="0">
                              <a:latin typeface="Cambria Math" panose="02040503050406030204" pitchFamily="18" charset="0"/>
                            </a:rPr>
                            <m:t>𝑨𝑮</m:t>
                          </m:r>
                          <m:r>
                            <a:rPr lang="es-ES" b="0" i="1" smtClean="0">
                              <a:latin typeface="Cambria Math" panose="02040503050406030204" pitchFamily="18" charset="0"/>
                            </a:rPr>
                            <m:t>)</m:t>
                          </m:r>
                        </m:num>
                        <m:den>
                          <m:r>
                            <a:rPr lang="es-ES" b="0" i="1" smtClean="0">
                              <a:latin typeface="Cambria Math" panose="02040503050406030204" pitchFamily="18" charset="0"/>
                            </a:rPr>
                            <m:t>𝐼𝑛𝑡𝑒𝑟𝑣𝑎𝑙𝑜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𝑐𝑙𝑎𝑠𝑒𝑠</m:t>
                          </m:r>
                          <m:r>
                            <a:rPr lang="es-ES" b="0" i="1" smtClean="0">
                              <a:latin typeface="Cambria Math" panose="02040503050406030204" pitchFamily="18" charset="0"/>
                            </a:rPr>
                            <m:t> (</m:t>
                          </m:r>
                          <m:r>
                            <a:rPr lang="es-ES" b="1" i="1" smtClean="0">
                              <a:latin typeface="Cambria Math" panose="02040503050406030204" pitchFamily="18" charset="0"/>
                            </a:rPr>
                            <m:t>𝑰</m:t>
                          </m:r>
                          <m:r>
                            <a:rPr lang="es-ES" b="0" i="1" smtClean="0">
                              <a:latin typeface="Cambria Math" panose="02040503050406030204" pitchFamily="18" charset="0"/>
                            </a:rPr>
                            <m:t>)</m:t>
                          </m:r>
                        </m:den>
                      </m:f>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640759" y="2643115"/>
                <a:ext cx="6445098" cy="576761"/>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6732051" y="3586665"/>
                <a:ext cx="1770504" cy="576183"/>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1" i="1" smtClean="0">
                          <a:latin typeface="Cambria Math" panose="02040503050406030204" pitchFamily="18" charset="0"/>
                        </a:rPr>
                        <m:t>𝑵𝑪</m:t>
                      </m:r>
                      <m:r>
                        <a:rPr lang="es-ES" sz="2000" b="1" i="1" smtClean="0">
                          <a:latin typeface="Cambria Math" panose="02040503050406030204" pitchFamily="18" charset="0"/>
                        </a:rPr>
                        <m:t>=</m:t>
                      </m:r>
                      <m:f>
                        <m:fPr>
                          <m:ctrlPr>
                            <a:rPr lang="es-ES" sz="2000" b="1" i="1" smtClean="0">
                              <a:latin typeface="Cambria Math" panose="02040503050406030204" pitchFamily="18" charset="0"/>
                            </a:rPr>
                          </m:ctrlPr>
                        </m:fPr>
                        <m:num>
                          <m:r>
                            <a:rPr lang="es-ES" sz="2000" b="1" i="1" smtClean="0">
                              <a:latin typeface="Cambria Math" panose="02040503050406030204" pitchFamily="18" charset="0"/>
                            </a:rPr>
                            <m:t>𝑨𝑮</m:t>
                          </m:r>
                        </m:num>
                        <m:den>
                          <m:r>
                            <a:rPr lang="es-ES" sz="2000" b="1" i="1" smtClean="0">
                              <a:latin typeface="Cambria Math" panose="02040503050406030204" pitchFamily="18" charset="0"/>
                            </a:rPr>
                            <m:t>𝑰</m:t>
                          </m:r>
                        </m:den>
                      </m:f>
                    </m:oMath>
                  </m:oMathPara>
                </a14:m>
                <a:endParaRPr lang="es-ES" sz="2000" b="1" dirty="0">
                  <a:latin typeface="Blackoak Std" panose="04050907060602020202" pitchFamily="82" charset="0"/>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6732051" y="3586665"/>
                <a:ext cx="1770504" cy="576183"/>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2601498" y="3675125"/>
                <a:ext cx="34392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𝐴𝐺</m:t>
                      </m:r>
                      <m:r>
                        <a:rPr lang="es-ES" sz="2000" b="0" i="1" smtClean="0">
                          <a:latin typeface="Cambria Math" panose="02040503050406030204" pitchFamily="18" charset="0"/>
                        </a:rPr>
                        <m:t>=</m:t>
                      </m:r>
                      <m:r>
                        <a:rPr lang="es-ES" sz="2000" b="0" i="1" smtClean="0">
                          <a:latin typeface="Cambria Math" panose="02040503050406030204" pitchFamily="18" charset="0"/>
                        </a:rPr>
                        <m:t>𝑀𝑎𝑥</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𝑥</m:t>
                          </m:r>
                        </m:e>
                      </m:d>
                      <m:r>
                        <a:rPr lang="es-ES" sz="2000" b="0" i="1" smtClean="0">
                          <a:latin typeface="Cambria Math" panose="02040503050406030204" pitchFamily="18" charset="0"/>
                        </a:rPr>
                        <m:t>−</m:t>
                      </m:r>
                      <m:r>
                        <a:rPr lang="es-ES" sz="2000" b="0" i="1" smtClean="0">
                          <a:latin typeface="Cambria Math" panose="02040503050406030204" pitchFamily="18" charset="0"/>
                        </a:rPr>
                        <m:t>𝑀𝑖𝑛</m:t>
                      </m:r>
                      <m:r>
                        <a:rPr lang="es-ES" sz="2000" b="0" i="1" smtClean="0">
                          <a:latin typeface="Cambria Math" panose="02040503050406030204" pitchFamily="18" charset="0"/>
                        </a:rPr>
                        <m:t>(</m:t>
                      </m:r>
                      <m:r>
                        <a:rPr lang="es-ES" sz="2000" b="0" i="1" smtClean="0">
                          <a:latin typeface="Cambria Math" panose="02040503050406030204" pitchFamily="18" charset="0"/>
                        </a:rPr>
                        <m:t>𝑥</m:t>
                      </m:r>
                      <m:r>
                        <a:rPr lang="es-ES" sz="2000" b="0" i="1" smtClean="0">
                          <a:latin typeface="Cambria Math" panose="02040503050406030204" pitchFamily="18" charset="0"/>
                        </a:rPr>
                        <m:t>)</m:t>
                      </m:r>
                    </m:oMath>
                  </m:oMathPara>
                </a14:m>
                <a:endParaRPr lang="es-ES" sz="20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601498" y="3675125"/>
                <a:ext cx="3439237" cy="307777"/>
              </a:xfrm>
              <a:prstGeom prst="rect">
                <a:avLst/>
              </a:prstGeom>
              <a:blipFill rotWithShape="0">
                <a:blip r:embed="rId4"/>
                <a:stretch>
                  <a:fillRect t="-2000" b="-36000"/>
                </a:stretch>
              </a:blipFill>
            </p:spPr>
            <p:txBody>
              <a:bodyPr/>
              <a:lstStyle/>
              <a:p>
                <a:r>
                  <a:rPr lang="es-ES">
                    <a:noFill/>
                  </a:rPr>
                  <a:t> </a:t>
                </a:r>
              </a:p>
            </p:txBody>
          </p:sp>
        </mc:Fallback>
      </mc:AlternateContent>
      <p:sp>
        <p:nvSpPr>
          <p:cNvPr id="7" name="Rectángulo 6"/>
          <p:cNvSpPr/>
          <p:nvPr/>
        </p:nvSpPr>
        <p:spPr>
          <a:xfrm>
            <a:off x="1937308" y="764318"/>
            <a:ext cx="8233138" cy="589072"/>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sz="2400" b="1" spc="-15"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Distribución de frecuencias: variables continuas</a:t>
            </a:r>
            <a:endParaRPr lang="es-ES" sz="2400" b="1"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11" name="CuadroTexto 10"/>
          <p:cNvSpPr txBox="1"/>
          <p:nvPr/>
        </p:nvSpPr>
        <p:spPr>
          <a:xfrm>
            <a:off x="1309474" y="1416524"/>
            <a:ext cx="9444961" cy="880369"/>
          </a:xfrm>
          <a:prstGeom prst="rect">
            <a:avLst/>
          </a:prstGeom>
          <a:noFill/>
        </p:spPr>
        <p:txBody>
          <a:bodyPr wrap="square" rtlCol="0">
            <a:spAutoFit/>
          </a:bodyPr>
          <a:lstStyle/>
          <a:p>
            <a:pPr algn="just">
              <a:lnSpc>
                <a:spcPct val="150000"/>
              </a:lnSpc>
            </a:pPr>
            <a:r>
              <a:rPr lang="es-ES" dirty="0"/>
              <a:t>El número de clases y su intervalo están íntimamente  relacionados, ya que cuando se decide emplear un determinado intervalo de clase, de hecho se fija el número de ellas y viceversa. </a:t>
            </a:r>
          </a:p>
        </p:txBody>
      </p:sp>
      <p:sp>
        <p:nvSpPr>
          <p:cNvPr id="13" name="CuadroTexto 12"/>
          <p:cNvSpPr txBox="1"/>
          <p:nvPr/>
        </p:nvSpPr>
        <p:spPr>
          <a:xfrm>
            <a:off x="1405010" y="4574024"/>
            <a:ext cx="9444961" cy="133882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es-ES" b="1" i="1" dirty="0"/>
              <a:t>Intervalo de clase (I)</a:t>
            </a:r>
            <a:r>
              <a:rPr lang="es-ES" dirty="0"/>
              <a:t>. </a:t>
            </a:r>
          </a:p>
          <a:p>
            <a:pPr algn="just">
              <a:lnSpc>
                <a:spcPct val="150000"/>
              </a:lnSpc>
            </a:pPr>
            <a:r>
              <a:rPr lang="es-ES" dirty="0"/>
              <a:t>Es el recorrido (o amplitud) entre el límite superior y el inferior de una clase. Se recomienda que todas las clases tenga igual amplitud.</a:t>
            </a:r>
          </a:p>
        </p:txBody>
      </p:sp>
    </p:spTree>
    <p:extLst>
      <p:ext uri="{BB962C8B-B14F-4D97-AF65-F5344CB8AC3E}">
        <p14:creationId xmlns:p14="http://schemas.microsoft.com/office/powerpoint/2010/main" val="3959482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60406" y="1224779"/>
            <a:ext cx="9871188" cy="129586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s-ES" dirty="0"/>
              <a:t>Son los valores que definen una clase separándola de la anterior y de la posterior. Los límites deben ser tales que definan clases que sean exhaustivas, permitan clasificar todas las observaciones en alguna de ellas. </a:t>
            </a:r>
          </a:p>
        </p:txBody>
      </p:sp>
      <p:pic>
        <p:nvPicPr>
          <p:cNvPr id="3" name="Imagen 2"/>
          <p:cNvPicPr>
            <a:picLocks noChangeAspect="1"/>
          </p:cNvPicPr>
          <p:nvPr/>
        </p:nvPicPr>
        <p:blipFill>
          <a:blip r:embed="rId2"/>
          <a:stretch>
            <a:fillRect/>
          </a:stretch>
        </p:blipFill>
        <p:spPr>
          <a:xfrm>
            <a:off x="1868487" y="2805392"/>
            <a:ext cx="1628775" cy="2362200"/>
          </a:xfrm>
          <a:prstGeom prst="rect">
            <a:avLst/>
          </a:prstGeom>
        </p:spPr>
      </p:pic>
      <p:pic>
        <p:nvPicPr>
          <p:cNvPr id="6" name="Picture 5"/>
          <p:cNvPicPr>
            <a:picLocks noChangeAspect="1"/>
          </p:cNvPicPr>
          <p:nvPr/>
        </p:nvPicPr>
        <p:blipFill>
          <a:blip r:embed="rId3"/>
          <a:stretch>
            <a:fillRect/>
          </a:stretch>
        </p:blipFill>
        <p:spPr>
          <a:xfrm>
            <a:off x="4977870" y="2853017"/>
            <a:ext cx="1457325" cy="2266950"/>
          </a:xfrm>
          <a:prstGeom prst="rect">
            <a:avLst/>
          </a:prstGeom>
        </p:spPr>
      </p:pic>
      <p:pic>
        <p:nvPicPr>
          <p:cNvPr id="7" name="Picture 6"/>
          <p:cNvPicPr>
            <a:picLocks noChangeAspect="1"/>
          </p:cNvPicPr>
          <p:nvPr/>
        </p:nvPicPr>
        <p:blipFill>
          <a:blip r:embed="rId4"/>
          <a:stretch>
            <a:fillRect/>
          </a:stretch>
        </p:blipFill>
        <p:spPr>
          <a:xfrm>
            <a:off x="7767635" y="2605011"/>
            <a:ext cx="1545330" cy="2333981"/>
          </a:xfrm>
          <a:prstGeom prst="rect">
            <a:avLst/>
          </a:prstGeom>
        </p:spPr>
      </p:pic>
      <p:pic>
        <p:nvPicPr>
          <p:cNvPr id="8" name="Picture 7"/>
          <p:cNvPicPr>
            <a:picLocks noChangeAspect="1"/>
          </p:cNvPicPr>
          <p:nvPr/>
        </p:nvPicPr>
        <p:blipFill>
          <a:blip r:embed="rId5"/>
          <a:stretch>
            <a:fillRect/>
          </a:stretch>
        </p:blipFill>
        <p:spPr>
          <a:xfrm>
            <a:off x="7915792" y="5224056"/>
            <a:ext cx="1084813" cy="1136122"/>
          </a:xfrm>
          <a:prstGeom prst="rect">
            <a:avLst/>
          </a:prstGeom>
        </p:spPr>
      </p:pic>
      <p:pic>
        <p:nvPicPr>
          <p:cNvPr id="9" name="Picture 8"/>
          <p:cNvPicPr>
            <a:picLocks noChangeAspect="1"/>
          </p:cNvPicPr>
          <p:nvPr/>
        </p:nvPicPr>
        <p:blipFill>
          <a:blip r:embed="rId6"/>
          <a:stretch>
            <a:fillRect/>
          </a:stretch>
        </p:blipFill>
        <p:spPr>
          <a:xfrm>
            <a:off x="4976930" y="5339821"/>
            <a:ext cx="1458265" cy="1162580"/>
          </a:xfrm>
          <a:prstGeom prst="rect">
            <a:avLst/>
          </a:prstGeom>
        </p:spPr>
      </p:pic>
      <p:pic>
        <p:nvPicPr>
          <p:cNvPr id="10" name="Picture 9"/>
          <p:cNvPicPr>
            <a:picLocks noChangeAspect="1"/>
          </p:cNvPicPr>
          <p:nvPr/>
        </p:nvPicPr>
        <p:blipFill>
          <a:blip r:embed="rId7"/>
          <a:stretch>
            <a:fillRect/>
          </a:stretch>
        </p:blipFill>
        <p:spPr>
          <a:xfrm>
            <a:off x="2121428" y="5336321"/>
            <a:ext cx="1122892" cy="1166080"/>
          </a:xfrm>
          <a:prstGeom prst="rect">
            <a:avLst/>
          </a:prstGeom>
        </p:spPr>
      </p:pic>
      <p:sp>
        <p:nvSpPr>
          <p:cNvPr id="11" name="TextBox 10">
            <a:extLst>
              <a:ext uri="{FF2B5EF4-FFF2-40B4-BE49-F238E27FC236}">
                <a16:creationId xmlns:a16="http://schemas.microsoft.com/office/drawing/2014/main" id="{C67A9CDC-0F13-4B4E-A23C-CF7D4FC51E4E}"/>
              </a:ext>
            </a:extLst>
          </p:cNvPr>
          <p:cNvSpPr txBox="1"/>
          <p:nvPr/>
        </p:nvSpPr>
        <p:spPr>
          <a:xfrm>
            <a:off x="1157832" y="475163"/>
            <a:ext cx="6097656" cy="506292"/>
          </a:xfrm>
          <a:prstGeom prst="rect">
            <a:avLst/>
          </a:prstGeom>
          <a:noFill/>
        </p:spPr>
        <p:txBody>
          <a:bodyPr wrap="square">
            <a:spAutoFit/>
          </a:bodyPr>
          <a:lstStyle/>
          <a:p>
            <a:pPr algn="just">
              <a:lnSpc>
                <a:spcPct val="150000"/>
              </a:lnSpc>
            </a:pPr>
            <a:r>
              <a:rPr lang="es-ES" sz="2000" b="1" i="1" dirty="0">
                <a:solidFill>
                  <a:srgbClr val="002060"/>
                </a:solidFill>
                <a:effectLst>
                  <a:outerShdw blurRad="38100" dist="38100" dir="2700000" algn="tl">
                    <a:srgbClr val="000000">
                      <a:alpha val="43137"/>
                    </a:srgbClr>
                  </a:outerShdw>
                </a:effectLst>
              </a:rPr>
              <a:t>Limites de clases dados (o indicados)</a:t>
            </a:r>
            <a:endParaRPr lang="es-ES" sz="2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0866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8E1E81-0F2B-4C4A-A4A9-E7CEA5349B89}"/>
              </a:ext>
            </a:extLst>
          </p:cNvPr>
          <p:cNvPicPr>
            <a:picLocks noChangeAspect="1"/>
          </p:cNvPicPr>
          <p:nvPr/>
        </p:nvPicPr>
        <p:blipFill>
          <a:blip r:embed="rId2"/>
          <a:stretch>
            <a:fillRect/>
          </a:stretch>
        </p:blipFill>
        <p:spPr>
          <a:xfrm>
            <a:off x="1014412" y="1114425"/>
            <a:ext cx="10163175" cy="4629150"/>
          </a:xfrm>
          <a:prstGeom prst="rect">
            <a:avLst/>
          </a:prstGeom>
        </p:spPr>
      </p:pic>
    </p:spTree>
    <p:extLst>
      <p:ext uri="{BB962C8B-B14F-4D97-AF65-F5344CB8AC3E}">
        <p14:creationId xmlns:p14="http://schemas.microsoft.com/office/powerpoint/2010/main" val="3941580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9857" y="618406"/>
            <a:ext cx="8030275" cy="1338828"/>
          </a:xfrm>
          <a:prstGeom prst="rect">
            <a:avLst/>
          </a:prstGeom>
        </p:spPr>
        <p:txBody>
          <a:bodyPr wrap="square">
            <a:spAutoFit/>
          </a:bodyPr>
          <a:lstStyle/>
          <a:p>
            <a:pPr algn="just">
              <a:lnSpc>
                <a:spcPct val="150000"/>
              </a:lnSpc>
            </a:pPr>
            <a:r>
              <a:rPr lang="es-MX" dirty="0">
                <a:latin typeface="Calibri" panose="020F0502020204030204" pitchFamily="34" charset="0"/>
                <a:ea typeface="Times New Roman" panose="02020603050405020304" pitchFamily="18" charset="0"/>
                <a:cs typeface="Times New Roman" panose="02020603050405020304" pitchFamily="18" charset="0"/>
              </a:rPr>
              <a:t>El Gerente de un hotel deseaba determinar el tiempo (en minutos) requerido para atender a los clientes en la recepción. Para ello, se obtuvo una muestra aleatoria 60 huéspedes y se anotó el tiempo empleado en atender a cada uno de ellos.</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500035536"/>
              </p:ext>
            </p:extLst>
          </p:nvPr>
        </p:nvGraphicFramePr>
        <p:xfrm>
          <a:off x="1205973" y="2787245"/>
          <a:ext cx="7378425" cy="1636192"/>
        </p:xfrm>
        <a:graphic>
          <a:graphicData uri="http://schemas.openxmlformats.org/drawingml/2006/table">
            <a:tbl>
              <a:tblPr/>
              <a:tblGrid>
                <a:gridCol w="491895">
                  <a:extLst>
                    <a:ext uri="{9D8B030D-6E8A-4147-A177-3AD203B41FA5}">
                      <a16:colId xmlns:a16="http://schemas.microsoft.com/office/drawing/2014/main" val="20000"/>
                    </a:ext>
                  </a:extLst>
                </a:gridCol>
                <a:gridCol w="491895">
                  <a:extLst>
                    <a:ext uri="{9D8B030D-6E8A-4147-A177-3AD203B41FA5}">
                      <a16:colId xmlns:a16="http://schemas.microsoft.com/office/drawing/2014/main" val="20001"/>
                    </a:ext>
                  </a:extLst>
                </a:gridCol>
                <a:gridCol w="491895">
                  <a:extLst>
                    <a:ext uri="{9D8B030D-6E8A-4147-A177-3AD203B41FA5}">
                      <a16:colId xmlns:a16="http://schemas.microsoft.com/office/drawing/2014/main" val="20002"/>
                    </a:ext>
                  </a:extLst>
                </a:gridCol>
                <a:gridCol w="491895">
                  <a:extLst>
                    <a:ext uri="{9D8B030D-6E8A-4147-A177-3AD203B41FA5}">
                      <a16:colId xmlns:a16="http://schemas.microsoft.com/office/drawing/2014/main" val="20003"/>
                    </a:ext>
                  </a:extLst>
                </a:gridCol>
                <a:gridCol w="491895">
                  <a:extLst>
                    <a:ext uri="{9D8B030D-6E8A-4147-A177-3AD203B41FA5}">
                      <a16:colId xmlns:a16="http://schemas.microsoft.com/office/drawing/2014/main" val="20004"/>
                    </a:ext>
                  </a:extLst>
                </a:gridCol>
                <a:gridCol w="491895">
                  <a:extLst>
                    <a:ext uri="{9D8B030D-6E8A-4147-A177-3AD203B41FA5}">
                      <a16:colId xmlns:a16="http://schemas.microsoft.com/office/drawing/2014/main" val="20005"/>
                    </a:ext>
                  </a:extLst>
                </a:gridCol>
                <a:gridCol w="491895">
                  <a:extLst>
                    <a:ext uri="{9D8B030D-6E8A-4147-A177-3AD203B41FA5}">
                      <a16:colId xmlns:a16="http://schemas.microsoft.com/office/drawing/2014/main" val="20006"/>
                    </a:ext>
                  </a:extLst>
                </a:gridCol>
                <a:gridCol w="491895">
                  <a:extLst>
                    <a:ext uri="{9D8B030D-6E8A-4147-A177-3AD203B41FA5}">
                      <a16:colId xmlns:a16="http://schemas.microsoft.com/office/drawing/2014/main" val="20007"/>
                    </a:ext>
                  </a:extLst>
                </a:gridCol>
                <a:gridCol w="491895">
                  <a:extLst>
                    <a:ext uri="{9D8B030D-6E8A-4147-A177-3AD203B41FA5}">
                      <a16:colId xmlns:a16="http://schemas.microsoft.com/office/drawing/2014/main" val="20008"/>
                    </a:ext>
                  </a:extLst>
                </a:gridCol>
                <a:gridCol w="491895">
                  <a:extLst>
                    <a:ext uri="{9D8B030D-6E8A-4147-A177-3AD203B41FA5}">
                      <a16:colId xmlns:a16="http://schemas.microsoft.com/office/drawing/2014/main" val="20009"/>
                    </a:ext>
                  </a:extLst>
                </a:gridCol>
                <a:gridCol w="491895">
                  <a:extLst>
                    <a:ext uri="{9D8B030D-6E8A-4147-A177-3AD203B41FA5}">
                      <a16:colId xmlns:a16="http://schemas.microsoft.com/office/drawing/2014/main" val="20010"/>
                    </a:ext>
                  </a:extLst>
                </a:gridCol>
                <a:gridCol w="491895">
                  <a:extLst>
                    <a:ext uri="{9D8B030D-6E8A-4147-A177-3AD203B41FA5}">
                      <a16:colId xmlns:a16="http://schemas.microsoft.com/office/drawing/2014/main" val="20011"/>
                    </a:ext>
                  </a:extLst>
                </a:gridCol>
                <a:gridCol w="491895">
                  <a:extLst>
                    <a:ext uri="{9D8B030D-6E8A-4147-A177-3AD203B41FA5}">
                      <a16:colId xmlns:a16="http://schemas.microsoft.com/office/drawing/2014/main" val="20012"/>
                    </a:ext>
                  </a:extLst>
                </a:gridCol>
                <a:gridCol w="491895">
                  <a:extLst>
                    <a:ext uri="{9D8B030D-6E8A-4147-A177-3AD203B41FA5}">
                      <a16:colId xmlns:a16="http://schemas.microsoft.com/office/drawing/2014/main" val="20013"/>
                    </a:ext>
                  </a:extLst>
                </a:gridCol>
                <a:gridCol w="491895">
                  <a:extLst>
                    <a:ext uri="{9D8B030D-6E8A-4147-A177-3AD203B41FA5}">
                      <a16:colId xmlns:a16="http://schemas.microsoft.com/office/drawing/2014/main" val="20014"/>
                    </a:ext>
                  </a:extLst>
                </a:gridCol>
              </a:tblGrid>
              <a:tr h="409048">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1.1</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2.3</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1.6</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3.2</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4.5</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1.1</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4.7</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1.9</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0"/>
                  </a:ext>
                </a:extLst>
              </a:tr>
              <a:tr h="409048">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2.8</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1.8</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1.8</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5.0</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5.8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3.9</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1"/>
                  </a:ext>
                </a:extLst>
              </a:tr>
              <a:tr h="409048">
                <a:tc>
                  <a:txBody>
                    <a:bodyPr/>
                    <a:lstStyle/>
                    <a:p>
                      <a:pPr algn="just">
                        <a:spcAft>
                          <a:spcPts val="0"/>
                        </a:spcAft>
                      </a:pPr>
                      <a:r>
                        <a:rPr lang="es-MX" sz="1600">
                          <a:effectLst/>
                          <a:latin typeface="Calibri" panose="020F0502020204030204" pitchFamily="34" charset="0"/>
                          <a:ea typeface="Times New Roman" panose="02020603050405020304" pitchFamily="18" charset="0"/>
                        </a:rPr>
                        <a:t>3.6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1.0</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5.4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2.7</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2"/>
                  </a:ext>
                </a:extLst>
              </a:tr>
              <a:tr h="409048">
                <a:tc>
                  <a:txBody>
                    <a:bodyPr/>
                    <a:lstStyle/>
                    <a:p>
                      <a:pPr algn="just">
                        <a:spcAft>
                          <a:spcPts val="0"/>
                        </a:spcAft>
                      </a:pPr>
                      <a:r>
                        <a:rPr lang="es-MX" sz="1600">
                          <a:effectLst/>
                          <a:latin typeface="Calibri" panose="020F0502020204030204" pitchFamily="34" charset="0"/>
                          <a:ea typeface="Times New Roman" panose="02020603050405020304" pitchFamily="18" charset="0"/>
                        </a:rPr>
                        <a:t>5.9</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5.2</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1.7</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2.7</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5.6</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 name="Rectángulo 3"/>
          <p:cNvSpPr/>
          <p:nvPr/>
        </p:nvSpPr>
        <p:spPr>
          <a:xfrm>
            <a:off x="1205973" y="4881896"/>
            <a:ext cx="9484520" cy="923330"/>
          </a:xfrm>
          <a:prstGeom prst="rect">
            <a:avLst/>
          </a:prstGeom>
        </p:spPr>
        <p:txBody>
          <a:bodyPr wrap="square">
            <a:spAutoFit/>
          </a:bodyPr>
          <a:lstStyle/>
          <a:p>
            <a:pPr>
              <a:lnSpc>
                <a:spcPct val="150000"/>
              </a:lnSpc>
            </a:pPr>
            <a:r>
              <a:rPr lang="es-MX" b="1" dirty="0">
                <a:latin typeface="Calibri" panose="020F0502020204030204" pitchFamily="34" charset="0"/>
                <a:ea typeface="Times New Roman" panose="02020603050405020304" pitchFamily="18" charset="0"/>
                <a:cs typeface="Times New Roman" panose="02020603050405020304" pitchFamily="18" charset="0"/>
              </a:rPr>
              <a:t>Construya una distribución de frecuencias con cinco clases (incluya los limites indicados y las frecuencias absolutas y relativas).</a:t>
            </a:r>
            <a:endParaRPr lang="es-ES" b="1" dirty="0"/>
          </a:p>
        </p:txBody>
      </p:sp>
      <p:pic>
        <p:nvPicPr>
          <p:cNvPr id="5" name="Picture 4"/>
          <p:cNvPicPr>
            <a:picLocks noChangeAspect="1"/>
          </p:cNvPicPr>
          <p:nvPr/>
        </p:nvPicPr>
        <p:blipFill>
          <a:blip r:embed="rId2"/>
          <a:stretch>
            <a:fillRect/>
          </a:stretch>
        </p:blipFill>
        <p:spPr>
          <a:xfrm>
            <a:off x="9482666" y="462452"/>
            <a:ext cx="1986760" cy="2258045"/>
          </a:xfrm>
          <a:prstGeom prst="rect">
            <a:avLst/>
          </a:prstGeom>
        </p:spPr>
      </p:pic>
    </p:spTree>
    <p:extLst>
      <p:ext uri="{BB962C8B-B14F-4D97-AF65-F5344CB8AC3E}">
        <p14:creationId xmlns:p14="http://schemas.microsoft.com/office/powerpoint/2010/main" val="1076868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42949" y="1146412"/>
            <a:ext cx="1405720" cy="369332"/>
          </a:xfrm>
          <a:prstGeom prst="rect">
            <a:avLst/>
          </a:prstGeom>
          <a:noFill/>
        </p:spPr>
        <p:txBody>
          <a:bodyPr wrap="square" rtlCol="0">
            <a:spAutoFit/>
          </a:bodyPr>
          <a:lstStyle/>
          <a:p>
            <a:r>
              <a:rPr lang="es-ES" dirty="0"/>
              <a:t>Min.(x)=1.0 </a:t>
            </a:r>
          </a:p>
        </p:txBody>
      </p:sp>
      <p:sp>
        <p:nvSpPr>
          <p:cNvPr id="5" name="CuadroTexto 4"/>
          <p:cNvSpPr txBox="1"/>
          <p:nvPr/>
        </p:nvSpPr>
        <p:spPr>
          <a:xfrm>
            <a:off x="4626592" y="1105468"/>
            <a:ext cx="1692323" cy="369332"/>
          </a:xfrm>
          <a:prstGeom prst="rect">
            <a:avLst/>
          </a:prstGeom>
          <a:noFill/>
        </p:spPr>
        <p:txBody>
          <a:bodyPr wrap="square" rtlCol="0">
            <a:spAutoFit/>
          </a:bodyPr>
          <a:lstStyle/>
          <a:p>
            <a:r>
              <a:rPr lang="es-ES" dirty="0"/>
              <a:t>Max. (x)= 5.9</a:t>
            </a:r>
          </a:p>
        </p:txBody>
      </p:sp>
      <p:sp>
        <p:nvSpPr>
          <p:cNvPr id="7" name="CuadroTexto 6"/>
          <p:cNvSpPr txBox="1"/>
          <p:nvPr/>
        </p:nvSpPr>
        <p:spPr>
          <a:xfrm>
            <a:off x="6987653" y="1091821"/>
            <a:ext cx="1937982" cy="369332"/>
          </a:xfrm>
          <a:prstGeom prst="rect">
            <a:avLst/>
          </a:prstGeom>
          <a:noFill/>
        </p:spPr>
        <p:txBody>
          <a:bodyPr wrap="square" rtlCol="0">
            <a:spAutoFit/>
          </a:bodyPr>
          <a:lstStyle/>
          <a:p>
            <a:r>
              <a:rPr lang="es-ES" b="1" dirty="0"/>
              <a:t>AG</a:t>
            </a:r>
            <a:r>
              <a:rPr lang="es-ES" dirty="0"/>
              <a:t>= 5.9 – 1.0 = 4.9</a:t>
            </a:r>
          </a:p>
        </p:txBody>
      </p:sp>
      <p:sp>
        <p:nvSpPr>
          <p:cNvPr id="8" name="CuadroTexto 7"/>
          <p:cNvSpPr txBox="1"/>
          <p:nvPr/>
        </p:nvSpPr>
        <p:spPr>
          <a:xfrm>
            <a:off x="2552132" y="2169995"/>
            <a:ext cx="12282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t>NC= 5</a:t>
            </a:r>
          </a:p>
        </p:txBody>
      </p:sp>
      <mc:AlternateContent xmlns:mc="http://schemas.openxmlformats.org/markup-compatibility/2006" xmlns:a14="http://schemas.microsoft.com/office/drawing/2010/main">
        <mc:Choice Requires="a14">
          <p:sp>
            <p:nvSpPr>
              <p:cNvPr id="9" name="CuadroTexto 8"/>
              <p:cNvSpPr txBox="1"/>
              <p:nvPr/>
            </p:nvSpPr>
            <p:spPr>
              <a:xfrm>
                <a:off x="4653886" y="2088109"/>
                <a:ext cx="873444"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5=</m:t>
                      </m:r>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4.9</m:t>
                          </m:r>
                        </m:num>
                        <m:den>
                          <m:r>
                            <a:rPr lang="es-ES" sz="2000" b="0" i="1" smtClean="0">
                              <a:latin typeface="Cambria Math" panose="02040503050406030204" pitchFamily="18" charset="0"/>
                            </a:rPr>
                            <m:t>𝐼</m:t>
                          </m:r>
                        </m:den>
                      </m:f>
                    </m:oMath>
                  </m:oMathPara>
                </a14:m>
                <a:endParaRPr lang="es-ES"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653886" y="2088109"/>
                <a:ext cx="873444" cy="576183"/>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7110484" y="2074459"/>
                <a:ext cx="2094420"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4.9</m:t>
                          </m:r>
                        </m:num>
                        <m:den>
                          <m:r>
                            <a:rPr lang="es-ES" b="0" i="1" smtClean="0">
                              <a:latin typeface="Cambria Math" panose="02040503050406030204" pitchFamily="18" charset="0"/>
                              <a:ea typeface="Cambria Math" panose="02040503050406030204" pitchFamily="18" charset="0"/>
                            </a:rPr>
                            <m:t>5</m:t>
                          </m:r>
                        </m:den>
                      </m:f>
                      <m:r>
                        <a:rPr lang="es-ES" b="0" i="1" smtClean="0">
                          <a:latin typeface="Cambria Math" panose="02040503050406030204" pitchFamily="18" charset="0"/>
                          <a:ea typeface="Cambria Math" panose="02040503050406030204" pitchFamily="18" charset="0"/>
                        </a:rPr>
                        <m:t>=0.98≅1.0</m:t>
                      </m:r>
                    </m:oMath>
                  </m:oMathPara>
                </a14:m>
                <a:endParaRPr lang="es-E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7110484" y="2074459"/>
                <a:ext cx="2094420" cy="520463"/>
              </a:xfrm>
              <a:prstGeom prst="rect">
                <a:avLst/>
              </a:prstGeom>
              <a:blipFill rotWithShape="0">
                <a:blip r:embed="rId3"/>
                <a:stretch>
                  <a:fillRect/>
                </a:stretch>
              </a:blipFill>
            </p:spPr>
            <p:txBody>
              <a:bodyPr/>
              <a:lstStyle/>
              <a:p>
                <a:r>
                  <a:rPr lang="es-ES">
                    <a:noFill/>
                  </a:rPr>
                  <a:t> </a:t>
                </a:r>
              </a:p>
            </p:txBody>
          </p:sp>
        </mc:Fallback>
      </mc:AlternateContent>
      <p:sp>
        <p:nvSpPr>
          <p:cNvPr id="11" name="Flecha derecha 10"/>
          <p:cNvSpPr/>
          <p:nvPr/>
        </p:nvSpPr>
        <p:spPr>
          <a:xfrm>
            <a:off x="6073422" y="2224584"/>
            <a:ext cx="649870" cy="2476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4"/>
          <a:stretch>
            <a:fillRect/>
          </a:stretch>
        </p:blipFill>
        <p:spPr>
          <a:xfrm>
            <a:off x="7165975" y="2875626"/>
            <a:ext cx="3600450" cy="3495675"/>
          </a:xfrm>
          <a:prstGeom prst="rect">
            <a:avLst/>
          </a:prstGeom>
        </p:spPr>
      </p:pic>
      <p:pic>
        <p:nvPicPr>
          <p:cNvPr id="3" name="Imagen 2"/>
          <p:cNvPicPr>
            <a:picLocks noChangeAspect="1"/>
          </p:cNvPicPr>
          <p:nvPr/>
        </p:nvPicPr>
        <p:blipFill>
          <a:blip r:embed="rId5"/>
          <a:stretch>
            <a:fillRect/>
          </a:stretch>
        </p:blipFill>
        <p:spPr>
          <a:xfrm>
            <a:off x="7508025" y="4408975"/>
            <a:ext cx="838200" cy="1828800"/>
          </a:xfrm>
          <a:prstGeom prst="rect">
            <a:avLst/>
          </a:prstGeom>
        </p:spPr>
      </p:pic>
      <p:pic>
        <p:nvPicPr>
          <p:cNvPr id="6" name="Imagen 5"/>
          <p:cNvPicPr>
            <a:picLocks noChangeAspect="1"/>
          </p:cNvPicPr>
          <p:nvPr/>
        </p:nvPicPr>
        <p:blipFill>
          <a:blip r:embed="rId6"/>
          <a:stretch>
            <a:fillRect/>
          </a:stretch>
        </p:blipFill>
        <p:spPr>
          <a:xfrm>
            <a:off x="8889719" y="4421104"/>
            <a:ext cx="314325" cy="1800225"/>
          </a:xfrm>
          <a:prstGeom prst="rect">
            <a:avLst/>
          </a:prstGeom>
        </p:spPr>
      </p:pic>
      <p:pic>
        <p:nvPicPr>
          <p:cNvPr id="12" name="Imagen 11"/>
          <p:cNvPicPr>
            <a:picLocks noChangeAspect="1"/>
          </p:cNvPicPr>
          <p:nvPr/>
        </p:nvPicPr>
        <p:blipFill>
          <a:blip r:embed="rId7"/>
          <a:stretch>
            <a:fillRect/>
          </a:stretch>
        </p:blipFill>
        <p:spPr>
          <a:xfrm>
            <a:off x="9844999" y="4372556"/>
            <a:ext cx="657225" cy="1847850"/>
          </a:xfrm>
          <a:prstGeom prst="rect">
            <a:avLst/>
          </a:prstGeom>
        </p:spPr>
      </p:pic>
      <p:pic>
        <p:nvPicPr>
          <p:cNvPr id="13" name="Imagen 12"/>
          <p:cNvPicPr>
            <a:picLocks noChangeAspect="1"/>
          </p:cNvPicPr>
          <p:nvPr/>
        </p:nvPicPr>
        <p:blipFill>
          <a:blip r:embed="rId8"/>
          <a:stretch>
            <a:fillRect/>
          </a:stretch>
        </p:blipFill>
        <p:spPr>
          <a:xfrm>
            <a:off x="2488545" y="3300411"/>
            <a:ext cx="3543964" cy="2885235"/>
          </a:xfrm>
          <a:prstGeom prst="rect">
            <a:avLst/>
          </a:prstGeom>
        </p:spPr>
      </p:pic>
      <p:pic>
        <p:nvPicPr>
          <p:cNvPr id="14" name="Picture 13"/>
          <p:cNvPicPr>
            <a:picLocks noChangeAspect="1"/>
          </p:cNvPicPr>
          <p:nvPr/>
        </p:nvPicPr>
        <p:blipFill>
          <a:blip r:embed="rId9"/>
          <a:stretch>
            <a:fillRect/>
          </a:stretch>
        </p:blipFill>
        <p:spPr>
          <a:xfrm>
            <a:off x="9689639" y="988166"/>
            <a:ext cx="1193709" cy="1388034"/>
          </a:xfrm>
          <a:prstGeom prst="rect">
            <a:avLst/>
          </a:prstGeom>
        </p:spPr>
      </p:pic>
    </p:spTree>
    <p:extLst>
      <p:ext uri="{BB962C8B-B14F-4D97-AF65-F5344CB8AC3E}">
        <p14:creationId xmlns:p14="http://schemas.microsoft.com/office/powerpoint/2010/main" val="7215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62187" y="1604962"/>
            <a:ext cx="7667625" cy="3648075"/>
          </a:xfrm>
          <a:prstGeom prst="rect">
            <a:avLst/>
          </a:prstGeom>
        </p:spPr>
      </p:pic>
      <p:pic>
        <p:nvPicPr>
          <p:cNvPr id="3" name="Imagen 2"/>
          <p:cNvPicPr>
            <a:picLocks noChangeAspect="1"/>
          </p:cNvPicPr>
          <p:nvPr/>
        </p:nvPicPr>
        <p:blipFill>
          <a:blip r:embed="rId3"/>
          <a:stretch>
            <a:fillRect/>
          </a:stretch>
        </p:blipFill>
        <p:spPr>
          <a:xfrm>
            <a:off x="6032676" y="3183290"/>
            <a:ext cx="352425" cy="333375"/>
          </a:xfrm>
          <a:prstGeom prst="rect">
            <a:avLst/>
          </a:prstGeom>
        </p:spPr>
      </p:pic>
      <p:pic>
        <p:nvPicPr>
          <p:cNvPr id="4" name="Imagen 3"/>
          <p:cNvPicPr>
            <a:picLocks noChangeAspect="1"/>
          </p:cNvPicPr>
          <p:nvPr/>
        </p:nvPicPr>
        <p:blipFill>
          <a:blip r:embed="rId4"/>
          <a:stretch>
            <a:fillRect/>
          </a:stretch>
        </p:blipFill>
        <p:spPr>
          <a:xfrm>
            <a:off x="6010098" y="3605212"/>
            <a:ext cx="352425" cy="257175"/>
          </a:xfrm>
          <a:prstGeom prst="rect">
            <a:avLst/>
          </a:prstGeom>
        </p:spPr>
      </p:pic>
      <p:pic>
        <p:nvPicPr>
          <p:cNvPr id="5" name="Imagen 4"/>
          <p:cNvPicPr>
            <a:picLocks noChangeAspect="1"/>
          </p:cNvPicPr>
          <p:nvPr/>
        </p:nvPicPr>
        <p:blipFill>
          <a:blip r:embed="rId5"/>
          <a:stretch>
            <a:fillRect/>
          </a:stretch>
        </p:blipFill>
        <p:spPr>
          <a:xfrm>
            <a:off x="6017859" y="4015140"/>
            <a:ext cx="314325" cy="295275"/>
          </a:xfrm>
          <a:prstGeom prst="rect">
            <a:avLst/>
          </a:prstGeom>
        </p:spPr>
      </p:pic>
      <p:pic>
        <p:nvPicPr>
          <p:cNvPr id="7" name="Imagen 6"/>
          <p:cNvPicPr>
            <a:picLocks noChangeAspect="1"/>
          </p:cNvPicPr>
          <p:nvPr/>
        </p:nvPicPr>
        <p:blipFill>
          <a:blip r:embed="rId6"/>
          <a:stretch>
            <a:fillRect/>
          </a:stretch>
        </p:blipFill>
        <p:spPr>
          <a:xfrm>
            <a:off x="6014861" y="4406723"/>
            <a:ext cx="342900" cy="257175"/>
          </a:xfrm>
          <a:prstGeom prst="rect">
            <a:avLst/>
          </a:prstGeom>
        </p:spPr>
      </p:pic>
      <p:pic>
        <p:nvPicPr>
          <p:cNvPr id="8" name="Imagen 7"/>
          <p:cNvPicPr>
            <a:picLocks noChangeAspect="1"/>
          </p:cNvPicPr>
          <p:nvPr/>
        </p:nvPicPr>
        <p:blipFill>
          <a:blip r:embed="rId7"/>
          <a:stretch>
            <a:fillRect/>
          </a:stretch>
        </p:blipFill>
        <p:spPr>
          <a:xfrm>
            <a:off x="6022623" y="4803599"/>
            <a:ext cx="304800" cy="276225"/>
          </a:xfrm>
          <a:prstGeom prst="rect">
            <a:avLst/>
          </a:prstGeom>
        </p:spPr>
      </p:pic>
      <p:pic>
        <p:nvPicPr>
          <p:cNvPr id="9" name="Imagen 8"/>
          <p:cNvPicPr>
            <a:picLocks noChangeAspect="1"/>
          </p:cNvPicPr>
          <p:nvPr/>
        </p:nvPicPr>
        <p:blipFill>
          <a:blip r:embed="rId8"/>
          <a:stretch>
            <a:fillRect/>
          </a:stretch>
        </p:blipFill>
        <p:spPr>
          <a:xfrm>
            <a:off x="7127875" y="4807125"/>
            <a:ext cx="171450" cy="314325"/>
          </a:xfrm>
          <a:prstGeom prst="rect">
            <a:avLst/>
          </a:prstGeom>
        </p:spPr>
      </p:pic>
      <p:pic>
        <p:nvPicPr>
          <p:cNvPr id="10" name="Imagen 9"/>
          <p:cNvPicPr>
            <a:picLocks noChangeAspect="1"/>
          </p:cNvPicPr>
          <p:nvPr/>
        </p:nvPicPr>
        <p:blipFill>
          <a:blip r:embed="rId9"/>
          <a:stretch>
            <a:fillRect/>
          </a:stretch>
        </p:blipFill>
        <p:spPr>
          <a:xfrm>
            <a:off x="7046383" y="4451878"/>
            <a:ext cx="266700" cy="257175"/>
          </a:xfrm>
          <a:prstGeom prst="rect">
            <a:avLst/>
          </a:prstGeom>
        </p:spPr>
      </p:pic>
      <p:pic>
        <p:nvPicPr>
          <p:cNvPr id="11" name="Imagen 10"/>
          <p:cNvPicPr>
            <a:picLocks noChangeAspect="1"/>
          </p:cNvPicPr>
          <p:nvPr/>
        </p:nvPicPr>
        <p:blipFill>
          <a:blip r:embed="rId10"/>
          <a:stretch>
            <a:fillRect/>
          </a:stretch>
        </p:blipFill>
        <p:spPr>
          <a:xfrm>
            <a:off x="7067197" y="4062764"/>
            <a:ext cx="247650" cy="200025"/>
          </a:xfrm>
          <a:prstGeom prst="rect">
            <a:avLst/>
          </a:prstGeom>
        </p:spPr>
      </p:pic>
      <p:pic>
        <p:nvPicPr>
          <p:cNvPr id="12" name="Imagen 11"/>
          <p:cNvPicPr>
            <a:picLocks noChangeAspect="1"/>
          </p:cNvPicPr>
          <p:nvPr/>
        </p:nvPicPr>
        <p:blipFill>
          <a:blip r:embed="rId11"/>
          <a:stretch>
            <a:fillRect/>
          </a:stretch>
        </p:blipFill>
        <p:spPr>
          <a:xfrm>
            <a:off x="7049911" y="3630789"/>
            <a:ext cx="304800" cy="228600"/>
          </a:xfrm>
          <a:prstGeom prst="rect">
            <a:avLst/>
          </a:prstGeom>
        </p:spPr>
      </p:pic>
      <p:pic>
        <p:nvPicPr>
          <p:cNvPr id="13" name="Imagen 12"/>
          <p:cNvPicPr>
            <a:picLocks noChangeAspect="1"/>
          </p:cNvPicPr>
          <p:nvPr/>
        </p:nvPicPr>
        <p:blipFill>
          <a:blip r:embed="rId12"/>
          <a:stretch>
            <a:fillRect/>
          </a:stretch>
        </p:blipFill>
        <p:spPr>
          <a:xfrm>
            <a:off x="7067197" y="3232679"/>
            <a:ext cx="247650" cy="257175"/>
          </a:xfrm>
          <a:prstGeom prst="rect">
            <a:avLst/>
          </a:prstGeom>
        </p:spPr>
      </p:pic>
      <p:pic>
        <p:nvPicPr>
          <p:cNvPr id="14" name="Imagen 13"/>
          <p:cNvPicPr>
            <a:picLocks noChangeAspect="1"/>
          </p:cNvPicPr>
          <p:nvPr/>
        </p:nvPicPr>
        <p:blipFill>
          <a:blip r:embed="rId13"/>
          <a:stretch>
            <a:fillRect/>
          </a:stretch>
        </p:blipFill>
        <p:spPr>
          <a:xfrm>
            <a:off x="8021108" y="3243967"/>
            <a:ext cx="552450" cy="257175"/>
          </a:xfrm>
          <a:prstGeom prst="rect">
            <a:avLst/>
          </a:prstGeom>
        </p:spPr>
      </p:pic>
      <p:pic>
        <p:nvPicPr>
          <p:cNvPr id="15" name="Imagen 14"/>
          <p:cNvPicPr>
            <a:picLocks noChangeAspect="1"/>
          </p:cNvPicPr>
          <p:nvPr/>
        </p:nvPicPr>
        <p:blipFill>
          <a:blip r:embed="rId14"/>
          <a:stretch>
            <a:fillRect/>
          </a:stretch>
        </p:blipFill>
        <p:spPr>
          <a:xfrm>
            <a:off x="8010348" y="3613503"/>
            <a:ext cx="619125" cy="285750"/>
          </a:xfrm>
          <a:prstGeom prst="rect">
            <a:avLst/>
          </a:prstGeom>
        </p:spPr>
      </p:pic>
      <p:pic>
        <p:nvPicPr>
          <p:cNvPr id="16" name="Imagen 15"/>
          <p:cNvPicPr>
            <a:picLocks noChangeAspect="1"/>
          </p:cNvPicPr>
          <p:nvPr/>
        </p:nvPicPr>
        <p:blipFill>
          <a:blip r:embed="rId15"/>
          <a:stretch>
            <a:fillRect/>
          </a:stretch>
        </p:blipFill>
        <p:spPr>
          <a:xfrm>
            <a:off x="8019873" y="4015140"/>
            <a:ext cx="600075" cy="295275"/>
          </a:xfrm>
          <a:prstGeom prst="rect">
            <a:avLst/>
          </a:prstGeom>
        </p:spPr>
      </p:pic>
      <p:pic>
        <p:nvPicPr>
          <p:cNvPr id="17" name="Imagen 16"/>
          <p:cNvPicPr>
            <a:picLocks noChangeAspect="1"/>
          </p:cNvPicPr>
          <p:nvPr/>
        </p:nvPicPr>
        <p:blipFill>
          <a:blip r:embed="rId16"/>
          <a:stretch>
            <a:fillRect/>
          </a:stretch>
        </p:blipFill>
        <p:spPr>
          <a:xfrm>
            <a:off x="7997295" y="4453114"/>
            <a:ext cx="600075" cy="209550"/>
          </a:xfrm>
          <a:prstGeom prst="rect">
            <a:avLst/>
          </a:prstGeom>
        </p:spPr>
      </p:pic>
      <p:pic>
        <p:nvPicPr>
          <p:cNvPr id="18" name="Imagen 17"/>
          <p:cNvPicPr>
            <a:picLocks noChangeAspect="1"/>
          </p:cNvPicPr>
          <p:nvPr/>
        </p:nvPicPr>
        <p:blipFill>
          <a:blip r:embed="rId17"/>
          <a:stretch>
            <a:fillRect/>
          </a:stretch>
        </p:blipFill>
        <p:spPr>
          <a:xfrm>
            <a:off x="7997296" y="4819650"/>
            <a:ext cx="600075" cy="266700"/>
          </a:xfrm>
          <a:prstGeom prst="rect">
            <a:avLst/>
          </a:prstGeom>
        </p:spPr>
      </p:pic>
      <p:pic>
        <p:nvPicPr>
          <p:cNvPr id="19" name="Imagen 18"/>
          <p:cNvPicPr>
            <a:picLocks noChangeAspect="1"/>
          </p:cNvPicPr>
          <p:nvPr/>
        </p:nvPicPr>
        <p:blipFill>
          <a:blip r:embed="rId18"/>
          <a:stretch>
            <a:fillRect/>
          </a:stretch>
        </p:blipFill>
        <p:spPr>
          <a:xfrm>
            <a:off x="8987719" y="4832703"/>
            <a:ext cx="628650" cy="285750"/>
          </a:xfrm>
          <a:prstGeom prst="rect">
            <a:avLst/>
          </a:prstGeom>
        </p:spPr>
      </p:pic>
      <p:pic>
        <p:nvPicPr>
          <p:cNvPr id="20" name="Imagen 19"/>
          <p:cNvPicPr>
            <a:picLocks noChangeAspect="1"/>
          </p:cNvPicPr>
          <p:nvPr/>
        </p:nvPicPr>
        <p:blipFill>
          <a:blip r:embed="rId19"/>
          <a:stretch>
            <a:fillRect/>
          </a:stretch>
        </p:blipFill>
        <p:spPr>
          <a:xfrm>
            <a:off x="8987190" y="4429301"/>
            <a:ext cx="561975" cy="257175"/>
          </a:xfrm>
          <a:prstGeom prst="rect">
            <a:avLst/>
          </a:prstGeom>
        </p:spPr>
      </p:pic>
      <p:pic>
        <p:nvPicPr>
          <p:cNvPr id="21" name="Imagen 20"/>
          <p:cNvPicPr>
            <a:picLocks noChangeAspect="1"/>
          </p:cNvPicPr>
          <p:nvPr/>
        </p:nvPicPr>
        <p:blipFill>
          <a:blip r:embed="rId20"/>
          <a:stretch>
            <a:fillRect/>
          </a:stretch>
        </p:blipFill>
        <p:spPr>
          <a:xfrm>
            <a:off x="9021056" y="4037717"/>
            <a:ext cx="561975" cy="295275"/>
          </a:xfrm>
          <a:prstGeom prst="rect">
            <a:avLst/>
          </a:prstGeom>
        </p:spPr>
      </p:pic>
      <p:pic>
        <p:nvPicPr>
          <p:cNvPr id="22" name="Imagen 21"/>
          <p:cNvPicPr>
            <a:picLocks noChangeAspect="1"/>
          </p:cNvPicPr>
          <p:nvPr/>
        </p:nvPicPr>
        <p:blipFill>
          <a:blip r:embed="rId21"/>
          <a:stretch>
            <a:fillRect/>
          </a:stretch>
        </p:blipFill>
        <p:spPr>
          <a:xfrm>
            <a:off x="9031111" y="3590925"/>
            <a:ext cx="609600" cy="285750"/>
          </a:xfrm>
          <a:prstGeom prst="rect">
            <a:avLst/>
          </a:prstGeom>
        </p:spPr>
      </p:pic>
      <p:pic>
        <p:nvPicPr>
          <p:cNvPr id="23" name="Imagen 22"/>
          <p:cNvPicPr>
            <a:picLocks noChangeAspect="1"/>
          </p:cNvPicPr>
          <p:nvPr/>
        </p:nvPicPr>
        <p:blipFill>
          <a:blip r:embed="rId22"/>
          <a:stretch>
            <a:fillRect/>
          </a:stretch>
        </p:blipFill>
        <p:spPr>
          <a:xfrm>
            <a:off x="9018058" y="3246967"/>
            <a:ext cx="590550" cy="228600"/>
          </a:xfrm>
          <a:prstGeom prst="rect">
            <a:avLst/>
          </a:prstGeom>
        </p:spPr>
      </p:pic>
    </p:spTree>
    <p:extLst>
      <p:ext uri="{BB962C8B-B14F-4D97-AF65-F5344CB8AC3E}">
        <p14:creationId xmlns:p14="http://schemas.microsoft.com/office/powerpoint/2010/main" val="61358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A53F9A3-C979-4A8C-B1EE-48D512F4984F}"/>
              </a:ext>
            </a:extLst>
          </p:cNvPr>
          <p:cNvPicPr>
            <a:picLocks noChangeAspect="1"/>
          </p:cNvPicPr>
          <p:nvPr/>
        </p:nvPicPr>
        <p:blipFill>
          <a:blip r:embed="rId2"/>
          <a:stretch>
            <a:fillRect/>
          </a:stretch>
        </p:blipFill>
        <p:spPr>
          <a:xfrm>
            <a:off x="768782" y="476250"/>
            <a:ext cx="10525125" cy="5905500"/>
          </a:xfrm>
          <a:prstGeom prst="rect">
            <a:avLst/>
          </a:prstGeom>
        </p:spPr>
      </p:pic>
      <p:pic>
        <p:nvPicPr>
          <p:cNvPr id="6" name="Imagen 5">
            <a:extLst>
              <a:ext uri="{FF2B5EF4-FFF2-40B4-BE49-F238E27FC236}">
                <a16:creationId xmlns:a16="http://schemas.microsoft.com/office/drawing/2014/main" id="{95DE5FFC-4027-46C2-A325-C36494AB4471}"/>
              </a:ext>
            </a:extLst>
          </p:cNvPr>
          <p:cNvPicPr>
            <a:picLocks noChangeAspect="1"/>
          </p:cNvPicPr>
          <p:nvPr/>
        </p:nvPicPr>
        <p:blipFill>
          <a:blip r:embed="rId3"/>
          <a:stretch>
            <a:fillRect/>
          </a:stretch>
        </p:blipFill>
        <p:spPr>
          <a:xfrm>
            <a:off x="9030277" y="1477818"/>
            <a:ext cx="1686568" cy="1607127"/>
          </a:xfrm>
          <a:prstGeom prst="rect">
            <a:avLst/>
          </a:prstGeom>
        </p:spPr>
      </p:pic>
    </p:spTree>
    <p:extLst>
      <p:ext uri="{BB962C8B-B14F-4D97-AF65-F5344CB8AC3E}">
        <p14:creationId xmlns:p14="http://schemas.microsoft.com/office/powerpoint/2010/main" val="4192193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4EDEEF-C5B5-43D6-A43D-21F206DC86E7}"/>
              </a:ext>
            </a:extLst>
          </p:cNvPr>
          <p:cNvPicPr>
            <a:picLocks noChangeAspect="1"/>
          </p:cNvPicPr>
          <p:nvPr/>
        </p:nvPicPr>
        <p:blipFill>
          <a:blip r:embed="rId2"/>
          <a:stretch>
            <a:fillRect/>
          </a:stretch>
        </p:blipFill>
        <p:spPr>
          <a:xfrm>
            <a:off x="762000" y="919162"/>
            <a:ext cx="10668000" cy="5019675"/>
          </a:xfrm>
          <a:prstGeom prst="rect">
            <a:avLst/>
          </a:prstGeom>
        </p:spPr>
      </p:pic>
    </p:spTree>
    <p:extLst>
      <p:ext uri="{BB962C8B-B14F-4D97-AF65-F5344CB8AC3E}">
        <p14:creationId xmlns:p14="http://schemas.microsoft.com/office/powerpoint/2010/main" val="160236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44800" y="636601"/>
            <a:ext cx="9677200" cy="461665"/>
          </a:xfrm>
          <a:prstGeom prst="rect">
            <a:avLst/>
          </a:prstGeom>
        </p:spPr>
        <p:txBody>
          <a:bodyPr wrap="square">
            <a:spAutoFit/>
          </a:bodyPr>
          <a:lstStyle/>
          <a:p>
            <a:pPr indent="-548640" algn="ctr">
              <a:spcAft>
                <a:spcPts val="0"/>
              </a:spcAft>
              <a:tabLst>
                <a:tab pos="-457200" algn="l"/>
                <a:tab pos="548640" algn="l"/>
                <a:tab pos="640080" algn="l"/>
                <a:tab pos="914400" algn="l"/>
                <a:tab pos="1097280" algn="l"/>
                <a:tab pos="1371600" algn="l"/>
              </a:tabLst>
            </a:pPr>
            <a:r>
              <a:rPr lang="es-ES_tradnl" sz="2400" b="1" spc="-15" dirty="0">
                <a:solidFill>
                  <a:srgbClr val="0070C0"/>
                </a:solidFill>
                <a:effectLst>
                  <a:outerShdw blurRad="38100" dist="38100" dir="2700000" algn="tl">
                    <a:srgbClr val="000000">
                      <a:alpha val="43137"/>
                    </a:srgbClr>
                  </a:outerShdw>
                </a:effectLst>
                <a:ea typeface="Times New Roman" panose="02020603050405020304" pitchFamily="18" charset="0"/>
              </a:rPr>
              <a:t>Distribución de frecuencias de variables cualitativas: univariadas</a:t>
            </a:r>
            <a:endParaRPr lang="en-US" sz="2400" b="1" dirty="0">
              <a:solidFill>
                <a:srgbClr val="0070C0"/>
              </a:solidFill>
              <a:effectLst>
                <a:outerShdw blurRad="38100" dist="38100" dir="2700000" algn="tl">
                  <a:srgbClr val="000000">
                    <a:alpha val="43137"/>
                  </a:srgbClr>
                </a:outerShdw>
              </a:effectLst>
              <a:ea typeface="Times New Roman" panose="02020603050405020304" pitchFamily="18" charset="0"/>
            </a:endParaRPr>
          </a:p>
        </p:txBody>
      </p:sp>
      <p:sp>
        <p:nvSpPr>
          <p:cNvPr id="9" name="Rectangle 8"/>
          <p:cNvSpPr/>
          <p:nvPr/>
        </p:nvSpPr>
        <p:spPr>
          <a:xfrm>
            <a:off x="1058333" y="1318736"/>
            <a:ext cx="10143067" cy="1338828"/>
          </a:xfrm>
          <a:prstGeom prst="rect">
            <a:avLst/>
          </a:prstGeom>
        </p:spPr>
        <p:txBody>
          <a:bodyPr wrap="square">
            <a:spAutoFit/>
          </a:bodyPr>
          <a:lstStyle/>
          <a:p>
            <a:pPr>
              <a:lnSpc>
                <a:spcPct val="150000"/>
              </a:lnSpc>
            </a:pPr>
            <a:r>
              <a:rPr lang="es-CR" dirty="0"/>
              <a:t>Consiste en el análisis de cada una de las variables estudiadas por separado, es decir, el análisis esta basado en una sola variable. Las técnicas más frecuentes de análisis univariada son la distribución de frecuencias para una tabla univariada y el análisis de las medidas de tendencia central de la variable</a:t>
            </a:r>
            <a:endParaRPr lang="en-US" dirty="0"/>
          </a:p>
        </p:txBody>
      </p:sp>
      <p:pic>
        <p:nvPicPr>
          <p:cNvPr id="3" name="Picture 2">
            <a:extLst>
              <a:ext uri="{FF2B5EF4-FFF2-40B4-BE49-F238E27FC236}">
                <a16:creationId xmlns:a16="http://schemas.microsoft.com/office/drawing/2014/main" id="{559AC405-26F1-4380-92E4-FE20D7B0EA1C}"/>
              </a:ext>
            </a:extLst>
          </p:cNvPr>
          <p:cNvPicPr>
            <a:picLocks noChangeAspect="1"/>
          </p:cNvPicPr>
          <p:nvPr/>
        </p:nvPicPr>
        <p:blipFill>
          <a:blip r:embed="rId2"/>
          <a:stretch>
            <a:fillRect/>
          </a:stretch>
        </p:blipFill>
        <p:spPr>
          <a:xfrm>
            <a:off x="2859187" y="2757487"/>
            <a:ext cx="6448425" cy="3629025"/>
          </a:xfrm>
          <a:prstGeom prst="rect">
            <a:avLst/>
          </a:prstGeom>
        </p:spPr>
      </p:pic>
    </p:spTree>
    <p:extLst>
      <p:ext uri="{BB962C8B-B14F-4D97-AF65-F5344CB8AC3E}">
        <p14:creationId xmlns:p14="http://schemas.microsoft.com/office/powerpoint/2010/main" val="3143322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BE19CB-76FA-4CCD-8F4C-0EFC60D26489}"/>
              </a:ext>
            </a:extLst>
          </p:cNvPr>
          <p:cNvPicPr>
            <a:picLocks noChangeAspect="1"/>
          </p:cNvPicPr>
          <p:nvPr/>
        </p:nvPicPr>
        <p:blipFill>
          <a:blip r:embed="rId2"/>
          <a:stretch>
            <a:fillRect/>
          </a:stretch>
        </p:blipFill>
        <p:spPr>
          <a:xfrm>
            <a:off x="1019175" y="1181100"/>
            <a:ext cx="10153650" cy="4495800"/>
          </a:xfrm>
          <a:prstGeom prst="rect">
            <a:avLst/>
          </a:prstGeom>
        </p:spPr>
      </p:pic>
    </p:spTree>
    <p:extLst>
      <p:ext uri="{BB962C8B-B14F-4D97-AF65-F5344CB8AC3E}">
        <p14:creationId xmlns:p14="http://schemas.microsoft.com/office/powerpoint/2010/main" val="130013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39636" y="673895"/>
            <a:ext cx="7906869" cy="589072"/>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sz="2400" b="1"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Representación gráfica de distribuciones de frecuencias</a:t>
            </a:r>
            <a:endParaRPr lang="es-ES" sz="24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5" name="CuadroTexto 4"/>
          <p:cNvSpPr txBox="1"/>
          <p:nvPr/>
        </p:nvSpPr>
        <p:spPr>
          <a:xfrm>
            <a:off x="957079" y="1400394"/>
            <a:ext cx="2272553" cy="400110"/>
          </a:xfrm>
          <a:prstGeom prst="rect">
            <a:avLst/>
          </a:prstGeom>
          <a:noFill/>
        </p:spPr>
        <p:txBody>
          <a:bodyPr wrap="square" rtlCol="0">
            <a:spAutoFit/>
          </a:bodyPr>
          <a:lstStyle/>
          <a:p>
            <a:r>
              <a:rPr lang="es-ES" sz="2000" b="1" dirty="0">
                <a:effectLst>
                  <a:outerShdw blurRad="38100" dist="38100" dir="2700000" algn="tl">
                    <a:srgbClr val="000000">
                      <a:alpha val="43137"/>
                    </a:srgbClr>
                  </a:outerShdw>
                </a:effectLst>
              </a:rPr>
              <a:t>HISTOGRAMA</a:t>
            </a:r>
          </a:p>
        </p:txBody>
      </p:sp>
      <p:pic>
        <p:nvPicPr>
          <p:cNvPr id="8" name="Picture 7">
            <a:extLst>
              <a:ext uri="{FF2B5EF4-FFF2-40B4-BE49-F238E27FC236}">
                <a16:creationId xmlns:a16="http://schemas.microsoft.com/office/drawing/2014/main" id="{B8963318-11FA-4EFF-A5C7-BA99B5F2E2E6}"/>
              </a:ext>
            </a:extLst>
          </p:cNvPr>
          <p:cNvPicPr>
            <a:picLocks noChangeAspect="1"/>
          </p:cNvPicPr>
          <p:nvPr/>
        </p:nvPicPr>
        <p:blipFill>
          <a:blip r:embed="rId2"/>
          <a:stretch>
            <a:fillRect/>
          </a:stretch>
        </p:blipFill>
        <p:spPr>
          <a:xfrm>
            <a:off x="2291176" y="2167144"/>
            <a:ext cx="7172325" cy="4133850"/>
          </a:xfrm>
          <a:prstGeom prst="rect">
            <a:avLst/>
          </a:prstGeom>
        </p:spPr>
      </p:pic>
    </p:spTree>
    <p:extLst>
      <p:ext uri="{BB962C8B-B14F-4D97-AF65-F5344CB8AC3E}">
        <p14:creationId xmlns:p14="http://schemas.microsoft.com/office/powerpoint/2010/main" val="179554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58247" y="783356"/>
            <a:ext cx="4441088" cy="461665"/>
          </a:xfrm>
          <a:prstGeom prst="rect">
            <a:avLst/>
          </a:prstGeom>
        </p:spPr>
        <p:txBody>
          <a:bodyPr wrap="none">
            <a:spAutoFit/>
          </a:bodyPr>
          <a:lstStyle/>
          <a:p>
            <a:r>
              <a:rPr lang="es-ES_tradnl" sz="2400" b="1" spc="-15"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Cálculo limites reales de las clases</a:t>
            </a:r>
            <a:endParaRPr lang="es-ES" sz="2400" b="1" dirty="0">
              <a:solidFill>
                <a:srgbClr val="0070C0"/>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4693790" y="4582053"/>
            <a:ext cx="2515930" cy="1310747"/>
          </a:xfrm>
          <a:prstGeom prst="rect">
            <a:avLst/>
          </a:prstGeom>
        </p:spPr>
      </p:pic>
      <p:pic>
        <p:nvPicPr>
          <p:cNvPr id="5" name="Imagen 4"/>
          <p:cNvPicPr>
            <a:picLocks noChangeAspect="1"/>
          </p:cNvPicPr>
          <p:nvPr/>
        </p:nvPicPr>
        <p:blipFill>
          <a:blip r:embed="rId3"/>
          <a:stretch>
            <a:fillRect/>
          </a:stretch>
        </p:blipFill>
        <p:spPr>
          <a:xfrm>
            <a:off x="1315331" y="1516769"/>
            <a:ext cx="9115602" cy="2872946"/>
          </a:xfrm>
          <a:prstGeom prst="rect">
            <a:avLst/>
          </a:prstGeom>
        </p:spPr>
      </p:pic>
    </p:spTree>
    <p:extLst>
      <p:ext uri="{BB962C8B-B14F-4D97-AF65-F5344CB8AC3E}">
        <p14:creationId xmlns:p14="http://schemas.microsoft.com/office/powerpoint/2010/main" val="2819550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876928" y="1208201"/>
            <a:ext cx="2923673" cy="4107064"/>
          </a:xfrm>
          <a:prstGeom prst="rect">
            <a:avLst/>
          </a:prstGeom>
        </p:spPr>
      </p:pic>
      <p:pic>
        <p:nvPicPr>
          <p:cNvPr id="7" name="Imagen 6"/>
          <p:cNvPicPr>
            <a:picLocks noChangeAspect="1"/>
          </p:cNvPicPr>
          <p:nvPr/>
        </p:nvPicPr>
        <p:blipFill>
          <a:blip r:embed="rId3"/>
          <a:stretch>
            <a:fillRect/>
          </a:stretch>
        </p:blipFill>
        <p:spPr>
          <a:xfrm>
            <a:off x="5590041" y="1503946"/>
            <a:ext cx="2928317" cy="3777983"/>
          </a:xfrm>
          <a:prstGeom prst="rect">
            <a:avLst/>
          </a:prstGeom>
        </p:spPr>
      </p:pic>
    </p:spTree>
    <p:extLst>
      <p:ext uri="{BB962C8B-B14F-4D97-AF65-F5344CB8AC3E}">
        <p14:creationId xmlns:p14="http://schemas.microsoft.com/office/powerpoint/2010/main" val="349165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1" y="620598"/>
            <a:ext cx="9110662" cy="5165839"/>
          </a:xfrm>
          <a:prstGeom prst="rect">
            <a:avLst/>
          </a:prstGeom>
        </p:spPr>
      </p:pic>
    </p:spTree>
    <p:extLst>
      <p:ext uri="{BB962C8B-B14F-4D97-AF65-F5344CB8AC3E}">
        <p14:creationId xmlns:p14="http://schemas.microsoft.com/office/powerpoint/2010/main" val="2761488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832411" y="779931"/>
            <a:ext cx="4074459" cy="461665"/>
          </a:xfrm>
          <a:prstGeom prst="rect">
            <a:avLst/>
          </a:prstGeom>
          <a:noFill/>
        </p:spPr>
        <p:txBody>
          <a:bodyPr wrap="square" rtlCol="0">
            <a:spAutoFit/>
          </a:bodyPr>
          <a:lstStyle/>
          <a:p>
            <a:r>
              <a:rPr lang="es-ES" sz="2400" b="1" dirty="0">
                <a:solidFill>
                  <a:srgbClr val="0070C0"/>
                </a:solidFill>
                <a:effectLst>
                  <a:outerShdw blurRad="38100" dist="38100" dir="2700000" algn="tl">
                    <a:srgbClr val="000000">
                      <a:alpha val="43137"/>
                    </a:srgbClr>
                  </a:outerShdw>
                </a:effectLst>
              </a:rPr>
              <a:t>POLIGONO DE FRECUENCIAS</a:t>
            </a:r>
          </a:p>
        </p:txBody>
      </p:sp>
      <p:sp>
        <p:nvSpPr>
          <p:cNvPr id="8" name="CuadroTexto 7"/>
          <p:cNvSpPr txBox="1"/>
          <p:nvPr/>
        </p:nvSpPr>
        <p:spPr>
          <a:xfrm>
            <a:off x="1317813" y="1411941"/>
            <a:ext cx="9359152" cy="923330"/>
          </a:xfrm>
          <a:prstGeom prst="rect">
            <a:avLst/>
          </a:prstGeom>
          <a:noFill/>
        </p:spPr>
        <p:txBody>
          <a:bodyPr wrap="square" rtlCol="0">
            <a:spAutoFit/>
          </a:bodyPr>
          <a:lstStyle/>
          <a:p>
            <a:pPr algn="just">
              <a:lnSpc>
                <a:spcPct val="150000"/>
              </a:lnSpc>
            </a:pPr>
            <a:r>
              <a:rPr lang="es-ES" dirty="0"/>
              <a:t>Es un gráfico que se construye usando los puntos de medios de clase y la frecuencias absolutas (o relativas); posteriormente, estos puntos se unen por segmentos de recta.</a:t>
            </a:r>
          </a:p>
        </p:txBody>
      </p:sp>
      <p:sp>
        <p:nvSpPr>
          <p:cNvPr id="9" name="Rectángulo 8"/>
          <p:cNvSpPr/>
          <p:nvPr/>
        </p:nvSpPr>
        <p:spPr>
          <a:xfrm>
            <a:off x="8134753" y="4046537"/>
            <a:ext cx="3137647" cy="2169825"/>
          </a:xfrm>
          <a:prstGeom prst="rect">
            <a:avLst/>
          </a:prstGeom>
        </p:spPr>
        <p:txBody>
          <a:bodyPr wrap="square">
            <a:spAutoFit/>
          </a:bodyPr>
          <a:lstStyle/>
          <a:p>
            <a:pPr algn="just">
              <a:lnSpc>
                <a:spcPct val="150000"/>
              </a:lnSpc>
            </a:pPr>
            <a:r>
              <a:rPr lang="es-ES" b="1" dirty="0"/>
              <a:t>Para que el polígono quede cerrado se debe considerar un punto medio ficticio, al inicio y otro al final con frecuencias cero.</a:t>
            </a:r>
          </a:p>
        </p:txBody>
      </p:sp>
      <p:pic>
        <p:nvPicPr>
          <p:cNvPr id="2" name="Imagen 1"/>
          <p:cNvPicPr>
            <a:picLocks noChangeAspect="1"/>
          </p:cNvPicPr>
          <p:nvPr/>
        </p:nvPicPr>
        <p:blipFill>
          <a:blip r:embed="rId2"/>
          <a:stretch>
            <a:fillRect/>
          </a:stretch>
        </p:blipFill>
        <p:spPr>
          <a:xfrm>
            <a:off x="1354249" y="2608763"/>
            <a:ext cx="9143824" cy="619125"/>
          </a:xfrm>
          <a:prstGeom prst="rect">
            <a:avLst/>
          </a:prstGeom>
        </p:spPr>
      </p:pic>
      <p:pic>
        <p:nvPicPr>
          <p:cNvPr id="3" name="Picture 2"/>
          <p:cNvPicPr>
            <a:picLocks noChangeAspect="1"/>
          </p:cNvPicPr>
          <p:nvPr/>
        </p:nvPicPr>
        <p:blipFill>
          <a:blip r:embed="rId3"/>
          <a:stretch>
            <a:fillRect/>
          </a:stretch>
        </p:blipFill>
        <p:spPr>
          <a:xfrm>
            <a:off x="1420812" y="3586519"/>
            <a:ext cx="4844521" cy="2786274"/>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926229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63136" y="1582492"/>
            <a:ext cx="2487536" cy="3494396"/>
          </a:xfrm>
          <a:prstGeom prst="rect">
            <a:avLst/>
          </a:prstGeom>
        </p:spPr>
      </p:pic>
      <p:pic>
        <p:nvPicPr>
          <p:cNvPr id="6" name="Imagen 5"/>
          <p:cNvPicPr>
            <a:picLocks noChangeAspect="1"/>
          </p:cNvPicPr>
          <p:nvPr/>
        </p:nvPicPr>
        <p:blipFill>
          <a:blip r:embed="rId3"/>
          <a:stretch>
            <a:fillRect/>
          </a:stretch>
        </p:blipFill>
        <p:spPr>
          <a:xfrm>
            <a:off x="6511333" y="1854091"/>
            <a:ext cx="2505370" cy="3181421"/>
          </a:xfrm>
          <a:prstGeom prst="rect">
            <a:avLst/>
          </a:prstGeom>
        </p:spPr>
      </p:pic>
    </p:spTree>
    <p:extLst>
      <p:ext uri="{BB962C8B-B14F-4D97-AF65-F5344CB8AC3E}">
        <p14:creationId xmlns:p14="http://schemas.microsoft.com/office/powerpoint/2010/main" val="261692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D6654FA-D3E7-4D13-AB45-22A9DF53036C}"/>
              </a:ext>
            </a:extLst>
          </p:cNvPr>
          <p:cNvPicPr>
            <a:picLocks noChangeAspect="1"/>
          </p:cNvPicPr>
          <p:nvPr/>
        </p:nvPicPr>
        <p:blipFill>
          <a:blip r:embed="rId2"/>
          <a:stretch>
            <a:fillRect/>
          </a:stretch>
        </p:blipFill>
        <p:spPr>
          <a:xfrm>
            <a:off x="1773382" y="964611"/>
            <a:ext cx="8784648" cy="5430128"/>
          </a:xfrm>
          <a:prstGeom prst="rect">
            <a:avLst/>
          </a:prstGeom>
        </p:spPr>
      </p:pic>
    </p:spTree>
    <p:extLst>
      <p:ext uri="{BB962C8B-B14F-4D97-AF65-F5344CB8AC3E}">
        <p14:creationId xmlns:p14="http://schemas.microsoft.com/office/powerpoint/2010/main" val="2943601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B780639-4CFB-437F-9A92-B548D01E7ADD}"/>
              </a:ext>
            </a:extLst>
          </p:cNvPr>
          <p:cNvPicPr>
            <a:picLocks noChangeAspect="1"/>
          </p:cNvPicPr>
          <p:nvPr/>
        </p:nvPicPr>
        <p:blipFill>
          <a:blip r:embed="rId2"/>
          <a:stretch>
            <a:fillRect/>
          </a:stretch>
        </p:blipFill>
        <p:spPr>
          <a:xfrm>
            <a:off x="941963" y="845416"/>
            <a:ext cx="9836239" cy="4631748"/>
          </a:xfrm>
          <a:prstGeom prst="rect">
            <a:avLst/>
          </a:prstGeom>
        </p:spPr>
      </p:pic>
    </p:spTree>
    <p:extLst>
      <p:ext uri="{BB962C8B-B14F-4D97-AF65-F5344CB8AC3E}">
        <p14:creationId xmlns:p14="http://schemas.microsoft.com/office/powerpoint/2010/main" val="969042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FBF0BD9-E84B-445B-906A-35C62A966019}"/>
              </a:ext>
            </a:extLst>
          </p:cNvPr>
          <p:cNvPicPr>
            <a:picLocks noChangeAspect="1"/>
          </p:cNvPicPr>
          <p:nvPr/>
        </p:nvPicPr>
        <p:blipFill>
          <a:blip r:embed="rId2"/>
          <a:stretch>
            <a:fillRect/>
          </a:stretch>
        </p:blipFill>
        <p:spPr>
          <a:xfrm>
            <a:off x="570634" y="887256"/>
            <a:ext cx="10817802" cy="5083487"/>
          </a:xfrm>
          <a:prstGeom prst="rect">
            <a:avLst/>
          </a:prstGeom>
        </p:spPr>
      </p:pic>
    </p:spTree>
    <p:extLst>
      <p:ext uri="{BB962C8B-B14F-4D97-AF65-F5344CB8AC3E}">
        <p14:creationId xmlns:p14="http://schemas.microsoft.com/office/powerpoint/2010/main" val="347508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8608" y="525462"/>
            <a:ext cx="4895850" cy="523875"/>
          </a:xfrm>
          <a:prstGeom prst="rect">
            <a:avLst/>
          </a:prstGeom>
        </p:spPr>
      </p:pic>
      <p:pic>
        <p:nvPicPr>
          <p:cNvPr id="4" name="Picture 3"/>
          <p:cNvPicPr>
            <a:picLocks noChangeAspect="1"/>
          </p:cNvPicPr>
          <p:nvPr/>
        </p:nvPicPr>
        <p:blipFill>
          <a:blip r:embed="rId3"/>
          <a:stretch>
            <a:fillRect/>
          </a:stretch>
        </p:blipFill>
        <p:spPr>
          <a:xfrm>
            <a:off x="725486" y="2244698"/>
            <a:ext cx="6600825" cy="723900"/>
          </a:xfrm>
          <a:prstGeom prst="rect">
            <a:avLst/>
          </a:prstGeom>
        </p:spPr>
      </p:pic>
      <p:sp>
        <p:nvSpPr>
          <p:cNvPr id="5" name="TextBox 4"/>
          <p:cNvSpPr txBox="1"/>
          <p:nvPr/>
        </p:nvSpPr>
        <p:spPr>
          <a:xfrm>
            <a:off x="718608" y="1456267"/>
            <a:ext cx="1591733" cy="369332"/>
          </a:xfrm>
          <a:prstGeom prst="rect">
            <a:avLst/>
          </a:prstGeom>
          <a:noFill/>
        </p:spPr>
        <p:txBody>
          <a:bodyPr wrap="square" rtlCol="0">
            <a:spAutoFit/>
          </a:bodyPr>
          <a:lstStyle/>
          <a:p>
            <a:r>
              <a:rPr lang="es-CR" b="1" dirty="0"/>
              <a:t>n=40</a:t>
            </a:r>
            <a:endParaRPr lang="en-US" b="1" dirty="0"/>
          </a:p>
        </p:txBody>
      </p:sp>
      <p:pic>
        <p:nvPicPr>
          <p:cNvPr id="8" name="Picture 7"/>
          <p:cNvPicPr>
            <a:picLocks noChangeAspect="1"/>
          </p:cNvPicPr>
          <p:nvPr/>
        </p:nvPicPr>
        <p:blipFill>
          <a:blip r:embed="rId4"/>
          <a:stretch>
            <a:fillRect/>
          </a:stretch>
        </p:blipFill>
        <p:spPr>
          <a:xfrm>
            <a:off x="2310341" y="3522663"/>
            <a:ext cx="6246589" cy="1828270"/>
          </a:xfrm>
          <a:prstGeom prst="rect">
            <a:avLst/>
          </a:prstGeom>
        </p:spPr>
      </p:pic>
      <p:pic>
        <p:nvPicPr>
          <p:cNvPr id="9" name="Picture 8"/>
          <p:cNvPicPr>
            <a:picLocks noChangeAspect="1"/>
          </p:cNvPicPr>
          <p:nvPr/>
        </p:nvPicPr>
        <p:blipFill>
          <a:blip r:embed="rId5"/>
          <a:stretch>
            <a:fillRect/>
          </a:stretch>
        </p:blipFill>
        <p:spPr>
          <a:xfrm>
            <a:off x="4765145" y="4303712"/>
            <a:ext cx="257175" cy="257175"/>
          </a:xfrm>
          <a:prstGeom prst="rect">
            <a:avLst/>
          </a:prstGeom>
        </p:spPr>
      </p:pic>
      <p:pic>
        <p:nvPicPr>
          <p:cNvPr id="10" name="Picture 9"/>
          <p:cNvPicPr>
            <a:picLocks noChangeAspect="1"/>
          </p:cNvPicPr>
          <p:nvPr/>
        </p:nvPicPr>
        <p:blipFill>
          <a:blip r:embed="rId6"/>
          <a:stretch>
            <a:fillRect/>
          </a:stretch>
        </p:blipFill>
        <p:spPr>
          <a:xfrm>
            <a:off x="4755620" y="4655872"/>
            <a:ext cx="266700" cy="200025"/>
          </a:xfrm>
          <a:prstGeom prst="rect">
            <a:avLst/>
          </a:prstGeom>
        </p:spPr>
      </p:pic>
      <p:pic>
        <p:nvPicPr>
          <p:cNvPr id="11" name="Picture 10"/>
          <p:cNvPicPr>
            <a:picLocks noChangeAspect="1"/>
          </p:cNvPicPr>
          <p:nvPr/>
        </p:nvPicPr>
        <p:blipFill>
          <a:blip r:embed="rId7"/>
          <a:stretch>
            <a:fillRect/>
          </a:stretch>
        </p:blipFill>
        <p:spPr>
          <a:xfrm>
            <a:off x="4751388" y="5008165"/>
            <a:ext cx="304800" cy="190500"/>
          </a:xfrm>
          <a:prstGeom prst="rect">
            <a:avLst/>
          </a:prstGeom>
        </p:spPr>
      </p:pic>
      <p:pic>
        <p:nvPicPr>
          <p:cNvPr id="12" name="Picture 11"/>
          <p:cNvPicPr>
            <a:picLocks noChangeAspect="1"/>
          </p:cNvPicPr>
          <p:nvPr/>
        </p:nvPicPr>
        <p:blipFill>
          <a:blip r:embed="rId8"/>
          <a:stretch>
            <a:fillRect/>
          </a:stretch>
        </p:blipFill>
        <p:spPr>
          <a:xfrm>
            <a:off x="7114645" y="4317999"/>
            <a:ext cx="409575" cy="228600"/>
          </a:xfrm>
          <a:prstGeom prst="rect">
            <a:avLst/>
          </a:prstGeom>
        </p:spPr>
      </p:pic>
      <p:pic>
        <p:nvPicPr>
          <p:cNvPr id="13" name="Picture 12"/>
          <p:cNvPicPr>
            <a:picLocks noChangeAspect="1"/>
          </p:cNvPicPr>
          <p:nvPr/>
        </p:nvPicPr>
        <p:blipFill>
          <a:blip r:embed="rId9"/>
          <a:stretch>
            <a:fillRect/>
          </a:stretch>
        </p:blipFill>
        <p:spPr>
          <a:xfrm>
            <a:off x="7097711" y="4668570"/>
            <a:ext cx="428625" cy="219075"/>
          </a:xfrm>
          <a:prstGeom prst="rect">
            <a:avLst/>
          </a:prstGeom>
        </p:spPr>
      </p:pic>
      <p:pic>
        <p:nvPicPr>
          <p:cNvPr id="14" name="Picture 13"/>
          <p:cNvPicPr>
            <a:picLocks noChangeAspect="1"/>
          </p:cNvPicPr>
          <p:nvPr/>
        </p:nvPicPr>
        <p:blipFill>
          <a:blip r:embed="rId10"/>
          <a:stretch>
            <a:fillRect/>
          </a:stretch>
        </p:blipFill>
        <p:spPr>
          <a:xfrm>
            <a:off x="7097711" y="5054731"/>
            <a:ext cx="457200" cy="238125"/>
          </a:xfrm>
          <a:prstGeom prst="rect">
            <a:avLst/>
          </a:prstGeom>
        </p:spPr>
      </p:pic>
      <p:pic>
        <p:nvPicPr>
          <p:cNvPr id="15" name="Picture 14"/>
          <p:cNvPicPr>
            <a:picLocks noChangeAspect="1"/>
          </p:cNvPicPr>
          <p:nvPr/>
        </p:nvPicPr>
        <p:blipFill>
          <a:blip r:embed="rId11"/>
          <a:stretch>
            <a:fillRect/>
          </a:stretch>
        </p:blipFill>
        <p:spPr>
          <a:xfrm>
            <a:off x="9001653" y="629113"/>
            <a:ext cx="2510096" cy="2131020"/>
          </a:xfrm>
          <a:prstGeom prst="rect">
            <a:avLst/>
          </a:prstGeom>
        </p:spPr>
      </p:pic>
    </p:spTree>
    <p:extLst>
      <p:ext uri="{BB962C8B-B14F-4D97-AF65-F5344CB8AC3E}">
        <p14:creationId xmlns:p14="http://schemas.microsoft.com/office/powerpoint/2010/main" val="105310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C64065-76C1-4CDB-A47F-DEE292B41AEC}"/>
              </a:ext>
            </a:extLst>
          </p:cNvPr>
          <p:cNvPicPr>
            <a:picLocks noChangeAspect="1"/>
          </p:cNvPicPr>
          <p:nvPr/>
        </p:nvPicPr>
        <p:blipFill>
          <a:blip r:embed="rId2"/>
          <a:stretch>
            <a:fillRect/>
          </a:stretch>
        </p:blipFill>
        <p:spPr>
          <a:xfrm>
            <a:off x="942975" y="585787"/>
            <a:ext cx="10306050" cy="5686425"/>
          </a:xfrm>
          <a:prstGeom prst="rect">
            <a:avLst/>
          </a:prstGeom>
        </p:spPr>
      </p:pic>
    </p:spTree>
    <p:extLst>
      <p:ext uri="{BB962C8B-B14F-4D97-AF65-F5344CB8AC3E}">
        <p14:creationId xmlns:p14="http://schemas.microsoft.com/office/powerpoint/2010/main" val="3120852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B57234C-A2E0-42E4-93E9-EF69A719C582}"/>
              </a:ext>
            </a:extLst>
          </p:cNvPr>
          <p:cNvPicPr>
            <a:picLocks noChangeAspect="1"/>
          </p:cNvPicPr>
          <p:nvPr/>
        </p:nvPicPr>
        <p:blipFill>
          <a:blip r:embed="rId2"/>
          <a:stretch>
            <a:fillRect/>
          </a:stretch>
        </p:blipFill>
        <p:spPr>
          <a:xfrm>
            <a:off x="1385887" y="785812"/>
            <a:ext cx="9420225" cy="5286375"/>
          </a:xfrm>
          <a:prstGeom prst="rect">
            <a:avLst/>
          </a:prstGeom>
        </p:spPr>
      </p:pic>
    </p:spTree>
    <p:extLst>
      <p:ext uri="{BB962C8B-B14F-4D97-AF65-F5344CB8AC3E}">
        <p14:creationId xmlns:p14="http://schemas.microsoft.com/office/powerpoint/2010/main" val="270278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61866" y="364596"/>
            <a:ext cx="3578225" cy="1508228"/>
          </a:xfrm>
          <a:prstGeom prst="rect">
            <a:avLst/>
          </a:prstGeom>
        </p:spPr>
      </p:pic>
      <p:pic>
        <p:nvPicPr>
          <p:cNvPr id="4" name="Picture 3"/>
          <p:cNvPicPr>
            <a:picLocks noChangeAspect="1"/>
          </p:cNvPicPr>
          <p:nvPr/>
        </p:nvPicPr>
        <p:blipFill>
          <a:blip r:embed="rId3"/>
          <a:stretch>
            <a:fillRect/>
          </a:stretch>
        </p:blipFill>
        <p:spPr>
          <a:xfrm>
            <a:off x="803803" y="1795514"/>
            <a:ext cx="6789693" cy="762000"/>
          </a:xfrm>
          <a:prstGeom prst="rect">
            <a:avLst/>
          </a:prstGeom>
        </p:spPr>
      </p:pic>
      <p:pic>
        <p:nvPicPr>
          <p:cNvPr id="3" name="Picture 2">
            <a:extLst>
              <a:ext uri="{FF2B5EF4-FFF2-40B4-BE49-F238E27FC236}">
                <a16:creationId xmlns:a16="http://schemas.microsoft.com/office/drawing/2014/main" id="{109EE830-DDEA-4FCD-8643-7FD4369A30B0}"/>
              </a:ext>
            </a:extLst>
          </p:cNvPr>
          <p:cNvPicPr>
            <a:picLocks noChangeAspect="1"/>
          </p:cNvPicPr>
          <p:nvPr/>
        </p:nvPicPr>
        <p:blipFill>
          <a:blip r:embed="rId4"/>
          <a:stretch>
            <a:fillRect/>
          </a:stretch>
        </p:blipFill>
        <p:spPr>
          <a:xfrm>
            <a:off x="2106681" y="3471914"/>
            <a:ext cx="6686550" cy="2047875"/>
          </a:xfrm>
          <a:prstGeom prst="rect">
            <a:avLst/>
          </a:prstGeom>
        </p:spPr>
      </p:pic>
      <p:pic>
        <p:nvPicPr>
          <p:cNvPr id="7" name="Picture 6">
            <a:extLst>
              <a:ext uri="{FF2B5EF4-FFF2-40B4-BE49-F238E27FC236}">
                <a16:creationId xmlns:a16="http://schemas.microsoft.com/office/drawing/2014/main" id="{E3ACD164-93F4-4EDD-88A3-4E85D0662CE3}"/>
              </a:ext>
            </a:extLst>
          </p:cNvPr>
          <p:cNvPicPr>
            <a:picLocks noChangeAspect="1"/>
          </p:cNvPicPr>
          <p:nvPr/>
        </p:nvPicPr>
        <p:blipFill>
          <a:blip r:embed="rId5"/>
          <a:stretch>
            <a:fillRect/>
          </a:stretch>
        </p:blipFill>
        <p:spPr>
          <a:xfrm>
            <a:off x="803803" y="614969"/>
            <a:ext cx="3752850" cy="762000"/>
          </a:xfrm>
          <a:prstGeom prst="rect">
            <a:avLst/>
          </a:prstGeom>
        </p:spPr>
      </p:pic>
    </p:spTree>
    <p:extLst>
      <p:ext uri="{BB962C8B-B14F-4D97-AF65-F5344CB8AC3E}">
        <p14:creationId xmlns:p14="http://schemas.microsoft.com/office/powerpoint/2010/main" val="189311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E1CE487-B781-4D82-8FA6-D1137166BADE}"/>
              </a:ext>
            </a:extLst>
          </p:cNvPr>
          <p:cNvPicPr>
            <a:picLocks noChangeAspect="1"/>
          </p:cNvPicPr>
          <p:nvPr/>
        </p:nvPicPr>
        <p:blipFill>
          <a:blip r:embed="rId2"/>
          <a:stretch>
            <a:fillRect/>
          </a:stretch>
        </p:blipFill>
        <p:spPr>
          <a:xfrm>
            <a:off x="605559" y="701097"/>
            <a:ext cx="10487314" cy="2883168"/>
          </a:xfrm>
          <a:prstGeom prst="rect">
            <a:avLst/>
          </a:prstGeom>
        </p:spPr>
      </p:pic>
    </p:spTree>
    <p:extLst>
      <p:ext uri="{BB962C8B-B14F-4D97-AF65-F5344CB8AC3E}">
        <p14:creationId xmlns:p14="http://schemas.microsoft.com/office/powerpoint/2010/main" val="147115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655" y="585801"/>
            <a:ext cx="10321212" cy="461665"/>
          </a:xfrm>
          <a:prstGeom prst="rect">
            <a:avLst/>
          </a:prstGeom>
        </p:spPr>
        <p:txBody>
          <a:bodyPr wrap="square">
            <a:spAutoFit/>
          </a:bodyPr>
          <a:lstStyle/>
          <a:p>
            <a:pPr indent="-548640" algn="ctr">
              <a:spcAft>
                <a:spcPts val="0"/>
              </a:spcAft>
              <a:tabLst>
                <a:tab pos="-457200" algn="l"/>
                <a:tab pos="548640" algn="l"/>
                <a:tab pos="640080" algn="l"/>
                <a:tab pos="914400" algn="l"/>
                <a:tab pos="1097280" algn="l"/>
                <a:tab pos="1371600" algn="l"/>
              </a:tabLst>
            </a:pPr>
            <a:r>
              <a:rPr lang="es-ES_tradnl" sz="2400" b="1" spc="-15" dirty="0">
                <a:solidFill>
                  <a:srgbClr val="0070C0"/>
                </a:solidFill>
                <a:effectLst>
                  <a:outerShdw blurRad="38100" dist="38100" dir="2700000" algn="tl">
                    <a:srgbClr val="000000">
                      <a:alpha val="43137"/>
                    </a:srgbClr>
                  </a:outerShdw>
                </a:effectLst>
                <a:ea typeface="Times New Roman" panose="02020603050405020304" pitchFamily="18" charset="0"/>
              </a:rPr>
              <a:t>Frecuencias de variables cualitativas: bivariadas</a:t>
            </a:r>
            <a:endParaRPr lang="en-US" sz="2400" b="1" dirty="0">
              <a:solidFill>
                <a:srgbClr val="0070C0"/>
              </a:solidFill>
              <a:effectLst>
                <a:outerShdw blurRad="38100" dist="38100" dir="2700000" algn="tl">
                  <a:srgbClr val="000000">
                    <a:alpha val="43137"/>
                  </a:srgbClr>
                </a:outerShdw>
              </a:effectLst>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258372" y="2878667"/>
            <a:ext cx="4905410" cy="2624666"/>
          </a:xfrm>
          <a:prstGeom prst="rect">
            <a:avLst/>
          </a:prstGeom>
        </p:spPr>
      </p:pic>
      <p:pic>
        <p:nvPicPr>
          <p:cNvPr id="5" name="Picture 4"/>
          <p:cNvPicPr>
            <a:picLocks noChangeAspect="1"/>
          </p:cNvPicPr>
          <p:nvPr/>
        </p:nvPicPr>
        <p:blipFill>
          <a:blip r:embed="rId3"/>
          <a:stretch>
            <a:fillRect/>
          </a:stretch>
        </p:blipFill>
        <p:spPr>
          <a:xfrm>
            <a:off x="9273117" y="3956844"/>
            <a:ext cx="1816013" cy="1349903"/>
          </a:xfrm>
          <a:prstGeom prst="rect">
            <a:avLst/>
          </a:prstGeom>
        </p:spPr>
      </p:pic>
      <p:sp>
        <p:nvSpPr>
          <p:cNvPr id="6" name="Rectangle 5"/>
          <p:cNvSpPr/>
          <p:nvPr/>
        </p:nvSpPr>
        <p:spPr>
          <a:xfrm>
            <a:off x="888655" y="1129036"/>
            <a:ext cx="9542278" cy="1295868"/>
          </a:xfrm>
          <a:prstGeom prst="rect">
            <a:avLst/>
          </a:prstGeom>
        </p:spPr>
        <p:txBody>
          <a:bodyPr wrap="square">
            <a:spAutoFit/>
          </a:bodyPr>
          <a:lstStyle/>
          <a:p>
            <a:pPr algn="just">
              <a:lnSpc>
                <a:spcPct val="150000"/>
              </a:lnSpc>
            </a:pPr>
            <a:r>
              <a:rPr lang="es-CR" dirty="0"/>
              <a:t>La </a:t>
            </a:r>
            <a:r>
              <a:rPr lang="es-CR" b="1" dirty="0"/>
              <a:t>tabulación cruzada</a:t>
            </a:r>
            <a:r>
              <a:rPr lang="es-CR" dirty="0"/>
              <a:t> es el proceso de creación de una tabla de contingencia desde la distribución de frecuencias multivariada de las variables estadísticas. Muy utilizada en la investigación de encuestas, la tabulación cruzada (o tabla cruzada, de forma abreviada) </a:t>
            </a:r>
            <a:endParaRPr lang="en-US" dirty="0"/>
          </a:p>
        </p:txBody>
      </p:sp>
    </p:spTree>
    <p:extLst>
      <p:ext uri="{BB962C8B-B14F-4D97-AF65-F5344CB8AC3E}">
        <p14:creationId xmlns:p14="http://schemas.microsoft.com/office/powerpoint/2010/main" val="310627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8608" y="525463"/>
            <a:ext cx="4346926" cy="465138"/>
          </a:xfrm>
          <a:prstGeom prst="rect">
            <a:avLst/>
          </a:prstGeom>
        </p:spPr>
      </p:pic>
      <p:pic>
        <p:nvPicPr>
          <p:cNvPr id="3" name="Picture 2"/>
          <p:cNvPicPr>
            <a:picLocks noChangeAspect="1"/>
          </p:cNvPicPr>
          <p:nvPr/>
        </p:nvPicPr>
        <p:blipFill>
          <a:blip r:embed="rId3"/>
          <a:stretch>
            <a:fillRect/>
          </a:stretch>
        </p:blipFill>
        <p:spPr>
          <a:xfrm>
            <a:off x="718608" y="1256165"/>
            <a:ext cx="3454931" cy="533365"/>
          </a:xfrm>
          <a:prstGeom prst="rect">
            <a:avLst/>
          </a:prstGeom>
        </p:spPr>
      </p:pic>
      <p:pic>
        <p:nvPicPr>
          <p:cNvPr id="10" name="Picture 9"/>
          <p:cNvPicPr>
            <a:picLocks noChangeAspect="1"/>
          </p:cNvPicPr>
          <p:nvPr/>
        </p:nvPicPr>
        <p:blipFill>
          <a:blip r:embed="rId4"/>
          <a:stretch>
            <a:fillRect/>
          </a:stretch>
        </p:blipFill>
        <p:spPr>
          <a:xfrm>
            <a:off x="8978469" y="525462"/>
            <a:ext cx="2294956" cy="2024961"/>
          </a:xfrm>
          <a:prstGeom prst="rect">
            <a:avLst/>
          </a:prstGeom>
        </p:spPr>
      </p:pic>
      <p:pic>
        <p:nvPicPr>
          <p:cNvPr id="11" name="Picture 10"/>
          <p:cNvPicPr>
            <a:picLocks noChangeAspect="1"/>
          </p:cNvPicPr>
          <p:nvPr/>
        </p:nvPicPr>
        <p:blipFill>
          <a:blip r:embed="rId5"/>
          <a:stretch>
            <a:fillRect/>
          </a:stretch>
        </p:blipFill>
        <p:spPr>
          <a:xfrm>
            <a:off x="8978469" y="3115734"/>
            <a:ext cx="2294956" cy="1998133"/>
          </a:xfrm>
          <a:prstGeom prst="rect">
            <a:avLst/>
          </a:prstGeom>
        </p:spPr>
      </p:pic>
      <p:pic>
        <p:nvPicPr>
          <p:cNvPr id="12" name="Picture 11">
            <a:extLst>
              <a:ext uri="{FF2B5EF4-FFF2-40B4-BE49-F238E27FC236}">
                <a16:creationId xmlns:a16="http://schemas.microsoft.com/office/drawing/2014/main" id="{8BE3038A-51A9-4B96-8807-9D61F168ABC3}"/>
              </a:ext>
            </a:extLst>
          </p:cNvPr>
          <p:cNvPicPr>
            <a:picLocks noChangeAspect="1"/>
          </p:cNvPicPr>
          <p:nvPr/>
        </p:nvPicPr>
        <p:blipFill>
          <a:blip r:embed="rId6"/>
          <a:stretch>
            <a:fillRect/>
          </a:stretch>
        </p:blipFill>
        <p:spPr>
          <a:xfrm>
            <a:off x="823028" y="2125134"/>
            <a:ext cx="7239000" cy="1981200"/>
          </a:xfrm>
          <a:prstGeom prst="rect">
            <a:avLst/>
          </a:prstGeom>
        </p:spPr>
      </p:pic>
    </p:spTree>
    <p:extLst>
      <p:ext uri="{BB962C8B-B14F-4D97-AF65-F5344CB8AC3E}">
        <p14:creationId xmlns:p14="http://schemas.microsoft.com/office/powerpoint/2010/main" val="243381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4687" y="2092691"/>
            <a:ext cx="6662625" cy="3690409"/>
          </a:xfrm>
          <a:prstGeom prst="rect">
            <a:avLst/>
          </a:prstGeom>
        </p:spPr>
      </p:pic>
      <p:sp>
        <p:nvSpPr>
          <p:cNvPr id="3" name="TextBox 2"/>
          <p:cNvSpPr txBox="1"/>
          <p:nvPr/>
        </p:nvSpPr>
        <p:spPr>
          <a:xfrm>
            <a:off x="770467" y="1074900"/>
            <a:ext cx="10244666" cy="461665"/>
          </a:xfrm>
          <a:prstGeom prst="rect">
            <a:avLst/>
          </a:prstGeom>
          <a:noFill/>
        </p:spPr>
        <p:txBody>
          <a:bodyPr wrap="square" rtlCol="0">
            <a:spAutoFit/>
          </a:bodyPr>
          <a:lstStyle/>
          <a:p>
            <a:pPr algn="ctr"/>
            <a:r>
              <a:rPr lang="es-CR" sz="2400" b="1" dirty="0">
                <a:solidFill>
                  <a:srgbClr val="0070C0"/>
                </a:solidFill>
                <a:effectLst>
                  <a:outerShdw blurRad="38100" dist="38100" dir="2700000" algn="tl">
                    <a:srgbClr val="000000">
                      <a:alpha val="43137"/>
                    </a:srgbClr>
                  </a:outerShdw>
                </a:effectLst>
              </a:rPr>
              <a:t>Cálculo de frecuencias relativas por filas</a:t>
            </a:r>
            <a:endParaRPr lang="en-US" sz="2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93687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3378</TotalTime>
  <Words>935</Words>
  <Application>Microsoft Office PowerPoint</Application>
  <PresentationFormat>Widescreen</PresentationFormat>
  <Paragraphs>123</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Blackoak Std</vt:lpstr>
      <vt:lpstr>Calibri</vt:lpstr>
      <vt:lpstr>Calibri Light</vt:lpstr>
      <vt:lpstr>Cambria Math</vt:lpstr>
      <vt:lpstr>Times New Roman</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Alpizar</cp:lastModifiedBy>
  <cp:revision>365</cp:revision>
  <dcterms:created xsi:type="dcterms:W3CDTF">2016-05-13T00:12:40Z</dcterms:created>
  <dcterms:modified xsi:type="dcterms:W3CDTF">2020-10-21T00:47:28Z</dcterms:modified>
</cp:coreProperties>
</file>