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0" r:id="rId3"/>
    <p:sldId id="258" r:id="rId4"/>
    <p:sldId id="259" r:id="rId5"/>
    <p:sldId id="299" r:id="rId6"/>
    <p:sldId id="296" r:id="rId7"/>
    <p:sldId id="294" r:id="rId8"/>
    <p:sldId id="257" r:id="rId9"/>
    <p:sldId id="288" r:id="rId10"/>
    <p:sldId id="284" r:id="rId11"/>
    <p:sldId id="281" r:id="rId12"/>
    <p:sldId id="262" r:id="rId13"/>
    <p:sldId id="274" r:id="rId14"/>
    <p:sldId id="282" r:id="rId15"/>
    <p:sldId id="275" r:id="rId16"/>
    <p:sldId id="297" r:id="rId17"/>
    <p:sldId id="269" r:id="rId18"/>
    <p:sldId id="278" r:id="rId19"/>
    <p:sldId id="301" r:id="rId20"/>
    <p:sldId id="260" r:id="rId21"/>
    <p:sldId id="277" r:id="rId22"/>
    <p:sldId id="298" r:id="rId23"/>
    <p:sldId id="289" r:id="rId24"/>
    <p:sldId id="266" r:id="rId25"/>
    <p:sldId id="267" r:id="rId26"/>
    <p:sldId id="291" r:id="rId27"/>
    <p:sldId id="292" r:id="rId28"/>
    <p:sldId id="264" r:id="rId29"/>
    <p:sldId id="287" r:id="rId30"/>
    <p:sldId id="293" r:id="rId31"/>
    <p:sldId id="280"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0" d="100"/>
          <a:sy n="70" d="100"/>
        </p:scale>
        <p:origin x="120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13579-21D3-4771-8A2D-B83CB3B3A07C}" type="datetimeFigureOut">
              <a:rPr lang="es-ES" smtClean="0"/>
              <a:t>01/10/2024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FF0-38F3-4CA7-B7FC-C1DC02B96FEC}" type="slidenum">
              <a:rPr lang="es-ES" smtClean="0"/>
              <a:t>‹Nº›</a:t>
            </a:fld>
            <a:endParaRPr lang="es-ES"/>
          </a:p>
        </p:txBody>
      </p:sp>
    </p:spTree>
    <p:extLst>
      <p:ext uri="{BB962C8B-B14F-4D97-AF65-F5344CB8AC3E}">
        <p14:creationId xmlns:p14="http://schemas.microsoft.com/office/powerpoint/2010/main" val="201077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0B6FF0-38F3-4CA7-B7FC-C1DC02B96FEC}" type="slidenum">
              <a:rPr lang="es-ES" smtClean="0"/>
              <a:t>20</a:t>
            </a:fld>
            <a:endParaRPr lang="es-ES"/>
          </a:p>
        </p:txBody>
      </p:sp>
    </p:spTree>
    <p:extLst>
      <p:ext uri="{BB962C8B-B14F-4D97-AF65-F5344CB8AC3E}">
        <p14:creationId xmlns:p14="http://schemas.microsoft.com/office/powerpoint/2010/main" val="14490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0B6FF0-38F3-4CA7-B7FC-C1DC02B96FEC}" type="slidenum">
              <a:rPr lang="es-ES" smtClean="0"/>
              <a:t>30</a:t>
            </a:fld>
            <a:endParaRPr lang="es-ES"/>
          </a:p>
        </p:txBody>
      </p:sp>
    </p:spTree>
    <p:extLst>
      <p:ext uri="{BB962C8B-B14F-4D97-AF65-F5344CB8AC3E}">
        <p14:creationId xmlns:p14="http://schemas.microsoft.com/office/powerpoint/2010/main" val="136351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1455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2683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9863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457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33548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62309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75338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22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740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403346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01/10/2024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52425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36A3D-4C56-4AD6-9338-28F1EC529822}" type="datetimeFigureOut">
              <a:rPr lang="es-ES" smtClean="0"/>
              <a:t>01/10/2024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67C24-2C32-44D9-A31B-5EB43FE84935}" type="slidenum">
              <a:rPr lang="es-ES" smtClean="0"/>
              <a:t>‹Nº›</a:t>
            </a:fld>
            <a:endParaRPr lang="es-ES"/>
          </a:p>
        </p:txBody>
      </p:sp>
    </p:spTree>
    <p:extLst>
      <p:ext uri="{BB962C8B-B14F-4D97-AF65-F5344CB8AC3E}">
        <p14:creationId xmlns:p14="http://schemas.microsoft.com/office/powerpoint/2010/main" val="10638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0.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24744"/>
            <a:ext cx="1152128" cy="1231769"/>
          </a:xfrm>
          <a:prstGeom prst="rect">
            <a:avLst/>
          </a:prstGeom>
        </p:spPr>
      </p:pic>
      <p:sp>
        <p:nvSpPr>
          <p:cNvPr id="3" name="CuadroTexto 2"/>
          <p:cNvSpPr txBox="1"/>
          <p:nvPr/>
        </p:nvSpPr>
        <p:spPr>
          <a:xfrm>
            <a:off x="5580112" y="5877272"/>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5" name="Imagen 4">
            <a:extLst>
              <a:ext uri="{FF2B5EF4-FFF2-40B4-BE49-F238E27FC236}">
                <a16:creationId xmlns:a16="http://schemas.microsoft.com/office/drawing/2014/main" id="{8BF69380-A5DF-E78A-696C-482E4C7AB28E}"/>
              </a:ext>
            </a:extLst>
          </p:cNvPr>
          <p:cNvPicPr>
            <a:picLocks noChangeAspect="1"/>
          </p:cNvPicPr>
          <p:nvPr/>
        </p:nvPicPr>
        <p:blipFill>
          <a:blip r:embed="rId3"/>
          <a:stretch>
            <a:fillRect/>
          </a:stretch>
        </p:blipFill>
        <p:spPr>
          <a:xfrm>
            <a:off x="1115616" y="2708920"/>
            <a:ext cx="7219950" cy="2600325"/>
          </a:xfrm>
          <a:prstGeom prst="rect">
            <a:avLst/>
          </a:prstGeom>
        </p:spPr>
      </p:pic>
    </p:spTree>
    <p:extLst>
      <p:ext uri="{BB962C8B-B14F-4D97-AF65-F5344CB8AC3E}">
        <p14:creationId xmlns:p14="http://schemas.microsoft.com/office/powerpoint/2010/main" val="392567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260648"/>
            <a:ext cx="8374707" cy="4036218"/>
          </a:xfrm>
          <a:prstGeom prst="rect">
            <a:avLst/>
          </a:prstGeom>
        </p:spPr>
      </p:pic>
      <p:pic>
        <p:nvPicPr>
          <p:cNvPr id="3" name="Picture 2"/>
          <p:cNvPicPr>
            <a:picLocks noChangeAspect="1"/>
          </p:cNvPicPr>
          <p:nvPr/>
        </p:nvPicPr>
        <p:blipFill>
          <a:blip r:embed="rId3"/>
          <a:stretch>
            <a:fillRect/>
          </a:stretch>
        </p:blipFill>
        <p:spPr>
          <a:xfrm>
            <a:off x="6732240" y="4869160"/>
            <a:ext cx="1896620" cy="1575048"/>
          </a:xfrm>
          <a:prstGeom prst="rect">
            <a:avLst/>
          </a:prstGeom>
        </p:spPr>
      </p:pic>
    </p:spTree>
    <p:extLst>
      <p:ext uri="{BB962C8B-B14F-4D97-AF65-F5344CB8AC3E}">
        <p14:creationId xmlns:p14="http://schemas.microsoft.com/office/powerpoint/2010/main" val="224441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7744" y="908720"/>
            <a:ext cx="3953165"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Britannic Bold" panose="020B0903060703020204" pitchFamily="34" charset="0"/>
              </a:rPr>
              <a:t>Clases de Índices </a:t>
            </a:r>
          </a:p>
        </p:txBody>
      </p:sp>
      <p:sp>
        <p:nvSpPr>
          <p:cNvPr id="9" name="CuadroTexto 8"/>
          <p:cNvSpPr txBox="1"/>
          <p:nvPr/>
        </p:nvSpPr>
        <p:spPr>
          <a:xfrm>
            <a:off x="1331640" y="1700808"/>
            <a:ext cx="6840760" cy="646331"/>
          </a:xfrm>
          <a:prstGeom prst="rect">
            <a:avLst/>
          </a:prstGeom>
          <a:noFill/>
        </p:spPr>
        <p:txBody>
          <a:bodyPr wrap="square" rtlCol="0">
            <a:spAutoFit/>
          </a:bodyPr>
          <a:lstStyle/>
          <a:p>
            <a:pPr algn="just"/>
            <a:r>
              <a:rPr lang="es-ES" dirty="0"/>
              <a:t>Es una medida estadística que permite analizar los cambios que se producen en distintas magnitudes económicas con respecto al tiempo.</a:t>
            </a:r>
          </a:p>
        </p:txBody>
      </p:sp>
      <p:graphicFrame>
        <p:nvGraphicFramePr>
          <p:cNvPr id="10" name="Tabla 9"/>
          <p:cNvGraphicFramePr>
            <a:graphicFrameLocks noGrp="1"/>
          </p:cNvGraphicFramePr>
          <p:nvPr>
            <p:extLst>
              <p:ext uri="{D42A27DB-BD31-4B8C-83A1-F6EECF244321}">
                <p14:modId xmlns:p14="http://schemas.microsoft.com/office/powerpoint/2010/main" val="285613149"/>
              </p:ext>
            </p:extLst>
          </p:nvPr>
        </p:nvGraphicFramePr>
        <p:xfrm>
          <a:off x="2411760" y="2852936"/>
          <a:ext cx="4680520" cy="1107440"/>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0">
                <a:tc rowSpan="3">
                  <a:txBody>
                    <a:bodyPr/>
                    <a:lstStyle/>
                    <a:p>
                      <a:pPr algn="ctr"/>
                      <a:r>
                        <a:rPr lang="es-ES" b="1" dirty="0">
                          <a:solidFill>
                            <a:schemeClr val="tx1"/>
                          </a:solidFill>
                        </a:rPr>
                        <a:t>Clases de Índices</a:t>
                      </a:r>
                    </a:p>
                  </a:txBody>
                  <a:tcPr anchor="ctr">
                    <a:noFill/>
                  </a:tcPr>
                </a:tc>
                <a:tc>
                  <a:txBody>
                    <a:bodyPr/>
                    <a:lstStyle/>
                    <a:p>
                      <a:pPr marL="285750" indent="-285750">
                        <a:buFont typeface="Arial" panose="020B0604020202020204" pitchFamily="34" charset="0"/>
                        <a:buChar char="•"/>
                      </a:pPr>
                      <a:r>
                        <a:rPr lang="es-ES" b="1" dirty="0">
                          <a:solidFill>
                            <a:schemeClr val="tx1"/>
                          </a:solidFill>
                        </a:rPr>
                        <a:t>Precios</a:t>
                      </a:r>
                    </a:p>
                  </a:txBody>
                  <a:tcPr anchor="ctr">
                    <a:noFill/>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Cantidades</a:t>
                      </a:r>
                    </a:p>
                  </a:txBody>
                  <a:tcPr anchor="ctr">
                    <a:noFill/>
                  </a:tcPr>
                </a:tc>
                <a:extLst>
                  <a:ext uri="{0D108BD9-81ED-4DB2-BD59-A6C34878D82A}">
                    <a16:rowId xmlns:a16="http://schemas.microsoft.com/office/drawing/2014/main" val="10001"/>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Costos</a:t>
                      </a:r>
                    </a:p>
                  </a:txBody>
                  <a:tcPr anchor="ctr">
                    <a:noFill/>
                  </a:tcPr>
                </a:tc>
                <a:extLst>
                  <a:ext uri="{0D108BD9-81ED-4DB2-BD59-A6C34878D82A}">
                    <a16:rowId xmlns:a16="http://schemas.microsoft.com/office/drawing/2014/main" val="10002"/>
                  </a:ext>
                </a:extLst>
              </a:tr>
            </a:tbl>
          </a:graphicData>
        </a:graphic>
      </p:graphicFrame>
      <p:sp>
        <p:nvSpPr>
          <p:cNvPr id="11" name="Abrir llave 10"/>
          <p:cNvSpPr/>
          <p:nvPr/>
        </p:nvSpPr>
        <p:spPr>
          <a:xfrm>
            <a:off x="4499992" y="2924944"/>
            <a:ext cx="333751"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uadroTexto 11"/>
          <p:cNvSpPr txBox="1"/>
          <p:nvPr/>
        </p:nvSpPr>
        <p:spPr>
          <a:xfrm>
            <a:off x="1331640" y="4437112"/>
            <a:ext cx="6840760" cy="1600438"/>
          </a:xfrm>
          <a:prstGeom prst="rect">
            <a:avLst/>
          </a:prstGeom>
          <a:noFill/>
        </p:spPr>
        <p:txBody>
          <a:bodyPr wrap="square" rtlCol="0">
            <a:spAutoFit/>
          </a:bodyPr>
          <a:lstStyle/>
          <a:p>
            <a:r>
              <a:rPr lang="es-ES" sz="1400" b="1" dirty="0"/>
              <a:t>Índices de Precios. </a:t>
            </a:r>
            <a:r>
              <a:rPr lang="es-ES" sz="1400" dirty="0"/>
              <a:t>Estudian la evolución de los precios de un bien o de un conjunto de bienes.</a:t>
            </a:r>
          </a:p>
          <a:p>
            <a:endParaRPr lang="es-ES" sz="1400" dirty="0"/>
          </a:p>
          <a:p>
            <a:r>
              <a:rPr lang="es-ES" sz="1400" b="1" dirty="0"/>
              <a:t>Índices de Cantidades</a:t>
            </a:r>
            <a:r>
              <a:rPr lang="es-ES" sz="1400" dirty="0"/>
              <a:t>. Estudian la evolución de la producción o el consumo de un bien o de un conjunto de bienes.</a:t>
            </a:r>
          </a:p>
          <a:p>
            <a:endParaRPr lang="es-ES" sz="1400" dirty="0"/>
          </a:p>
          <a:p>
            <a:r>
              <a:rPr lang="es-ES" sz="1400" b="1" dirty="0"/>
              <a:t>Índices de Costos</a:t>
            </a:r>
            <a:r>
              <a:rPr lang="es-ES" sz="1400" dirty="0"/>
              <a:t>. Estudian la evolución del costo de un bien o de un conjunto de bienes.</a:t>
            </a:r>
          </a:p>
        </p:txBody>
      </p:sp>
    </p:spTree>
    <p:extLst>
      <p:ext uri="{BB962C8B-B14F-4D97-AF65-F5344CB8AC3E}">
        <p14:creationId xmlns:p14="http://schemas.microsoft.com/office/powerpoint/2010/main" val="328900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02" y="260648"/>
            <a:ext cx="56292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475656" y="2780928"/>
            <a:ext cx="6524625" cy="3781425"/>
          </a:xfrm>
          <a:prstGeom prst="rect">
            <a:avLst/>
          </a:prstGeom>
        </p:spPr>
      </p:pic>
      <p:sp>
        <p:nvSpPr>
          <p:cNvPr id="3" name="CuadroTexto 2"/>
          <p:cNvSpPr txBox="1"/>
          <p:nvPr/>
        </p:nvSpPr>
        <p:spPr>
          <a:xfrm>
            <a:off x="2915816" y="1844824"/>
            <a:ext cx="3953165" cy="707886"/>
          </a:xfrm>
          <a:prstGeom prst="rect">
            <a:avLst/>
          </a:prstGeom>
          <a:noFill/>
        </p:spPr>
        <p:txBody>
          <a:bodyPr wrap="square" rtlCol="0">
            <a:spAutoFit/>
          </a:bodyPr>
          <a:lstStyle/>
          <a:p>
            <a:pPr algn="ctr"/>
            <a:r>
              <a:rPr lang="es-ES" sz="2000" dirty="0">
                <a:ln w="0"/>
                <a:solidFill>
                  <a:schemeClr val="accent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de Precios Simples</a:t>
            </a:r>
          </a:p>
          <a:p>
            <a:pPr algn="ctr"/>
            <a:r>
              <a:rPr lang="es-ES" sz="2000" dirty="0">
                <a:ln w="0"/>
                <a:solidFill>
                  <a:schemeClr val="accent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(No Ponderados)</a:t>
            </a:r>
          </a:p>
        </p:txBody>
      </p:sp>
    </p:spTree>
    <p:extLst>
      <p:ext uri="{BB962C8B-B14F-4D97-AF65-F5344CB8AC3E}">
        <p14:creationId xmlns:p14="http://schemas.microsoft.com/office/powerpoint/2010/main" val="410666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07704" y="764704"/>
            <a:ext cx="4968552" cy="461665"/>
          </a:xfrm>
          <a:prstGeom prst="rect">
            <a:avLst/>
          </a:prstGeom>
          <a:noFill/>
        </p:spPr>
        <p:txBody>
          <a:bodyPr wrap="square" rtlCol="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Índice Relativo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563888" y="1484784"/>
                <a:ext cx="2077043"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𝐼𝑅𝑆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𝑖𝑡</m:t>
                                  </m:r>
                                </m:sub>
                              </m:sSub>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𝑖𝑜</m:t>
                                  </m:r>
                                </m:sub>
                              </m:sSub>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563888" y="1484784"/>
                <a:ext cx="2077043" cy="691536"/>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3706909907"/>
              </p:ext>
            </p:extLst>
          </p:nvPr>
        </p:nvGraphicFramePr>
        <p:xfrm>
          <a:off x="1619672" y="2492896"/>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Agosto 2023</a:t>
                      </a:r>
                    </a:p>
                  </a:txBody>
                  <a:tcPr/>
                </a:tc>
                <a:tc>
                  <a:txBody>
                    <a:bodyPr/>
                    <a:lstStyle/>
                    <a:p>
                      <a:r>
                        <a:rPr lang="es-ES" baseline="0" dirty="0"/>
                        <a:t>Agosto 2024</a:t>
                      </a:r>
                      <a:endParaRPr lang="es-ES" dirty="0"/>
                    </a:p>
                  </a:txBody>
                  <a:tcPr/>
                </a:tc>
                <a:extLst>
                  <a:ext uri="{0D108BD9-81ED-4DB2-BD59-A6C34878D82A}">
                    <a16:rowId xmlns:a16="http://schemas.microsoft.com/office/drawing/2014/main" val="10000"/>
                  </a:ext>
                </a:extLst>
              </a:tr>
              <a:tr h="370840">
                <a:tc>
                  <a:txBody>
                    <a:bodyPr/>
                    <a:lstStyle/>
                    <a:p>
                      <a:r>
                        <a:rPr lang="es-ES" dirty="0"/>
                        <a:t>Huevos (cartón)</a:t>
                      </a:r>
                    </a:p>
                  </a:txBody>
                  <a:tcPr/>
                </a:tc>
                <a:tc>
                  <a:txBody>
                    <a:bodyPr/>
                    <a:lstStyle/>
                    <a:p>
                      <a:r>
                        <a:rPr lang="es-ES" dirty="0"/>
                        <a:t>1250</a:t>
                      </a:r>
                    </a:p>
                  </a:txBody>
                  <a:tcPr/>
                </a:tc>
                <a:tc>
                  <a:txBody>
                    <a:bodyPr/>
                    <a:lstStyle/>
                    <a:p>
                      <a:r>
                        <a:rPr lang="es-ES" dirty="0"/>
                        <a:t>1500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CuadroTexto 6"/>
              <p:cNvSpPr txBox="1"/>
              <p:nvPr/>
            </p:nvSpPr>
            <p:spPr>
              <a:xfrm>
                <a:off x="3131840" y="3645024"/>
                <a:ext cx="298479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CR" b="0" i="1" smtClean="0">
                                  <a:latin typeface="Cambria Math" panose="02040503050406030204" pitchFamily="18" charset="0"/>
                                </a:rPr>
                                <m:t>1500</m:t>
                              </m:r>
                            </m:num>
                            <m:den>
                              <m:r>
                                <a:rPr lang="es-CR" b="0" i="1" smtClean="0">
                                  <a:latin typeface="Cambria Math" panose="02040503050406030204" pitchFamily="18" charset="0"/>
                                </a:rPr>
                                <m:t>1250</m:t>
                              </m:r>
                            </m:den>
                          </m:f>
                        </m:e>
                      </m:d>
                      <m:r>
                        <a:rPr lang="es-ES" b="0" i="1" smtClean="0">
                          <a:latin typeface="Cambria Math" panose="02040503050406030204" pitchFamily="18" charset="0"/>
                        </a:rPr>
                        <m:t>∗100=12</m:t>
                      </m:r>
                      <m:r>
                        <a:rPr lang="es-CR" b="0" i="1" smtClean="0">
                          <a:latin typeface="Cambria Math" panose="02040503050406030204" pitchFamily="18" charset="0"/>
                        </a:rPr>
                        <m:t>0</m:t>
                      </m:r>
                      <m:r>
                        <a:rPr lang="es-ES" b="0" i="1" smtClean="0">
                          <a:latin typeface="Cambria Math" panose="02040503050406030204" pitchFamily="18" charset="0"/>
                        </a:rPr>
                        <m:t>%</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131840" y="3645024"/>
                <a:ext cx="2984791" cy="622350"/>
              </a:xfrm>
              <a:prstGeom prst="rect">
                <a:avLst/>
              </a:prstGeom>
              <a:blipFill>
                <a:blip r:embed="rId3"/>
                <a:stretch>
                  <a:fillRect/>
                </a:stretch>
              </a:blipFill>
            </p:spPr>
            <p:txBody>
              <a:bodyPr/>
              <a:lstStyle/>
              <a:p>
                <a:r>
                  <a:rPr lang="en-US">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3804545231"/>
              </p:ext>
            </p:extLst>
          </p:nvPr>
        </p:nvGraphicFramePr>
        <p:xfrm>
          <a:off x="1619672" y="4581128"/>
          <a:ext cx="6096000" cy="74168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Agosto 2023</a:t>
                      </a:r>
                    </a:p>
                  </a:txBody>
                  <a:tcPr/>
                </a:tc>
                <a:tc>
                  <a:txBody>
                    <a:bodyPr/>
                    <a:lstStyle/>
                    <a:p>
                      <a:r>
                        <a:rPr lang="es-ES" baseline="0" dirty="0"/>
                        <a:t>Agosto 2024</a:t>
                      </a:r>
                      <a:endParaRPr lang="es-ES" dirty="0"/>
                    </a:p>
                  </a:txBody>
                  <a:tcPr/>
                </a:tc>
                <a:extLst>
                  <a:ext uri="{0D108BD9-81ED-4DB2-BD59-A6C34878D82A}">
                    <a16:rowId xmlns:a16="http://schemas.microsoft.com/office/drawing/2014/main" val="10000"/>
                  </a:ext>
                </a:extLst>
              </a:tr>
              <a:tr h="370840">
                <a:tc>
                  <a:txBody>
                    <a:bodyPr/>
                    <a:lstStyle/>
                    <a:p>
                      <a:r>
                        <a:rPr lang="es-ES" dirty="0"/>
                        <a:t>Tomate (kg)</a:t>
                      </a:r>
                    </a:p>
                  </a:txBody>
                  <a:tcPr/>
                </a:tc>
                <a:tc>
                  <a:txBody>
                    <a:bodyPr/>
                    <a:lstStyle/>
                    <a:p>
                      <a:r>
                        <a:rPr lang="es-ES" dirty="0"/>
                        <a:t>750</a:t>
                      </a:r>
                    </a:p>
                  </a:txBody>
                  <a:tcPr/>
                </a:tc>
                <a:tc>
                  <a:txBody>
                    <a:bodyPr/>
                    <a:lstStyle/>
                    <a:p>
                      <a:r>
                        <a:rPr lang="es-ES" dirty="0"/>
                        <a:t>600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0" name="CuadroTexto 9"/>
              <p:cNvSpPr txBox="1"/>
              <p:nvPr/>
            </p:nvSpPr>
            <p:spPr>
              <a:xfrm>
                <a:off x="2987824" y="5589240"/>
                <a:ext cx="272831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CR" b="0" i="1" smtClean="0">
                                  <a:latin typeface="Cambria Math" panose="02040503050406030204" pitchFamily="18" charset="0"/>
                                </a:rPr>
                                <m:t>600</m:t>
                              </m:r>
                            </m:num>
                            <m:den>
                              <m:r>
                                <a:rPr lang="es-CR" b="0" i="1" smtClean="0">
                                  <a:latin typeface="Cambria Math" panose="02040503050406030204" pitchFamily="18" charset="0"/>
                                </a:rPr>
                                <m:t>750</m:t>
                              </m:r>
                            </m:den>
                          </m:f>
                        </m:e>
                      </m:d>
                      <m:r>
                        <a:rPr lang="es-ES" b="0" i="1" smtClean="0">
                          <a:latin typeface="Cambria Math" panose="02040503050406030204" pitchFamily="18" charset="0"/>
                        </a:rPr>
                        <m:t>∗100=8</m:t>
                      </m:r>
                      <m:r>
                        <a:rPr lang="es-CR" b="0" i="1" smtClean="0">
                          <a:latin typeface="Cambria Math" panose="02040503050406030204" pitchFamily="18" charset="0"/>
                        </a:rPr>
                        <m:t>0</m:t>
                      </m:r>
                      <m:r>
                        <a:rPr lang="es-ES" b="0" i="1" smtClean="0">
                          <a:latin typeface="Cambria Math" panose="02040503050406030204" pitchFamily="18" charset="0"/>
                        </a:rPr>
                        <m:t>%</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987824" y="5589240"/>
                <a:ext cx="2728311" cy="622350"/>
              </a:xfrm>
              <a:prstGeom prst="rect">
                <a:avLst/>
              </a:prstGeom>
              <a:blipFill>
                <a:blip r:embed="rId4"/>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a:off x="6514301" y="5517232"/>
            <a:ext cx="1235112" cy="1076895"/>
          </a:xfrm>
          <a:prstGeom prst="rect">
            <a:avLst/>
          </a:prstGeom>
        </p:spPr>
      </p:pic>
      <p:pic>
        <p:nvPicPr>
          <p:cNvPr id="8" name="Picture 7">
            <a:extLst>
              <a:ext uri="{FF2B5EF4-FFF2-40B4-BE49-F238E27FC236}">
                <a16:creationId xmlns:a16="http://schemas.microsoft.com/office/drawing/2014/main" id="{5EE8CD97-81DB-4961-A158-754C58BA1B49}"/>
              </a:ext>
            </a:extLst>
          </p:cNvPr>
          <p:cNvPicPr>
            <a:picLocks noChangeAspect="1"/>
          </p:cNvPicPr>
          <p:nvPr/>
        </p:nvPicPr>
        <p:blipFill>
          <a:blip r:embed="rId6"/>
          <a:stretch>
            <a:fillRect/>
          </a:stretch>
        </p:blipFill>
        <p:spPr>
          <a:xfrm>
            <a:off x="6255557" y="3472636"/>
            <a:ext cx="1628811" cy="951615"/>
          </a:xfrm>
          <a:prstGeom prst="rect">
            <a:avLst/>
          </a:prstGeom>
        </p:spPr>
      </p:pic>
    </p:spTree>
    <p:extLst>
      <p:ext uri="{BB962C8B-B14F-4D97-AF65-F5344CB8AC3E}">
        <p14:creationId xmlns:p14="http://schemas.microsoft.com/office/powerpoint/2010/main" val="10139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7992888" cy="1477328"/>
          </a:xfrm>
          <a:prstGeom prst="rect">
            <a:avLst/>
          </a:prstGeom>
        </p:spPr>
        <p:txBody>
          <a:bodyPr wrap="square">
            <a:spAutoFit/>
          </a:bodyPr>
          <a:lstStyle/>
          <a:p>
            <a:pPr marL="0" lvl="1" algn="just">
              <a:spcAft>
                <a:spcPts val="0"/>
              </a:spcAft>
            </a:pPr>
            <a:r>
              <a:rPr lang="es-ES" dirty="0">
                <a:solidFill>
                  <a:srgbClr val="000000"/>
                </a:solidFill>
                <a:ea typeface="Times New Roman" panose="02020603050405020304" pitchFamily="18" charset="0"/>
              </a:rPr>
              <a:t>Suponga, que los datos más recientes publicados del Instituto Costarricense de Turismo (ICT) indican que durante el primer semestre de 2016 un total de 1,45 millones de turistas visitaron Costa Rica, cifra que supera en un 29.46% a los 1,12 millones de turistas registrados en el mismo periodo de 2015. ¿</a:t>
            </a:r>
            <a:r>
              <a:rPr lang="es-ES" b="1" dirty="0">
                <a:solidFill>
                  <a:srgbClr val="000000"/>
                </a:solidFill>
                <a:ea typeface="Times New Roman" panose="02020603050405020304" pitchFamily="18" charset="0"/>
              </a:rPr>
              <a:t>Es verdadera o falsa la afirmación que el número de turistas aumento en un 29.46% en el periodo</a:t>
            </a:r>
            <a:r>
              <a:rPr lang="es-ES" dirty="0">
                <a:solidFill>
                  <a:srgbClr val="000000"/>
                </a:solidFill>
                <a:ea typeface="Times New Roman" panose="02020603050405020304" pitchFamily="18" charset="0"/>
              </a:rPr>
              <a:t>?</a:t>
            </a:r>
            <a:endParaRPr lang="en-US" dirty="0">
              <a:solidFill>
                <a:srgbClr val="000000"/>
              </a:solidFill>
              <a:effectLst/>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300192" y="5013176"/>
            <a:ext cx="2376264" cy="1539171"/>
          </a:xfrm>
          <a:prstGeom prst="rect">
            <a:avLst/>
          </a:prstGeom>
        </p:spPr>
      </p:pic>
    </p:spTree>
    <p:extLst>
      <p:ext uri="{BB962C8B-B14F-4D97-AF65-F5344CB8AC3E}">
        <p14:creationId xmlns:p14="http://schemas.microsoft.com/office/powerpoint/2010/main" val="299275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764704"/>
            <a:ext cx="5760640" cy="461665"/>
          </a:xfrm>
          <a:prstGeom prst="rect">
            <a:avLst/>
          </a:prstGeom>
          <a:noFill/>
        </p:spPr>
        <p:txBody>
          <a:bodyPr wrap="square" rtlCol="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Agregado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275856" y="1556792"/>
                <a:ext cx="229992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𝑖𝑡</m:t>
                                      </m:r>
                                    </m:sub>
                                  </m:sSub>
                                </m:e>
                              </m:nary>
                            </m:num>
                            <m:den>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𝑖𝑜</m:t>
                                      </m:r>
                                    </m:sub>
                                  </m:sSub>
                                </m:e>
                              </m:nary>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275856" y="1556792"/>
                <a:ext cx="2299924" cy="691536"/>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2030751204"/>
              </p:ext>
            </p:extLst>
          </p:nvPr>
        </p:nvGraphicFramePr>
        <p:xfrm>
          <a:off x="1835696" y="2564904"/>
          <a:ext cx="5613399" cy="2331720"/>
        </p:xfrm>
        <a:graphic>
          <a:graphicData uri="http://schemas.openxmlformats.org/drawingml/2006/table">
            <a:tbl>
              <a:tblPr firstRow="1" bandRow="1">
                <a:tableStyleId>{5C22544A-7EE6-4342-B048-85BDC9FD1C3A}</a:tableStyleId>
              </a:tblPr>
              <a:tblGrid>
                <a:gridCol w="1871133">
                  <a:extLst>
                    <a:ext uri="{9D8B030D-6E8A-4147-A177-3AD203B41FA5}">
                      <a16:colId xmlns:a16="http://schemas.microsoft.com/office/drawing/2014/main" val="20000"/>
                    </a:ext>
                  </a:extLst>
                </a:gridCol>
                <a:gridCol w="1871133">
                  <a:extLst>
                    <a:ext uri="{9D8B030D-6E8A-4147-A177-3AD203B41FA5}">
                      <a16:colId xmlns:a16="http://schemas.microsoft.com/office/drawing/2014/main" val="20001"/>
                    </a:ext>
                  </a:extLst>
                </a:gridCol>
                <a:gridCol w="1871133">
                  <a:extLst>
                    <a:ext uri="{9D8B030D-6E8A-4147-A177-3AD203B41FA5}">
                      <a16:colId xmlns:a16="http://schemas.microsoft.com/office/drawing/2014/main" val="20002"/>
                    </a:ext>
                  </a:extLst>
                </a:gridCol>
              </a:tblGrid>
              <a:tr h="388620">
                <a:tc>
                  <a:txBody>
                    <a:bodyPr/>
                    <a:lstStyle/>
                    <a:p>
                      <a:pPr>
                        <a:lnSpc>
                          <a:spcPct val="107000"/>
                        </a:lnSpc>
                        <a:spcAft>
                          <a:spcPts val="800"/>
                        </a:spcAft>
                      </a:pPr>
                      <a:r>
                        <a:rPr lang="es-ES" sz="1600" dirty="0">
                          <a:solidFill>
                            <a:schemeClr val="tx1"/>
                          </a:solidFill>
                          <a:effectLst/>
                          <a:latin typeface="+mn-lt"/>
                        </a:rPr>
                        <a:t>Producto</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Agosto 2023</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Agosto 2024</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000"/>
                  </a:ext>
                </a:extLst>
              </a:tr>
              <a:tr h="388620">
                <a:tc>
                  <a:txBody>
                    <a:bodyPr/>
                    <a:lstStyle/>
                    <a:p>
                      <a:pPr>
                        <a:lnSpc>
                          <a:spcPct val="107000"/>
                        </a:lnSpc>
                        <a:spcAft>
                          <a:spcPts val="800"/>
                        </a:spcAft>
                      </a:pPr>
                      <a:r>
                        <a:rPr lang="es-ES" sz="1600" dirty="0">
                          <a:solidFill>
                            <a:schemeClr val="tx1"/>
                          </a:solidFill>
                          <a:effectLst/>
                          <a:latin typeface="+mn-lt"/>
                        </a:rPr>
                        <a:t>Papas (1 kg)</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ea typeface="Calibri" panose="020F0502020204030204" pitchFamily="34" charset="0"/>
                          <a:cs typeface="Times New Roman" panose="02020603050405020304" pitchFamily="18" charset="0"/>
                        </a:rPr>
                        <a:t>950</a:t>
                      </a: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1100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001"/>
                  </a:ext>
                </a:extLst>
              </a:tr>
              <a:tr h="388620">
                <a:tc>
                  <a:txBody>
                    <a:bodyPr/>
                    <a:lstStyle/>
                    <a:p>
                      <a:pPr>
                        <a:lnSpc>
                          <a:spcPct val="107000"/>
                        </a:lnSpc>
                        <a:spcAft>
                          <a:spcPts val="800"/>
                        </a:spcAft>
                      </a:pPr>
                      <a:r>
                        <a:rPr lang="es-ES" sz="1600" dirty="0">
                          <a:solidFill>
                            <a:schemeClr val="tx1"/>
                          </a:solidFill>
                          <a:effectLst/>
                          <a:latin typeface="+mn-lt"/>
                        </a:rPr>
                        <a:t>Leche (litro)</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a:solidFill>
                            <a:schemeClr val="tx1"/>
                          </a:solidFill>
                          <a:effectLst/>
                          <a:latin typeface="+mn-lt"/>
                        </a:rPr>
                        <a:t>680</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820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002"/>
                  </a:ext>
                </a:extLst>
              </a:tr>
              <a:tr h="388620">
                <a:tc>
                  <a:txBody>
                    <a:bodyPr/>
                    <a:lstStyle/>
                    <a:p>
                      <a:pPr>
                        <a:lnSpc>
                          <a:spcPct val="107000"/>
                        </a:lnSpc>
                        <a:spcAft>
                          <a:spcPts val="800"/>
                        </a:spcAft>
                      </a:pPr>
                      <a:r>
                        <a:rPr lang="es-ES" sz="1600" dirty="0">
                          <a:solidFill>
                            <a:schemeClr val="tx1"/>
                          </a:solidFill>
                          <a:effectLst/>
                          <a:latin typeface="+mn-lt"/>
                        </a:rPr>
                        <a:t>Arroz (1 kg)</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1080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1200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003"/>
                  </a:ext>
                </a:extLst>
              </a:tr>
              <a:tr h="388620">
                <a:tc>
                  <a:txBody>
                    <a:bodyPr/>
                    <a:lstStyle/>
                    <a:p>
                      <a:pPr>
                        <a:lnSpc>
                          <a:spcPct val="107000"/>
                        </a:lnSpc>
                        <a:spcAft>
                          <a:spcPts val="800"/>
                        </a:spcAft>
                      </a:pPr>
                      <a:r>
                        <a:rPr lang="es-ES" sz="1600" dirty="0">
                          <a:solidFill>
                            <a:schemeClr val="tx1"/>
                          </a:solidFill>
                          <a:effectLst/>
                          <a:latin typeface="+mn-lt"/>
                        </a:rPr>
                        <a:t>Huevos (docena)</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1250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ea typeface="Calibri" panose="020F0502020204030204" pitchFamily="34" charset="0"/>
                          <a:cs typeface="Times New Roman" panose="02020603050405020304" pitchFamily="18" charset="0"/>
                        </a:rPr>
                        <a:t>1500</a:t>
                      </a:r>
                    </a:p>
                  </a:txBody>
                  <a:tcPr>
                    <a:solidFill>
                      <a:schemeClr val="bg2">
                        <a:lumMod val="90000"/>
                      </a:schemeClr>
                    </a:solidFill>
                  </a:tcPr>
                </a:tc>
                <a:extLst>
                  <a:ext uri="{0D108BD9-81ED-4DB2-BD59-A6C34878D82A}">
                    <a16:rowId xmlns:a16="http://schemas.microsoft.com/office/drawing/2014/main" val="10004"/>
                  </a:ext>
                </a:extLst>
              </a:tr>
              <a:tr h="388620">
                <a:tc>
                  <a:txBody>
                    <a:bodyPr/>
                    <a:lstStyle/>
                    <a:p>
                      <a:pPr>
                        <a:lnSpc>
                          <a:spcPct val="107000"/>
                        </a:lnSpc>
                        <a:spcAft>
                          <a:spcPts val="800"/>
                        </a:spcAft>
                      </a:pPr>
                      <a:r>
                        <a:rPr lang="es-ES" sz="1600" dirty="0">
                          <a:solidFill>
                            <a:schemeClr val="tx1"/>
                          </a:solidFill>
                          <a:effectLst/>
                          <a:latin typeface="+mn-lt"/>
                        </a:rPr>
                        <a:t>Tomate (kg)</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a:solidFill>
                            <a:schemeClr val="tx1"/>
                          </a:solidFill>
                          <a:effectLst/>
                          <a:latin typeface="+mn-lt"/>
                        </a:rPr>
                        <a:t>720</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tc>
                  <a:txBody>
                    <a:bodyPr/>
                    <a:lstStyle/>
                    <a:p>
                      <a:pPr algn="ctr">
                        <a:lnSpc>
                          <a:spcPct val="107000"/>
                        </a:lnSpc>
                        <a:spcAft>
                          <a:spcPts val="800"/>
                        </a:spcAft>
                      </a:pPr>
                      <a:r>
                        <a:rPr lang="es-ES" sz="1600" dirty="0">
                          <a:solidFill>
                            <a:schemeClr val="tx1"/>
                          </a:solidFill>
                          <a:effectLst/>
                          <a:latin typeface="+mn-lt"/>
                        </a:rPr>
                        <a:t>600</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8" name="CuadroTexto 7"/>
              <p:cNvSpPr txBox="1"/>
              <p:nvPr/>
            </p:nvSpPr>
            <p:spPr>
              <a:xfrm>
                <a:off x="3131840" y="5301208"/>
                <a:ext cx="3652603"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CR" sz="2000" b="0" i="1" smtClean="0">
                                  <a:latin typeface="Cambria Math" panose="02040503050406030204" pitchFamily="18" charset="0"/>
                                </a:rPr>
                                <m:t>5220</m:t>
                              </m:r>
                            </m:num>
                            <m:den>
                              <m:r>
                                <a:rPr lang="es-CR" sz="2000" b="0" i="1" smtClean="0">
                                  <a:latin typeface="Cambria Math" panose="02040503050406030204" pitchFamily="18" charset="0"/>
                                </a:rPr>
                                <m:t>4680</m:t>
                              </m:r>
                            </m:den>
                          </m:f>
                        </m:e>
                      </m:d>
                      <m:r>
                        <a:rPr lang="es-ES" sz="2000" b="0" i="1" smtClean="0">
                          <a:latin typeface="Cambria Math" panose="02040503050406030204" pitchFamily="18" charset="0"/>
                        </a:rPr>
                        <m:t>∗100=</m:t>
                      </m:r>
                      <m:r>
                        <a:rPr lang="es-CR" sz="2000" b="0" i="1" smtClean="0">
                          <a:latin typeface="Cambria Math" panose="02040503050406030204" pitchFamily="18" charset="0"/>
                        </a:rPr>
                        <m:t>111.54</m:t>
                      </m:r>
                      <m:r>
                        <a:rPr lang="es-ES" sz="2000" b="0" i="1" smtClean="0">
                          <a:latin typeface="Cambria Math" panose="02040503050406030204" pitchFamily="18" charset="0"/>
                        </a:rPr>
                        <m:t>%</m:t>
                      </m:r>
                    </m:oMath>
                  </m:oMathPara>
                </a14:m>
                <a:endParaRPr lang="es-ES" sz="20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131840" y="5301208"/>
                <a:ext cx="3652603" cy="691536"/>
              </a:xfrm>
              <a:prstGeom prst="rect">
                <a:avLst/>
              </a:prstGeom>
              <a:blipFill>
                <a:blip r:embed="rId3"/>
                <a:stretch>
                  <a:fillRect/>
                </a:stretch>
              </a:blipFill>
            </p:spPr>
            <p:txBody>
              <a:bodyPr/>
              <a:lstStyle/>
              <a:p>
                <a:r>
                  <a:rPr lang="en-US">
                    <a:noFill/>
                  </a:rPr>
                  <a:t> </a:t>
                </a:r>
              </a:p>
            </p:txBody>
          </p:sp>
        </mc:Fallback>
      </mc:AlternateContent>
      <p:pic>
        <p:nvPicPr>
          <p:cNvPr id="6" name="Imagen 5">
            <a:extLst>
              <a:ext uri="{FF2B5EF4-FFF2-40B4-BE49-F238E27FC236}">
                <a16:creationId xmlns:a16="http://schemas.microsoft.com/office/drawing/2014/main" id="{F1EDDD78-1B25-4A82-8025-8D0F4DC4FBFB}"/>
              </a:ext>
            </a:extLst>
          </p:cNvPr>
          <p:cNvPicPr>
            <a:picLocks noChangeAspect="1"/>
          </p:cNvPicPr>
          <p:nvPr/>
        </p:nvPicPr>
        <p:blipFill>
          <a:blip r:embed="rId4"/>
          <a:stretch>
            <a:fillRect/>
          </a:stretch>
        </p:blipFill>
        <p:spPr>
          <a:xfrm>
            <a:off x="7668344" y="538336"/>
            <a:ext cx="1095375" cy="914400"/>
          </a:xfrm>
          <a:prstGeom prst="rect">
            <a:avLst/>
          </a:prstGeom>
        </p:spPr>
      </p:pic>
    </p:spTree>
    <p:extLst>
      <p:ext uri="{BB962C8B-B14F-4D97-AF65-F5344CB8AC3E}">
        <p14:creationId xmlns:p14="http://schemas.microsoft.com/office/powerpoint/2010/main" val="40715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1680" y="2391271"/>
            <a:ext cx="4961277" cy="461665"/>
          </a:xfrm>
          <a:prstGeom prst="rect">
            <a:avLst/>
          </a:prstGeom>
          <a:noFill/>
        </p:spPr>
        <p:txBody>
          <a:bodyPr wrap="square" rtlCol="0">
            <a:spAutoFit/>
          </a:bodyPr>
          <a:lstStyle/>
          <a:p>
            <a:r>
              <a:rPr lang="es-ES" sz="2400" dirty="0">
                <a:ln w="0"/>
                <a:effectLst>
                  <a:outerShdw blurRad="38100" dist="25400" dir="5400000" algn="ctr" rotWithShape="0">
                    <a:srgbClr val="6E747A">
                      <a:alpha val="43000"/>
                    </a:srgbClr>
                  </a:outerShdw>
                </a:effectLst>
                <a:latin typeface="Eras Bold ITC" panose="020B0907030504020204" pitchFamily="34" charset="0"/>
              </a:rPr>
              <a:t>Índice de Precios Ponderados</a:t>
            </a:r>
          </a:p>
        </p:txBody>
      </p:sp>
      <p:pic>
        <p:nvPicPr>
          <p:cNvPr id="6" name="Imagen 5"/>
          <p:cNvPicPr>
            <a:picLocks noChangeAspect="1"/>
          </p:cNvPicPr>
          <p:nvPr/>
        </p:nvPicPr>
        <p:blipFill>
          <a:blip r:embed="rId2"/>
          <a:stretch>
            <a:fillRect/>
          </a:stretch>
        </p:blipFill>
        <p:spPr>
          <a:xfrm>
            <a:off x="2908111" y="563513"/>
            <a:ext cx="3248065" cy="1497335"/>
          </a:xfrm>
          <a:prstGeom prst="rect">
            <a:avLst/>
          </a:prstGeom>
        </p:spPr>
      </p:pic>
      <p:pic>
        <p:nvPicPr>
          <p:cNvPr id="7" name="Imagen 6"/>
          <p:cNvPicPr>
            <a:picLocks noChangeAspect="1"/>
          </p:cNvPicPr>
          <p:nvPr/>
        </p:nvPicPr>
        <p:blipFill>
          <a:blip r:embed="rId3"/>
          <a:stretch>
            <a:fillRect/>
          </a:stretch>
        </p:blipFill>
        <p:spPr>
          <a:xfrm>
            <a:off x="1043608" y="5242508"/>
            <a:ext cx="7572375" cy="695325"/>
          </a:xfrm>
          <a:prstGeom prst="rect">
            <a:avLst/>
          </a:prstGeom>
        </p:spPr>
      </p:pic>
      <p:pic>
        <p:nvPicPr>
          <p:cNvPr id="9" name="Imagen 8"/>
          <p:cNvPicPr>
            <a:picLocks noChangeAspect="1"/>
          </p:cNvPicPr>
          <p:nvPr/>
        </p:nvPicPr>
        <p:blipFill>
          <a:blip r:embed="rId4"/>
          <a:stretch>
            <a:fillRect/>
          </a:stretch>
        </p:blipFill>
        <p:spPr>
          <a:xfrm>
            <a:off x="1497015" y="3356992"/>
            <a:ext cx="1411096" cy="1885516"/>
          </a:xfrm>
          <a:prstGeom prst="rect">
            <a:avLst/>
          </a:prstGeom>
        </p:spPr>
      </p:pic>
      <p:pic>
        <p:nvPicPr>
          <p:cNvPr id="2" name="Picture 1">
            <a:extLst>
              <a:ext uri="{FF2B5EF4-FFF2-40B4-BE49-F238E27FC236}">
                <a16:creationId xmlns:a16="http://schemas.microsoft.com/office/drawing/2014/main" id="{C509F600-0ADA-468A-ABF3-A76992422C54}"/>
              </a:ext>
            </a:extLst>
          </p:cNvPr>
          <p:cNvPicPr>
            <a:picLocks noChangeAspect="1"/>
          </p:cNvPicPr>
          <p:nvPr/>
        </p:nvPicPr>
        <p:blipFill>
          <a:blip r:embed="rId5"/>
          <a:stretch>
            <a:fillRect/>
          </a:stretch>
        </p:blipFill>
        <p:spPr>
          <a:xfrm>
            <a:off x="3208335" y="3283366"/>
            <a:ext cx="3886200" cy="1895475"/>
          </a:xfrm>
          <a:prstGeom prst="rect">
            <a:avLst/>
          </a:prstGeom>
        </p:spPr>
      </p:pic>
    </p:spTree>
    <p:extLst>
      <p:ext uri="{BB962C8B-B14F-4D97-AF65-F5344CB8AC3E}">
        <p14:creationId xmlns:p14="http://schemas.microsoft.com/office/powerpoint/2010/main" val="293218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755576" y="4509120"/>
                <a:ext cx="7696979"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𝐼𝑃𝐿</m:t>
                      </m:r>
                      <m:r>
                        <a:rPr lang="es-ES" b="0" i="1" smtClean="0">
                          <a:latin typeface="Cambria Math" panose="02040503050406030204" pitchFamily="18" charset="0"/>
                        </a:rPr>
                        <m:t>=</m:t>
                      </m:r>
                      <m:d>
                        <m:dPr>
                          <m:begChr m:val="["/>
                          <m:endChr m:val="]"/>
                          <m:ctrlPr>
                            <a:rPr lang="es-ES" i="1" smtClean="0">
                              <a:latin typeface="Cambria Math" panose="02040503050406030204" pitchFamily="18" charset="0"/>
                            </a:rPr>
                          </m:ctrlPr>
                        </m:dPr>
                        <m:e>
                          <m:f>
                            <m:fPr>
                              <m:ctrlPr>
                                <a:rPr lang="es-ES" i="1">
                                  <a:latin typeface="Cambria Math" panose="02040503050406030204" pitchFamily="18" charset="0"/>
                                </a:rPr>
                              </m:ctrlPr>
                            </m:fPr>
                            <m:num>
                              <m:r>
                                <a:rPr lang="es-CR" b="0" i="1" smtClean="0">
                                  <a:latin typeface="Cambria Math" panose="02040503050406030204" pitchFamily="18" charset="0"/>
                                </a:rPr>
                                <m:t>1100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+8</m:t>
                              </m:r>
                              <m:r>
                                <a:rPr lang="es-CR" b="0" i="1" smtClean="0">
                                  <a:latin typeface="Cambria Math" panose="02040503050406030204" pitchFamily="18" charset="0"/>
                                </a:rPr>
                                <m:t>20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200</m:t>
                              </m:r>
                              <m:d>
                                <m:dPr>
                                  <m:ctrlPr>
                                    <a:rPr lang="es-ES" i="1">
                                      <a:latin typeface="Cambria Math" panose="02040503050406030204" pitchFamily="18" charset="0"/>
                                    </a:rPr>
                                  </m:ctrlPr>
                                </m:dPr>
                                <m:e>
                                  <m:r>
                                    <a:rPr lang="es-ES" i="1">
                                      <a:latin typeface="Cambria Math" panose="02040503050406030204" pitchFamily="18" charset="0"/>
                                    </a:rPr>
                                    <m:t>3</m:t>
                                  </m:r>
                                </m:e>
                              </m:d>
                              <m:r>
                                <a:rPr lang="es-CR" b="0" i="1" smtClean="0">
                                  <a:latin typeface="Cambria Math" panose="02040503050406030204" pitchFamily="18" charset="0"/>
                                </a:rPr>
                                <m:t>+1500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+600(</m:t>
                              </m:r>
                              <m:r>
                                <a:rPr lang="es-CR" b="0" i="1" smtClean="0">
                                  <a:latin typeface="Cambria Math" panose="02040503050406030204" pitchFamily="18" charset="0"/>
                                </a:rPr>
                                <m:t>3</m:t>
                              </m:r>
                              <m:r>
                                <a:rPr lang="es-ES" i="1">
                                  <a:latin typeface="Cambria Math" panose="02040503050406030204" pitchFamily="18" charset="0"/>
                                </a:rPr>
                                <m:t>)</m:t>
                              </m:r>
                            </m:num>
                            <m:den>
                              <m:r>
                                <a:rPr lang="es-CR" b="0" i="1" smtClean="0">
                                  <a:latin typeface="Cambria Math" panose="02040503050406030204" pitchFamily="18" charset="0"/>
                                </a:rPr>
                                <m:t>950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+680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080</m:t>
                              </m:r>
                              <m:d>
                                <m:dPr>
                                  <m:ctrlPr>
                                    <a:rPr lang="es-ES" i="1">
                                      <a:latin typeface="Cambria Math" panose="02040503050406030204" pitchFamily="18" charset="0"/>
                                    </a:rPr>
                                  </m:ctrlPr>
                                </m:dPr>
                                <m:e>
                                  <m:r>
                                    <a:rPr lang="es-ES" i="1">
                                      <a:latin typeface="Cambria Math" panose="02040503050406030204" pitchFamily="18" charset="0"/>
                                    </a:rPr>
                                    <m:t>3</m:t>
                                  </m:r>
                                </m:e>
                              </m:d>
                              <m:r>
                                <a:rPr lang="es-ES" i="1">
                                  <a:latin typeface="Cambria Math" panose="02040503050406030204" pitchFamily="18" charset="0"/>
                                </a:rPr>
                                <m:t>+1</m:t>
                              </m:r>
                              <m:r>
                                <a:rPr lang="es-CR" b="0" i="1" smtClean="0">
                                  <a:latin typeface="Cambria Math" panose="02040503050406030204" pitchFamily="18" charset="0"/>
                                </a:rPr>
                                <m:t>250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+720(</m:t>
                              </m:r>
                              <m:r>
                                <a:rPr lang="es-CR" b="0" i="1" smtClean="0">
                                  <a:latin typeface="Cambria Math" panose="02040503050406030204" pitchFamily="18" charset="0"/>
                                </a:rPr>
                                <m:t>3</m:t>
                              </m:r>
                              <m:r>
                                <a:rPr lang="es-ES" i="1">
                                  <a:latin typeface="Cambria Math" panose="02040503050406030204" pitchFamily="18" charset="0"/>
                                </a:rPr>
                                <m:t>)</m:t>
                              </m:r>
                            </m:den>
                          </m:f>
                        </m:e>
                      </m:d>
                      <m:r>
                        <a:rPr lang="es-ES" b="0" i="1" smtClean="0">
                          <a:latin typeface="Cambria Math" panose="02040503050406030204" pitchFamily="18" charset="0"/>
                        </a:rPr>
                        <m:t>∗100=</m:t>
                      </m:r>
                      <m:r>
                        <a:rPr lang="es-CR" b="0" i="1" smtClean="0">
                          <a:latin typeface="Cambria Math" panose="02040503050406030204" pitchFamily="18" charset="0"/>
                        </a:rPr>
                        <m:t>112.25</m:t>
                      </m:r>
                      <m:r>
                        <a:rPr lang="es-ES" b="0" i="1" smtClean="0">
                          <a:latin typeface="Cambria Math" panose="02040503050406030204" pitchFamily="18" charset="0"/>
                        </a:rPr>
                        <m:t>%</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755576" y="4509120"/>
                <a:ext cx="7696979" cy="616387"/>
              </a:xfrm>
              <a:prstGeom prst="rect">
                <a:avLst/>
              </a:prstGeom>
              <a:blipFill>
                <a:blip r:embed="rId2"/>
                <a:stretch>
                  <a:fillRect/>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22C93DA6-14D9-4741-BE8B-5A710385DE74}"/>
              </a:ext>
            </a:extLst>
          </p:cNvPr>
          <p:cNvGraphicFramePr>
            <a:graphicFrameLocks noGrp="1"/>
          </p:cNvGraphicFramePr>
          <p:nvPr>
            <p:extLst>
              <p:ext uri="{D42A27DB-BD31-4B8C-83A1-F6EECF244321}">
                <p14:modId xmlns:p14="http://schemas.microsoft.com/office/powerpoint/2010/main" val="3498326303"/>
              </p:ext>
            </p:extLst>
          </p:nvPr>
        </p:nvGraphicFramePr>
        <p:xfrm>
          <a:off x="971600" y="823778"/>
          <a:ext cx="6840760" cy="2893254"/>
        </p:xfrm>
        <a:graphic>
          <a:graphicData uri="http://schemas.openxmlformats.org/drawingml/2006/table">
            <a:tbl>
              <a:tblPr firstRow="1" bandRow="1">
                <a:tableStyleId>{5C22544A-7EE6-4342-B048-85BDC9FD1C3A}</a:tableStyleId>
              </a:tblPr>
              <a:tblGrid>
                <a:gridCol w="1508991">
                  <a:extLst>
                    <a:ext uri="{9D8B030D-6E8A-4147-A177-3AD203B41FA5}">
                      <a16:colId xmlns:a16="http://schemas.microsoft.com/office/drawing/2014/main" val="1485594011"/>
                    </a:ext>
                  </a:extLst>
                </a:gridCol>
                <a:gridCol w="1508991">
                  <a:extLst>
                    <a:ext uri="{9D8B030D-6E8A-4147-A177-3AD203B41FA5}">
                      <a16:colId xmlns:a16="http://schemas.microsoft.com/office/drawing/2014/main" val="2056732296"/>
                    </a:ext>
                  </a:extLst>
                </a:gridCol>
                <a:gridCol w="1911389">
                  <a:extLst>
                    <a:ext uri="{9D8B030D-6E8A-4147-A177-3AD203B41FA5}">
                      <a16:colId xmlns:a16="http://schemas.microsoft.com/office/drawing/2014/main" val="337874011"/>
                    </a:ext>
                  </a:extLst>
                </a:gridCol>
                <a:gridCol w="1911389">
                  <a:extLst>
                    <a:ext uri="{9D8B030D-6E8A-4147-A177-3AD203B41FA5}">
                      <a16:colId xmlns:a16="http://schemas.microsoft.com/office/drawing/2014/main" val="579853040"/>
                    </a:ext>
                  </a:extLst>
                </a:gridCol>
              </a:tblGrid>
              <a:tr h="467500">
                <a:tc rowSpan="2">
                  <a:txBody>
                    <a:bodyPr/>
                    <a:lstStyle/>
                    <a:p>
                      <a:pPr marL="0" marR="0" algn="ctr">
                        <a:lnSpc>
                          <a:spcPct val="107000"/>
                        </a:lnSpc>
                        <a:spcBef>
                          <a:spcPts val="0"/>
                        </a:spcBef>
                        <a:spcAft>
                          <a:spcPts val="800"/>
                        </a:spcAft>
                      </a:pPr>
                      <a:r>
                        <a:rPr lang="es-ES" sz="1600">
                          <a:effectLst/>
                        </a:rPr>
                        <a:t>Producto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marL="0" marR="0" algn="ctr">
                        <a:lnSpc>
                          <a:spcPct val="107000"/>
                        </a:lnSpc>
                        <a:spcBef>
                          <a:spcPts val="0"/>
                        </a:spcBef>
                        <a:spcAft>
                          <a:spcPts val="800"/>
                        </a:spcAft>
                      </a:pPr>
                      <a:r>
                        <a:rPr lang="es-ES" sz="1600" dirty="0">
                          <a:effectLst/>
                        </a:rPr>
                        <a:t>Agosto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a:p>
                  </a:txBody>
                  <a:tcPr/>
                </a:tc>
                <a:tc>
                  <a:txBody>
                    <a:bodyPr/>
                    <a:lstStyle/>
                    <a:p>
                      <a:pPr marL="0" marR="0">
                        <a:lnSpc>
                          <a:spcPct val="107000"/>
                        </a:lnSpc>
                        <a:spcBef>
                          <a:spcPts val="0"/>
                        </a:spcBef>
                        <a:spcAft>
                          <a:spcPts val="800"/>
                        </a:spcAft>
                      </a:pPr>
                      <a:r>
                        <a:rPr lang="es-ES" sz="1600" dirty="0">
                          <a:effectLst/>
                        </a:rPr>
                        <a:t>Agosto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213486722"/>
                  </a:ext>
                </a:extLst>
              </a:tr>
              <a:tr h="331413">
                <a:tc vMerge="1">
                  <a:txBody>
                    <a:bodyPr/>
                    <a:lstStyle/>
                    <a:p>
                      <a:endParaRPr lang="en-US"/>
                    </a:p>
                  </a:txBody>
                  <a:tcPr/>
                </a:tc>
                <a:tc>
                  <a:txBody>
                    <a:bodyPr/>
                    <a:lstStyle/>
                    <a:p>
                      <a:pPr marL="0" marR="0" algn="ctr">
                        <a:lnSpc>
                          <a:spcPct val="107000"/>
                        </a:lnSpc>
                        <a:spcBef>
                          <a:spcPts val="0"/>
                        </a:spcBef>
                        <a:spcAft>
                          <a:spcPts val="800"/>
                        </a:spcAft>
                      </a:pPr>
                      <a:r>
                        <a:rPr lang="es-ES" sz="1600">
                          <a:effectLst/>
                        </a:rPr>
                        <a:t>Precio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Cantidad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Precio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70040230"/>
                  </a:ext>
                </a:extLst>
              </a:tr>
              <a:tr h="331413">
                <a:tc>
                  <a:txBody>
                    <a:bodyPr/>
                    <a:lstStyle/>
                    <a:p>
                      <a:pPr marL="0" marR="0">
                        <a:lnSpc>
                          <a:spcPct val="107000"/>
                        </a:lnSpc>
                        <a:spcBef>
                          <a:spcPts val="0"/>
                        </a:spcBef>
                        <a:spcAft>
                          <a:spcPts val="800"/>
                        </a:spcAft>
                      </a:pPr>
                      <a:r>
                        <a:rPr lang="es-ES" sz="1600">
                          <a:effectLst/>
                        </a:rPr>
                        <a:t>Papas (1 kr)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950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47288070"/>
                  </a:ext>
                </a:extLst>
              </a:tr>
              <a:tr h="401258">
                <a:tc>
                  <a:txBody>
                    <a:bodyPr/>
                    <a:lstStyle/>
                    <a:p>
                      <a:pPr marL="0" marR="0">
                        <a:lnSpc>
                          <a:spcPct val="107000"/>
                        </a:lnSpc>
                        <a:spcBef>
                          <a:spcPts val="0"/>
                        </a:spcBef>
                        <a:spcAft>
                          <a:spcPts val="800"/>
                        </a:spcAft>
                      </a:pPr>
                      <a:r>
                        <a:rPr lang="es-ES" sz="1600">
                          <a:effectLst/>
                        </a:rPr>
                        <a:t>Leche (litro)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680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820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83400095"/>
                  </a:ext>
                </a:extLst>
              </a:tr>
              <a:tr h="331413">
                <a:tc>
                  <a:txBody>
                    <a:bodyPr/>
                    <a:lstStyle/>
                    <a:p>
                      <a:pPr marL="0" marR="0">
                        <a:lnSpc>
                          <a:spcPct val="107000"/>
                        </a:lnSpc>
                        <a:spcBef>
                          <a:spcPts val="0"/>
                        </a:spcBef>
                        <a:spcAft>
                          <a:spcPts val="800"/>
                        </a:spcAft>
                      </a:pPr>
                      <a:r>
                        <a:rPr lang="es-ES" sz="1600">
                          <a:effectLst/>
                        </a:rPr>
                        <a:t>Arroz (1 kg)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87801581"/>
                  </a:ext>
                </a:extLst>
              </a:tr>
              <a:tr h="557559">
                <a:tc>
                  <a:txBody>
                    <a:bodyPr/>
                    <a:lstStyle/>
                    <a:p>
                      <a:pPr marL="0" marR="0">
                        <a:lnSpc>
                          <a:spcPct val="107000"/>
                        </a:lnSpc>
                        <a:spcBef>
                          <a:spcPts val="0"/>
                        </a:spcBef>
                        <a:spcAft>
                          <a:spcPts val="800"/>
                        </a:spcAft>
                      </a:pPr>
                      <a:r>
                        <a:rPr lang="es-ES" sz="1600">
                          <a:effectLst/>
                        </a:rPr>
                        <a:t>Huevos (docena)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1500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42525316"/>
                  </a:ext>
                </a:extLst>
              </a:tr>
              <a:tr h="400610">
                <a:tc>
                  <a:txBody>
                    <a:bodyPr/>
                    <a:lstStyle/>
                    <a:p>
                      <a:pPr marL="0" marR="0">
                        <a:lnSpc>
                          <a:spcPct val="107000"/>
                        </a:lnSpc>
                        <a:spcBef>
                          <a:spcPts val="0"/>
                        </a:spcBef>
                        <a:spcAft>
                          <a:spcPts val="800"/>
                        </a:spcAft>
                      </a:pPr>
                      <a:r>
                        <a:rPr lang="es-ES" sz="1600">
                          <a:effectLst/>
                        </a:rPr>
                        <a:t>Tomate (kg)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a:effectLst/>
                        </a:rPr>
                        <a:t>720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s-ES" sz="1600" dirty="0">
                          <a:effectLst/>
                        </a:rPr>
                        <a:t>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98717139"/>
                  </a:ext>
                </a:extLst>
              </a:tr>
            </a:tbl>
          </a:graphicData>
        </a:graphic>
      </p:graphicFrame>
    </p:spTree>
    <p:extLst>
      <p:ext uri="{BB962C8B-B14F-4D97-AF65-F5344CB8AC3E}">
        <p14:creationId xmlns:p14="http://schemas.microsoft.com/office/powerpoint/2010/main" val="12778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39752" y="548680"/>
            <a:ext cx="3953165" cy="461665"/>
          </a:xfrm>
          <a:prstGeom prst="rect">
            <a:avLst/>
          </a:prstGeom>
          <a:noFill/>
        </p:spPr>
        <p:txBody>
          <a:bodyPr wrap="square" rtlCol="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Eras Bold ITC" panose="020B0907030504020204" pitchFamily="34" charset="0"/>
              </a:rPr>
              <a:t>Valor Deflactado</a:t>
            </a:r>
          </a:p>
        </p:txBody>
      </p:sp>
      <mc:AlternateContent xmlns:mc="http://schemas.openxmlformats.org/markup-compatibility/2006" xmlns:a14="http://schemas.microsoft.com/office/drawing/2010/main">
        <mc:Choice Requires="a14">
          <p:sp>
            <p:nvSpPr>
              <p:cNvPr id="4" name="CuadroTexto 3"/>
              <p:cNvSpPr txBox="1"/>
              <p:nvPr/>
            </p:nvSpPr>
            <p:spPr>
              <a:xfrm>
                <a:off x="2195736" y="2852936"/>
                <a:ext cx="4426340" cy="5432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ES" b="0" i="1" smtClean="0">
                          <a:latin typeface="Cambria Math" panose="02040503050406030204" pitchFamily="18" charset="0"/>
                        </a:rPr>
                        <m:t>𝑑𝑒𝑓𝑙𝑎𝑐𝑡𝑎𝑑𝑜</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ES" b="0" i="1" smtClean="0">
                              <a:latin typeface="Cambria Math" panose="02040503050406030204" pitchFamily="18" charset="0"/>
                            </a:rPr>
                            <m:t>𝑛𝑜𝑚𝑖𝑛𝑎𝑙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num>
                        <m:den>
                          <m:r>
                            <a:rPr lang="es-ES" b="0" i="1" smtClean="0">
                              <a:latin typeface="Cambria Math" panose="02040503050406030204" pitchFamily="18" charset="0"/>
                            </a:rPr>
                            <m:t>Í</m:t>
                          </m:r>
                          <m:r>
                            <a:rPr lang="es-ES" b="0" i="1" smtClean="0">
                              <a:latin typeface="Cambria Math" panose="02040503050406030204" pitchFamily="18" charset="0"/>
                            </a:rPr>
                            <m:t>𝑛𝑑𝑖𝑐𝑒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𝑃𝑟𝑒𝑐𝑖𝑜𝑠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den>
                      </m:f>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195736" y="2852936"/>
                <a:ext cx="4426340" cy="543290"/>
              </a:xfrm>
              <a:prstGeom prst="rect">
                <a:avLst/>
              </a:prstGeom>
              <a:blipFill rotWithShape="0">
                <a:blip r:embed="rId2"/>
                <a:stretch>
                  <a:fillRect/>
                </a:stretch>
              </a:blipFill>
            </p:spPr>
            <p:txBody>
              <a:bodyPr/>
              <a:lstStyle/>
              <a:p>
                <a:r>
                  <a:rPr lang="es-ES">
                    <a:noFill/>
                  </a:rPr>
                  <a:t> </a:t>
                </a:r>
              </a:p>
            </p:txBody>
          </p:sp>
        </mc:Fallback>
      </mc:AlternateContent>
      <p:sp>
        <p:nvSpPr>
          <p:cNvPr id="8" name="CuadroTexto 7"/>
          <p:cNvSpPr txBox="1"/>
          <p:nvPr/>
        </p:nvSpPr>
        <p:spPr>
          <a:xfrm>
            <a:off x="827584" y="1412776"/>
            <a:ext cx="7416824" cy="1200329"/>
          </a:xfrm>
          <a:prstGeom prst="rect">
            <a:avLst/>
          </a:prstGeom>
          <a:noFill/>
        </p:spPr>
        <p:txBody>
          <a:bodyPr wrap="square" rtlCol="0">
            <a:spAutoFit/>
          </a:bodyPr>
          <a:lstStyle/>
          <a:p>
            <a:pPr algn="just"/>
            <a:r>
              <a:rPr lang="es-ES" dirty="0"/>
              <a:t>Transformar una magnitud económica expresada en términos monetarios a precios corrientes en otra magnitud expresada también en términos monetarios, pero a precios del año base. </a:t>
            </a:r>
            <a:r>
              <a:rPr lang="es-ES" b="1" dirty="0"/>
              <a:t>Eliminar del valor el efecto de la inflación o subida de precios.</a:t>
            </a:r>
            <a:endParaRPr lang="es-ES" dirty="0"/>
          </a:p>
        </p:txBody>
      </p:sp>
      <p:sp>
        <p:nvSpPr>
          <p:cNvPr id="5" name="CuadroTexto 4"/>
          <p:cNvSpPr txBox="1"/>
          <p:nvPr/>
        </p:nvSpPr>
        <p:spPr>
          <a:xfrm>
            <a:off x="827584" y="3717032"/>
            <a:ext cx="7560840" cy="830997"/>
          </a:xfrm>
          <a:prstGeom prst="rect">
            <a:avLst/>
          </a:prstGeom>
          <a:noFill/>
        </p:spPr>
        <p:txBody>
          <a:bodyPr wrap="square" rtlCol="0">
            <a:spAutoFit/>
          </a:bodyPr>
          <a:lstStyle/>
          <a:p>
            <a:pPr algn="just"/>
            <a:r>
              <a:rPr lang="es-ES" sz="1600" dirty="0"/>
              <a:t>Suponga que el precio de una habitación para dos personas en un determinado hotel en marzo del 2022  fue de 155 000 colones. </a:t>
            </a:r>
            <a:r>
              <a:rPr lang="es-ES" sz="1600" i="1" dirty="0"/>
              <a:t>Deflacte el precio de alquiler de la habitación para expresarlo en colones de diciembre de 2020.</a:t>
            </a:r>
          </a:p>
        </p:txBody>
      </p:sp>
      <mc:AlternateContent xmlns:mc="http://schemas.openxmlformats.org/markup-compatibility/2006">
        <mc:Choice xmlns:a14="http://schemas.microsoft.com/office/drawing/2010/main" Requires="a14">
          <p:sp>
            <p:nvSpPr>
              <p:cNvPr id="7" name="CuadroTexto 6"/>
              <p:cNvSpPr txBox="1"/>
              <p:nvPr/>
            </p:nvSpPr>
            <p:spPr>
              <a:xfrm>
                <a:off x="2870824" y="5013176"/>
                <a:ext cx="2268250" cy="397353"/>
              </a:xfrm>
              <a:prstGeom prst="rect">
                <a:avLst/>
              </a:prstGeom>
              <a:noFill/>
            </p:spPr>
            <p:txBody>
              <a:bodyPr wrap="none" lIns="0" tIns="0" rIns="0" bIns="0" rtlCol="0">
                <a:spAutoFit/>
              </a:bodyPr>
              <a:lstStyle/>
              <a:p>
                <a14:m>
                  <m:oMath xmlns:m="http://schemas.openxmlformats.org/officeDocument/2006/math">
                    <m:f>
                      <m:fPr>
                        <m:ctrlPr>
                          <a:rPr lang="es-ES" i="1" smtClean="0">
                            <a:latin typeface="Cambria Math" panose="02040503050406030204" pitchFamily="18" charset="0"/>
                          </a:rPr>
                        </m:ctrlPr>
                      </m:fPr>
                      <m:num>
                        <m:r>
                          <a:rPr lang="es-CR" b="0" i="1" smtClean="0">
                            <a:latin typeface="Cambria Math" panose="02040503050406030204" pitchFamily="18" charset="0"/>
                          </a:rPr>
                          <m:t>1</m:t>
                        </m:r>
                        <m:r>
                          <a:rPr lang="es-ES" b="0" i="1" smtClean="0">
                            <a:latin typeface="Cambria Math" panose="02040503050406030204" pitchFamily="18" charset="0"/>
                          </a:rPr>
                          <m:t>5</m:t>
                        </m:r>
                        <m:r>
                          <a:rPr lang="es-CR" b="0" i="1" smtClean="0">
                            <a:latin typeface="Cambria Math" panose="02040503050406030204" pitchFamily="18" charset="0"/>
                          </a:rPr>
                          <m:t>5</m:t>
                        </m:r>
                        <m:r>
                          <a:rPr lang="es-ES" b="0" i="1" smtClean="0">
                            <a:latin typeface="Cambria Math" panose="02040503050406030204" pitchFamily="18" charset="0"/>
                          </a:rPr>
                          <m:t> 000</m:t>
                        </m:r>
                      </m:num>
                      <m:den>
                        <m:r>
                          <a:rPr lang="es-ES" b="0" i="1" smtClean="0">
                            <a:latin typeface="Cambria Math" panose="02040503050406030204" pitchFamily="18" charset="0"/>
                          </a:rPr>
                          <m:t>1</m:t>
                        </m:r>
                        <m:r>
                          <a:rPr lang="es-CR" b="0" i="1" smtClean="0">
                            <a:latin typeface="Cambria Math" panose="02040503050406030204" pitchFamily="18" charset="0"/>
                          </a:rPr>
                          <m:t>0</m:t>
                        </m:r>
                        <m:r>
                          <a:rPr lang="es-CR" b="0" i="1" smtClean="0">
                            <a:latin typeface="Cambria Math" panose="02040503050406030204" pitchFamily="18" charset="0"/>
                          </a:rPr>
                          <m:t>5.74</m:t>
                        </m:r>
                      </m:den>
                    </m:f>
                    <m:r>
                      <a:rPr lang="es-ES" b="0" i="1" smtClean="0">
                        <a:latin typeface="Cambria Math" panose="02040503050406030204" pitchFamily="18" charset="0"/>
                      </a:rPr>
                      <m:t>∗100=</m:t>
                    </m:r>
                  </m:oMath>
                </a14:m>
                <a:r>
                  <a:rPr lang="es-ES" dirty="0"/>
                  <a:t> 146 586</a:t>
                </a:r>
              </a:p>
            </p:txBody>
          </p:sp>
        </mc:Choice>
        <mc:Fallback>
          <p:sp>
            <p:nvSpPr>
              <p:cNvPr id="7" name="CuadroTexto 6"/>
              <p:cNvSpPr txBox="1">
                <a:spLocks noRot="1" noChangeAspect="1" noMove="1" noResize="1" noEditPoints="1" noAdjustHandles="1" noChangeArrowheads="1" noChangeShapeType="1" noTextEdit="1"/>
              </p:cNvSpPr>
              <p:nvPr/>
            </p:nvSpPr>
            <p:spPr>
              <a:xfrm>
                <a:off x="2870824" y="5013176"/>
                <a:ext cx="2268250" cy="397353"/>
              </a:xfrm>
              <a:prstGeom prst="rect">
                <a:avLst/>
              </a:prstGeom>
              <a:blipFill>
                <a:blip r:embed="rId3"/>
                <a:stretch>
                  <a:fillRect l="-2688" t="-4545" r="-5108" b="-19697"/>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6622076" y="5188964"/>
            <a:ext cx="2312904" cy="1526282"/>
          </a:xfrm>
          <a:prstGeom prst="rect">
            <a:avLst/>
          </a:prstGeom>
        </p:spPr>
      </p:pic>
    </p:spTree>
    <p:extLst>
      <p:ext uri="{BB962C8B-B14F-4D97-AF65-F5344CB8AC3E}">
        <p14:creationId xmlns:p14="http://schemas.microsoft.com/office/powerpoint/2010/main" val="41503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0F9DB0-84D5-E94D-D6E9-F6F1CE9D7ED9}"/>
              </a:ext>
            </a:extLst>
          </p:cNvPr>
          <p:cNvPicPr>
            <a:picLocks noChangeAspect="1"/>
          </p:cNvPicPr>
          <p:nvPr/>
        </p:nvPicPr>
        <p:blipFill>
          <a:blip r:embed="rId2"/>
          <a:stretch>
            <a:fillRect/>
          </a:stretch>
        </p:blipFill>
        <p:spPr>
          <a:xfrm>
            <a:off x="1835696" y="257249"/>
            <a:ext cx="5015285" cy="6343501"/>
          </a:xfrm>
          <a:prstGeom prst="rect">
            <a:avLst/>
          </a:prstGeom>
        </p:spPr>
      </p:pic>
    </p:spTree>
    <p:extLst>
      <p:ext uri="{BB962C8B-B14F-4D97-AF65-F5344CB8AC3E}">
        <p14:creationId xmlns:p14="http://schemas.microsoft.com/office/powerpoint/2010/main" val="254204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BAD0C3-D970-BD1C-8037-8FC6CD4FB5C5}"/>
              </a:ext>
            </a:extLst>
          </p:cNvPr>
          <p:cNvPicPr>
            <a:picLocks noChangeAspect="1"/>
          </p:cNvPicPr>
          <p:nvPr/>
        </p:nvPicPr>
        <p:blipFill>
          <a:blip r:embed="rId2"/>
          <a:stretch>
            <a:fillRect/>
          </a:stretch>
        </p:blipFill>
        <p:spPr>
          <a:xfrm>
            <a:off x="3766306" y="692697"/>
            <a:ext cx="4049146" cy="3600400"/>
          </a:xfrm>
          <a:prstGeom prst="rect">
            <a:avLst/>
          </a:prstGeom>
        </p:spPr>
      </p:pic>
      <p:pic>
        <p:nvPicPr>
          <p:cNvPr id="7" name="Imagen 6">
            <a:extLst>
              <a:ext uri="{FF2B5EF4-FFF2-40B4-BE49-F238E27FC236}">
                <a16:creationId xmlns:a16="http://schemas.microsoft.com/office/drawing/2014/main" id="{2A6670CB-2B2A-D96E-1700-335BAB5D84C4}"/>
              </a:ext>
            </a:extLst>
          </p:cNvPr>
          <p:cNvPicPr>
            <a:picLocks noChangeAspect="1"/>
          </p:cNvPicPr>
          <p:nvPr/>
        </p:nvPicPr>
        <p:blipFill>
          <a:blip r:embed="rId3"/>
          <a:stretch>
            <a:fillRect/>
          </a:stretch>
        </p:blipFill>
        <p:spPr>
          <a:xfrm>
            <a:off x="871087" y="994232"/>
            <a:ext cx="2713273" cy="3082840"/>
          </a:xfrm>
          <a:prstGeom prst="rect">
            <a:avLst/>
          </a:prstGeom>
        </p:spPr>
      </p:pic>
    </p:spTree>
    <p:extLst>
      <p:ext uri="{BB962C8B-B14F-4D97-AF65-F5344CB8AC3E}">
        <p14:creationId xmlns:p14="http://schemas.microsoft.com/office/powerpoint/2010/main" val="64701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534" y="692696"/>
            <a:ext cx="1160072" cy="84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a:stretch>
            <a:fillRect/>
          </a:stretch>
        </p:blipFill>
        <p:spPr>
          <a:xfrm>
            <a:off x="539552" y="717961"/>
            <a:ext cx="6522530" cy="982847"/>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683568" y="2276872"/>
                <a:ext cx="7270645" cy="402995"/>
              </a:xfrm>
              <a:prstGeom prst="rect">
                <a:avLst/>
              </a:prstGeom>
              <a:noFill/>
            </p:spPr>
            <p:txBody>
              <a:bodyPr wrap="none" lIns="0" tIns="0" rIns="0" bIns="0" rtlCol="0">
                <a:spAutoFit/>
              </a:bodyPr>
              <a:lstStyle/>
              <a:p>
                <a14:m>
                  <m:oMath xmlns:m="http://schemas.openxmlformats.org/officeDocument/2006/math">
                    <m:r>
                      <a:rPr lang="es-ES"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𝑁𝑎𝑡𝑎𝑙𝑖𝑑𝑎𝑑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i="1" smtClean="0">
                            <a:ln w="0"/>
                            <a:effectLst>
                              <a:outerShdw blurRad="38100" dist="19050" dir="2700000" algn="tl" rotWithShape="0">
                                <a:schemeClr val="dk1">
                                  <a:alpha val="40000"/>
                                </a:schemeClr>
                              </a:outerShdw>
                            </a:effectLst>
                            <a:latin typeface="Cambria Math" panose="02040503050406030204" pitchFamily="18" charset="0"/>
                          </a:rPr>
                          <m:t>𝑁𝑎𝑐𝑖𝑚𝑖𝑒𝑛𝑡𝑜𝑠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𝑣𝑖𝑣𝑜𝑠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i="1" smtClean="0">
                            <a:ln w="0"/>
                            <a:effectLst>
                              <a:outerShdw blurRad="38100" dist="19050" dir="2700000" algn="tl" rotWithShape="0">
                                <a:schemeClr val="dk1">
                                  <a:alpha val="40000"/>
                                </a:schemeClr>
                              </a:outerShdw>
                            </a:effectLst>
                            <a:latin typeface="Cambria Math" panose="02040503050406030204" pitchFamily="18" charset="0"/>
                          </a:rPr>
                          <m:t>ó</m:t>
                        </m:r>
                        <m:r>
                          <a:rPr lang="es-ES" i="1" smtClean="0">
                            <a:ln w="0"/>
                            <a:effectLst>
                              <a:outerShdw blurRad="38100" dist="19050" dir="2700000" algn="tl" rotWithShape="0">
                                <a:schemeClr val="dk1">
                                  <a:alpha val="40000"/>
                                </a:schemeClr>
                              </a:outerShdw>
                            </a:effectLst>
                            <a:latin typeface="Cambria Math" panose="02040503050406030204" pitchFamily="18" charset="0"/>
                          </a:rPr>
                          <m:t>𝑛</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𝑧</m:t>
                        </m:r>
                      </m:den>
                    </m:f>
                  </m:oMath>
                </a14:m>
                <a:r>
                  <a:rPr lang="es-ES" dirty="0">
                    <a:ln w="0"/>
                    <a:effectLst>
                      <a:outerShdw blurRad="38100" dist="19050" dir="2700000" algn="tl" rotWithShape="0">
                        <a:schemeClr val="dk1">
                          <a:alpha val="40000"/>
                        </a:schemeClr>
                      </a:outerShdw>
                    </a:effectLst>
                  </a:rPr>
                  <a:t>*1000</a:t>
                </a:r>
              </a:p>
            </p:txBody>
          </p:sp>
        </mc:Choice>
        <mc:Fallback xmlns="">
          <p:sp>
            <p:nvSpPr>
              <p:cNvPr id="3" name="CuadroTexto 2"/>
              <p:cNvSpPr txBox="1">
                <a:spLocks noRot="1" noChangeAspect="1" noMove="1" noResize="1" noEditPoints="1" noAdjustHandles="1" noChangeArrowheads="1" noChangeShapeType="1" noTextEdit="1"/>
              </p:cNvSpPr>
              <p:nvPr/>
            </p:nvSpPr>
            <p:spPr>
              <a:xfrm>
                <a:off x="683568" y="2276872"/>
                <a:ext cx="7270645" cy="402995"/>
              </a:xfrm>
              <a:prstGeom prst="rect">
                <a:avLst/>
              </a:prstGeom>
              <a:blipFill>
                <a:blip r:embed="rId5"/>
                <a:stretch>
                  <a:fillRect l="-1257" t="-6061" r="-1341" b="-25758"/>
                </a:stretch>
              </a:blipFill>
            </p:spPr>
            <p:txBody>
              <a:bodyPr/>
              <a:lstStyle/>
              <a:p>
                <a:r>
                  <a:rPr lang="en-US">
                    <a:noFill/>
                  </a:rPr>
                  <a:t> </a:t>
                </a:r>
              </a:p>
            </p:txBody>
          </p:sp>
        </mc:Fallback>
      </mc:AlternateContent>
      <p:pic>
        <p:nvPicPr>
          <p:cNvPr id="4" name="Imagen 3"/>
          <p:cNvPicPr>
            <a:picLocks noChangeAspect="1"/>
          </p:cNvPicPr>
          <p:nvPr/>
        </p:nvPicPr>
        <p:blipFill>
          <a:blip r:embed="rId6"/>
          <a:stretch>
            <a:fillRect/>
          </a:stretch>
        </p:blipFill>
        <p:spPr>
          <a:xfrm>
            <a:off x="1078270" y="3255931"/>
            <a:ext cx="6446057" cy="2813755"/>
          </a:xfrm>
          <a:prstGeom prst="rect">
            <a:avLst/>
          </a:prstGeom>
        </p:spPr>
      </p:pic>
    </p:spTree>
    <p:extLst>
      <p:ext uri="{BB962C8B-B14F-4D97-AF65-F5344CB8AC3E}">
        <p14:creationId xmlns:p14="http://schemas.microsoft.com/office/powerpoint/2010/main" val="14210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620688"/>
            <a:ext cx="4176464" cy="11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2555776" y="2060848"/>
            <a:ext cx="3781581" cy="3168352"/>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2843808" y="5589240"/>
                <a:ext cx="357642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𝑇𝐵𝑁</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71819</m:t>
                          </m:r>
                        </m:num>
                        <m:den>
                          <m:r>
                            <a:rPr lang="es-ES" b="0" i="1" smtClean="0">
                              <a:latin typeface="Cambria Math" panose="02040503050406030204" pitchFamily="18" charset="0"/>
                            </a:rPr>
                            <m:t>4807000</m:t>
                          </m:r>
                        </m:den>
                      </m:f>
                      <m:r>
                        <a:rPr lang="es-ES" b="0" i="1" smtClean="0">
                          <a:latin typeface="Cambria Math" panose="02040503050406030204" pitchFamily="18" charset="0"/>
                        </a:rPr>
                        <m:t>∗1000=14.9 </m:t>
                      </m:r>
                      <m:r>
                        <a:rPr lang="es-ES" b="0" i="1" smtClean="0">
                          <a:latin typeface="Cambria Math" panose="02040503050406030204" pitchFamily="18" charset="0"/>
                        </a:rPr>
                        <m:t>𝑚𝑖𝑙</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843808" y="5589240"/>
                <a:ext cx="3576427" cy="520399"/>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591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ED8BE-4975-41B2-918F-18D07BDB6AA4}"/>
              </a:ext>
            </a:extLst>
          </p:cNvPr>
          <p:cNvPicPr>
            <a:picLocks noChangeAspect="1"/>
          </p:cNvPicPr>
          <p:nvPr/>
        </p:nvPicPr>
        <p:blipFill>
          <a:blip r:embed="rId2"/>
          <a:stretch>
            <a:fillRect/>
          </a:stretch>
        </p:blipFill>
        <p:spPr>
          <a:xfrm>
            <a:off x="284208" y="836713"/>
            <a:ext cx="8575583" cy="4464496"/>
          </a:xfrm>
          <a:prstGeom prst="rect">
            <a:avLst/>
          </a:prstGeom>
        </p:spPr>
      </p:pic>
    </p:spTree>
    <p:extLst>
      <p:ext uri="{BB962C8B-B14F-4D97-AF65-F5344CB8AC3E}">
        <p14:creationId xmlns:p14="http://schemas.microsoft.com/office/powerpoint/2010/main" val="211858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1EF19-27B9-44B0-AFCB-A60C7B5CBE8B}"/>
              </a:ext>
            </a:extLst>
          </p:cNvPr>
          <p:cNvPicPr>
            <a:picLocks noChangeAspect="1"/>
          </p:cNvPicPr>
          <p:nvPr/>
        </p:nvPicPr>
        <p:blipFill>
          <a:blip r:embed="rId2"/>
          <a:stretch>
            <a:fillRect/>
          </a:stretch>
        </p:blipFill>
        <p:spPr>
          <a:xfrm>
            <a:off x="539552" y="671306"/>
            <a:ext cx="7852791" cy="5515388"/>
          </a:xfrm>
          <a:prstGeom prst="rect">
            <a:avLst/>
          </a:prstGeom>
        </p:spPr>
      </p:pic>
    </p:spTree>
    <p:extLst>
      <p:ext uri="{BB962C8B-B14F-4D97-AF65-F5344CB8AC3E}">
        <p14:creationId xmlns:p14="http://schemas.microsoft.com/office/powerpoint/2010/main" val="369267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9632" y="932731"/>
            <a:ext cx="4533900" cy="876300"/>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1259632" y="2132856"/>
                <a:ext cx="7217810"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𝑀𝑜𝑟𝑡𝑎𝑙𝑖𝑑𝑎𝑑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1600" i="1" smtClean="0">
                              <a:ln w="0"/>
                              <a:effectLst>
                                <a:outerShdw blurRad="38100" dist="19050" dir="2700000" algn="tl" rotWithShape="0">
                                  <a:schemeClr val="dk1">
                                    <a:alpha val="40000"/>
                                  </a:schemeClr>
                                </a:outerShdw>
                              </a:effectLst>
                              <a:latin typeface="Cambria Math" panose="02040503050406030204" pitchFamily="18" charset="0"/>
                            </a:rPr>
                            <m:t>𝐷𝑒𝑓𝑢𝑛𝑐𝑖𝑜𝑛𝑒𝑠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𝑜𝑐𝑢𝑟𝑟𝑖𝑑𝑎𝑠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sz="1600"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den>
                      </m:f>
                      <m:r>
                        <a:rPr lang="es-ES" sz="1600" i="1" smtClean="0">
                          <a:ln w="0"/>
                          <a:effectLst>
                            <a:outerShdw blurRad="38100" dist="19050" dir="2700000" algn="tl" rotWithShape="0">
                              <a:schemeClr val="dk1">
                                <a:alpha val="40000"/>
                              </a:schemeClr>
                            </a:outerShdw>
                          </a:effectLst>
                          <a:latin typeface="Cambria Math" panose="02040503050406030204" pitchFamily="18" charset="0"/>
                        </a:rPr>
                        <m:t>∗1000</m:t>
                      </m:r>
                    </m:oMath>
                  </m:oMathPara>
                </a14:m>
                <a:endParaRPr lang="es-ES" sz="16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259632" y="2132856"/>
                <a:ext cx="7217810" cy="468205"/>
              </a:xfrm>
              <a:prstGeom prst="rect">
                <a:avLst/>
              </a:prstGeom>
              <a:blipFill rotWithShape="0">
                <a:blip r:embed="rId3"/>
                <a:stretch>
                  <a:fillRect b="-5195"/>
                </a:stretch>
              </a:blipFill>
            </p:spPr>
            <p:txBody>
              <a:bodyPr/>
              <a:lstStyle/>
              <a:p>
                <a:r>
                  <a:rPr lang="en-US">
                    <a:noFill/>
                  </a:rPr>
                  <a:t> </a:t>
                </a:r>
              </a:p>
            </p:txBody>
          </p:sp>
        </mc:Fallback>
      </mc:AlternateContent>
      <p:pic>
        <p:nvPicPr>
          <p:cNvPr id="3" name="Imagen 2"/>
          <p:cNvPicPr>
            <a:picLocks noChangeAspect="1"/>
          </p:cNvPicPr>
          <p:nvPr/>
        </p:nvPicPr>
        <p:blipFill>
          <a:blip r:embed="rId4"/>
          <a:stretch>
            <a:fillRect/>
          </a:stretch>
        </p:blipFill>
        <p:spPr>
          <a:xfrm>
            <a:off x="6228184" y="332656"/>
            <a:ext cx="2447925" cy="1476375"/>
          </a:xfrm>
          <a:prstGeom prst="rect">
            <a:avLst/>
          </a:prstGeom>
        </p:spPr>
      </p:pic>
      <p:pic>
        <p:nvPicPr>
          <p:cNvPr id="4" name="Imagen 3"/>
          <p:cNvPicPr>
            <a:picLocks noChangeAspect="1"/>
          </p:cNvPicPr>
          <p:nvPr/>
        </p:nvPicPr>
        <p:blipFill>
          <a:blip r:embed="rId5"/>
          <a:stretch>
            <a:fillRect/>
          </a:stretch>
        </p:blipFill>
        <p:spPr>
          <a:xfrm>
            <a:off x="1619672" y="3068960"/>
            <a:ext cx="6181725" cy="3295650"/>
          </a:xfrm>
          <a:prstGeom prst="rect">
            <a:avLst/>
          </a:prstGeom>
        </p:spPr>
      </p:pic>
    </p:spTree>
    <p:extLst>
      <p:ext uri="{BB962C8B-B14F-4D97-AF65-F5344CB8AC3E}">
        <p14:creationId xmlns:p14="http://schemas.microsoft.com/office/powerpoint/2010/main" val="234040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20688"/>
            <a:ext cx="45434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204864"/>
            <a:ext cx="372055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uadroTexto 4"/>
              <p:cNvSpPr txBox="1"/>
              <p:nvPr/>
            </p:nvSpPr>
            <p:spPr>
              <a:xfrm>
                <a:off x="2267743" y="5733258"/>
                <a:ext cx="4561319" cy="578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𝑇𝐵𝑀</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2000" b="0" i="1" smtClean="0">
                              <a:ln w="0"/>
                              <a:effectLst>
                                <a:outerShdw blurRad="38100" dist="19050" dir="2700000" algn="tl" rotWithShape="0">
                                  <a:schemeClr val="dk1">
                                    <a:alpha val="40000"/>
                                  </a:schemeClr>
                                </a:outerShdw>
                              </a:effectLst>
                              <a:latin typeface="Cambria Math" panose="02040503050406030204" pitchFamily="18" charset="0"/>
                            </a:rPr>
                            <m:t>21039</m:t>
                          </m:r>
                        </m:num>
                        <m:den>
                          <m:r>
                            <a:rPr lang="es-ES" sz="2000" b="0" i="1" smtClean="0">
                              <a:ln w="0"/>
                              <a:effectLst>
                                <a:outerShdw blurRad="38100" dist="19050" dir="2700000" algn="tl" rotWithShape="0">
                                  <a:schemeClr val="dk1">
                                    <a:alpha val="40000"/>
                                  </a:schemeClr>
                                </a:outerShdw>
                              </a:effectLst>
                              <a:latin typeface="Cambria Math" panose="02040503050406030204" pitchFamily="18" charset="0"/>
                            </a:rPr>
                            <m:t>4807000</m:t>
                          </m:r>
                        </m:den>
                      </m:f>
                      <m:r>
                        <a:rPr lang="es-ES" sz="2000" i="1" smtClean="0">
                          <a:ln w="0"/>
                          <a:effectLst>
                            <a:outerShdw blurRad="38100" dist="19050" dir="2700000" algn="tl" rotWithShape="0">
                              <a:schemeClr val="dk1">
                                <a:alpha val="40000"/>
                              </a:schemeClr>
                            </a:outerShdw>
                          </a:effectLst>
                          <a:latin typeface="Cambria Math" panose="02040503050406030204" pitchFamily="18" charset="0"/>
                        </a:rPr>
                        <m:t>∗1000</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=4.38 </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𝑚𝑖𝑙</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2267743" y="5733258"/>
                <a:ext cx="4561319" cy="578235"/>
              </a:xfrm>
              <a:prstGeom prst="rect">
                <a:avLst/>
              </a:prstGeom>
              <a:blipFill rotWithShape="0">
                <a:blip r:embed="rId4"/>
                <a:stretch>
                  <a:fillRect b="-7368"/>
                </a:stretch>
              </a:blipFill>
            </p:spPr>
            <p:txBody>
              <a:bodyPr/>
              <a:lstStyle/>
              <a:p>
                <a:r>
                  <a:rPr lang="es-ES">
                    <a:noFill/>
                  </a:rPr>
                  <a:t> </a:t>
                </a:r>
              </a:p>
            </p:txBody>
          </p:sp>
        </mc:Fallback>
      </mc:AlternateContent>
    </p:spTree>
    <p:extLst>
      <p:ext uri="{BB962C8B-B14F-4D97-AF65-F5344CB8AC3E}">
        <p14:creationId xmlns:p14="http://schemas.microsoft.com/office/powerpoint/2010/main" val="32977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95010-138F-4178-BBAE-75EFEC67947A}"/>
              </a:ext>
            </a:extLst>
          </p:cNvPr>
          <p:cNvPicPr>
            <a:picLocks noChangeAspect="1"/>
          </p:cNvPicPr>
          <p:nvPr/>
        </p:nvPicPr>
        <p:blipFill>
          <a:blip r:embed="rId2"/>
          <a:stretch>
            <a:fillRect/>
          </a:stretch>
        </p:blipFill>
        <p:spPr>
          <a:xfrm>
            <a:off x="467544" y="764704"/>
            <a:ext cx="8407044" cy="5524865"/>
          </a:xfrm>
          <a:prstGeom prst="rect">
            <a:avLst/>
          </a:prstGeom>
        </p:spPr>
      </p:pic>
    </p:spTree>
    <p:extLst>
      <p:ext uri="{BB962C8B-B14F-4D97-AF65-F5344CB8AC3E}">
        <p14:creationId xmlns:p14="http://schemas.microsoft.com/office/powerpoint/2010/main" val="415357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5A2CF-D868-4D35-8200-EC86793F1C4E}"/>
              </a:ext>
            </a:extLst>
          </p:cNvPr>
          <p:cNvPicPr>
            <a:picLocks noChangeAspect="1"/>
          </p:cNvPicPr>
          <p:nvPr/>
        </p:nvPicPr>
        <p:blipFill>
          <a:blip r:embed="rId2"/>
          <a:stretch>
            <a:fillRect/>
          </a:stretch>
        </p:blipFill>
        <p:spPr>
          <a:xfrm>
            <a:off x="467544" y="620688"/>
            <a:ext cx="8045805" cy="5503750"/>
          </a:xfrm>
          <a:prstGeom prst="rect">
            <a:avLst/>
          </a:prstGeom>
        </p:spPr>
      </p:pic>
    </p:spTree>
    <p:extLst>
      <p:ext uri="{BB962C8B-B14F-4D97-AF65-F5344CB8AC3E}">
        <p14:creationId xmlns:p14="http://schemas.microsoft.com/office/powerpoint/2010/main" val="309452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768752" cy="268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CuadroTexto 1"/>
              <p:cNvSpPr txBox="1"/>
              <p:nvPr/>
            </p:nvSpPr>
            <p:spPr>
              <a:xfrm>
                <a:off x="3131840" y="4941168"/>
                <a:ext cx="3068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𝐶𝑁</m:t>
                      </m:r>
                      <m:r>
                        <a:rPr lang="es-ES" b="0" i="1" smtClean="0">
                          <a:latin typeface="Cambria Math" panose="02040503050406030204" pitchFamily="18" charset="0"/>
                        </a:rPr>
                        <m:t>=14.9−4.38=10.52 </m:t>
                      </m:r>
                      <m:r>
                        <a:rPr lang="es-ES" b="0" i="1" smtClean="0">
                          <a:latin typeface="Cambria Math" panose="02040503050406030204" pitchFamily="18" charset="0"/>
                        </a:rPr>
                        <m:t>𝑚𝑖𝑙</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131840" y="4941168"/>
                <a:ext cx="3068276" cy="276999"/>
              </a:xfrm>
              <a:prstGeom prst="rect">
                <a:avLst/>
              </a:prstGeom>
              <a:blipFill rotWithShape="0">
                <a:blip r:embed="rId3"/>
                <a:stretch>
                  <a:fillRect l="-1392" r="-1392" b="-8889"/>
                </a:stretch>
              </a:blipFill>
            </p:spPr>
            <p:txBody>
              <a:bodyPr/>
              <a:lstStyle/>
              <a:p>
                <a:r>
                  <a:rPr lang="es-ES">
                    <a:noFill/>
                  </a:rPr>
                  <a:t> </a:t>
                </a:r>
              </a:p>
            </p:txBody>
          </p:sp>
        </mc:Fallback>
      </mc:AlternateContent>
    </p:spTree>
    <p:extLst>
      <p:ext uri="{BB962C8B-B14F-4D97-AF65-F5344CB8AC3E}">
        <p14:creationId xmlns:p14="http://schemas.microsoft.com/office/powerpoint/2010/main" val="7001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49DAB-3D45-4E0D-9E58-74B4E261B89F}"/>
              </a:ext>
            </a:extLst>
          </p:cNvPr>
          <p:cNvPicPr>
            <a:picLocks noChangeAspect="1"/>
          </p:cNvPicPr>
          <p:nvPr/>
        </p:nvPicPr>
        <p:blipFill>
          <a:blip r:embed="rId2"/>
          <a:stretch>
            <a:fillRect/>
          </a:stretch>
        </p:blipFill>
        <p:spPr>
          <a:xfrm>
            <a:off x="1187624" y="468258"/>
            <a:ext cx="6652220" cy="5921484"/>
          </a:xfrm>
          <a:prstGeom prst="rect">
            <a:avLst/>
          </a:prstGeom>
        </p:spPr>
      </p:pic>
    </p:spTree>
    <p:extLst>
      <p:ext uri="{BB962C8B-B14F-4D97-AF65-F5344CB8AC3E}">
        <p14:creationId xmlns:p14="http://schemas.microsoft.com/office/powerpoint/2010/main" val="294533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339752" y="1997629"/>
                <a:ext cx="11585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𝑝</m:t>
                      </m:r>
                      <m:r>
                        <a:rPr lang="es-ES" sz="2000" b="0" i="1" smtClean="0">
                          <a:latin typeface="Cambria Math" panose="02040503050406030204" pitchFamily="18" charset="0"/>
                          <a:ea typeface="Cambria Math" panose="02040503050406030204" pitchFamily="18" charset="0"/>
                        </a:rPr>
                        <m:t>≤1</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339752" y="1997629"/>
                <a:ext cx="1158522" cy="307777"/>
              </a:xfrm>
              <a:prstGeom prst="rect">
                <a:avLst/>
              </a:prstGeom>
              <a:blipFill>
                <a:blip r:embed="rId2"/>
                <a:stretch>
                  <a:fillRect l="-4737" r="-4211"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1764527799"/>
                  </p:ext>
                </p:extLst>
              </p:nvPr>
            </p:nvGraphicFramePr>
            <p:xfrm>
              <a:off x="1187624" y="3068960"/>
              <a:ext cx="6456040" cy="2196974"/>
            </p:xfrm>
            <a:graphic>
              <a:graphicData uri="http://schemas.openxmlformats.org/drawingml/2006/table">
                <a:tbl>
                  <a:tblPr firstRow="1" bandRow="1">
                    <a:tableStyleId>{3B4B98B0-60AC-42C2-AFA5-B58CD77FA1E5}</a:tableStyleId>
                  </a:tblPr>
                  <a:tblGrid>
                    <a:gridCol w="3744416">
                      <a:extLst>
                        <a:ext uri="{9D8B030D-6E8A-4147-A177-3AD203B41FA5}">
                          <a16:colId xmlns:a16="http://schemas.microsoft.com/office/drawing/2014/main" val="20000"/>
                        </a:ext>
                      </a:extLst>
                    </a:gridCol>
                    <a:gridCol w="2711624">
                      <a:extLst>
                        <a:ext uri="{9D8B030D-6E8A-4147-A177-3AD203B41FA5}">
                          <a16:colId xmlns:a16="http://schemas.microsoft.com/office/drawing/2014/main" val="20001"/>
                        </a:ext>
                      </a:extLst>
                    </a:gridCol>
                  </a:tblGrid>
                  <a:tr h="370840">
                    <a:tc gridSpan="2">
                      <a:txBody>
                        <a:bodyPr/>
                        <a:lstStyle/>
                        <a:p>
                          <a:pPr algn="ctr"/>
                          <a:r>
                            <a:rPr lang="es-ES" dirty="0"/>
                            <a:t>Estudiantes de Estadística (n= 35)</a:t>
                          </a:r>
                        </a:p>
                      </a:txBody>
                      <a:tcPr/>
                    </a:tc>
                    <a:tc hMerge="1">
                      <a:txBody>
                        <a:bodyPr/>
                        <a:lstStyle/>
                        <a:p>
                          <a:endParaRPr lang="es-ES" dirty="0"/>
                        </a:p>
                      </a:txBody>
                      <a:tcPr/>
                    </a:tc>
                    <a:extLst>
                      <a:ext uri="{0D108BD9-81ED-4DB2-BD59-A6C34878D82A}">
                        <a16:rowId xmlns:a16="http://schemas.microsoft.com/office/drawing/2014/main" val="10000"/>
                      </a:ext>
                    </a:extLst>
                  </a:tr>
                  <a:tr h="370840">
                    <a:tc>
                      <a:txBody>
                        <a:bodyPr/>
                        <a:lstStyle/>
                        <a:p>
                          <a:r>
                            <a:rPr lang="es-ES" dirty="0"/>
                            <a:t>Número de mujeres (</a:t>
                          </a:r>
                          <a:r>
                            <a:rPr lang="es-ES" b="1" i="1" dirty="0"/>
                            <a:t>x= 22</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smtClean="0">
                                        <a:latin typeface="Cambria Math" panose="02040503050406030204" pitchFamily="18" charset="0"/>
                                      </a:rPr>
                                      <m:t>𝑝</m:t>
                                    </m:r>
                                  </m:e>
                                  <m:sub>
                                    <m:r>
                                      <a:rPr lang="es-ES" smtClean="0">
                                        <a:latin typeface="Cambria Math" panose="02040503050406030204" pitchFamily="18" charset="0"/>
                                      </a:rPr>
                                      <m:t>𝑀𝑢𝑗𝑒𝑟𝑒𝑠</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22</m:t>
                                    </m:r>
                                  </m:num>
                                  <m:den>
                                    <m:r>
                                      <a:rPr lang="es-ES" smtClean="0">
                                        <a:latin typeface="Cambria Math" panose="02040503050406030204" pitchFamily="18" charset="0"/>
                                      </a:rPr>
                                      <m:t>35</m:t>
                                    </m:r>
                                  </m:den>
                                </m:f>
                                <m:r>
                                  <a:rPr lang="es-ES" smtClean="0">
                                    <a:latin typeface="Cambria Math" panose="02040503050406030204" pitchFamily="18" charset="0"/>
                                  </a:rPr>
                                  <m:t>=0.629</m:t>
                                </m:r>
                              </m:oMath>
                            </m:oMathPara>
                          </a14:m>
                          <a:endParaRPr lang="es-ES" dirty="0"/>
                        </a:p>
                      </a:txBody>
                      <a:tcPr/>
                    </a:tc>
                    <a:extLst>
                      <a:ext uri="{0D108BD9-81ED-4DB2-BD59-A6C34878D82A}">
                        <a16:rowId xmlns:a16="http://schemas.microsoft.com/office/drawing/2014/main" val="10001"/>
                      </a:ext>
                    </a:extLst>
                  </a:tr>
                  <a:tr h="370840">
                    <a:tc>
                      <a:txBody>
                        <a:bodyPr/>
                        <a:lstStyle/>
                        <a:p>
                          <a:r>
                            <a:rPr lang="es-ES" dirty="0"/>
                            <a:t>No tienen beca (</a:t>
                          </a:r>
                          <a:r>
                            <a:rPr lang="es-ES" b="1" i="1" dirty="0"/>
                            <a:t>x=5</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smtClean="0">
                                        <a:latin typeface="Cambria Math" panose="02040503050406030204" pitchFamily="18" charset="0"/>
                                      </a:rPr>
                                      <m:t>𝑝</m:t>
                                    </m:r>
                                  </m:e>
                                  <m:sub>
                                    <m:r>
                                      <a:rPr lang="es-ES" smtClean="0">
                                        <a:latin typeface="Cambria Math" panose="02040503050406030204" pitchFamily="18" charset="0"/>
                                      </a:rPr>
                                      <m:t>𝑁𝑜</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5</m:t>
                                    </m:r>
                                  </m:num>
                                  <m:den>
                                    <m:r>
                                      <a:rPr lang="es-ES" smtClean="0">
                                        <a:latin typeface="Cambria Math" panose="02040503050406030204" pitchFamily="18" charset="0"/>
                                      </a:rPr>
                                      <m:t>35</m:t>
                                    </m:r>
                                  </m:den>
                                </m:f>
                                <m:r>
                                  <a:rPr lang="es-ES" smtClean="0">
                                    <a:latin typeface="Cambria Math" panose="02040503050406030204" pitchFamily="18" charset="0"/>
                                  </a:rPr>
                                  <m:t>=0.14</m:t>
                                </m:r>
                                <m:r>
                                  <a:rPr lang="es-CR" b="0" i="0" smtClean="0">
                                    <a:latin typeface="Cambria Math" panose="02040503050406030204" pitchFamily="18" charset="0"/>
                                  </a:rPr>
                                  <m:t>0</m:t>
                                </m:r>
                              </m:oMath>
                            </m:oMathPara>
                          </a14:m>
                          <a:endParaRPr lang="es-ES" dirty="0"/>
                        </a:p>
                      </a:txBody>
                      <a:tcPr/>
                    </a:tc>
                    <a:extLst>
                      <a:ext uri="{0D108BD9-81ED-4DB2-BD59-A6C34878D82A}">
                        <a16:rowId xmlns:a16="http://schemas.microsoft.com/office/drawing/2014/main" val="10002"/>
                      </a:ext>
                    </a:extLst>
                  </a:tr>
                  <a:tr h="370840">
                    <a:tc>
                      <a:txBody>
                        <a:bodyPr/>
                        <a:lstStyle/>
                        <a:p>
                          <a:r>
                            <a:rPr lang="es-ES" dirty="0"/>
                            <a:t>Si tienen internet</a:t>
                          </a:r>
                          <a:r>
                            <a:rPr lang="es-ES" baseline="0" dirty="0"/>
                            <a:t> en su casa (</a:t>
                          </a:r>
                          <a:r>
                            <a:rPr lang="es-ES" i="1" baseline="0" dirty="0"/>
                            <a:t>x=20</a:t>
                          </a:r>
                          <a:r>
                            <a:rPr lang="es-ES" baseline="0" dirty="0"/>
                            <a:t>)</a:t>
                          </a:r>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smtClean="0">
                                        <a:latin typeface="Cambria Math" panose="02040503050406030204" pitchFamily="18" charset="0"/>
                                      </a:rPr>
                                      <m:t>𝑝</m:t>
                                    </m:r>
                                  </m:e>
                                  <m:sub>
                                    <m:r>
                                      <a:rPr lang="es-ES" smtClean="0">
                                        <a:latin typeface="Cambria Math" panose="02040503050406030204" pitchFamily="18" charset="0"/>
                                      </a:rPr>
                                      <m:t>𝑆𝑖</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20</m:t>
                                    </m:r>
                                  </m:num>
                                  <m:den>
                                    <m:r>
                                      <a:rPr lang="es-ES" smtClean="0">
                                        <a:latin typeface="Cambria Math" panose="02040503050406030204" pitchFamily="18" charset="0"/>
                                      </a:rPr>
                                      <m:t>35</m:t>
                                    </m:r>
                                  </m:den>
                                </m:f>
                                <m:r>
                                  <a:rPr lang="es-ES" smtClean="0">
                                    <a:latin typeface="Cambria Math" panose="02040503050406030204" pitchFamily="18" charset="0"/>
                                  </a:rPr>
                                  <m:t>=0.571</m:t>
                                </m:r>
                              </m:oMath>
                            </m:oMathPara>
                          </a14:m>
                          <a:endParaRPr lang="es-ES"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1764527799"/>
                  </p:ext>
                </p:extLst>
              </p:nvPr>
            </p:nvGraphicFramePr>
            <p:xfrm>
              <a:off x="1187624" y="3068960"/>
              <a:ext cx="6456040" cy="2196974"/>
            </p:xfrm>
            <a:graphic>
              <a:graphicData uri="http://schemas.openxmlformats.org/drawingml/2006/table">
                <a:tbl>
                  <a:tblPr firstRow="1" bandRow="1">
                    <a:tableStyleId>{3B4B98B0-60AC-42C2-AFA5-B58CD77FA1E5}</a:tableStyleId>
                  </a:tblPr>
                  <a:tblGrid>
                    <a:gridCol w="3744416"/>
                    <a:gridCol w="2711624"/>
                  </a:tblGrid>
                  <a:tr h="370840">
                    <a:tc gridSpan="2">
                      <a:txBody>
                        <a:bodyPr/>
                        <a:lstStyle/>
                        <a:p>
                          <a:pPr algn="ctr"/>
                          <a:r>
                            <a:rPr lang="es-ES" dirty="0" smtClean="0"/>
                            <a:t>Estudiantes de Estadística (n= 35)</a:t>
                          </a:r>
                          <a:endParaRPr lang="es-ES" dirty="0"/>
                        </a:p>
                      </a:txBody>
                      <a:tcPr/>
                    </a:tc>
                    <a:tc hMerge="1">
                      <a:txBody>
                        <a:bodyPr/>
                        <a:lstStyle/>
                        <a:p>
                          <a:endParaRPr lang="es-ES" dirty="0"/>
                        </a:p>
                      </a:txBody>
                      <a:tcPr/>
                    </a:tc>
                  </a:tr>
                  <a:tr h="606870">
                    <a:tc>
                      <a:txBody>
                        <a:bodyPr/>
                        <a:lstStyle/>
                        <a:p>
                          <a:r>
                            <a:rPr lang="es-ES" dirty="0" smtClean="0"/>
                            <a:t>Número de mujeres (</a:t>
                          </a:r>
                          <a:r>
                            <a:rPr lang="es-ES" b="1" i="1" dirty="0" smtClean="0"/>
                            <a:t>x= 22</a:t>
                          </a:r>
                          <a:r>
                            <a:rPr lang="es-ES" dirty="0" smtClean="0"/>
                            <a:t>)</a:t>
                          </a:r>
                          <a:endParaRPr lang="es-ES" dirty="0"/>
                        </a:p>
                      </a:txBody>
                      <a:tcPr/>
                    </a:tc>
                    <a:tc>
                      <a:txBody>
                        <a:bodyPr/>
                        <a:lstStyle/>
                        <a:p>
                          <a:endParaRPr lang="en-US"/>
                        </a:p>
                      </a:txBody>
                      <a:tcPr>
                        <a:blipFill rotWithShape="0">
                          <a:blip r:embed="rId3"/>
                          <a:stretch>
                            <a:fillRect l="-138202" t="-66000" r="-225" b="-201000"/>
                          </a:stretch>
                        </a:blipFill>
                      </a:tcPr>
                    </a:tc>
                  </a:tr>
                  <a:tr h="612394">
                    <a:tc>
                      <a:txBody>
                        <a:bodyPr/>
                        <a:lstStyle/>
                        <a:p>
                          <a:r>
                            <a:rPr lang="es-ES" dirty="0" smtClean="0"/>
                            <a:t>No tienen beca (</a:t>
                          </a:r>
                          <a:r>
                            <a:rPr lang="es-ES" b="1" i="1" dirty="0" smtClean="0"/>
                            <a:t>x=5</a:t>
                          </a:r>
                          <a:r>
                            <a:rPr lang="es-ES" dirty="0" smtClean="0"/>
                            <a:t>)</a:t>
                          </a:r>
                          <a:endParaRPr lang="es-ES" dirty="0"/>
                        </a:p>
                      </a:txBody>
                      <a:tcPr/>
                    </a:tc>
                    <a:tc>
                      <a:txBody>
                        <a:bodyPr/>
                        <a:lstStyle/>
                        <a:p>
                          <a:endParaRPr lang="en-US"/>
                        </a:p>
                      </a:txBody>
                      <a:tcPr>
                        <a:blipFill rotWithShape="0">
                          <a:blip r:embed="rId3"/>
                          <a:stretch>
                            <a:fillRect l="-138202" t="-166000" r="-225" b="-101000"/>
                          </a:stretch>
                        </a:blipFill>
                      </a:tcPr>
                    </a:tc>
                  </a:tr>
                  <a:tr h="606870">
                    <a:tc>
                      <a:txBody>
                        <a:bodyPr/>
                        <a:lstStyle/>
                        <a:p>
                          <a:r>
                            <a:rPr lang="es-ES" dirty="0" smtClean="0"/>
                            <a:t>Si tienen internet</a:t>
                          </a:r>
                          <a:r>
                            <a:rPr lang="es-ES" baseline="0" dirty="0" smtClean="0"/>
                            <a:t> en su casa (</a:t>
                          </a:r>
                          <a:r>
                            <a:rPr lang="es-ES" i="1" baseline="0" dirty="0" smtClean="0"/>
                            <a:t>x=20</a:t>
                          </a:r>
                          <a:r>
                            <a:rPr lang="es-ES" baseline="0" dirty="0" smtClean="0"/>
                            <a:t>)</a:t>
                          </a:r>
                          <a:endParaRPr lang="es-ES" dirty="0"/>
                        </a:p>
                      </a:txBody>
                      <a:tcPr/>
                    </a:tc>
                    <a:tc>
                      <a:txBody>
                        <a:bodyPr/>
                        <a:lstStyle/>
                        <a:p>
                          <a:endParaRPr lang="en-US"/>
                        </a:p>
                      </a:txBody>
                      <a:tcPr>
                        <a:blipFill rotWithShape="0">
                          <a:blip r:embed="rId3"/>
                          <a:stretch>
                            <a:fillRect l="-138202" t="-266000" r="-225" b="-1000"/>
                          </a:stretch>
                        </a:blipFill>
                      </a:tcPr>
                    </a:tc>
                  </a:tr>
                </a:tbl>
              </a:graphicData>
            </a:graphic>
          </p:graphicFrame>
        </mc:Fallback>
      </mc:AlternateContent>
      <p:sp>
        <p:nvSpPr>
          <p:cNvPr id="8" name="CuadroTexto 7"/>
          <p:cNvSpPr txBox="1"/>
          <p:nvPr/>
        </p:nvSpPr>
        <p:spPr>
          <a:xfrm>
            <a:off x="3347864" y="548680"/>
            <a:ext cx="2645276" cy="523220"/>
          </a:xfrm>
          <a:prstGeom prst="rect">
            <a:avLst/>
          </a:prstGeom>
          <a:noFill/>
        </p:spPr>
        <p:txBody>
          <a:bodyPr wrap="none" rtlCol="0">
            <a:spAutoFit/>
          </a:bodyPr>
          <a:lstStyle/>
          <a:p>
            <a:r>
              <a:rPr lang="es-ES" sz="2800" b="1"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rPr>
              <a:t>Proporción</a:t>
            </a:r>
          </a:p>
        </p:txBody>
      </p:sp>
      <p:sp>
        <p:nvSpPr>
          <p:cNvPr id="9" name="CuadroTexto 8"/>
          <p:cNvSpPr txBox="1"/>
          <p:nvPr/>
        </p:nvSpPr>
        <p:spPr>
          <a:xfrm>
            <a:off x="827584" y="1340768"/>
            <a:ext cx="3216458" cy="369332"/>
          </a:xfrm>
          <a:prstGeom prst="rect">
            <a:avLst/>
          </a:prstGeom>
          <a:noFill/>
        </p:spPr>
        <p:txBody>
          <a:bodyPr wrap="none" rtlCol="0">
            <a:spAutoFit/>
          </a:bodyPr>
          <a:lstStyle/>
          <a:p>
            <a:r>
              <a:rPr lang="es-ES" dirty="0"/>
              <a:t>Relaciona una parte con el todo.</a:t>
            </a:r>
          </a:p>
        </p:txBody>
      </p:sp>
      <mc:AlternateContent xmlns:mc="http://schemas.openxmlformats.org/markup-compatibility/2006" xmlns:a14="http://schemas.microsoft.com/office/drawing/2010/main">
        <mc:Choice Requires="a14">
          <p:sp>
            <p:nvSpPr>
              <p:cNvPr id="10" name="Rectángulo 9"/>
              <p:cNvSpPr/>
              <p:nvPr/>
            </p:nvSpPr>
            <p:spPr>
              <a:xfrm>
                <a:off x="4283968" y="1268760"/>
                <a:ext cx="807016"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𝑝</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𝑥</m:t>
                          </m:r>
                        </m:num>
                        <m:den>
                          <m:r>
                            <a:rPr lang="es-ES" i="1">
                              <a:latin typeface="Cambria Math" panose="02040503050406030204" pitchFamily="18" charset="0"/>
                              <a:ea typeface="Cambria Math" panose="02040503050406030204" pitchFamily="18" charset="0"/>
                            </a:rPr>
                            <m:t>𝑛</m:t>
                          </m:r>
                        </m:den>
                      </m:f>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4283968" y="1268760"/>
                <a:ext cx="807016" cy="566694"/>
              </a:xfrm>
              <a:prstGeom prst="rect">
                <a:avLst/>
              </a:prstGeom>
              <a:blipFill rotWithShape="0">
                <a:blip r:embed="rId4"/>
                <a:stretch>
                  <a:fillRect/>
                </a:stretch>
              </a:blipFill>
            </p:spPr>
            <p:txBody>
              <a:bodyPr/>
              <a:lstStyle/>
              <a:p>
                <a:r>
                  <a:rPr lang="es-ES">
                    <a:noFill/>
                  </a:rPr>
                  <a:t> </a:t>
                </a:r>
              </a:p>
            </p:txBody>
          </p:sp>
        </mc:Fallback>
      </mc:AlternateContent>
      <p:sp>
        <p:nvSpPr>
          <p:cNvPr id="11" name="CuadroTexto 10"/>
          <p:cNvSpPr txBox="1"/>
          <p:nvPr/>
        </p:nvSpPr>
        <p:spPr>
          <a:xfrm>
            <a:off x="971600" y="1940833"/>
            <a:ext cx="787395" cy="369332"/>
          </a:xfrm>
          <a:prstGeom prst="rect">
            <a:avLst/>
          </a:prstGeom>
          <a:noFill/>
        </p:spPr>
        <p:txBody>
          <a:bodyPr wrap="none" rtlCol="0">
            <a:spAutoFit/>
          </a:bodyPr>
          <a:lstStyle/>
          <a:p>
            <a:r>
              <a:rPr lang="es-ES" dirty="0"/>
              <a:t>donde</a:t>
            </a:r>
          </a:p>
        </p:txBody>
      </p:sp>
    </p:spTree>
    <p:extLst>
      <p:ext uri="{BB962C8B-B14F-4D97-AF65-F5344CB8AC3E}">
        <p14:creationId xmlns:p14="http://schemas.microsoft.com/office/powerpoint/2010/main" val="330552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32443D-D318-48B9-9FEF-200EBA096439}"/>
              </a:ext>
            </a:extLst>
          </p:cNvPr>
          <p:cNvPicPr>
            <a:picLocks noChangeAspect="1"/>
          </p:cNvPicPr>
          <p:nvPr/>
        </p:nvPicPr>
        <p:blipFill>
          <a:blip r:embed="rId3"/>
          <a:stretch>
            <a:fillRect/>
          </a:stretch>
        </p:blipFill>
        <p:spPr>
          <a:xfrm>
            <a:off x="323528" y="476672"/>
            <a:ext cx="8316416" cy="2772139"/>
          </a:xfrm>
          <a:prstGeom prst="rect">
            <a:avLst/>
          </a:prstGeom>
        </p:spPr>
      </p:pic>
      <p:pic>
        <p:nvPicPr>
          <p:cNvPr id="3" name="Picture 2">
            <a:extLst>
              <a:ext uri="{FF2B5EF4-FFF2-40B4-BE49-F238E27FC236}">
                <a16:creationId xmlns:a16="http://schemas.microsoft.com/office/drawing/2014/main" id="{12215F58-30B5-4E27-B8BC-3EFEEBC6D496}"/>
              </a:ext>
            </a:extLst>
          </p:cNvPr>
          <p:cNvPicPr>
            <a:picLocks noChangeAspect="1"/>
          </p:cNvPicPr>
          <p:nvPr/>
        </p:nvPicPr>
        <p:blipFill>
          <a:blip r:embed="rId4"/>
          <a:stretch>
            <a:fillRect/>
          </a:stretch>
        </p:blipFill>
        <p:spPr>
          <a:xfrm>
            <a:off x="251520" y="3114391"/>
            <a:ext cx="7418360" cy="481811"/>
          </a:xfrm>
          <a:prstGeom prst="rect">
            <a:avLst/>
          </a:prstGeom>
        </p:spPr>
      </p:pic>
      <p:pic>
        <p:nvPicPr>
          <p:cNvPr id="4" name="Picture 3">
            <a:extLst>
              <a:ext uri="{FF2B5EF4-FFF2-40B4-BE49-F238E27FC236}">
                <a16:creationId xmlns:a16="http://schemas.microsoft.com/office/drawing/2014/main" id="{8821AC40-133F-4B44-9739-A658D634DE0F}"/>
              </a:ext>
            </a:extLst>
          </p:cNvPr>
          <p:cNvPicPr>
            <a:picLocks noChangeAspect="1"/>
          </p:cNvPicPr>
          <p:nvPr/>
        </p:nvPicPr>
        <p:blipFill>
          <a:blip r:embed="rId5"/>
          <a:stretch>
            <a:fillRect/>
          </a:stretch>
        </p:blipFill>
        <p:spPr>
          <a:xfrm>
            <a:off x="323528" y="3596203"/>
            <a:ext cx="8064896" cy="592792"/>
          </a:xfrm>
          <a:prstGeom prst="rect">
            <a:avLst/>
          </a:prstGeom>
        </p:spPr>
      </p:pic>
      <p:pic>
        <p:nvPicPr>
          <p:cNvPr id="5" name="Picture 4">
            <a:extLst>
              <a:ext uri="{FF2B5EF4-FFF2-40B4-BE49-F238E27FC236}">
                <a16:creationId xmlns:a16="http://schemas.microsoft.com/office/drawing/2014/main" id="{C73D06CB-2064-454C-81E6-D8F1942DD077}"/>
              </a:ext>
            </a:extLst>
          </p:cNvPr>
          <p:cNvPicPr>
            <a:picLocks noChangeAspect="1"/>
          </p:cNvPicPr>
          <p:nvPr/>
        </p:nvPicPr>
        <p:blipFill>
          <a:blip r:embed="rId6"/>
          <a:stretch>
            <a:fillRect/>
          </a:stretch>
        </p:blipFill>
        <p:spPr>
          <a:xfrm>
            <a:off x="323528" y="4293096"/>
            <a:ext cx="8316416" cy="526832"/>
          </a:xfrm>
          <a:prstGeom prst="rect">
            <a:avLst/>
          </a:prstGeom>
        </p:spPr>
      </p:pic>
      <p:pic>
        <p:nvPicPr>
          <p:cNvPr id="6" name="Picture 5">
            <a:extLst>
              <a:ext uri="{FF2B5EF4-FFF2-40B4-BE49-F238E27FC236}">
                <a16:creationId xmlns:a16="http://schemas.microsoft.com/office/drawing/2014/main" id="{F3135BE1-6A0F-48B4-B55F-57D49CE9D0C5}"/>
              </a:ext>
            </a:extLst>
          </p:cNvPr>
          <p:cNvPicPr>
            <a:picLocks noChangeAspect="1"/>
          </p:cNvPicPr>
          <p:nvPr/>
        </p:nvPicPr>
        <p:blipFill>
          <a:blip r:embed="rId7"/>
          <a:stretch>
            <a:fillRect/>
          </a:stretch>
        </p:blipFill>
        <p:spPr>
          <a:xfrm>
            <a:off x="267504" y="5013176"/>
            <a:ext cx="8589526" cy="792088"/>
          </a:xfrm>
          <a:prstGeom prst="rect">
            <a:avLst/>
          </a:prstGeom>
        </p:spPr>
      </p:pic>
    </p:spTree>
    <p:extLst>
      <p:ext uri="{BB962C8B-B14F-4D97-AF65-F5344CB8AC3E}">
        <p14:creationId xmlns:p14="http://schemas.microsoft.com/office/powerpoint/2010/main" val="11466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3347" y="548680"/>
            <a:ext cx="7857306" cy="5760640"/>
          </a:xfrm>
          <a:prstGeom prst="rect">
            <a:avLst/>
          </a:prstGeom>
        </p:spPr>
      </p:pic>
    </p:spTree>
    <p:extLst>
      <p:ext uri="{BB962C8B-B14F-4D97-AF65-F5344CB8AC3E}">
        <p14:creationId xmlns:p14="http://schemas.microsoft.com/office/powerpoint/2010/main" val="348336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60648"/>
            <a:ext cx="874043" cy="53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683568" y="908720"/>
            <a:ext cx="8064896" cy="923330"/>
          </a:xfrm>
          <a:prstGeom prst="rect">
            <a:avLst/>
          </a:prstGeom>
          <a:noFill/>
        </p:spPr>
        <p:txBody>
          <a:bodyPr wrap="square" rtlCol="0">
            <a:spAutoFit/>
          </a:bodyPr>
          <a:lstStyle/>
          <a:p>
            <a:pPr algn="just"/>
            <a:r>
              <a:rPr lang="es-ES" dirty="0"/>
              <a:t>En la práctica, puede resultar incómodo interpretar, analizar y comunicar proporciones expresadas en valores por unidad, por ello, es muy común  que se expresen “por cien”, multiplicándolos por ese número y usando el símbolo de %.</a:t>
            </a:r>
          </a:p>
        </p:txBody>
      </p:sp>
      <p:sp>
        <p:nvSpPr>
          <p:cNvPr id="6" name="CuadroTexto 5"/>
          <p:cNvSpPr txBox="1"/>
          <p:nvPr/>
        </p:nvSpPr>
        <p:spPr>
          <a:xfrm>
            <a:off x="683568" y="321562"/>
            <a:ext cx="2760115" cy="523220"/>
          </a:xfrm>
          <a:prstGeom prst="rect">
            <a:avLst/>
          </a:prstGeom>
          <a:noFill/>
        </p:spPr>
        <p:txBody>
          <a:bodyPr wrap="none" rtlCol="0">
            <a:spAutoFit/>
          </a:bodyPr>
          <a:lstStyle/>
          <a:p>
            <a:r>
              <a:rPr lang="es-ES" sz="2800" b="1" dirty="0">
                <a:ln w="0"/>
                <a:solidFill>
                  <a:schemeClr val="accent1"/>
                </a:solidFill>
                <a:effectLst>
                  <a:outerShdw blurRad="38100" dist="25400" dir="5400000" algn="ctr" rotWithShape="0">
                    <a:srgbClr val="6E747A">
                      <a:alpha val="43000"/>
                    </a:srgbClr>
                  </a:outerShdw>
                </a:effectLst>
                <a:latin typeface="Rockwell Extra Bold" panose="02060903040505020403" pitchFamily="18" charset="0"/>
              </a:rPr>
              <a:t>Porcentajes</a:t>
            </a:r>
          </a:p>
        </p:txBody>
      </p:sp>
      <p:sp>
        <p:nvSpPr>
          <p:cNvPr id="2" name="TextBox 1">
            <a:extLst>
              <a:ext uri="{FF2B5EF4-FFF2-40B4-BE49-F238E27FC236}">
                <a16:creationId xmlns:a16="http://schemas.microsoft.com/office/drawing/2014/main" id="{E192F847-2FE4-4591-AF85-681C1C06C8DE}"/>
              </a:ext>
            </a:extLst>
          </p:cNvPr>
          <p:cNvSpPr txBox="1"/>
          <p:nvPr/>
        </p:nvSpPr>
        <p:spPr>
          <a:xfrm>
            <a:off x="899592" y="5229200"/>
            <a:ext cx="4032448" cy="1295868"/>
          </a:xfrm>
          <a:prstGeom prst="rect">
            <a:avLst/>
          </a:prstGeom>
          <a:noFill/>
        </p:spPr>
        <p:txBody>
          <a:bodyPr wrap="square" rtlCol="0">
            <a:spAutoFit/>
          </a:bodyPr>
          <a:lstStyle/>
          <a:p>
            <a:pPr>
              <a:lnSpc>
                <a:spcPct val="150000"/>
              </a:lnSpc>
            </a:pPr>
            <a:r>
              <a:rPr lang="es-CR" dirty="0"/>
              <a:t>Calcular e interpretar el porcentaje de:</a:t>
            </a:r>
          </a:p>
          <a:p>
            <a:pPr marL="342900" indent="-342900">
              <a:lnSpc>
                <a:spcPct val="150000"/>
              </a:lnSpc>
              <a:buAutoNum type="alphaLcParenR"/>
            </a:pPr>
            <a:r>
              <a:rPr lang="es-CR" dirty="0"/>
              <a:t>Activos.</a:t>
            </a:r>
          </a:p>
          <a:p>
            <a:pPr marL="342900" indent="-342900">
              <a:lnSpc>
                <a:spcPct val="150000"/>
              </a:lnSpc>
              <a:buAutoNum type="alphaLcParenR"/>
            </a:pPr>
            <a:r>
              <a:rPr lang="es-CR" dirty="0"/>
              <a:t>Recuperados</a:t>
            </a:r>
          </a:p>
        </p:txBody>
      </p:sp>
      <p:sp>
        <p:nvSpPr>
          <p:cNvPr id="7" name="TextBox 6">
            <a:extLst>
              <a:ext uri="{FF2B5EF4-FFF2-40B4-BE49-F238E27FC236}">
                <a16:creationId xmlns:a16="http://schemas.microsoft.com/office/drawing/2014/main" id="{7C0C0B88-3509-4FA1-8BE8-151C59CF352F}"/>
              </a:ext>
            </a:extLst>
          </p:cNvPr>
          <p:cNvSpPr txBox="1"/>
          <p:nvPr/>
        </p:nvSpPr>
        <p:spPr>
          <a:xfrm>
            <a:off x="4932040" y="5723964"/>
            <a:ext cx="3528392" cy="369332"/>
          </a:xfrm>
          <a:prstGeom prst="rect">
            <a:avLst/>
          </a:prstGeom>
          <a:noFill/>
        </p:spPr>
        <p:txBody>
          <a:bodyPr wrap="square" rtlCol="0">
            <a:spAutoFit/>
          </a:bodyPr>
          <a:lstStyle/>
          <a:p>
            <a:r>
              <a:rPr lang="es-CR" dirty="0"/>
              <a:t>c) Mortalidad</a:t>
            </a:r>
          </a:p>
        </p:txBody>
      </p:sp>
      <p:pic>
        <p:nvPicPr>
          <p:cNvPr id="8" name="Imagen 7">
            <a:extLst>
              <a:ext uri="{FF2B5EF4-FFF2-40B4-BE49-F238E27FC236}">
                <a16:creationId xmlns:a16="http://schemas.microsoft.com/office/drawing/2014/main" id="{15492362-B540-4C6B-92D8-ADDEBD5C4F26}"/>
              </a:ext>
            </a:extLst>
          </p:cNvPr>
          <p:cNvPicPr>
            <a:picLocks noChangeAspect="1"/>
          </p:cNvPicPr>
          <p:nvPr/>
        </p:nvPicPr>
        <p:blipFill>
          <a:blip r:embed="rId3"/>
          <a:stretch>
            <a:fillRect/>
          </a:stretch>
        </p:blipFill>
        <p:spPr>
          <a:xfrm>
            <a:off x="800100" y="2257400"/>
            <a:ext cx="7543800" cy="2971800"/>
          </a:xfrm>
          <a:prstGeom prst="rect">
            <a:avLst/>
          </a:prstGeom>
        </p:spPr>
      </p:pic>
      <p:pic>
        <p:nvPicPr>
          <p:cNvPr id="10" name="Imagen 9">
            <a:extLst>
              <a:ext uri="{FF2B5EF4-FFF2-40B4-BE49-F238E27FC236}">
                <a16:creationId xmlns:a16="http://schemas.microsoft.com/office/drawing/2014/main" id="{655C8857-2F4B-4851-93BA-3CE177FB7EC4}"/>
              </a:ext>
            </a:extLst>
          </p:cNvPr>
          <p:cNvPicPr>
            <a:picLocks noChangeAspect="1"/>
          </p:cNvPicPr>
          <p:nvPr/>
        </p:nvPicPr>
        <p:blipFill>
          <a:blip r:embed="rId4"/>
          <a:stretch>
            <a:fillRect/>
          </a:stretch>
        </p:blipFill>
        <p:spPr>
          <a:xfrm>
            <a:off x="899592" y="1854695"/>
            <a:ext cx="7344816" cy="481509"/>
          </a:xfrm>
          <a:prstGeom prst="rect">
            <a:avLst/>
          </a:prstGeom>
        </p:spPr>
      </p:pic>
    </p:spTree>
    <p:extLst>
      <p:ext uri="{BB962C8B-B14F-4D97-AF65-F5344CB8AC3E}">
        <p14:creationId xmlns:p14="http://schemas.microsoft.com/office/powerpoint/2010/main" val="384067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904EA2-DA94-44C9-A3D1-5975F9ED7E66}"/>
              </a:ext>
            </a:extLst>
          </p:cNvPr>
          <p:cNvPicPr>
            <a:picLocks noChangeAspect="1"/>
          </p:cNvPicPr>
          <p:nvPr/>
        </p:nvPicPr>
        <p:blipFill>
          <a:blip r:embed="rId2"/>
          <a:stretch>
            <a:fillRect/>
          </a:stretch>
        </p:blipFill>
        <p:spPr>
          <a:xfrm>
            <a:off x="312372" y="709274"/>
            <a:ext cx="8519255" cy="5439452"/>
          </a:xfrm>
          <a:prstGeom prst="rect">
            <a:avLst/>
          </a:prstGeom>
        </p:spPr>
      </p:pic>
    </p:spTree>
    <p:extLst>
      <p:ext uri="{BB962C8B-B14F-4D97-AF65-F5344CB8AC3E}">
        <p14:creationId xmlns:p14="http://schemas.microsoft.com/office/powerpoint/2010/main" val="112762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9E0D5-F883-4F4B-A5C2-C830B1BE48FE}"/>
              </a:ext>
            </a:extLst>
          </p:cNvPr>
          <p:cNvPicPr>
            <a:picLocks noChangeAspect="1"/>
          </p:cNvPicPr>
          <p:nvPr/>
        </p:nvPicPr>
        <p:blipFill>
          <a:blip r:embed="rId2"/>
          <a:stretch>
            <a:fillRect/>
          </a:stretch>
        </p:blipFill>
        <p:spPr>
          <a:xfrm>
            <a:off x="704850" y="1543050"/>
            <a:ext cx="7734300" cy="3771900"/>
          </a:xfrm>
          <a:prstGeom prst="rect">
            <a:avLst/>
          </a:prstGeom>
        </p:spPr>
      </p:pic>
      <p:pic>
        <p:nvPicPr>
          <p:cNvPr id="5" name="Picture 4">
            <a:extLst>
              <a:ext uri="{FF2B5EF4-FFF2-40B4-BE49-F238E27FC236}">
                <a16:creationId xmlns:a16="http://schemas.microsoft.com/office/drawing/2014/main" id="{930BAE9E-D286-42E3-BA0C-F9EA1A4DA2FA}"/>
              </a:ext>
            </a:extLst>
          </p:cNvPr>
          <p:cNvPicPr>
            <a:picLocks noChangeAspect="1"/>
          </p:cNvPicPr>
          <p:nvPr/>
        </p:nvPicPr>
        <p:blipFill>
          <a:blip r:embed="rId3"/>
          <a:stretch>
            <a:fillRect/>
          </a:stretch>
        </p:blipFill>
        <p:spPr>
          <a:xfrm>
            <a:off x="683568" y="1484784"/>
            <a:ext cx="7734300" cy="3771900"/>
          </a:xfrm>
          <a:prstGeom prst="rect">
            <a:avLst/>
          </a:prstGeom>
        </p:spPr>
      </p:pic>
      <p:sp>
        <p:nvSpPr>
          <p:cNvPr id="6" name="TextBox 5">
            <a:extLst>
              <a:ext uri="{FF2B5EF4-FFF2-40B4-BE49-F238E27FC236}">
                <a16:creationId xmlns:a16="http://schemas.microsoft.com/office/drawing/2014/main" id="{20F8553F-E1BC-47C3-A746-0FB6A572F452}"/>
              </a:ext>
            </a:extLst>
          </p:cNvPr>
          <p:cNvSpPr txBox="1"/>
          <p:nvPr/>
        </p:nvSpPr>
        <p:spPr>
          <a:xfrm>
            <a:off x="785020" y="5227551"/>
            <a:ext cx="7632848" cy="1295868"/>
          </a:xfrm>
          <a:prstGeom prst="rect">
            <a:avLst/>
          </a:prstGeom>
          <a:noFill/>
        </p:spPr>
        <p:txBody>
          <a:bodyPr wrap="square" rtlCol="0">
            <a:spAutoFit/>
          </a:bodyPr>
          <a:lstStyle/>
          <a:p>
            <a:pPr marL="342900" indent="-342900">
              <a:lnSpc>
                <a:spcPct val="150000"/>
              </a:lnSpc>
              <a:buAutoNum type="alphaLcParenR"/>
            </a:pPr>
            <a:r>
              <a:rPr lang="es-CR" dirty="0"/>
              <a:t>Calcular las proporciones de mercados turísticos emisores de 1984.</a:t>
            </a:r>
          </a:p>
          <a:p>
            <a:pPr marL="342900" indent="-342900">
              <a:lnSpc>
                <a:spcPct val="150000"/>
              </a:lnSpc>
              <a:buAutoNum type="alphaLcParenR"/>
            </a:pPr>
            <a:r>
              <a:rPr lang="es-CR" dirty="0"/>
              <a:t>Calcular el porcentaje de mercados turísticos emisores de 2015.</a:t>
            </a:r>
          </a:p>
          <a:p>
            <a:pPr marL="342900" indent="-342900">
              <a:lnSpc>
                <a:spcPct val="150000"/>
              </a:lnSpc>
              <a:buAutoNum type="alphaLcParenR"/>
            </a:pPr>
            <a:r>
              <a:rPr lang="es-CR" dirty="0"/>
              <a:t>Interpretar los marcados con circulo rojo.</a:t>
            </a:r>
            <a:endParaRPr lang="en-US" dirty="0"/>
          </a:p>
        </p:txBody>
      </p:sp>
    </p:spTree>
    <p:extLst>
      <p:ext uri="{BB962C8B-B14F-4D97-AF65-F5344CB8AC3E}">
        <p14:creationId xmlns:p14="http://schemas.microsoft.com/office/powerpoint/2010/main" val="47914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94C1114-4B8A-477F-9A4A-E31A07E11572}"/>
              </a:ext>
            </a:extLst>
          </p:cNvPr>
          <p:cNvPicPr>
            <a:picLocks noChangeAspect="1"/>
          </p:cNvPicPr>
          <p:nvPr/>
        </p:nvPicPr>
        <p:blipFill>
          <a:blip r:embed="rId2"/>
          <a:stretch>
            <a:fillRect/>
          </a:stretch>
        </p:blipFill>
        <p:spPr>
          <a:xfrm>
            <a:off x="0" y="620688"/>
            <a:ext cx="8730449" cy="4752527"/>
          </a:xfrm>
          <a:prstGeom prst="rect">
            <a:avLst/>
          </a:prstGeom>
        </p:spPr>
      </p:pic>
      <p:pic>
        <p:nvPicPr>
          <p:cNvPr id="8" name="Imagen 7">
            <a:extLst>
              <a:ext uri="{FF2B5EF4-FFF2-40B4-BE49-F238E27FC236}">
                <a16:creationId xmlns:a16="http://schemas.microsoft.com/office/drawing/2014/main" id="{C0EF460D-DD74-419A-8A39-1520BB3ABB96}"/>
              </a:ext>
            </a:extLst>
          </p:cNvPr>
          <p:cNvPicPr>
            <a:picLocks noChangeAspect="1"/>
          </p:cNvPicPr>
          <p:nvPr/>
        </p:nvPicPr>
        <p:blipFill>
          <a:blip r:embed="rId3"/>
          <a:stretch>
            <a:fillRect/>
          </a:stretch>
        </p:blipFill>
        <p:spPr>
          <a:xfrm>
            <a:off x="7697449" y="1988840"/>
            <a:ext cx="1457953" cy="4104456"/>
          </a:xfrm>
          <a:prstGeom prst="rect">
            <a:avLst/>
          </a:prstGeom>
        </p:spPr>
      </p:pic>
    </p:spTree>
    <p:extLst>
      <p:ext uri="{BB962C8B-B14F-4D97-AF65-F5344CB8AC3E}">
        <p14:creationId xmlns:p14="http://schemas.microsoft.com/office/powerpoint/2010/main" val="36465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814104" y="5501381"/>
                <a:ext cx="3308342" cy="510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𝑅𝑎𝑧</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𝑀𝑎𝑠𝑐𝑢𝑙𝑖𝑛𝑖𝑑𝑎𝑑</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𝐻𝑜𝑚𝑏𝑟𝑒𝑠</m:t>
                          </m:r>
                        </m:num>
                        <m:den>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𝑀𝑢𝑗𝑒𝑟𝑒𝑠</m:t>
                          </m:r>
                        </m:den>
                      </m:f>
                    </m:oMath>
                  </m:oMathPara>
                </a14:m>
                <a:endParaRPr lang="es-E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814104" y="5501381"/>
                <a:ext cx="3308342" cy="510717"/>
              </a:xfrm>
              <a:prstGeom prst="rect">
                <a:avLst/>
              </a:prstGeom>
              <a:blipFill rotWithShape="0">
                <a:blip r:embed="rId2"/>
                <a:stretch>
                  <a:fillRect b="-59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824256" y="2650500"/>
                <a:ext cx="602152" cy="521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𝑥</m:t>
                          </m:r>
                        </m:num>
                        <m:den>
                          <m:r>
                            <a:rPr lang="es-ES" b="0" i="1" smtClean="0">
                              <a:latin typeface="Cambria Math" panose="02040503050406030204" pitchFamily="18" charset="0"/>
                            </a:rPr>
                            <m:t>𝑦</m:t>
                          </m:r>
                        </m:den>
                      </m:f>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24256" y="2650500"/>
                <a:ext cx="602152" cy="5216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84466" y="4808285"/>
                <a:ext cx="62683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m:t>
                          </m:r>
                        </m:num>
                        <m:den>
                          <m:r>
                            <a:rPr lang="es-ES" b="0" i="1" smtClean="0">
                              <a:latin typeface="Cambria Math" panose="02040503050406030204" pitchFamily="18" charset="0"/>
                            </a:rPr>
                            <m:t>𝐵</m:t>
                          </m:r>
                        </m:den>
                      </m:f>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84466" y="4808285"/>
                <a:ext cx="626838" cy="518604"/>
              </a:xfrm>
              <a:prstGeom prst="rect">
                <a:avLst/>
              </a:prstGeom>
              <a:blipFill rotWithShape="0">
                <a:blip r:embed="rId4"/>
                <a:stretch>
                  <a:fillRect/>
                </a:stretch>
              </a:blipFill>
            </p:spPr>
            <p:txBody>
              <a:bodyPr/>
              <a:lstStyle/>
              <a:p>
                <a:r>
                  <a:rPr lang="en-US">
                    <a:noFill/>
                  </a:rPr>
                  <a:t> </a:t>
                </a:r>
              </a:p>
            </p:txBody>
          </p:sp>
        </mc:Fallback>
      </mc:AlternateContent>
      <p:sp>
        <p:nvSpPr>
          <p:cNvPr id="6" name="CuadroTexto 5"/>
          <p:cNvSpPr txBox="1"/>
          <p:nvPr/>
        </p:nvSpPr>
        <p:spPr>
          <a:xfrm>
            <a:off x="683568" y="2053236"/>
            <a:ext cx="295232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b="1" dirty="0"/>
              <a:t>Razón entre variables aleatorias</a:t>
            </a:r>
          </a:p>
        </p:txBody>
      </p:sp>
      <p:sp>
        <p:nvSpPr>
          <p:cNvPr id="7" name="CuadroTexto 6"/>
          <p:cNvSpPr txBox="1"/>
          <p:nvPr/>
        </p:nvSpPr>
        <p:spPr>
          <a:xfrm>
            <a:off x="683568" y="4314582"/>
            <a:ext cx="432048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b="1" dirty="0"/>
              <a:t>Razón de componentes de una misma variables</a:t>
            </a:r>
          </a:p>
        </p:txBody>
      </p:sp>
      <p:sp>
        <p:nvSpPr>
          <p:cNvPr id="10" name="CuadroTexto 9"/>
          <p:cNvSpPr txBox="1"/>
          <p:nvPr/>
        </p:nvSpPr>
        <p:spPr>
          <a:xfrm>
            <a:off x="683568" y="919753"/>
            <a:ext cx="7704856" cy="880369"/>
          </a:xfrm>
          <a:prstGeom prst="rect">
            <a:avLst/>
          </a:prstGeom>
          <a:noFill/>
        </p:spPr>
        <p:txBody>
          <a:bodyPr wrap="square" rtlCol="0">
            <a:spAutoFit/>
          </a:bodyPr>
          <a:lstStyle/>
          <a:p>
            <a:pPr algn="just">
              <a:lnSpc>
                <a:spcPct val="150000"/>
              </a:lnSpc>
            </a:pPr>
            <a:r>
              <a:rPr lang="es-ES" dirty="0"/>
              <a:t>Es la relación entre dos números. Los números que se relacionan pueden pertenecer al mismo universo de datos o provenir de universos diferentes.</a:t>
            </a:r>
          </a:p>
        </p:txBody>
      </p:sp>
      <p:sp>
        <p:nvSpPr>
          <p:cNvPr id="12" name="CuadroTexto 11"/>
          <p:cNvSpPr txBox="1"/>
          <p:nvPr/>
        </p:nvSpPr>
        <p:spPr>
          <a:xfrm>
            <a:off x="3347864" y="340739"/>
            <a:ext cx="1085810" cy="523220"/>
          </a:xfrm>
          <a:prstGeom prst="rect">
            <a:avLst/>
          </a:prstGeom>
          <a:noFill/>
        </p:spPr>
        <p:txBody>
          <a:bodyPr wrap="none" rtlCol="0">
            <a:spAutoFit/>
          </a:bodyPr>
          <a:lstStyle/>
          <a:p>
            <a:r>
              <a:rPr lang="es-ES" sz="2800" b="1" dirty="0">
                <a:ln w="0"/>
                <a:solidFill>
                  <a:schemeClr val="accent1"/>
                </a:solidFill>
                <a:effectLst>
                  <a:outerShdw blurRad="38100" dist="25400" dir="5400000" algn="ctr" rotWithShape="0">
                    <a:srgbClr val="6E747A">
                      <a:alpha val="43000"/>
                    </a:srgbClr>
                  </a:outerShdw>
                </a:effectLst>
              </a:rPr>
              <a:t>Razón</a:t>
            </a:r>
          </a:p>
        </p:txBody>
      </p:sp>
      <mc:AlternateContent xmlns:mc="http://schemas.openxmlformats.org/markup-compatibility/2006" xmlns:a14="http://schemas.microsoft.com/office/drawing/2010/main">
        <mc:Choice Requires="a14">
          <p:sp>
            <p:nvSpPr>
              <p:cNvPr id="11" name="CuadroTexto 3"/>
              <p:cNvSpPr txBox="1"/>
              <p:nvPr/>
            </p:nvSpPr>
            <p:spPr>
              <a:xfrm>
                <a:off x="858917" y="3339230"/>
                <a:ext cx="2258695" cy="395301"/>
              </a:xfrm>
              <a:prstGeom prst="rect">
                <a:avLst/>
              </a:prstGeom>
              <a:noFill/>
            </p:spPr>
            <p:txBody>
              <a:bodyPr wrap="none" lIns="0" tIns="0" rIns="0" bIns="0" rtlCol="0">
                <a:spAutoFit/>
              </a:bodyPr>
              <a:lstStyle/>
              <a:p>
                <a:r>
                  <a:rPr lang="es-ES" b="0" dirty="0"/>
                  <a:t>   </a:t>
                </a:r>
                <a14:m>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𝑈𝑆𝐴</m:t>
                        </m:r>
                      </m:num>
                      <m:den>
                        <m:r>
                          <a:rPr lang="es-CR" b="0" i="1" smtClean="0">
                            <a:latin typeface="Cambria Math" panose="02040503050406030204" pitchFamily="18" charset="0"/>
                          </a:rPr>
                          <m:t>𝐸𝑈</m:t>
                        </m:r>
                      </m:den>
                    </m:f>
                    <m:r>
                      <a:rPr lang="es-CR" b="0" i="1" smtClean="0">
                        <a:latin typeface="Cambria Math" panose="02040503050406030204" pitchFamily="18" charset="0"/>
                      </a:rPr>
                      <m:t>=</m:t>
                    </m:r>
                    <m:f>
                      <m:fPr>
                        <m:ctrlPr>
                          <a:rPr lang="es-CR" b="0" i="1" smtClean="0">
                            <a:latin typeface="Cambria Math" panose="02040503050406030204" pitchFamily="18" charset="0"/>
                          </a:rPr>
                        </m:ctrlPr>
                      </m:fPr>
                      <m:num>
                        <m:r>
                          <a:rPr lang="es-CR" b="0" i="1" smtClean="0">
                            <a:latin typeface="Cambria Math" panose="02040503050406030204" pitchFamily="18" charset="0"/>
                          </a:rPr>
                          <m:t>997262</m:t>
                        </m:r>
                      </m:num>
                      <m:den>
                        <m:r>
                          <a:rPr lang="es-CR" b="0" i="1" smtClean="0">
                            <a:latin typeface="Cambria Math" panose="02040503050406030204" pitchFamily="18" charset="0"/>
                          </a:rPr>
                          <m:t>357016</m:t>
                        </m:r>
                      </m:den>
                    </m:f>
                    <m:r>
                      <a:rPr lang="es-CR" b="0" i="1" smtClean="0">
                        <a:latin typeface="Cambria Math" panose="02040503050406030204" pitchFamily="18" charset="0"/>
                      </a:rPr>
                      <m:t>=</m:t>
                    </m:r>
                  </m:oMath>
                </a14:m>
                <a:r>
                  <a:rPr lang="es-ES" dirty="0"/>
                  <a:t>2,79</a:t>
                </a:r>
              </a:p>
            </p:txBody>
          </p:sp>
        </mc:Choice>
        <mc:Fallback xmlns="">
          <p:sp>
            <p:nvSpPr>
              <p:cNvPr id="11" name="CuadroTexto 3"/>
              <p:cNvSpPr txBox="1">
                <a:spLocks noRot="1" noChangeAspect="1" noMove="1" noResize="1" noEditPoints="1" noAdjustHandles="1" noChangeArrowheads="1" noChangeShapeType="1" noTextEdit="1"/>
              </p:cNvSpPr>
              <p:nvPr/>
            </p:nvSpPr>
            <p:spPr>
              <a:xfrm>
                <a:off x="858917" y="3339230"/>
                <a:ext cx="2258695" cy="395301"/>
              </a:xfrm>
              <a:prstGeom prst="rect">
                <a:avLst/>
              </a:prstGeom>
              <a:blipFill rotWithShape="0">
                <a:blip r:embed="rId5"/>
                <a:stretch>
                  <a:fillRect t="-4615" r="-540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79742" y="6186590"/>
                <a:ext cx="158722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𝑟</m:t>
                      </m:r>
                      <m:r>
                        <a:rPr lang="es-CR" b="0" i="1" smtClean="0">
                          <a:latin typeface="Cambria Math" panose="02040503050406030204" pitchFamily="18" charset="0"/>
                        </a:rPr>
                        <m:t>=</m:t>
                      </m:r>
                      <m:f>
                        <m:fPr>
                          <m:ctrlPr>
                            <a:rPr lang="es-CR" b="0" i="1" smtClean="0">
                              <a:latin typeface="Cambria Math" panose="02040503050406030204" pitchFamily="18" charset="0"/>
                            </a:rPr>
                          </m:ctrlPr>
                        </m:fPr>
                        <m:num>
                          <m:r>
                            <a:rPr lang="es-CR" b="0" i="1" smtClean="0">
                              <a:latin typeface="Cambria Math" panose="02040503050406030204" pitchFamily="18" charset="0"/>
                            </a:rPr>
                            <m:t>6329</m:t>
                          </m:r>
                        </m:num>
                        <m:den>
                          <m:r>
                            <a:rPr lang="es-CR" b="0" i="1" smtClean="0">
                              <a:latin typeface="Cambria Math" panose="02040503050406030204" pitchFamily="18" charset="0"/>
                            </a:rPr>
                            <m:t>4909</m:t>
                          </m:r>
                        </m:den>
                      </m:f>
                      <m:r>
                        <a:rPr lang="es-CR" b="0" i="1" smtClean="0">
                          <a:latin typeface="Cambria Math" panose="02040503050406030204" pitchFamily="18" charset="0"/>
                        </a:rPr>
                        <m:t>=1,3</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979742" y="6186590"/>
                <a:ext cx="1587229" cy="520399"/>
              </a:xfrm>
              <a:prstGeom prst="rect">
                <a:avLst/>
              </a:prstGeom>
              <a:blipFill rotWithShape="0">
                <a:blip r:embed="rId6"/>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7"/>
          <a:stretch>
            <a:fillRect/>
          </a:stretch>
        </p:blipFill>
        <p:spPr>
          <a:xfrm>
            <a:off x="5168603" y="2053236"/>
            <a:ext cx="3003797" cy="2084635"/>
          </a:xfrm>
          <a:prstGeom prst="rect">
            <a:avLst/>
          </a:prstGeom>
        </p:spPr>
      </p:pic>
      <p:pic>
        <p:nvPicPr>
          <p:cNvPr id="15" name="Picture 14"/>
          <p:cNvPicPr>
            <a:picLocks noChangeAspect="1"/>
          </p:cNvPicPr>
          <p:nvPr/>
        </p:nvPicPr>
        <p:blipFill>
          <a:blip r:embed="rId8"/>
          <a:stretch>
            <a:fillRect/>
          </a:stretch>
        </p:blipFill>
        <p:spPr>
          <a:xfrm>
            <a:off x="4788024" y="4869160"/>
            <a:ext cx="3983534" cy="1441370"/>
          </a:xfrm>
          <a:prstGeom prst="rect">
            <a:avLst/>
          </a:prstGeom>
        </p:spPr>
      </p:pic>
    </p:spTree>
    <p:extLst>
      <p:ext uri="{BB962C8B-B14F-4D97-AF65-F5344CB8AC3E}">
        <p14:creationId xmlns:p14="http://schemas.microsoft.com/office/powerpoint/2010/main" val="13650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766E96-1C64-4DD0-803B-19BBD473E3BC}"/>
              </a:ext>
            </a:extLst>
          </p:cNvPr>
          <p:cNvPicPr>
            <a:picLocks noChangeAspect="1"/>
          </p:cNvPicPr>
          <p:nvPr/>
        </p:nvPicPr>
        <p:blipFill>
          <a:blip r:embed="rId2"/>
          <a:stretch>
            <a:fillRect/>
          </a:stretch>
        </p:blipFill>
        <p:spPr>
          <a:xfrm>
            <a:off x="1187624" y="3960686"/>
            <a:ext cx="3024336" cy="2897314"/>
          </a:xfrm>
          <a:prstGeom prst="rect">
            <a:avLst/>
          </a:prstGeom>
        </p:spPr>
      </p:pic>
      <p:pic>
        <p:nvPicPr>
          <p:cNvPr id="3" name="Imagen 2">
            <a:extLst>
              <a:ext uri="{FF2B5EF4-FFF2-40B4-BE49-F238E27FC236}">
                <a16:creationId xmlns:a16="http://schemas.microsoft.com/office/drawing/2014/main" id="{6870F716-2AFE-4C5B-BBC7-573075B8893D}"/>
              </a:ext>
            </a:extLst>
          </p:cNvPr>
          <p:cNvPicPr>
            <a:picLocks noChangeAspect="1"/>
          </p:cNvPicPr>
          <p:nvPr/>
        </p:nvPicPr>
        <p:blipFill>
          <a:blip r:embed="rId3"/>
          <a:stretch>
            <a:fillRect/>
          </a:stretch>
        </p:blipFill>
        <p:spPr>
          <a:xfrm>
            <a:off x="539552" y="476672"/>
            <a:ext cx="7373192" cy="3384376"/>
          </a:xfrm>
          <a:prstGeom prst="rect">
            <a:avLst/>
          </a:prstGeom>
        </p:spPr>
      </p:pic>
      <p:pic>
        <p:nvPicPr>
          <p:cNvPr id="4" name="Imagen 3">
            <a:extLst>
              <a:ext uri="{FF2B5EF4-FFF2-40B4-BE49-F238E27FC236}">
                <a16:creationId xmlns:a16="http://schemas.microsoft.com/office/drawing/2014/main" id="{B4F58DB8-6253-45A7-A81F-A2BFFD81C08B}"/>
              </a:ext>
            </a:extLst>
          </p:cNvPr>
          <p:cNvPicPr>
            <a:picLocks noChangeAspect="1"/>
          </p:cNvPicPr>
          <p:nvPr/>
        </p:nvPicPr>
        <p:blipFill>
          <a:blip r:embed="rId4"/>
          <a:stretch>
            <a:fillRect/>
          </a:stretch>
        </p:blipFill>
        <p:spPr>
          <a:xfrm>
            <a:off x="4499992" y="4797152"/>
            <a:ext cx="3960440" cy="822493"/>
          </a:xfrm>
          <a:prstGeom prst="rect">
            <a:avLst/>
          </a:prstGeom>
        </p:spPr>
      </p:pic>
    </p:spTree>
    <p:extLst>
      <p:ext uri="{BB962C8B-B14F-4D97-AF65-F5344CB8AC3E}">
        <p14:creationId xmlns:p14="http://schemas.microsoft.com/office/powerpoint/2010/main" val="28041315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5227</TotalTime>
  <Words>683</Words>
  <Application>Microsoft Office PowerPoint</Application>
  <PresentationFormat>Presentación en pantalla (4:3)</PresentationFormat>
  <Paragraphs>123</Paragraphs>
  <Slides>31</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Adobe Fan Heiti Std B</vt:lpstr>
      <vt:lpstr>Adobe Gothic Std B</vt:lpstr>
      <vt:lpstr>Arial</vt:lpstr>
      <vt:lpstr>Britannic Bold</vt:lpstr>
      <vt:lpstr>Calibri</vt:lpstr>
      <vt:lpstr>Cambria Math</vt:lpstr>
      <vt:lpstr>Eras Bold ITC</vt:lpstr>
      <vt:lpstr>Rockwell Extra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371</cp:revision>
  <dcterms:created xsi:type="dcterms:W3CDTF">2016-04-03T02:47:20Z</dcterms:created>
  <dcterms:modified xsi:type="dcterms:W3CDTF">2024-10-01T20:53:58Z</dcterms:modified>
</cp:coreProperties>
</file>