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7" r:id="rId5"/>
    <p:sldId id="281" r:id="rId6"/>
    <p:sldId id="260" r:id="rId7"/>
    <p:sldId id="282" r:id="rId8"/>
    <p:sldId id="288" r:id="rId9"/>
    <p:sldId id="261" r:id="rId10"/>
    <p:sldId id="274" r:id="rId11"/>
    <p:sldId id="262" r:id="rId12"/>
    <p:sldId id="280" r:id="rId13"/>
    <p:sldId id="263" r:id="rId14"/>
    <p:sldId id="278" r:id="rId15"/>
    <p:sldId id="275" r:id="rId16"/>
    <p:sldId id="283" r:id="rId17"/>
    <p:sldId id="264" r:id="rId18"/>
    <p:sldId id="265" r:id="rId19"/>
    <p:sldId id="266" r:id="rId20"/>
    <p:sldId id="289" r:id="rId21"/>
    <p:sldId id="267" r:id="rId22"/>
    <p:sldId id="276" r:id="rId23"/>
    <p:sldId id="268" r:id="rId24"/>
    <p:sldId id="284" r:id="rId25"/>
    <p:sldId id="291" r:id="rId26"/>
    <p:sldId id="292" r:id="rId27"/>
    <p:sldId id="296" r:id="rId28"/>
    <p:sldId id="269" r:id="rId29"/>
    <p:sldId id="270" r:id="rId30"/>
    <p:sldId id="279" r:id="rId31"/>
    <p:sldId id="285" r:id="rId32"/>
    <p:sldId id="294" r:id="rId33"/>
    <p:sldId id="295" r:id="rId34"/>
    <p:sldId id="271" r:id="rId35"/>
    <p:sldId id="287" r:id="rId36"/>
    <p:sldId id="297" r:id="rId37"/>
    <p:sldId id="272" r:id="rId38"/>
    <p:sldId id="286" r:id="rId39"/>
    <p:sldId id="290" r:id="rId40"/>
    <p:sldId id="293" r:id="rId41"/>
    <p:sldId id="273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Rechazos</c:v>
                </c:pt>
              </c:strCache>
            </c:strRef>
          </c:tx>
          <c:spPr>
            <a:ln w="25400" cap="flat" cmpd="dbl" algn="ctr">
              <a:noFill/>
              <a:round/>
            </a:ln>
            <a:effectLst/>
          </c:spPr>
          <c:marker>
            <c:symbol val="circle"/>
            <c:size val="6"/>
            <c:spPr>
              <a:noFill/>
              <a:ln w="34925" cap="flat" cmpd="dbl" algn="ctr">
                <a:solidFill>
                  <a:schemeClr val="accent1">
                    <a:lumMod val="75000"/>
                    <a:alpha val="70000"/>
                  </a:schemeClr>
                </a:solidFill>
                <a:round/>
              </a:ln>
              <a:effectLst/>
            </c:spPr>
          </c:marker>
          <c:xVal>
            <c:numRef>
              <c:f>Sheet1!$A$2:$A$13</c:f>
              <c:numCache>
                <c:formatCode>General</c:formatCode>
                <c:ptCount val="12"/>
                <c:pt idx="0">
                  <c:v>7</c:v>
                </c:pt>
                <c:pt idx="1">
                  <c:v>9</c:v>
                </c:pt>
                <c:pt idx="2">
                  <c:v>6</c:v>
                </c:pt>
                <c:pt idx="3">
                  <c:v>14</c:v>
                </c:pt>
                <c:pt idx="4">
                  <c:v>8</c:v>
                </c:pt>
                <c:pt idx="5">
                  <c:v>12</c:v>
                </c:pt>
                <c:pt idx="6">
                  <c:v>10</c:v>
                </c:pt>
                <c:pt idx="7">
                  <c:v>4</c:v>
                </c:pt>
                <c:pt idx="8">
                  <c:v>2</c:v>
                </c:pt>
                <c:pt idx="9">
                  <c:v>11</c:v>
                </c:pt>
                <c:pt idx="10">
                  <c:v>1</c:v>
                </c:pt>
                <c:pt idx="11">
                  <c:v>8</c:v>
                </c:pt>
              </c:numCache>
            </c:numRef>
          </c:xVal>
          <c:yVal>
            <c:numRef>
              <c:f>Sheet1!$B$2:$B$13</c:f>
              <c:numCache>
                <c:formatCode>General</c:formatCode>
                <c:ptCount val="12"/>
                <c:pt idx="0">
                  <c:v>26</c:v>
                </c:pt>
                <c:pt idx="1">
                  <c:v>20</c:v>
                </c:pt>
                <c:pt idx="2">
                  <c:v>28</c:v>
                </c:pt>
                <c:pt idx="3">
                  <c:v>16</c:v>
                </c:pt>
                <c:pt idx="4">
                  <c:v>23</c:v>
                </c:pt>
                <c:pt idx="5">
                  <c:v>18</c:v>
                </c:pt>
                <c:pt idx="6">
                  <c:v>24</c:v>
                </c:pt>
                <c:pt idx="7">
                  <c:v>26</c:v>
                </c:pt>
                <c:pt idx="8">
                  <c:v>38</c:v>
                </c:pt>
                <c:pt idx="9">
                  <c:v>22</c:v>
                </c:pt>
                <c:pt idx="10">
                  <c:v>32</c:v>
                </c:pt>
                <c:pt idx="11">
                  <c:v>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A56-4E7E-8EB1-CFEA38982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7524256"/>
        <c:axId val="507530784"/>
      </c:scatterChart>
      <c:valAx>
        <c:axId val="507524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>
              <a:outerShdw blurRad="304800" dist="749300" dir="9240000" sx="127000" sy="127000" algn="ctr" rotWithShape="0">
                <a:schemeClr val="accent3"/>
              </a:outerShdw>
            </a:effectLst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Semana de Experiencia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530784"/>
        <c:crosses val="autoZero"/>
        <c:crossBetween val="midCat"/>
      </c:valAx>
      <c:valAx>
        <c:axId val="50753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alpha val="73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Número de Rechazos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524256"/>
        <c:crosses val="autoZero"/>
        <c:crossBetween val="midCat"/>
      </c:valAx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flat" cmpd="dbl" algn="ctr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34925" cap="flat" cmpd="dbl" algn="ctr">
        <a:solidFill>
          <a:schemeClr val="phClr">
            <a:lumMod val="75000"/>
            <a:alpha val="70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kern="1200" spc="0" normalizeH="0" baseline="0"/>
  </cs:title>
  <cs:trendline>
    <cs:lnRef idx="0">
      <cs:styleClr val="0"/>
    </cs:lnRef>
    <cs:fillRef idx="0"/>
    <cs:effectRef idx="0"/>
    <cs:fontRef idx="minor">
      <a:schemeClr val="tx1"/>
    </cs:fontRef>
    <cs:spPr>
      <a:ln w="38100" cap="rnd" cmpd="sng" algn="ctr">
        <a:solidFill>
          <a:schemeClr val="phClr">
            <a:lumMod val="75000"/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CCC-F662-4474-B973-608DA7CEEAC6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5BBD-0DA5-4DFA-ADEA-94D8812DA1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83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CCC-F662-4474-B973-608DA7CEEAC6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5BBD-0DA5-4DFA-ADEA-94D8812DA1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9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CCC-F662-4474-B973-608DA7CEEAC6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5BBD-0DA5-4DFA-ADEA-94D8812DA1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5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CCC-F662-4474-B973-608DA7CEEAC6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5BBD-0DA5-4DFA-ADEA-94D8812DA1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4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CCC-F662-4474-B973-608DA7CEEAC6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5BBD-0DA5-4DFA-ADEA-94D8812DA1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2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CCC-F662-4474-B973-608DA7CEEAC6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5BBD-0DA5-4DFA-ADEA-94D8812DA1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4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CCC-F662-4474-B973-608DA7CEEAC6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5BBD-0DA5-4DFA-ADEA-94D8812DA1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36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CCC-F662-4474-B973-608DA7CEEAC6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5BBD-0DA5-4DFA-ADEA-94D8812DA1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0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CCC-F662-4474-B973-608DA7CEEAC6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5BBD-0DA5-4DFA-ADEA-94D8812DA1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20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CCC-F662-4474-B973-608DA7CEEAC6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5BBD-0DA5-4DFA-ADEA-94D8812DA1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54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CCC-F662-4474-B973-608DA7CEEAC6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5BBD-0DA5-4DFA-ADEA-94D8812DA1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0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DFCCC-F662-4474-B973-608DA7CEEAC6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55BBD-0DA5-4DFA-ADEA-94D8812DA1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0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9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748" y="619093"/>
            <a:ext cx="1341139" cy="143384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862151" y="598429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Dr. Carlomagno Araya Alpízar</a:t>
            </a:r>
          </a:p>
          <a:p>
            <a:r>
              <a:rPr lang="es-E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Catedrático en Estadística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132" y="2770369"/>
            <a:ext cx="9693226" cy="301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08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467" y="560401"/>
            <a:ext cx="977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Prueba de hipótesis sobre el coeficiente de correlación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866" y="1388053"/>
            <a:ext cx="1485900" cy="866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485" y="1357354"/>
            <a:ext cx="1749955" cy="8942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902" y="2709924"/>
            <a:ext cx="9907354" cy="6344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337" y="1365779"/>
            <a:ext cx="14573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74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685" y="667941"/>
            <a:ext cx="10244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-457200" algn="l"/>
                <a:tab pos="540385" algn="l"/>
                <a:tab pos="640080" algn="l"/>
                <a:tab pos="914400" algn="l"/>
              </a:tabLst>
            </a:pPr>
            <a:r>
              <a:rPr lang="es-ES_tradnl" b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Relación entre dos variables</a:t>
            </a:r>
            <a:endParaRPr lang="en-US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4685" y="3481400"/>
            <a:ext cx="9797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-457200" algn="l"/>
                <a:tab pos="540385" algn="l"/>
                <a:tab pos="640080" algn="l"/>
                <a:tab pos="914400" algn="l"/>
              </a:tabLst>
            </a:pPr>
            <a:r>
              <a:rPr lang="es-ES_tradnl" b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Regresión lineal simple</a:t>
            </a:r>
            <a:endParaRPr lang="en-US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0399" y="1164165"/>
            <a:ext cx="1038013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-457200" algn="l"/>
              </a:tabLst>
            </a:pPr>
            <a:r>
              <a:rPr lang="es-CR" dirty="0"/>
              <a:t>La regresión es una técnica estadística para estudiar la naturaleza de la relación entre dos o más variables. </a:t>
            </a:r>
            <a:r>
              <a:rPr lang="es-CR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 forma de la función de regresión en principio podría ser arbitraria, y tal vez se tenga que la relación más exacta entre las variables </a:t>
            </a:r>
            <a:r>
              <a:rPr lang="es-CR" b="1" i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CR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s-CR" b="1" i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CR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sea la siguiente, 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003" y="2629885"/>
            <a:ext cx="2828925" cy="5524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7685" y="4018590"/>
            <a:ext cx="1049866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-457200" algn="l"/>
              </a:tabLst>
            </a:pPr>
            <a:r>
              <a:rPr lang="es-CR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Por el momento no se pretende encontrar relaciones tan complicadas entre variables, pues la discusión se limitará al caso de la </a:t>
            </a:r>
            <a:r>
              <a:rPr lang="es-CR" i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regresión lineal</a:t>
            </a:r>
            <a:r>
              <a:rPr lang="es-CR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Con este tipo de regresiones será suficiente hallar relaciones funcionales de tipo lineal.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003" y="5656483"/>
            <a:ext cx="15906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87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931" y="714085"/>
            <a:ext cx="5159251" cy="2449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720" y="245532"/>
            <a:ext cx="3651307" cy="2667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309" y="3631980"/>
            <a:ext cx="5002873" cy="268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387" y="3163425"/>
            <a:ext cx="3628746" cy="328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99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7267" y="654040"/>
            <a:ext cx="1018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-457200" algn="l"/>
                <a:tab pos="540385" algn="l"/>
                <a:tab pos="640080" algn="l"/>
                <a:tab pos="914400" algn="l"/>
              </a:tabLst>
            </a:pPr>
            <a:r>
              <a:rPr lang="es-ES_tradnl" b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Criterio de cuadrados mínimos</a:t>
            </a:r>
            <a:endParaRPr lang="en-US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203" y="2464427"/>
            <a:ext cx="1809750" cy="590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292" y="3054977"/>
            <a:ext cx="6067309" cy="31923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7267" y="1222123"/>
            <a:ext cx="1035473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R" dirty="0"/>
              <a:t>En su forma más simple, intenta minimizar la suma de cuadrados de las diferencias </a:t>
            </a:r>
            <a:r>
              <a:rPr lang="es-CR" i="1" dirty="0"/>
              <a:t>en las ordenadas</a:t>
            </a:r>
            <a:r>
              <a:rPr lang="es-CR" dirty="0"/>
              <a:t> (llamadas </a:t>
            </a:r>
            <a:r>
              <a:rPr lang="es-CR" i="1" dirty="0"/>
              <a:t>residuos</a:t>
            </a:r>
            <a:r>
              <a:rPr lang="es-CR" dirty="0"/>
              <a:t>) entre los puntos generados por la función elegida (recta de regresión) y los correspondientes valores en los datos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644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0050" y="680787"/>
            <a:ext cx="9376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-457200" algn="l"/>
                <a:tab pos="540385" algn="l"/>
                <a:tab pos="640080" algn="l"/>
                <a:tab pos="914400" algn="l"/>
              </a:tabLst>
            </a:pPr>
            <a:r>
              <a:rPr lang="es-ES_tradnl" b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Ecuaciones normales </a:t>
            </a:r>
            <a:endParaRPr lang="en-US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650" y="3709155"/>
            <a:ext cx="2975690" cy="1119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311" y="5605394"/>
            <a:ext cx="3414180" cy="853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050" y="1282298"/>
            <a:ext cx="8631817" cy="1550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050" y="5087749"/>
            <a:ext cx="3983617" cy="517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4737" y="3159464"/>
            <a:ext cx="1676664" cy="5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56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4650" y="585800"/>
            <a:ext cx="9376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-457200" algn="l"/>
                <a:tab pos="540385" algn="l"/>
                <a:tab pos="640080" algn="l"/>
                <a:tab pos="914400" algn="l"/>
              </a:tabLst>
            </a:pPr>
            <a:r>
              <a:rPr lang="es-ES_tradnl" b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Ajuste de la línea de regresión</a:t>
            </a:r>
            <a:endParaRPr lang="en-US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59" y="2654966"/>
            <a:ext cx="2366963" cy="12727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345" y="5141313"/>
            <a:ext cx="1728787" cy="592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107" y="1145160"/>
            <a:ext cx="1691967" cy="4834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40859" y="4493617"/>
                <a:ext cx="959167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R" spc="-15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 constante </a:t>
                </a:r>
                <a14:m>
                  <m:oMath xmlns:m="http://schemas.openxmlformats.org/officeDocument/2006/math">
                    <m:r>
                      <a:rPr lang="es-CR" i="1" spc="-15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s-CR" spc="-15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 regresión indica el valor pronosticado de Y cuando X es cero. 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59" y="4493617"/>
                <a:ext cx="959167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50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40859" y="1818607"/>
                <a:ext cx="968480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R" spc="-15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El coeficiente de regresión </a:t>
                </a:r>
                <a14:m>
                  <m:oMath xmlns:m="http://schemas.openxmlformats.org/officeDocument/2006/math">
                    <m:r>
                      <a:rPr lang="es-CR" i="1" spc="-15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s-CR" spc="-15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representa la </a:t>
                </a:r>
                <a:r>
                  <a:rPr lang="es-CR" i="1" spc="-15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cantidad de cambio </a:t>
                </a:r>
                <a:r>
                  <a:rPr lang="es-CR" spc="-15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(bien, puede ser aumento o disminución) </a:t>
                </a:r>
                <a:r>
                  <a:rPr lang="es-CR" i="1" spc="-15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que se pronostica en Y para un aumento de una unidad en X</a:t>
                </a:r>
                <a:r>
                  <a:rPr lang="es-CR" spc="-15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59" y="1818607"/>
                <a:ext cx="9684808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503" t="-4717" r="-629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376333" y="2825661"/>
                <a:ext cx="451273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CR" spc="-15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 signo negativo en el coeficiente </a:t>
                </a:r>
                <a14:m>
                  <m:oMath xmlns:m="http://schemas.openxmlformats.org/officeDocument/2006/math">
                    <m:r>
                      <a:rPr lang="es-CR" i="1" spc="-15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s-CR" spc="-15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indica que medida que aumenta X, disminuye Y. </a:t>
                </a:r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333" y="2825661"/>
                <a:ext cx="4512734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1216" t="-5660" r="-1081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035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75" y="393700"/>
            <a:ext cx="9086850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75" y="2737908"/>
            <a:ext cx="7686675" cy="2476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B779B86-4117-4FF9-B9D2-5C265C09B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380" y="3260065"/>
            <a:ext cx="7832791" cy="315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55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5000" y="592373"/>
            <a:ext cx="9787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-457200" algn="l"/>
                <a:tab pos="540385" algn="l"/>
                <a:tab pos="640080" algn="l"/>
                <a:tab pos="914400" algn="l"/>
              </a:tabLst>
            </a:pPr>
            <a:r>
              <a:rPr lang="es-ES_tradnl" b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Interpretación y uso de la recta de regresión</a:t>
            </a:r>
            <a:endParaRPr lang="en-US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1357566"/>
            <a:ext cx="8905875" cy="495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2248726"/>
            <a:ext cx="2546909" cy="219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43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5133" y="606905"/>
            <a:ext cx="9948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Los supuestos básicos del modelo de regresión lineal </a:t>
            </a:r>
            <a:endParaRPr lang="en-US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9800" y="2252133"/>
            <a:ext cx="10414000" cy="3442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lnSpc>
                <a:spcPct val="250000"/>
              </a:lnSpc>
              <a:buFont typeface="+mj-lt"/>
              <a:buAutoNum type="arabicPeriod"/>
            </a:pPr>
            <a:r>
              <a:rPr lang="es-CR" dirty="0"/>
              <a:t> Que la relación entre las variables sea lineal.</a:t>
            </a:r>
          </a:p>
          <a:p>
            <a:pPr indent="-457200">
              <a:lnSpc>
                <a:spcPct val="250000"/>
              </a:lnSpc>
              <a:buFont typeface="+mj-lt"/>
              <a:buAutoNum type="arabicPeriod"/>
            </a:pPr>
            <a:r>
              <a:rPr lang="es-CR" dirty="0"/>
              <a:t> Que los errores en la medición de las variables explicativas sean independientes entre sí.</a:t>
            </a:r>
          </a:p>
          <a:p>
            <a:pPr indent="-457200">
              <a:lnSpc>
                <a:spcPct val="250000"/>
              </a:lnSpc>
              <a:buFont typeface="+mj-lt"/>
              <a:buAutoNum type="arabicPeriod"/>
            </a:pPr>
            <a:r>
              <a:rPr lang="es-CR" dirty="0"/>
              <a:t> Que los errores tengan varianza constante. (Homocedasticidad)</a:t>
            </a:r>
          </a:p>
          <a:p>
            <a:pPr indent="457200">
              <a:lnSpc>
                <a:spcPct val="250000"/>
              </a:lnSpc>
              <a:buFont typeface="+mj-lt"/>
              <a:buAutoNum type="arabicPeriod"/>
            </a:pPr>
            <a:r>
              <a:rPr lang="es-CR" dirty="0"/>
              <a:t> Que los errores tengan una esperanza matemática igual a cero.</a:t>
            </a:r>
          </a:p>
          <a:p>
            <a:pPr indent="-457200">
              <a:lnSpc>
                <a:spcPct val="250000"/>
              </a:lnSpc>
              <a:buFont typeface="+mj-lt"/>
              <a:buAutoNum type="arabicPeriod"/>
            </a:pPr>
            <a:r>
              <a:rPr lang="es-CR" dirty="0"/>
              <a:t> Que el error total sea la suma de todos los errores.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855132" y="1254120"/>
            <a:ext cx="91524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R" dirty="0"/>
              <a:t>Para poder crear un modelo de regresión lineal es necesario que se cumpla con los siguientes supuestos: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489" y="4453467"/>
            <a:ext cx="3275351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92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6642" y="626871"/>
            <a:ext cx="97451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Error estándar de estimación</a:t>
            </a:r>
            <a:endParaRPr lang="en-US" sz="20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642" y="3998913"/>
            <a:ext cx="2802467" cy="8682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236" y="1510355"/>
            <a:ext cx="9961563" cy="1586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4042" y="3429000"/>
            <a:ext cx="4036079" cy="265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85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0401" y="719668"/>
            <a:ext cx="9541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-457200" algn="l"/>
                <a:tab pos="540385" algn="l"/>
                <a:tab pos="640080" algn="l"/>
                <a:tab pos="914400" algn="l"/>
              </a:tabLst>
            </a:pPr>
            <a:r>
              <a:rPr lang="es-ES" b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n-US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0400" y="1279857"/>
            <a:ext cx="10295466" cy="1294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R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Los objetivos de la </a:t>
            </a:r>
            <a:r>
              <a:rPr lang="es-CR" b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regresión</a:t>
            </a:r>
            <a:r>
              <a:rPr lang="es-CR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son mostrar </a:t>
            </a:r>
            <a:r>
              <a:rPr lang="es-CR" i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 forma como</a:t>
            </a:r>
            <a:r>
              <a:rPr lang="es-CR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la variable independiente (</a:t>
            </a:r>
            <a:r>
              <a:rPr lang="es-CR" i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CR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se relaciona con la variable dependiente (Y), hacer pronósticos sobre los valores de la variable dependiente, con base en el conocimiento de los valores de la variable independiente.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60400" y="2990218"/>
            <a:ext cx="10083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R" dirty="0"/>
              <a:t>Se considera que dos variables cuantitativas están correlacionadas cuando los valores de una de ellas varían sistemáticamente con respecto a los valores de la otra: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19767" y="4253637"/>
            <a:ext cx="782319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R" b="1" i="1" dirty="0"/>
              <a:t>Si tenemos dos variables (X, Y) existe correlación si al aumentar los valores de X lo hacen también los de Y o viceversa. La correlación entre dos variables no implica, por sí misma, ninguna relación de causalidad.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268589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54" y="1152462"/>
            <a:ext cx="8294145" cy="16726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54" y="3162300"/>
            <a:ext cx="3819525" cy="266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085" y="711200"/>
            <a:ext cx="2510973" cy="146473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395F672-AD34-4578-B6F7-0DA5F6402F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2650" y="3766142"/>
            <a:ext cx="51435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92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9800" y="567604"/>
            <a:ext cx="9702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Intervalos de predicción para la media</a:t>
            </a:r>
            <a:endParaRPr lang="en-US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1476904"/>
            <a:ext cx="2937933" cy="9485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558" y="1415787"/>
            <a:ext cx="2560109" cy="875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529" y="2831147"/>
            <a:ext cx="8905875" cy="514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3492" y="675213"/>
            <a:ext cx="2914650" cy="18859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AE54A0B-6859-4B78-B107-070326A436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946" y="5428284"/>
            <a:ext cx="51149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55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5866" y="1148907"/>
            <a:ext cx="9702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Intervalos de predicción para una observación </a:t>
            </a:r>
            <a:endParaRPr lang="en-US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42" y="2014376"/>
            <a:ext cx="3295650" cy="118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602" y="2133439"/>
            <a:ext cx="3305175" cy="942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308" y="3691615"/>
            <a:ext cx="8934450" cy="542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8787" y="1346700"/>
            <a:ext cx="1766636" cy="157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23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7333" y="680704"/>
            <a:ext cx="95419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Prueba de hipótesis para el coeficiente de regresión </a:t>
            </a:r>
            <a:endParaRPr lang="en-US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267" y="5383739"/>
            <a:ext cx="3285067" cy="9280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3533" y="1345022"/>
            <a:ext cx="1044786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-457200" algn="l"/>
              </a:tabLst>
            </a:pPr>
            <a:r>
              <a:rPr lang="es-CR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Una vez estimada la ecuación de regresión es conveniente determinar el aporte de la variable independiente al modelo ajustado. Hay que tomar la decisión de eliminarla e incluir otras que podrían contribuir con más información sobre la variabilidad de </a:t>
            </a:r>
            <a:r>
              <a:rPr lang="es-CR" b="1" cap="all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CR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3533" y="2978836"/>
            <a:ext cx="10185400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-457200" algn="l"/>
              </a:tabLst>
            </a:pPr>
            <a:r>
              <a:rPr lang="es-CR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 hipótesis nula plantea que la pendiente de la recta es cero contra la hipótesis alternativa que es diferente. Simbólicamente se denota como,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417" y="4248696"/>
            <a:ext cx="4133850" cy="78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10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04" y="3004565"/>
            <a:ext cx="8924925" cy="495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528" y="899879"/>
            <a:ext cx="9058275" cy="1800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2E2020-4089-43C5-840A-1298C5A20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258" y="5670510"/>
            <a:ext cx="4806812" cy="76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11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7EB8776-AB6F-4DD9-B74E-FE4A92A7E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73" y="372151"/>
            <a:ext cx="8940945" cy="611369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8623A50-8992-42D2-BEE0-C3BF7DEE5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684" y="815496"/>
            <a:ext cx="450850" cy="56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43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CF980DD-593F-4243-85A7-34D88EF21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85" y="563418"/>
            <a:ext cx="9629775" cy="762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F2BB5FC-026F-4E7C-A469-9B4ED3C37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21" y="1352550"/>
            <a:ext cx="9705975" cy="20764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1797E0E-61AF-4944-AC6F-667CDE6B5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22" y="3762375"/>
            <a:ext cx="9791700" cy="11620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2C00C81-DC3E-450C-9BE2-85BF1A3D39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" y="5000625"/>
            <a:ext cx="9096375" cy="2571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846C145-6313-4001-900D-72F0FFE319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985" y="5542107"/>
            <a:ext cx="5276850" cy="3238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0B40C12-6150-4DD2-BE0C-CBDCCABDE9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985" y="6042169"/>
            <a:ext cx="93059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9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0335F8-9E0E-4681-81E6-B1089BDDB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04" y="286328"/>
            <a:ext cx="9323786" cy="434094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BA273DD-C640-4675-84B8-7C914A0AE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77" y="4833216"/>
            <a:ext cx="9121596" cy="132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35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7331" y="709135"/>
            <a:ext cx="9508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Limitaciones de la regresión lineal </a:t>
            </a:r>
            <a:endParaRPr lang="en-US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7330" y="1533436"/>
            <a:ext cx="7188203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R" dirty="0"/>
              <a:t>Por su naturaleza, la regresión lineal sólo se ve una relación lineal entre las variables dependientes e independientes. Es decir, se asume que existe una relación lineal entre ellos. A veces esto no es correcto.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7330" y="3845573"/>
            <a:ext cx="9990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/>
              <a:t>Los valores atípicos pueden tener enormes efectos sobre la regresión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7330" y="5399793"/>
            <a:ext cx="9719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/>
              <a:t>La regresión lineal asume que los datos son independientes.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503" y="867982"/>
            <a:ext cx="1892829" cy="1608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6504" y="3276693"/>
            <a:ext cx="2098341" cy="13291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503" y="4988063"/>
            <a:ext cx="1833033" cy="995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4803" y="3000468"/>
            <a:ext cx="28289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69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4266" y="73756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Variancia explicada y no explicada </a:t>
            </a:r>
            <a:endParaRPr lang="en-US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17" y="1373717"/>
            <a:ext cx="8176683" cy="1461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987" y="3386137"/>
            <a:ext cx="6094942" cy="47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45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0465" y="568110"/>
            <a:ext cx="9736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-457200" algn="l"/>
                <a:tab pos="540385" algn="l"/>
                <a:tab pos="640080" algn="l"/>
                <a:tab pos="914400" algn="l"/>
              </a:tabLst>
            </a:pPr>
            <a:r>
              <a:rPr lang="es-ES_tradnl" b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 correlación lineal simple </a:t>
            </a:r>
            <a:endParaRPr lang="en-US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0463" y="1711111"/>
            <a:ext cx="1015153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R" dirty="0"/>
              <a:t>La </a:t>
            </a:r>
            <a:r>
              <a:rPr lang="es-CR" b="1" dirty="0"/>
              <a:t>fuerza</a:t>
            </a:r>
            <a:r>
              <a:rPr lang="es-CR" dirty="0"/>
              <a:t> mide el grado en que una línea representa a la nube de puntos.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R" dirty="0"/>
              <a:t>El </a:t>
            </a:r>
            <a:r>
              <a:rPr lang="es-CR" b="1" dirty="0"/>
              <a:t>sentido</a:t>
            </a:r>
            <a:r>
              <a:rPr lang="es-CR" dirty="0"/>
              <a:t> mide la variación de los valores de </a:t>
            </a:r>
            <a:r>
              <a:rPr lang="es-CR" b="1" dirty="0"/>
              <a:t>Y</a:t>
            </a:r>
            <a:r>
              <a:rPr lang="es-CR" dirty="0"/>
              <a:t> con respecto a </a:t>
            </a:r>
            <a:r>
              <a:rPr lang="es-CR" b="1" dirty="0"/>
              <a:t>X</a:t>
            </a:r>
            <a:r>
              <a:rPr lang="es-CR" dirty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R" dirty="0"/>
              <a:t>La </a:t>
            </a:r>
            <a:r>
              <a:rPr lang="es-CR" b="1" dirty="0"/>
              <a:t>forma</a:t>
            </a:r>
            <a:r>
              <a:rPr lang="es-CR" dirty="0"/>
              <a:t> establece el tipo de línea que define el mejor ajuste.</a:t>
            </a:r>
          </a:p>
        </p:txBody>
      </p:sp>
      <p:sp>
        <p:nvSpPr>
          <p:cNvPr id="5" name="Rectangle 4"/>
          <p:cNvSpPr/>
          <p:nvPr/>
        </p:nvSpPr>
        <p:spPr>
          <a:xfrm>
            <a:off x="770464" y="1057660"/>
            <a:ext cx="1015153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R" dirty="0"/>
              <a:t>Los principales componentes elementales de una correlación, son la fuerza, el sentido y la forma: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934" y="3142048"/>
            <a:ext cx="5432158" cy="330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62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12283" y="645067"/>
                <a:ext cx="9618134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s-ES" b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Coeficiente de determinación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CR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  <m:sup>
                        <m:r>
                          <a:rPr lang="es-CR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s-ES" b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(Bondad de ajuste)</a:t>
                </a:r>
                <a:endParaRPr lang="en-US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83" y="645067"/>
                <a:ext cx="9618134" cy="375552"/>
              </a:xfrm>
              <a:prstGeom prst="rect">
                <a:avLst/>
              </a:prstGeom>
              <a:blipFill rotWithShape="0">
                <a:blip r:embed="rId2"/>
                <a:stretch>
                  <a:fillRect l="-571"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749" y="2380652"/>
            <a:ext cx="4000500" cy="1590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016" y="4250082"/>
            <a:ext cx="8048097" cy="21518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016" y="1266180"/>
            <a:ext cx="8705851" cy="93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12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75" y="524403"/>
            <a:ext cx="9010650" cy="2219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0455CB-710C-471A-8425-0C5B407C5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794" y="4114273"/>
            <a:ext cx="2743200" cy="153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993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C4B4AE3-CB20-4937-958C-0E8001CB2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00087"/>
            <a:ext cx="1036320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491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9FCF8A4-5BC8-45D2-A02A-3E414DAFA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36" y="421553"/>
            <a:ext cx="11322184" cy="328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4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7399" y="735168"/>
            <a:ext cx="9635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-457200" algn="l"/>
                <a:tab pos="540385" algn="l"/>
                <a:tab pos="640080" algn="l"/>
                <a:tab pos="914400" algn="l"/>
              </a:tabLst>
            </a:pPr>
            <a:r>
              <a:rPr lang="es-ES_tradnl" b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Análisis de regresión no lineal y múltiple</a:t>
            </a:r>
            <a:endParaRPr lang="en-US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170" y="3128403"/>
            <a:ext cx="5067829" cy="33168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879" y="2353766"/>
            <a:ext cx="3890619" cy="5074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7399" y="1421583"/>
            <a:ext cx="10402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dirty="0"/>
              <a:t>La regresión lineal no siempre proporciona resultados adecuados, ya que, a veces la relación que existe entre la variable dependiente y las variables independientes no es lineal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207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D0C4937-4D72-0FBF-5E03-A245F49B3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962" y="1100137"/>
            <a:ext cx="898207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822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DCAC8F6-57D3-964C-530A-D62408B5D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93" y="850392"/>
            <a:ext cx="9650570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310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3106" y="721267"/>
            <a:ext cx="9818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-457200" algn="l"/>
                <a:tab pos="540385" algn="l"/>
                <a:tab pos="640080" algn="l"/>
                <a:tab pos="914400" algn="l"/>
              </a:tabLst>
            </a:pPr>
            <a:r>
              <a:rPr lang="es-ES_tradnl" b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Correlación múltiple y parcial</a:t>
            </a:r>
            <a:endParaRPr lang="en-US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825" y="3204633"/>
            <a:ext cx="3020419" cy="10117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33" y="1429809"/>
            <a:ext cx="9757833" cy="12533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2262" y="3581928"/>
            <a:ext cx="357187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594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758" y="539235"/>
            <a:ext cx="9077325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329" y="3477169"/>
            <a:ext cx="8629650" cy="1571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0092" y="705394"/>
            <a:ext cx="1357936" cy="22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028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521" y="1230033"/>
            <a:ext cx="9265179" cy="5086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521" y="541867"/>
            <a:ext cx="8792105" cy="55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66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8998" y="399534"/>
            <a:ext cx="9555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Diagrama de dispersión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11198" y="983102"/>
            <a:ext cx="10168467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R" dirty="0"/>
              <a:t>Un </a:t>
            </a:r>
            <a:r>
              <a:rPr lang="es-CR" b="1" dirty="0"/>
              <a:t>diagrama de dispersión</a:t>
            </a:r>
            <a:r>
              <a:rPr lang="es-CR" dirty="0"/>
              <a:t> o gráfica de </a:t>
            </a:r>
            <a:r>
              <a:rPr lang="es-CR" b="1" dirty="0"/>
              <a:t>dispersión</a:t>
            </a:r>
            <a:r>
              <a:rPr lang="es-CR" dirty="0"/>
              <a:t> es un tipo de </a:t>
            </a:r>
            <a:r>
              <a:rPr lang="es-CR" b="1" dirty="0"/>
              <a:t>diagrama</a:t>
            </a:r>
            <a:r>
              <a:rPr lang="es-CR" dirty="0"/>
              <a:t> que utiliza las coordenadas cartesianas para mostrar los valores de dos variables para un conjunto de datos.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610" y="2497667"/>
            <a:ext cx="4499750" cy="291219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4D3C9AF-1A6B-4901-A43C-2CAE13F74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478" y="2242614"/>
            <a:ext cx="3925007" cy="316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676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9CEB54E-B182-4F52-9208-13846B754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18" y="471762"/>
            <a:ext cx="9956800" cy="29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544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99" y="508529"/>
            <a:ext cx="10041467" cy="604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95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7912" y="2248957"/>
            <a:ext cx="906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600" dirty="0"/>
              <a:t>Construir el diagrama de dispersión entre semanas de experiencia y número de rechazos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25" y="514350"/>
            <a:ext cx="9858375" cy="819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5" y="1442507"/>
            <a:ext cx="7113909" cy="697442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2266338"/>
              </p:ext>
            </p:extLst>
          </p:nvPr>
        </p:nvGraphicFramePr>
        <p:xfrm>
          <a:off x="3259455" y="2846070"/>
          <a:ext cx="5425440" cy="3432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1620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6469" y="588077"/>
            <a:ext cx="9999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Aft>
                <a:spcPts val="0"/>
              </a:spcAft>
              <a:tabLst>
                <a:tab pos="-457200" algn="l"/>
                <a:tab pos="540385" algn="l"/>
                <a:tab pos="640080" algn="l"/>
                <a:tab pos="914400" algn="l"/>
              </a:tabLst>
            </a:pPr>
            <a:r>
              <a:rPr lang="es-ES_tradnl" b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 medición de la correlación lineal</a:t>
            </a:r>
            <a:endParaRPr lang="en-US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6469" y="3840767"/>
            <a:ext cx="5215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>
              <a:spcAft>
                <a:spcPts val="0"/>
              </a:spcAft>
              <a:tabLst>
                <a:tab pos="-457200" algn="l"/>
                <a:tab pos="540385" algn="l"/>
                <a:tab pos="640080" algn="l"/>
                <a:tab pos="914400" algn="l"/>
              </a:tabLst>
            </a:pPr>
            <a:r>
              <a:rPr lang="es-ES_tradnl" b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Cálculo del coeficiente de correlación lineal simple (r)</a:t>
            </a:r>
            <a:endParaRPr lang="en-US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652" y="4468548"/>
            <a:ext cx="3110583" cy="13414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1200" y="1192370"/>
            <a:ext cx="770466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R" dirty="0"/>
              <a:t>La cuantificación de la fuerza de la relación lineal entre dos variables cuantitativas, se estudia por medio del cálculo del </a:t>
            </a:r>
            <a:r>
              <a:rPr lang="es-CR" b="1" dirty="0"/>
              <a:t>coeficiente de correlación de Pearson</a:t>
            </a:r>
            <a:r>
              <a:rPr lang="es-CR" dirty="0"/>
              <a:t>. Dicho coeficiente oscila entre –1 y +1. Un valor de –1 indica una relación lineal o línea recta positiva perfecta. Una correlación próxima a cero indica que no hay relación lineal entre las dos variables.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67257" y="6068436"/>
                <a:ext cx="13653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R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R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s-C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s-C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s-C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s-C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257" y="6068436"/>
                <a:ext cx="1365374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446" r="-4018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023968" y="4677602"/>
            <a:ext cx="51096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R" dirty="0"/>
              <a:t>El </a:t>
            </a:r>
            <a:r>
              <a:rPr lang="es-CR" b="1" dirty="0"/>
              <a:t>coeficiente de correlación de Pearson</a:t>
            </a:r>
            <a:r>
              <a:rPr lang="es-CR" dirty="0"/>
              <a:t> es una medida de la relación lineal entre dos variables aleatorias cuantitativas.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3202" y="1031713"/>
            <a:ext cx="1803398" cy="188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26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10" y="755684"/>
            <a:ext cx="9914213" cy="20118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92" y="2767564"/>
            <a:ext cx="4933950" cy="333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2122DF-CED9-483F-8715-9936B0C9B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097" y="3503094"/>
            <a:ext cx="26860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7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1266" y="550334"/>
            <a:ext cx="1045633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R" b="1" dirty="0"/>
              <a:t>El coeficiente de correlación posee las siguientes características:</a:t>
            </a:r>
          </a:p>
          <a:p>
            <a:pPr algn="just"/>
            <a:endParaRPr lang="es-C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R" dirty="0"/>
              <a:t>El valor del coeficiente de correlación es independiente de cualquier unidad usada para medir las variables.</a:t>
            </a:r>
          </a:p>
          <a:p>
            <a:pPr algn="just"/>
            <a:r>
              <a:rPr lang="es-CR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R" dirty="0"/>
              <a:t>El valor del coeficiente de correlación se altera de forma importante ante la presencia de un valor extremo, como sucede con la desviación típica.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R" dirty="0"/>
              <a:t>El coeficiente de correlación mide solo la relación con una línea recta. Dos variables pueden tener una relación curvilínea fuerte, a pesar de que su correlación sea pequeña. Por tanto cuando analicemos las relaciones entre dos variables debemos representarlas gráficamente y posteriormente calcular el coeficiente de correlación. </a:t>
            </a:r>
          </a:p>
          <a:p>
            <a:pPr algn="just"/>
            <a:endParaRPr lang="es-C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R" dirty="0"/>
              <a:t>El coeficiente de correlación no se debe extrapolar más allá del rango de valores observado de las variables a estudio ya que la relación existente entre X e Y puede cambiar fuera de dicho rango. </a:t>
            </a:r>
          </a:p>
          <a:p>
            <a:pPr algn="just"/>
            <a:endParaRPr lang="es-C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R" dirty="0"/>
              <a:t>La correlación no implica causalidad. La causalidad es un juicio de valor que requiere más información que un simple valor cuantitativo de un coeficiente de correlación. </a:t>
            </a:r>
          </a:p>
        </p:txBody>
      </p:sp>
    </p:spTree>
    <p:extLst>
      <p:ext uri="{BB962C8B-B14F-4D97-AF65-F5344CB8AC3E}">
        <p14:creationId xmlns:p14="http://schemas.microsoft.com/office/powerpoint/2010/main" val="79698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8867" y="585802"/>
            <a:ext cx="10041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Correlación y causalidad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8868" y="1081923"/>
            <a:ext cx="97112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-457200" algn="l"/>
              </a:tabLst>
            </a:pPr>
            <a:r>
              <a:rPr lang="es-CR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Hay que tener presente que la fuerza de asociación no significa necesariamente </a:t>
            </a:r>
            <a:r>
              <a:rPr lang="es-CR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causalidad</a:t>
            </a:r>
            <a:r>
              <a:rPr lang="es-CR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CR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El simple hecho de que los cambios en X parezca explicar gran parte de la variación en Y no significa automáticamente que X sea la causa de Y. En efecto, lo inverso puede suceder o bien ambas variables pueden ser causadas por una tercera que no ha sido identificada.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3533" y="3285405"/>
            <a:ext cx="995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Se trata simplemente de establecer una especie de comparación entre dos o más variables al mismo tiempo, pero de ningún modo la correlación busca explicar porqué las variables sufren tal o cual cambio.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00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5623</TotalTime>
  <Words>1162</Words>
  <Application>Microsoft Office PowerPoint</Application>
  <PresentationFormat>Panorámica</PresentationFormat>
  <Paragraphs>70</Paragraphs>
  <Slides>41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8" baseType="lpstr">
      <vt:lpstr>Adobe Gothic Std B</vt:lpstr>
      <vt:lpstr>Arial</vt:lpstr>
      <vt:lpstr>Calibri</vt:lpstr>
      <vt:lpstr>Calibri Light</vt:lpstr>
      <vt:lpstr>Cambria Math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Carlomagno1</dc:creator>
  <cp:lastModifiedBy>Carlomagno Araya Alpízar</cp:lastModifiedBy>
  <cp:revision>191</cp:revision>
  <dcterms:created xsi:type="dcterms:W3CDTF">2016-10-01T00:18:47Z</dcterms:created>
  <dcterms:modified xsi:type="dcterms:W3CDTF">2022-11-07T00:46:50Z</dcterms:modified>
</cp:coreProperties>
</file>