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3" r:id="rId3"/>
    <p:sldId id="262" r:id="rId4"/>
    <p:sldId id="269" r:id="rId5"/>
    <p:sldId id="315" r:id="rId6"/>
    <p:sldId id="270" r:id="rId7"/>
    <p:sldId id="316" r:id="rId8"/>
    <p:sldId id="317" r:id="rId9"/>
    <p:sldId id="318" r:id="rId10"/>
    <p:sldId id="343" r:id="rId11"/>
    <p:sldId id="258" r:id="rId12"/>
    <p:sldId id="324" r:id="rId13"/>
    <p:sldId id="273" r:id="rId14"/>
    <p:sldId id="272" r:id="rId15"/>
    <p:sldId id="325" r:id="rId16"/>
    <p:sldId id="326" r:id="rId17"/>
    <p:sldId id="274" r:id="rId18"/>
    <p:sldId id="319" r:id="rId19"/>
    <p:sldId id="260" r:id="rId20"/>
    <p:sldId id="275" r:id="rId21"/>
    <p:sldId id="276" r:id="rId22"/>
    <p:sldId id="277" r:id="rId23"/>
    <p:sldId id="327" r:id="rId24"/>
    <p:sldId id="328" r:id="rId25"/>
    <p:sldId id="329" r:id="rId26"/>
    <p:sldId id="279" r:id="rId27"/>
    <p:sldId id="264" r:id="rId28"/>
    <p:sldId id="280" r:id="rId29"/>
    <p:sldId id="282" r:id="rId30"/>
    <p:sldId id="330" r:id="rId31"/>
    <p:sldId id="331" r:id="rId32"/>
    <p:sldId id="366" r:id="rId33"/>
    <p:sldId id="281" r:id="rId34"/>
    <p:sldId id="306" r:id="rId35"/>
    <p:sldId id="307" r:id="rId36"/>
    <p:sldId id="308" r:id="rId37"/>
    <p:sldId id="340" r:id="rId38"/>
    <p:sldId id="261" r:id="rId39"/>
    <p:sldId id="284" r:id="rId40"/>
    <p:sldId id="285" r:id="rId41"/>
    <p:sldId id="320" r:id="rId42"/>
    <p:sldId id="321" r:id="rId43"/>
    <p:sldId id="336" r:id="rId44"/>
    <p:sldId id="339" r:id="rId45"/>
    <p:sldId id="310" r:id="rId46"/>
    <p:sldId id="311" r:id="rId47"/>
    <p:sldId id="312" r:id="rId48"/>
    <p:sldId id="266" r:id="rId49"/>
    <p:sldId id="286" r:id="rId50"/>
    <p:sldId id="268" r:id="rId51"/>
    <p:sldId id="287" r:id="rId52"/>
    <p:sldId id="332" r:id="rId53"/>
    <p:sldId id="334" r:id="rId54"/>
    <p:sldId id="290" r:id="rId55"/>
    <p:sldId id="265" r:id="rId56"/>
    <p:sldId id="342" r:id="rId57"/>
    <p:sldId id="291" r:id="rId58"/>
    <p:sldId id="292" r:id="rId59"/>
    <p:sldId id="294" r:id="rId60"/>
    <p:sldId id="293" r:id="rId61"/>
    <p:sldId id="296" r:id="rId62"/>
    <p:sldId id="295" r:id="rId63"/>
    <p:sldId id="301" r:id="rId64"/>
    <p:sldId id="302" r:id="rId65"/>
    <p:sldId id="322" r:id="rId66"/>
    <p:sldId id="333" r:id="rId67"/>
    <p:sldId id="337" r:id="rId68"/>
    <p:sldId id="344" r:id="rId69"/>
    <p:sldId id="289" r:id="rId7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70" d="100"/>
          <a:sy n="70" d="100"/>
        </p:scale>
        <p:origin x="4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B4790781-97C9-4AD7-A093-19EB305AC2B8}" type="datetimeFigureOut">
              <a:rPr lang="es-ES" smtClean="0"/>
              <a:t>21/02/2022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D9B4E43-115F-4564-B000-03D36AF17DDF}" type="slidenum">
              <a:rPr lang="es-ES" smtClean="0"/>
              <a:t>‹#›</a:t>
            </a:fld>
            <a:endParaRPr lang="es-ES"/>
          </a:p>
        </p:txBody>
      </p:sp>
    </p:spTree>
    <p:extLst>
      <p:ext uri="{BB962C8B-B14F-4D97-AF65-F5344CB8AC3E}">
        <p14:creationId xmlns:p14="http://schemas.microsoft.com/office/powerpoint/2010/main" val="3494234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4790781-97C9-4AD7-A093-19EB305AC2B8}" type="datetimeFigureOut">
              <a:rPr lang="es-ES" smtClean="0"/>
              <a:t>21/02/2022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D9B4E43-115F-4564-B000-03D36AF17DDF}" type="slidenum">
              <a:rPr lang="es-ES" smtClean="0"/>
              <a:t>‹#›</a:t>
            </a:fld>
            <a:endParaRPr lang="es-ES"/>
          </a:p>
        </p:txBody>
      </p:sp>
    </p:spTree>
    <p:extLst>
      <p:ext uri="{BB962C8B-B14F-4D97-AF65-F5344CB8AC3E}">
        <p14:creationId xmlns:p14="http://schemas.microsoft.com/office/powerpoint/2010/main" val="4095147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4790781-97C9-4AD7-A093-19EB305AC2B8}" type="datetimeFigureOut">
              <a:rPr lang="es-ES" smtClean="0"/>
              <a:t>21/02/2022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D9B4E43-115F-4564-B000-03D36AF17DDF}" type="slidenum">
              <a:rPr lang="es-ES" smtClean="0"/>
              <a:t>‹#›</a:t>
            </a:fld>
            <a:endParaRPr lang="es-ES"/>
          </a:p>
        </p:txBody>
      </p:sp>
    </p:spTree>
    <p:extLst>
      <p:ext uri="{BB962C8B-B14F-4D97-AF65-F5344CB8AC3E}">
        <p14:creationId xmlns:p14="http://schemas.microsoft.com/office/powerpoint/2010/main" val="2851573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4790781-97C9-4AD7-A093-19EB305AC2B8}" type="datetimeFigureOut">
              <a:rPr lang="es-ES" smtClean="0"/>
              <a:t>21/02/2022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D9B4E43-115F-4564-B000-03D36AF17DDF}" type="slidenum">
              <a:rPr lang="es-ES" smtClean="0"/>
              <a:t>‹#›</a:t>
            </a:fld>
            <a:endParaRPr lang="es-ES"/>
          </a:p>
        </p:txBody>
      </p:sp>
    </p:spTree>
    <p:extLst>
      <p:ext uri="{BB962C8B-B14F-4D97-AF65-F5344CB8AC3E}">
        <p14:creationId xmlns:p14="http://schemas.microsoft.com/office/powerpoint/2010/main" val="990789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B4790781-97C9-4AD7-A093-19EB305AC2B8}" type="datetimeFigureOut">
              <a:rPr lang="es-ES" smtClean="0"/>
              <a:t>21/02/2022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D9B4E43-115F-4564-B000-03D36AF17DDF}" type="slidenum">
              <a:rPr lang="es-ES" smtClean="0"/>
              <a:t>‹#›</a:t>
            </a:fld>
            <a:endParaRPr lang="es-ES"/>
          </a:p>
        </p:txBody>
      </p:sp>
    </p:spTree>
    <p:extLst>
      <p:ext uri="{BB962C8B-B14F-4D97-AF65-F5344CB8AC3E}">
        <p14:creationId xmlns:p14="http://schemas.microsoft.com/office/powerpoint/2010/main" val="767145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B4790781-97C9-4AD7-A093-19EB305AC2B8}" type="datetimeFigureOut">
              <a:rPr lang="es-ES" smtClean="0"/>
              <a:t>21/02/2022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D9B4E43-115F-4564-B000-03D36AF17DDF}" type="slidenum">
              <a:rPr lang="es-ES" smtClean="0"/>
              <a:t>‹#›</a:t>
            </a:fld>
            <a:endParaRPr lang="es-ES"/>
          </a:p>
        </p:txBody>
      </p:sp>
    </p:spTree>
    <p:extLst>
      <p:ext uri="{BB962C8B-B14F-4D97-AF65-F5344CB8AC3E}">
        <p14:creationId xmlns:p14="http://schemas.microsoft.com/office/powerpoint/2010/main" val="3782626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B4790781-97C9-4AD7-A093-19EB305AC2B8}" type="datetimeFigureOut">
              <a:rPr lang="es-ES" smtClean="0"/>
              <a:t>21/02/2022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D9B4E43-115F-4564-B000-03D36AF17DDF}" type="slidenum">
              <a:rPr lang="es-ES" smtClean="0"/>
              <a:t>‹#›</a:t>
            </a:fld>
            <a:endParaRPr lang="es-ES"/>
          </a:p>
        </p:txBody>
      </p:sp>
    </p:spTree>
    <p:extLst>
      <p:ext uri="{BB962C8B-B14F-4D97-AF65-F5344CB8AC3E}">
        <p14:creationId xmlns:p14="http://schemas.microsoft.com/office/powerpoint/2010/main" val="3917954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B4790781-97C9-4AD7-A093-19EB305AC2B8}" type="datetimeFigureOut">
              <a:rPr lang="es-ES" smtClean="0"/>
              <a:t>21/02/2022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D9B4E43-115F-4564-B000-03D36AF17DDF}" type="slidenum">
              <a:rPr lang="es-ES" smtClean="0"/>
              <a:t>‹#›</a:t>
            </a:fld>
            <a:endParaRPr lang="es-ES"/>
          </a:p>
        </p:txBody>
      </p:sp>
    </p:spTree>
    <p:extLst>
      <p:ext uri="{BB962C8B-B14F-4D97-AF65-F5344CB8AC3E}">
        <p14:creationId xmlns:p14="http://schemas.microsoft.com/office/powerpoint/2010/main" val="149665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4790781-97C9-4AD7-A093-19EB305AC2B8}" type="datetimeFigureOut">
              <a:rPr lang="es-ES" smtClean="0"/>
              <a:t>21/02/2022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D9B4E43-115F-4564-B000-03D36AF17DDF}" type="slidenum">
              <a:rPr lang="es-ES" smtClean="0"/>
              <a:t>‹#›</a:t>
            </a:fld>
            <a:endParaRPr lang="es-ES"/>
          </a:p>
        </p:txBody>
      </p:sp>
    </p:spTree>
    <p:extLst>
      <p:ext uri="{BB962C8B-B14F-4D97-AF65-F5344CB8AC3E}">
        <p14:creationId xmlns:p14="http://schemas.microsoft.com/office/powerpoint/2010/main" val="2541030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4790781-97C9-4AD7-A093-19EB305AC2B8}" type="datetimeFigureOut">
              <a:rPr lang="es-ES" smtClean="0"/>
              <a:t>21/02/2022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D9B4E43-115F-4564-B000-03D36AF17DDF}" type="slidenum">
              <a:rPr lang="es-ES" smtClean="0"/>
              <a:t>‹#›</a:t>
            </a:fld>
            <a:endParaRPr lang="es-ES"/>
          </a:p>
        </p:txBody>
      </p:sp>
    </p:spTree>
    <p:extLst>
      <p:ext uri="{BB962C8B-B14F-4D97-AF65-F5344CB8AC3E}">
        <p14:creationId xmlns:p14="http://schemas.microsoft.com/office/powerpoint/2010/main" val="2271420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4790781-97C9-4AD7-A093-19EB305AC2B8}" type="datetimeFigureOut">
              <a:rPr lang="es-ES" smtClean="0"/>
              <a:t>21/02/2022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D9B4E43-115F-4564-B000-03D36AF17DDF}" type="slidenum">
              <a:rPr lang="es-ES" smtClean="0"/>
              <a:t>‹#›</a:t>
            </a:fld>
            <a:endParaRPr lang="es-ES"/>
          </a:p>
        </p:txBody>
      </p:sp>
    </p:spTree>
    <p:extLst>
      <p:ext uri="{BB962C8B-B14F-4D97-AF65-F5344CB8AC3E}">
        <p14:creationId xmlns:p14="http://schemas.microsoft.com/office/powerpoint/2010/main" val="214214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790781-97C9-4AD7-A093-19EB305AC2B8}" type="datetimeFigureOut">
              <a:rPr lang="es-ES" smtClean="0"/>
              <a:t>21/02/2022</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B4E43-115F-4564-B000-03D36AF17DDF}" type="slidenum">
              <a:rPr lang="es-ES" smtClean="0"/>
              <a:t>‹#›</a:t>
            </a:fld>
            <a:endParaRPr lang="es-ES"/>
          </a:p>
        </p:txBody>
      </p:sp>
    </p:spTree>
    <p:extLst>
      <p:ext uri="{BB962C8B-B14F-4D97-AF65-F5344CB8AC3E}">
        <p14:creationId xmlns:p14="http://schemas.microsoft.com/office/powerpoint/2010/main" val="3769820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10.png"/><Relationship Id="rId7" Type="http://schemas.openxmlformats.org/officeDocument/2006/relationships/image" Target="../media/image25.png"/><Relationship Id="rId2" Type="http://schemas.openxmlformats.org/officeDocument/2006/relationships/image" Target="../media/image1410.png"/><Relationship Id="rId1" Type="http://schemas.openxmlformats.org/officeDocument/2006/relationships/slideLayout" Target="../slideLayouts/slideLayout7.xml"/><Relationship Id="rId6" Type="http://schemas.openxmlformats.org/officeDocument/2006/relationships/image" Target="../media/image180.png"/><Relationship Id="rId5" Type="http://schemas.openxmlformats.org/officeDocument/2006/relationships/image" Target="../media/image170.png"/><Relationship Id="rId4" Type="http://schemas.openxmlformats.org/officeDocument/2006/relationships/image" Target="../media/image1610.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26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1.png"/><Relationship Id="rId2" Type="http://schemas.openxmlformats.org/officeDocument/2006/relationships/image" Target="../media/image290.png"/><Relationship Id="rId1" Type="http://schemas.openxmlformats.org/officeDocument/2006/relationships/slideLayout" Target="../slideLayouts/slideLayout7.xml"/><Relationship Id="rId4" Type="http://schemas.openxmlformats.org/officeDocument/2006/relationships/image" Target="../media/image310.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350.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36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00.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560.pn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550.pn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png"/><Relationship Id="rId2" Type="http://schemas.openxmlformats.org/officeDocument/2006/relationships/image" Target="../media/image69.png"/><Relationship Id="rId16"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 Id="rId14" Type="http://schemas.openxmlformats.org/officeDocument/2006/relationships/image" Target="../media/image81.png"/></Relationships>
</file>

<file path=ppt/slides/_rels/slide3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 Id="rId5" Type="http://schemas.openxmlformats.org/officeDocument/2006/relationships/image" Target="../media/image87.png"/><Relationship Id="rId4" Type="http://schemas.openxmlformats.org/officeDocument/2006/relationships/image" Target="../media/image86.png"/></Relationships>
</file>

<file path=ppt/slides/_rels/slide3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 Id="rId5" Type="http://schemas.openxmlformats.org/officeDocument/2006/relationships/image" Target="../media/image92.png"/><Relationship Id="rId4" Type="http://schemas.openxmlformats.org/officeDocument/2006/relationships/image" Target="../media/image91.png"/></Relationships>
</file>

<file path=ppt/slides/_rels/slide3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00.png"/><Relationship Id="rId2" Type="http://schemas.openxmlformats.org/officeDocument/2006/relationships/image" Target="../media/image890.png"/><Relationship Id="rId1" Type="http://schemas.openxmlformats.org/officeDocument/2006/relationships/slideLayout" Target="../slideLayouts/slideLayout7.xml"/><Relationship Id="rId5" Type="http://schemas.openxmlformats.org/officeDocument/2006/relationships/image" Target="../media/image920.png"/><Relationship Id="rId4" Type="http://schemas.openxmlformats.org/officeDocument/2006/relationships/image" Target="../media/image910.png"/></Relationships>
</file>

<file path=ppt/slides/_rels/slide39.xml.rels><?xml version="1.0" encoding="UTF-8" standalone="yes"?>
<Relationships xmlns="http://schemas.openxmlformats.org/package/2006/relationships"><Relationship Id="rId3" Type="http://schemas.openxmlformats.org/officeDocument/2006/relationships/image" Target="../media/image940.png"/><Relationship Id="rId2" Type="http://schemas.openxmlformats.org/officeDocument/2006/relationships/image" Target="../media/image79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 Id="rId5" Type="http://schemas.openxmlformats.org/officeDocument/2006/relationships/image" Target="../media/image99.png"/><Relationship Id="rId4" Type="http://schemas.openxmlformats.org/officeDocument/2006/relationships/image" Target="../media/image98.png"/></Relationships>
</file>

<file path=ppt/slides/_rels/slide4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 Id="rId5" Type="http://schemas.openxmlformats.org/officeDocument/2006/relationships/image" Target="../media/image103.png"/><Relationship Id="rId4" Type="http://schemas.openxmlformats.org/officeDocument/2006/relationships/image" Target="../media/image102.png"/></Relationships>
</file>

<file path=ppt/slides/_rels/slide43.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 Id="rId4" Type="http://schemas.openxmlformats.org/officeDocument/2006/relationships/image" Target="../media/image109.png"/></Relationships>
</file>

<file path=ppt/slides/_rels/slide46.xml.rels><?xml version="1.0" encoding="UTF-8" standalone="yes"?>
<Relationships xmlns="http://schemas.openxmlformats.org/package/2006/relationships"><Relationship Id="rId3" Type="http://schemas.openxmlformats.org/officeDocument/2006/relationships/image" Target="../media/image1091.png"/><Relationship Id="rId2" Type="http://schemas.openxmlformats.org/officeDocument/2006/relationships/image" Target="../media/image110.png"/><Relationship Id="rId1" Type="http://schemas.openxmlformats.org/officeDocument/2006/relationships/slideLayout" Target="../slideLayouts/slideLayout7.xml"/><Relationship Id="rId4" Type="http://schemas.openxmlformats.org/officeDocument/2006/relationships/image" Target="../media/image111.png"/></Relationships>
</file>

<file path=ppt/slides/_rels/slide4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0.png"/><Relationship Id="rId1" Type="http://schemas.openxmlformats.org/officeDocument/2006/relationships/slideLayout" Target="../slideLayouts/slideLayout7.xml"/><Relationship Id="rId4" Type="http://schemas.openxmlformats.org/officeDocument/2006/relationships/image" Target="../media/image114.png"/></Relationships>
</file>

<file path=ppt/slides/_rels/slide48.xml.rels><?xml version="1.0" encoding="UTF-8" standalone="yes"?>
<Relationships xmlns="http://schemas.openxmlformats.org/package/2006/relationships"><Relationship Id="rId3" Type="http://schemas.openxmlformats.org/officeDocument/2006/relationships/image" Target="../media/image990.png"/><Relationship Id="rId2" Type="http://schemas.openxmlformats.org/officeDocument/2006/relationships/image" Target="../media/image112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970.png"/><Relationship Id="rId2" Type="http://schemas.openxmlformats.org/officeDocument/2006/relationships/image" Target="../media/image96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1041.png"/><Relationship Id="rId3" Type="http://schemas.openxmlformats.org/officeDocument/2006/relationships/image" Target="../media/image115.png"/><Relationship Id="rId7" Type="http://schemas.openxmlformats.org/officeDocument/2006/relationships/image" Target="../media/image1030.png"/><Relationship Id="rId2" Type="http://schemas.openxmlformats.org/officeDocument/2006/relationships/image" Target="../media/image113.png"/><Relationship Id="rId1" Type="http://schemas.openxmlformats.org/officeDocument/2006/relationships/slideLayout" Target="../slideLayouts/slideLayout7.xml"/><Relationship Id="rId6" Type="http://schemas.openxmlformats.org/officeDocument/2006/relationships/image" Target="../media/image1020.png"/><Relationship Id="rId4" Type="http://schemas.openxmlformats.org/officeDocument/2006/relationships/image" Target="../media/image1000.png"/></Relationships>
</file>

<file path=ppt/slides/_rels/slide51.xml.rels><?xml version="1.0" encoding="UTF-8" standalone="yes"?>
<Relationships xmlns="http://schemas.openxmlformats.org/package/2006/relationships"><Relationship Id="rId3" Type="http://schemas.openxmlformats.org/officeDocument/2006/relationships/image" Target="../media/image1050.png"/><Relationship Id="rId7" Type="http://schemas.openxmlformats.org/officeDocument/2006/relationships/image" Target="../media/image1080.png"/><Relationship Id="rId2" Type="http://schemas.openxmlformats.org/officeDocument/2006/relationships/image" Target="../media/image1040.png"/><Relationship Id="rId1" Type="http://schemas.openxmlformats.org/officeDocument/2006/relationships/slideLayout" Target="../slideLayouts/slideLayout7.xml"/><Relationship Id="rId6" Type="http://schemas.openxmlformats.org/officeDocument/2006/relationships/image" Target="../media/image1070.png"/><Relationship Id="rId5" Type="http://schemas.openxmlformats.org/officeDocument/2006/relationships/image" Target="../media/image1060.png"/></Relationships>
</file>

<file path=ppt/slides/_rels/slide5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7.xml"/><Relationship Id="rId5" Type="http://schemas.openxmlformats.org/officeDocument/2006/relationships/image" Target="../media/image119.png"/><Relationship Id="rId4" Type="http://schemas.openxmlformats.org/officeDocument/2006/relationships/image" Target="../media/image118.png"/></Relationships>
</file>

<file path=ppt/slides/_rels/slide53.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100.png"/><Relationship Id="rId2" Type="http://schemas.openxmlformats.org/officeDocument/2006/relationships/image" Target="../media/image1090.png"/><Relationship Id="rId1" Type="http://schemas.openxmlformats.org/officeDocument/2006/relationships/slideLayout" Target="../slideLayouts/slideLayout7.xml"/><Relationship Id="rId4" Type="http://schemas.openxmlformats.org/officeDocument/2006/relationships/image" Target="../media/image121.png"/></Relationships>
</file>

<file path=ppt/slides/_rels/slide55.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120.png"/><Relationship Id="rId1" Type="http://schemas.openxmlformats.org/officeDocument/2006/relationships/slideLayout" Target="../slideLayouts/slideLayout7.xml"/><Relationship Id="rId4" Type="http://schemas.openxmlformats.org/officeDocument/2006/relationships/image" Target="../media/image123.png"/></Relationships>
</file>

<file path=ppt/slides/_rels/slide56.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image" Target="../media/image600.png"/><Relationship Id="rId1" Type="http://schemas.openxmlformats.org/officeDocument/2006/relationships/slideLayout" Target="../slideLayouts/slideLayout7.xml"/><Relationship Id="rId5" Type="http://schemas.openxmlformats.org/officeDocument/2006/relationships/image" Target="../media/image124.png"/><Relationship Id="rId4" Type="http://schemas.openxmlformats.org/officeDocument/2006/relationships/image" Target="../media/image620.png"/></Relationships>
</file>

<file path=ppt/slides/_rels/slide5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150.png"/><Relationship Id="rId1" Type="http://schemas.openxmlformats.org/officeDocument/2006/relationships/slideLayout" Target="../slideLayouts/slideLayout7.xml"/><Relationship Id="rId5" Type="http://schemas.openxmlformats.org/officeDocument/2006/relationships/image" Target="../media/image126.png"/><Relationship Id="rId4" Type="http://schemas.openxmlformats.org/officeDocument/2006/relationships/image" Target="../media/image1170.png"/></Relationships>
</file>

<file path=ppt/slides/_rels/slide58.xml.rels><?xml version="1.0" encoding="UTF-8" standalone="yes"?>
<Relationships xmlns="http://schemas.openxmlformats.org/package/2006/relationships"><Relationship Id="rId8" Type="http://schemas.openxmlformats.org/officeDocument/2006/relationships/image" Target="../media/image1250.png"/><Relationship Id="rId13" Type="http://schemas.openxmlformats.org/officeDocument/2006/relationships/image" Target="../media/image130.png"/><Relationship Id="rId3" Type="http://schemas.openxmlformats.org/officeDocument/2006/relationships/image" Target="../media/image1200.png"/><Relationship Id="rId7" Type="http://schemas.openxmlformats.org/officeDocument/2006/relationships/image" Target="../media/image128.png"/><Relationship Id="rId12" Type="http://schemas.openxmlformats.org/officeDocument/2006/relationships/image" Target="../media/image129.png"/><Relationship Id="rId2" Type="http://schemas.openxmlformats.org/officeDocument/2006/relationships/image" Target="../media/image1190.png"/><Relationship Id="rId1" Type="http://schemas.openxmlformats.org/officeDocument/2006/relationships/slideLayout" Target="../slideLayouts/slideLayout7.xml"/><Relationship Id="rId6" Type="http://schemas.openxmlformats.org/officeDocument/2006/relationships/image" Target="../media/image127.png"/><Relationship Id="rId11" Type="http://schemas.openxmlformats.org/officeDocument/2006/relationships/image" Target="../media/image1280.png"/><Relationship Id="rId5" Type="http://schemas.openxmlformats.org/officeDocument/2006/relationships/image" Target="../media/image1220.png"/><Relationship Id="rId10" Type="http://schemas.openxmlformats.org/officeDocument/2006/relationships/image" Target="../media/image1270.png"/><Relationship Id="rId4" Type="http://schemas.openxmlformats.org/officeDocument/2006/relationships/image" Target="../media/image1211.png"/><Relationship Id="rId9" Type="http://schemas.openxmlformats.org/officeDocument/2006/relationships/image" Target="../media/image1260.png"/></Relationships>
</file>

<file path=ppt/slides/_rels/slide59.xml.rels><?xml version="1.0" encoding="UTF-8" standalone="yes"?>
<Relationships xmlns="http://schemas.openxmlformats.org/package/2006/relationships"><Relationship Id="rId3" Type="http://schemas.openxmlformats.org/officeDocument/2006/relationships/image" Target="../media/image132.png"/><Relationship Id="rId7" Type="http://schemas.openxmlformats.org/officeDocument/2006/relationships/image" Target="../media/image136.png"/><Relationship Id="rId2" Type="http://schemas.openxmlformats.org/officeDocument/2006/relationships/image" Target="../media/image131.png"/><Relationship Id="rId1" Type="http://schemas.openxmlformats.org/officeDocument/2006/relationships/slideLayout" Target="../slideLayouts/slideLayout7.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6.xml.rels><?xml version="1.0" encoding="UTF-8" standalone="yes"?>
<Relationships xmlns="http://schemas.openxmlformats.org/package/2006/relationships"><Relationship Id="rId3" Type="http://schemas.openxmlformats.org/officeDocument/2006/relationships/image" Target="../media/image1210.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310.png"/></Relationships>
</file>

<file path=ppt/slides/_rels/slide60.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38.png"/><Relationship Id="rId7" Type="http://schemas.openxmlformats.org/officeDocument/2006/relationships/image" Target="../media/image142.png"/><Relationship Id="rId2" Type="http://schemas.openxmlformats.org/officeDocument/2006/relationships/image" Target="../media/image137.png"/><Relationship Id="rId1" Type="http://schemas.openxmlformats.org/officeDocument/2006/relationships/slideLayout" Target="../slideLayouts/slideLayout7.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 Id="rId9" Type="http://schemas.openxmlformats.org/officeDocument/2006/relationships/image" Target="../media/image144.png"/></Relationships>
</file>

<file path=ppt/slides/_rels/slide61.xml.rels><?xml version="1.0" encoding="UTF-8" standalone="yes"?>
<Relationships xmlns="http://schemas.openxmlformats.org/package/2006/relationships"><Relationship Id="rId3" Type="http://schemas.openxmlformats.org/officeDocument/2006/relationships/image" Target="../media/image146.png"/><Relationship Id="rId7" Type="http://schemas.openxmlformats.org/officeDocument/2006/relationships/image" Target="../media/image150.png"/><Relationship Id="rId2" Type="http://schemas.openxmlformats.org/officeDocument/2006/relationships/image" Target="../media/image145.png"/><Relationship Id="rId1" Type="http://schemas.openxmlformats.org/officeDocument/2006/relationships/slideLayout" Target="../slideLayouts/slideLayout7.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png"/></Relationships>
</file>

<file path=ppt/slides/_rels/slide62.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152.png"/><Relationship Id="rId7" Type="http://schemas.openxmlformats.org/officeDocument/2006/relationships/image" Target="../media/image156.png"/><Relationship Id="rId2" Type="http://schemas.openxmlformats.org/officeDocument/2006/relationships/image" Target="../media/image151.png"/><Relationship Id="rId1" Type="http://schemas.openxmlformats.org/officeDocument/2006/relationships/slideLayout" Target="../slideLayouts/slideLayout7.xml"/><Relationship Id="rId6" Type="http://schemas.openxmlformats.org/officeDocument/2006/relationships/image" Target="../media/image155.png"/><Relationship Id="rId5" Type="http://schemas.openxmlformats.org/officeDocument/2006/relationships/image" Target="../media/image154.png"/><Relationship Id="rId10" Type="http://schemas.openxmlformats.org/officeDocument/2006/relationships/image" Target="../media/image159.png"/><Relationship Id="rId4" Type="http://schemas.openxmlformats.org/officeDocument/2006/relationships/image" Target="../media/image153.png"/><Relationship Id="rId9" Type="http://schemas.openxmlformats.org/officeDocument/2006/relationships/image" Target="../media/image158.png"/></Relationships>
</file>

<file path=ppt/slides/_rels/slide63.xml.rels><?xml version="1.0" encoding="UTF-8" standalone="yes"?>
<Relationships xmlns="http://schemas.openxmlformats.org/package/2006/relationships"><Relationship Id="rId3" Type="http://schemas.openxmlformats.org/officeDocument/2006/relationships/image" Target="../media/image161.png"/><Relationship Id="rId7" Type="http://schemas.openxmlformats.org/officeDocument/2006/relationships/image" Target="../media/image165.png"/><Relationship Id="rId2" Type="http://schemas.openxmlformats.org/officeDocument/2006/relationships/image" Target="../media/image160.png"/><Relationship Id="rId1" Type="http://schemas.openxmlformats.org/officeDocument/2006/relationships/slideLayout" Target="../slideLayouts/slideLayout7.xml"/><Relationship Id="rId6" Type="http://schemas.openxmlformats.org/officeDocument/2006/relationships/image" Target="../media/image164.png"/><Relationship Id="rId5" Type="http://schemas.openxmlformats.org/officeDocument/2006/relationships/image" Target="../media/image163.png"/><Relationship Id="rId4" Type="http://schemas.openxmlformats.org/officeDocument/2006/relationships/image" Target="../media/image162.png"/></Relationships>
</file>

<file path=ppt/slides/_rels/slide64.xml.rels><?xml version="1.0" encoding="UTF-8" standalone="yes"?>
<Relationships xmlns="http://schemas.openxmlformats.org/package/2006/relationships"><Relationship Id="rId8" Type="http://schemas.openxmlformats.org/officeDocument/2006/relationships/image" Target="../media/image1660.png"/><Relationship Id="rId3" Type="http://schemas.openxmlformats.org/officeDocument/2006/relationships/image" Target="../media/image1590.png"/><Relationship Id="rId7" Type="http://schemas.openxmlformats.org/officeDocument/2006/relationships/image" Target="../media/image1630.png"/><Relationship Id="rId2" Type="http://schemas.openxmlformats.org/officeDocument/2006/relationships/image" Target="../media/image166.png"/><Relationship Id="rId1" Type="http://schemas.openxmlformats.org/officeDocument/2006/relationships/slideLayout" Target="../slideLayouts/slideLayout7.xml"/><Relationship Id="rId6" Type="http://schemas.openxmlformats.org/officeDocument/2006/relationships/image" Target="../media/image1600.png"/><Relationship Id="rId5" Type="http://schemas.openxmlformats.org/officeDocument/2006/relationships/image" Target="../media/image167.png"/><Relationship Id="rId4" Type="http://schemas.openxmlformats.org/officeDocument/2006/relationships/image" Target="../media/image1550.png"/><Relationship Id="rId9" Type="http://schemas.openxmlformats.org/officeDocument/2006/relationships/image" Target="../media/image1670.png"/></Relationships>
</file>

<file path=ppt/slides/_rels/slide65.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7.xml"/><Relationship Id="rId5" Type="http://schemas.openxmlformats.org/officeDocument/2006/relationships/image" Target="../media/image172.png"/><Relationship Id="rId4" Type="http://schemas.openxmlformats.org/officeDocument/2006/relationships/image" Target="../media/image171.png"/></Relationships>
</file>

<file path=ppt/slides/_rels/slide66.x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740.png"/><Relationship Id="rId2" Type="http://schemas.openxmlformats.org/officeDocument/2006/relationships/image" Target="../media/image17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7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4174" y="572012"/>
            <a:ext cx="955859" cy="1021932"/>
          </a:xfrm>
          <a:prstGeom prst="rect">
            <a:avLst/>
          </a:prstGeom>
        </p:spPr>
      </p:pic>
      <p:sp>
        <p:nvSpPr>
          <p:cNvPr id="5" name="CuadroTexto 4"/>
          <p:cNvSpPr txBox="1"/>
          <p:nvPr/>
        </p:nvSpPr>
        <p:spPr>
          <a:xfrm>
            <a:off x="8610993" y="6045382"/>
            <a:ext cx="3024336" cy="584775"/>
          </a:xfrm>
          <a:prstGeom prst="rect">
            <a:avLst/>
          </a:prstGeom>
          <a:noFill/>
        </p:spPr>
        <p:txBody>
          <a:bodyPr wrap="square" rtlCol="0">
            <a:spAutoFit/>
          </a:bodyPr>
          <a:lstStyle/>
          <a:p>
            <a:r>
              <a:rPr lang="es-ES" sz="1600" dirty="0">
                <a:ln w="0"/>
                <a:effectLst>
                  <a:outerShdw blurRad="38100" dist="19050" dir="2700000" algn="tl" rotWithShape="0">
                    <a:schemeClr val="dk1">
                      <a:alpha val="40000"/>
                    </a:schemeClr>
                  </a:outerShdw>
                </a:effectLst>
              </a:rPr>
              <a:t>Dr. Carlomagno Araya Alpízar</a:t>
            </a:r>
          </a:p>
          <a:p>
            <a:r>
              <a:rPr lang="es-ES" sz="1600" dirty="0">
                <a:ln w="0"/>
                <a:effectLst>
                  <a:outerShdw blurRad="38100" dist="19050" dir="2700000" algn="tl" rotWithShape="0">
                    <a:schemeClr val="dk1">
                      <a:alpha val="40000"/>
                    </a:schemeClr>
                  </a:outerShdw>
                </a:effectLst>
              </a:rPr>
              <a:t>Catedrático en Estadística</a:t>
            </a:r>
          </a:p>
        </p:txBody>
      </p:sp>
      <p:pic>
        <p:nvPicPr>
          <p:cNvPr id="6" name="Picture 5"/>
          <p:cNvPicPr>
            <a:picLocks noChangeAspect="1"/>
          </p:cNvPicPr>
          <p:nvPr/>
        </p:nvPicPr>
        <p:blipFill>
          <a:blip r:embed="rId3"/>
          <a:stretch>
            <a:fillRect/>
          </a:stretch>
        </p:blipFill>
        <p:spPr>
          <a:xfrm>
            <a:off x="1428652" y="1868262"/>
            <a:ext cx="7961842" cy="4102538"/>
          </a:xfrm>
          <a:prstGeom prst="rect">
            <a:avLst/>
          </a:prstGeom>
        </p:spPr>
      </p:pic>
    </p:spTree>
    <p:extLst>
      <p:ext uri="{BB962C8B-B14F-4D97-AF65-F5344CB8AC3E}">
        <p14:creationId xmlns:p14="http://schemas.microsoft.com/office/powerpoint/2010/main" val="2034145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E43323D-D4E4-4A46-83D9-EEB71FEE5E32}"/>
              </a:ext>
            </a:extLst>
          </p:cNvPr>
          <p:cNvPicPr>
            <a:picLocks noChangeAspect="1"/>
          </p:cNvPicPr>
          <p:nvPr/>
        </p:nvPicPr>
        <p:blipFill>
          <a:blip r:embed="rId2"/>
          <a:stretch>
            <a:fillRect/>
          </a:stretch>
        </p:blipFill>
        <p:spPr>
          <a:xfrm>
            <a:off x="1248249" y="1518255"/>
            <a:ext cx="9037180" cy="4486619"/>
          </a:xfrm>
          <a:prstGeom prst="rect">
            <a:avLst/>
          </a:prstGeom>
        </p:spPr>
      </p:pic>
      <p:sp>
        <p:nvSpPr>
          <p:cNvPr id="6" name="CuadroTexto 5">
            <a:extLst>
              <a:ext uri="{FF2B5EF4-FFF2-40B4-BE49-F238E27FC236}">
                <a16:creationId xmlns:a16="http://schemas.microsoft.com/office/drawing/2014/main" id="{9E8CE086-3E4C-49B0-A930-1E488AC446BA}"/>
              </a:ext>
            </a:extLst>
          </p:cNvPr>
          <p:cNvSpPr txBox="1"/>
          <p:nvPr/>
        </p:nvSpPr>
        <p:spPr>
          <a:xfrm>
            <a:off x="1159497" y="853126"/>
            <a:ext cx="8493551" cy="400110"/>
          </a:xfrm>
          <a:prstGeom prst="rect">
            <a:avLst/>
          </a:prstGeom>
          <a:noFill/>
        </p:spPr>
        <p:txBody>
          <a:bodyPr wrap="square" rtlCol="0">
            <a:spAutoFit/>
          </a:bodyPr>
          <a:lstStyle/>
          <a:p>
            <a:r>
              <a:rPr lang="es-CR" sz="2000" dirty="0">
                <a:solidFill>
                  <a:srgbClr val="0070C0"/>
                </a:solidFill>
                <a:effectLst>
                  <a:outerShdw blurRad="38100" dist="38100" dir="2700000" algn="tl">
                    <a:srgbClr val="000000">
                      <a:alpha val="43137"/>
                    </a:srgbClr>
                  </a:outerShdw>
                </a:effectLst>
                <a:latin typeface="Arial Black" panose="020B0A04020102020204" pitchFamily="34" charset="0"/>
              </a:rPr>
              <a:t>Aproximación de Stirling para n!</a:t>
            </a:r>
            <a:endParaRPr lang="en-US" sz="2000" dirty="0">
              <a:solidFill>
                <a:srgbClr val="0070C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755082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083731" y="735168"/>
            <a:ext cx="6321779" cy="400110"/>
          </a:xfrm>
          <a:prstGeom prst="rect">
            <a:avLst/>
          </a:prstGeom>
        </p:spPr>
        <p:txBody>
          <a:bodyPr wrap="square">
            <a:spAutoFit/>
          </a:bodyPr>
          <a:lstStyle/>
          <a:p>
            <a:r>
              <a:rPr lang="es-ES_tradnl" sz="2000" b="1" spc="-15" dirty="0">
                <a:solidFill>
                  <a:srgbClr val="0070C0"/>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Times New Roman" panose="02020603050405020304" pitchFamily="18" charset="0"/>
              </a:rPr>
              <a:t>Propiedades básicas de las probabilidades</a:t>
            </a:r>
            <a:endParaRPr lang="es-ES" sz="2000" b="1" dirty="0">
              <a:solidFill>
                <a:srgbClr val="0070C0"/>
              </a:solidFill>
              <a:effectLst>
                <a:outerShdw blurRad="38100" dist="38100" dir="2700000" algn="tl">
                  <a:srgbClr val="000000">
                    <a:alpha val="43137"/>
                  </a:srgbClr>
                </a:outerShdw>
              </a:effectLst>
              <a:latin typeface="Arial Black" panose="020B0A04020102020204" pitchFamily="34" charset="0"/>
            </a:endParaRPr>
          </a:p>
        </p:txBody>
      </p:sp>
      <mc:AlternateContent xmlns:mc="http://schemas.openxmlformats.org/markup-compatibility/2006" xmlns:a14="http://schemas.microsoft.com/office/drawing/2010/main">
        <mc:Choice Requires="a14">
          <p:sp>
            <p:nvSpPr>
              <p:cNvPr id="2" name="CuadroTexto 1"/>
              <p:cNvSpPr txBox="1"/>
              <p:nvPr/>
            </p:nvSpPr>
            <p:spPr>
              <a:xfrm>
                <a:off x="1879599" y="2060222"/>
                <a:ext cx="14521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𝑃</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𝐴</m:t>
                      </m:r>
                      <m:r>
                        <a:rPr lang="es-ES" b="0" i="1" smtClean="0">
                          <a:latin typeface="Cambria Math" panose="02040503050406030204" pitchFamily="18" charset="0"/>
                          <a:ea typeface="Cambria Math" panose="02040503050406030204" pitchFamily="18" charset="0"/>
                        </a:rPr>
                        <m:t>)≤1 </m:t>
                      </m:r>
                    </m:oMath>
                  </m:oMathPara>
                </a14:m>
                <a:endParaRPr lang="es-ES" dirty="0"/>
              </a:p>
            </p:txBody>
          </p:sp>
        </mc:Choice>
        <mc:Fallback xmlns="">
          <p:sp>
            <p:nvSpPr>
              <p:cNvPr id="2" name="CuadroTexto 1"/>
              <p:cNvSpPr txBox="1">
                <a:spLocks noRot="1" noChangeAspect="1" noMove="1" noResize="1" noEditPoints="1" noAdjustHandles="1" noChangeArrowheads="1" noChangeShapeType="1" noTextEdit="1"/>
              </p:cNvSpPr>
              <p:nvPr/>
            </p:nvSpPr>
            <p:spPr>
              <a:xfrm>
                <a:off x="1879599" y="2060222"/>
                <a:ext cx="1452192" cy="276999"/>
              </a:xfrm>
              <a:prstGeom prst="rect">
                <a:avLst/>
              </a:prstGeom>
              <a:blipFill rotWithShape="0">
                <a:blip r:embed="rId2"/>
                <a:stretch>
                  <a:fillRect l="-3347" t="-2222" b="-35556"/>
                </a:stretch>
              </a:blipFill>
            </p:spPr>
            <p:txBody>
              <a:bodyPr/>
              <a:lstStyle/>
              <a:p>
                <a:r>
                  <a:rPr lang="es-ES">
                    <a:noFill/>
                  </a:rPr>
                  <a:t> </a:t>
                </a:r>
              </a:p>
            </p:txBody>
          </p:sp>
        </mc:Fallback>
      </mc:AlternateContent>
      <p:sp>
        <p:nvSpPr>
          <p:cNvPr id="4" name="CuadroTexto 3"/>
          <p:cNvSpPr txBox="1"/>
          <p:nvPr/>
        </p:nvSpPr>
        <p:spPr>
          <a:xfrm>
            <a:off x="1049867" y="1478845"/>
            <a:ext cx="7574844" cy="369332"/>
          </a:xfrm>
          <a:prstGeom prst="rect">
            <a:avLst/>
          </a:prstGeom>
          <a:noFill/>
        </p:spPr>
        <p:txBody>
          <a:bodyPr wrap="square" rtlCol="0">
            <a:spAutoFit/>
          </a:bodyPr>
          <a:lstStyle/>
          <a:p>
            <a:r>
              <a:rPr lang="es-ES" dirty="0"/>
              <a:t>1. Cualquiera que sea el evento aleatorio A, es positiva y menor o igual 1.</a:t>
            </a:r>
          </a:p>
        </p:txBody>
      </p:sp>
      <mc:AlternateContent xmlns:mc="http://schemas.openxmlformats.org/markup-compatibility/2006" xmlns:a14="http://schemas.microsoft.com/office/drawing/2010/main">
        <mc:Choice Requires="a14">
          <p:sp>
            <p:nvSpPr>
              <p:cNvPr id="5" name="CuadroTexto 4"/>
              <p:cNvSpPr txBox="1"/>
              <p:nvPr/>
            </p:nvSpPr>
            <p:spPr>
              <a:xfrm>
                <a:off x="1083733" y="2743200"/>
                <a:ext cx="6321778" cy="369332"/>
              </a:xfrm>
              <a:prstGeom prst="rect">
                <a:avLst/>
              </a:prstGeom>
              <a:noFill/>
            </p:spPr>
            <p:txBody>
              <a:bodyPr wrap="square" rtlCol="0">
                <a:spAutoFit/>
              </a:bodyPr>
              <a:lstStyle/>
              <a:p>
                <a:r>
                  <a:rPr lang="es-ES" dirty="0"/>
                  <a:t>2. Si </a:t>
                </a:r>
                <a14:m>
                  <m:oMath xmlns:m="http://schemas.openxmlformats.org/officeDocument/2006/math">
                    <m:sSub>
                      <m:sSubPr>
                        <m:ctrlPr>
                          <a:rPr lang="es-ES" i="1" smtClean="0">
                            <a:latin typeface="Cambria Math" panose="02040503050406030204" pitchFamily="18" charset="0"/>
                          </a:rPr>
                        </m:ctrlPr>
                      </m:sSubPr>
                      <m:e>
                        <m:r>
                          <m:rPr>
                            <m:sty m:val="p"/>
                          </m:rPr>
                          <a:rPr lang="es-ES" b="0" i="0" smtClean="0">
                            <a:latin typeface="Cambria Math" panose="02040503050406030204" pitchFamily="18" charset="0"/>
                          </a:rPr>
                          <m:t>A</m:t>
                        </m:r>
                        <m:r>
                          <a:rPr lang="es-ES" b="0" i="0" smtClean="0">
                            <a:latin typeface="Cambria Math" panose="02040503050406030204" pitchFamily="18" charset="0"/>
                          </a:rPr>
                          <m:t>=</m:t>
                        </m:r>
                        <m:r>
                          <m:rPr>
                            <m:sty m:val="p"/>
                          </m:rPr>
                          <a:rPr lang="es-ES" b="0" i="0" smtClean="0">
                            <a:latin typeface="Cambria Math" panose="02040503050406030204" pitchFamily="18" charset="0"/>
                          </a:rPr>
                          <m:t>A</m:t>
                        </m:r>
                      </m:e>
                      <m:sub>
                        <m:r>
                          <a:rPr lang="es-ES" b="0" i="0" smtClean="0">
                            <a:latin typeface="Cambria Math" panose="02040503050406030204" pitchFamily="18" charset="0"/>
                          </a:rPr>
                          <m:t>1</m:t>
                        </m:r>
                      </m:sub>
                    </m:sSub>
                    <m:r>
                      <a:rPr lang="es-ES" b="0" i="0" smtClean="0">
                        <a:latin typeface="Cambria Math" panose="02040503050406030204" pitchFamily="18" charset="0"/>
                      </a:rPr>
                      <m:t>,</m:t>
                    </m:r>
                    <m:sSub>
                      <m:sSubPr>
                        <m:ctrlPr>
                          <a:rPr lang="es-ES" b="0" i="1" smtClean="0">
                            <a:latin typeface="Cambria Math" panose="02040503050406030204" pitchFamily="18" charset="0"/>
                          </a:rPr>
                        </m:ctrlPr>
                      </m:sSubPr>
                      <m:e>
                        <m:r>
                          <m:rPr>
                            <m:sty m:val="p"/>
                          </m:rPr>
                          <a:rPr lang="es-ES" b="0" i="0" smtClean="0">
                            <a:latin typeface="Cambria Math" panose="02040503050406030204" pitchFamily="18" charset="0"/>
                          </a:rPr>
                          <m:t>A</m:t>
                        </m:r>
                      </m:e>
                      <m:sub>
                        <m:r>
                          <a:rPr lang="es-ES" b="0" i="0" smtClean="0">
                            <a:latin typeface="Cambria Math" panose="02040503050406030204" pitchFamily="18" charset="0"/>
                          </a:rPr>
                          <m:t>2</m:t>
                        </m:r>
                      </m:sub>
                    </m:sSub>
                    <m:r>
                      <a:rPr lang="es-ES" b="0" i="0" smtClean="0">
                        <a:latin typeface="Cambria Math" panose="02040503050406030204" pitchFamily="18" charset="0"/>
                      </a:rPr>
                      <m:t>,…,</m:t>
                    </m:r>
                    <m:sSub>
                      <m:sSubPr>
                        <m:ctrlPr>
                          <a:rPr lang="es-ES" b="0" i="1" smtClean="0">
                            <a:latin typeface="Cambria Math" panose="02040503050406030204" pitchFamily="18" charset="0"/>
                          </a:rPr>
                        </m:ctrlPr>
                      </m:sSubPr>
                      <m:e>
                        <m:r>
                          <m:rPr>
                            <m:sty m:val="p"/>
                          </m:rPr>
                          <a:rPr lang="es-ES" b="0" i="0" smtClean="0">
                            <a:latin typeface="Cambria Math" panose="02040503050406030204" pitchFamily="18" charset="0"/>
                          </a:rPr>
                          <m:t>A</m:t>
                        </m:r>
                      </m:e>
                      <m:sub>
                        <m:r>
                          <m:rPr>
                            <m:sty m:val="p"/>
                          </m:rPr>
                          <a:rPr lang="es-ES" b="0" i="0" smtClean="0">
                            <a:latin typeface="Cambria Math" panose="02040503050406030204" pitchFamily="18" charset="0"/>
                          </a:rPr>
                          <m:t>k</m:t>
                        </m:r>
                      </m:sub>
                    </m:sSub>
                  </m:oMath>
                </a14:m>
                <a:r>
                  <a:rPr lang="es-ES" dirty="0"/>
                  <a:t> son eventos excluyentes entonces,</a:t>
                </a:r>
              </a:p>
            </p:txBody>
          </p:sp>
        </mc:Choice>
        <mc:Fallback xmlns="">
          <p:sp>
            <p:nvSpPr>
              <p:cNvPr id="5" name="CuadroTexto 4"/>
              <p:cNvSpPr txBox="1">
                <a:spLocks noRot="1" noChangeAspect="1" noMove="1" noResize="1" noEditPoints="1" noAdjustHandles="1" noChangeArrowheads="1" noChangeShapeType="1" noTextEdit="1"/>
              </p:cNvSpPr>
              <p:nvPr/>
            </p:nvSpPr>
            <p:spPr>
              <a:xfrm>
                <a:off x="1083733" y="2743200"/>
                <a:ext cx="6321778" cy="369332"/>
              </a:xfrm>
              <a:prstGeom prst="rect">
                <a:avLst/>
              </a:prstGeom>
              <a:blipFill rotWithShape="0">
                <a:blip r:embed="rId3"/>
                <a:stretch>
                  <a:fillRect l="-868" t="-8197" b="-2459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2015067" y="3403600"/>
                <a:ext cx="5458178" cy="276999"/>
              </a:xfrm>
              <a:prstGeom prst="rect">
                <a:avLst/>
              </a:prstGeom>
              <a:noFill/>
            </p:spPr>
            <p:txBody>
              <a:bodyPr wrap="square" lIns="0" tIns="0" rIns="0" bIns="0" rtlCol="0">
                <a:spAutoFit/>
              </a:bodyPr>
              <a:lstStyle/>
              <a:p>
                <a14:m>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𝐴</m:t>
                        </m:r>
                      </m:e>
                    </m:d>
                    <m:r>
                      <a:rPr lang="es-ES" b="0" i="1" smtClean="0">
                        <a:latin typeface="Cambria Math" panose="02040503050406030204" pitchFamily="18" charset="0"/>
                      </a:rPr>
                      <m:t>=</m:t>
                    </m:r>
                    <m:r>
                      <a:rPr lang="es-ES" b="0" i="1" smtClean="0">
                        <a:latin typeface="Cambria Math" panose="02040503050406030204" pitchFamily="18" charset="0"/>
                      </a:rPr>
                      <m:t>𝑃</m:t>
                    </m:r>
                    <m:d>
                      <m:dPr>
                        <m:ctrlPr>
                          <a:rPr lang="es-ES" b="0" i="1" smtClean="0">
                            <a:latin typeface="Cambria Math" panose="02040503050406030204" pitchFamily="18" charset="0"/>
                          </a:rPr>
                        </m:ctrlPr>
                      </m:dPr>
                      <m:e>
                        <m:sSub>
                          <m:sSubPr>
                            <m:ctrlPr>
                              <a:rPr lang="es-ES" b="0" i="1" smtClean="0">
                                <a:latin typeface="Cambria Math" panose="02040503050406030204" pitchFamily="18" charset="0"/>
                              </a:rPr>
                            </m:ctrlPr>
                          </m:sSubPr>
                          <m:e>
                            <m:r>
                              <a:rPr lang="es-ES" b="0" i="1" smtClean="0">
                                <a:latin typeface="Cambria Math" panose="02040503050406030204" pitchFamily="18" charset="0"/>
                              </a:rPr>
                              <m:t>𝐴</m:t>
                            </m:r>
                          </m:e>
                          <m:sub>
                            <m:r>
                              <a:rPr lang="es-ES" b="0" i="1" smtClean="0">
                                <a:latin typeface="Cambria Math" panose="02040503050406030204" pitchFamily="18" charset="0"/>
                              </a:rPr>
                              <m:t>1</m:t>
                            </m:r>
                          </m:sub>
                        </m:sSub>
                      </m:e>
                    </m:d>
                    <m:r>
                      <a:rPr lang="es-ES" b="0" i="1" smtClean="0">
                        <a:latin typeface="Cambria Math" panose="02040503050406030204" pitchFamily="18" charset="0"/>
                      </a:rPr>
                      <m:t>+</m:t>
                    </m:r>
                    <m:r>
                      <a:rPr lang="es-ES" i="1">
                        <a:latin typeface="Cambria Math" panose="02040503050406030204" pitchFamily="18" charset="0"/>
                      </a:rPr>
                      <m:t>𝑃</m:t>
                    </m:r>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𝐴</m:t>
                            </m:r>
                          </m:e>
                          <m:sub>
                            <m:r>
                              <a:rPr lang="es-ES" b="0" i="1" smtClean="0">
                                <a:latin typeface="Cambria Math" panose="02040503050406030204" pitchFamily="18" charset="0"/>
                              </a:rPr>
                              <m:t>2</m:t>
                            </m:r>
                          </m:sub>
                        </m:sSub>
                      </m:e>
                    </m:d>
                  </m:oMath>
                </a14:m>
                <a:r>
                  <a:rPr lang="es-ES" dirty="0"/>
                  <a:t>+….+</a:t>
                </a:r>
                <a14:m>
                  <m:oMath xmlns:m="http://schemas.openxmlformats.org/officeDocument/2006/math">
                    <m:r>
                      <a:rPr lang="es-ES" i="1">
                        <a:latin typeface="Cambria Math" panose="02040503050406030204" pitchFamily="18" charset="0"/>
                      </a:rPr>
                      <m:t>𝑃</m:t>
                    </m:r>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𝐴</m:t>
                            </m:r>
                          </m:e>
                          <m:sub>
                            <m:r>
                              <a:rPr lang="es-ES" b="0" i="1" smtClean="0">
                                <a:latin typeface="Cambria Math" panose="02040503050406030204" pitchFamily="18" charset="0"/>
                              </a:rPr>
                              <m:t>𝑘</m:t>
                            </m:r>
                          </m:sub>
                        </m:sSub>
                      </m:e>
                    </m:d>
                  </m:oMath>
                </a14:m>
                <a:endParaRPr lang="es-ES"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2015067" y="3403600"/>
                <a:ext cx="5458178" cy="276999"/>
              </a:xfrm>
              <a:prstGeom prst="rect">
                <a:avLst/>
              </a:prstGeom>
              <a:blipFill rotWithShape="0">
                <a:blip r:embed="rId4"/>
                <a:stretch>
                  <a:fillRect l="-1564" t="-28261" b="-50000"/>
                </a:stretch>
              </a:blipFill>
            </p:spPr>
            <p:txBody>
              <a:bodyPr/>
              <a:lstStyle/>
              <a:p>
                <a:r>
                  <a:rPr lang="es-ES">
                    <a:noFill/>
                  </a:rPr>
                  <a:t> </a:t>
                </a:r>
              </a:p>
            </p:txBody>
          </p:sp>
        </mc:Fallback>
      </mc:AlternateContent>
      <p:sp>
        <p:nvSpPr>
          <p:cNvPr id="13" name="CuadroTexto 12"/>
          <p:cNvSpPr txBox="1"/>
          <p:nvPr/>
        </p:nvSpPr>
        <p:spPr>
          <a:xfrm>
            <a:off x="948267" y="4018845"/>
            <a:ext cx="7902222" cy="923330"/>
          </a:xfrm>
          <a:prstGeom prst="rect">
            <a:avLst/>
          </a:prstGeom>
          <a:noFill/>
        </p:spPr>
        <p:txBody>
          <a:bodyPr wrap="square" rtlCol="0">
            <a:spAutoFit/>
          </a:bodyPr>
          <a:lstStyle/>
          <a:p>
            <a:pPr>
              <a:lnSpc>
                <a:spcPct val="150000"/>
              </a:lnSpc>
            </a:pPr>
            <a:r>
              <a:rPr lang="es-ES" dirty="0"/>
              <a:t>3. La suma de las probabilidades de un evento y su contrario es igual a 1, por lo cual la probabilidad del suceso es,</a:t>
            </a:r>
          </a:p>
        </p:txBody>
      </p:sp>
      <mc:AlternateContent xmlns:mc="http://schemas.openxmlformats.org/markup-compatibility/2006" xmlns:a14="http://schemas.microsoft.com/office/drawing/2010/main">
        <mc:Choice Requires="a14">
          <p:sp>
            <p:nvSpPr>
              <p:cNvPr id="14" name="CuadroTexto 13"/>
              <p:cNvSpPr txBox="1"/>
              <p:nvPr/>
            </p:nvSpPr>
            <p:spPr>
              <a:xfrm>
                <a:off x="2150534" y="5175956"/>
                <a:ext cx="1789657" cy="276999"/>
              </a:xfrm>
              <a:prstGeom prst="rect">
                <a:avLst/>
              </a:prstGeom>
              <a:noFill/>
            </p:spPr>
            <p:txBody>
              <a:bodyPr wrap="none" lIns="0" tIns="0" rIns="0" bIns="0" rtlCol="0">
                <a:spAutoFit/>
              </a:bodyPr>
              <a:lstStyle/>
              <a:p>
                <a14:m>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𝐴</m:t>
                        </m:r>
                      </m:e>
                    </m:d>
                    <m:r>
                      <a:rPr lang="es-ES" b="0" i="1" smtClean="0">
                        <a:latin typeface="Cambria Math" panose="02040503050406030204" pitchFamily="18" charset="0"/>
                      </a:rPr>
                      <m:t>=1−</m:t>
                    </m:r>
                    <m:r>
                      <a:rPr lang="es-ES" b="0" i="1" smtClean="0">
                        <a:latin typeface="Cambria Math" panose="02040503050406030204" pitchFamily="18" charset="0"/>
                      </a:rPr>
                      <m:t>𝑃</m:t>
                    </m:r>
                  </m:oMath>
                </a14:m>
                <a:r>
                  <a:rPr lang="es-ES" dirty="0"/>
                  <a:t>(</a:t>
                </a:r>
                <a14:m>
                  <m:oMath xmlns:m="http://schemas.openxmlformats.org/officeDocument/2006/math">
                    <m:sSup>
                      <m:sSupPr>
                        <m:ctrlPr>
                          <a:rPr lang="es-ES" i="1" dirty="0" smtClean="0">
                            <a:latin typeface="Cambria Math" panose="02040503050406030204" pitchFamily="18" charset="0"/>
                          </a:rPr>
                        </m:ctrlPr>
                      </m:sSupPr>
                      <m:e>
                        <m:r>
                          <a:rPr lang="es-ES" b="0" i="1" dirty="0" smtClean="0">
                            <a:latin typeface="Cambria Math" panose="02040503050406030204" pitchFamily="18" charset="0"/>
                          </a:rPr>
                          <m:t>𝐴</m:t>
                        </m:r>
                      </m:e>
                      <m:sup>
                        <m:r>
                          <a:rPr lang="es-ES" b="0" i="1" dirty="0" smtClean="0">
                            <a:latin typeface="Cambria Math" panose="02040503050406030204" pitchFamily="18" charset="0"/>
                          </a:rPr>
                          <m:t>𝑐</m:t>
                        </m:r>
                      </m:sup>
                    </m:sSup>
                  </m:oMath>
                </a14:m>
                <a:r>
                  <a:rPr lang="es-ES" dirty="0"/>
                  <a:t>)</a:t>
                </a:r>
              </a:p>
            </p:txBody>
          </p:sp>
        </mc:Choice>
        <mc:Fallback xmlns="">
          <p:sp>
            <p:nvSpPr>
              <p:cNvPr id="14" name="CuadroTexto 13"/>
              <p:cNvSpPr txBox="1">
                <a:spLocks noRot="1" noChangeAspect="1" noMove="1" noResize="1" noEditPoints="1" noAdjustHandles="1" noChangeArrowheads="1" noChangeShapeType="1" noTextEdit="1"/>
              </p:cNvSpPr>
              <p:nvPr/>
            </p:nvSpPr>
            <p:spPr>
              <a:xfrm>
                <a:off x="2150534" y="5175956"/>
                <a:ext cx="1789657" cy="276999"/>
              </a:xfrm>
              <a:prstGeom prst="rect">
                <a:avLst/>
              </a:prstGeom>
              <a:blipFill rotWithShape="0">
                <a:blip r:embed="rId5"/>
                <a:stretch>
                  <a:fillRect l="-4778" t="-28261" r="-4096" b="-5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CuadroTexto 14"/>
              <p:cNvSpPr txBox="1"/>
              <p:nvPr/>
            </p:nvSpPr>
            <p:spPr>
              <a:xfrm>
                <a:off x="5401733" y="5164665"/>
                <a:ext cx="1579535" cy="276999"/>
              </a:xfrm>
              <a:prstGeom prst="rect">
                <a:avLst/>
              </a:prstGeom>
              <a:noFill/>
            </p:spPr>
            <p:txBody>
              <a:bodyPr wrap="none" lIns="0" tIns="0" rIns="0" bIns="0" rtlCol="0">
                <a:spAutoFit/>
              </a:bodyPr>
              <a:lstStyle/>
              <a:p>
                <a14:m>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𝐴</m:t>
                        </m:r>
                      </m:e>
                    </m:d>
                    <m:r>
                      <a:rPr lang="es-ES" b="0" i="1" smtClean="0">
                        <a:latin typeface="Cambria Math" panose="02040503050406030204" pitchFamily="18" charset="0"/>
                      </a:rPr>
                      <m:t>+</m:t>
                    </m:r>
                    <m:r>
                      <a:rPr lang="es-ES" i="1">
                        <a:latin typeface="Cambria Math" panose="02040503050406030204" pitchFamily="18" charset="0"/>
                      </a:rPr>
                      <m:t>𝑃</m:t>
                    </m:r>
                    <m:d>
                      <m:dPr>
                        <m:ctrlPr>
                          <a:rPr lang="es-ES" i="1">
                            <a:latin typeface="Cambria Math" panose="02040503050406030204" pitchFamily="18" charset="0"/>
                          </a:rPr>
                        </m:ctrlPr>
                      </m:dPr>
                      <m:e>
                        <m:sSup>
                          <m:sSupPr>
                            <m:ctrlPr>
                              <a:rPr lang="es-ES" i="1" dirty="0">
                                <a:latin typeface="Cambria Math" panose="02040503050406030204" pitchFamily="18" charset="0"/>
                              </a:rPr>
                            </m:ctrlPr>
                          </m:sSupPr>
                          <m:e>
                            <m:r>
                              <a:rPr lang="es-ES" i="1" dirty="0">
                                <a:latin typeface="Cambria Math" panose="02040503050406030204" pitchFamily="18" charset="0"/>
                              </a:rPr>
                              <m:t>𝐴</m:t>
                            </m:r>
                          </m:e>
                          <m:sup>
                            <m:r>
                              <a:rPr lang="es-ES" i="1" dirty="0">
                                <a:latin typeface="Cambria Math" panose="02040503050406030204" pitchFamily="18" charset="0"/>
                              </a:rPr>
                              <m:t>𝑐</m:t>
                            </m:r>
                          </m:sup>
                        </m:sSup>
                      </m:e>
                    </m:d>
                  </m:oMath>
                </a14:m>
                <a:r>
                  <a:rPr lang="es-ES" dirty="0"/>
                  <a:t>=1</a:t>
                </a:r>
              </a:p>
            </p:txBody>
          </p:sp>
        </mc:Choice>
        <mc:Fallback xmlns="">
          <p:sp>
            <p:nvSpPr>
              <p:cNvPr id="15" name="CuadroTexto 14"/>
              <p:cNvSpPr txBox="1">
                <a:spLocks noRot="1" noChangeAspect="1" noMove="1" noResize="1" noEditPoints="1" noAdjustHandles="1" noChangeArrowheads="1" noChangeShapeType="1" noTextEdit="1"/>
              </p:cNvSpPr>
              <p:nvPr/>
            </p:nvSpPr>
            <p:spPr>
              <a:xfrm>
                <a:off x="5401733" y="5164665"/>
                <a:ext cx="1579535" cy="276999"/>
              </a:xfrm>
              <a:prstGeom prst="rect">
                <a:avLst/>
              </a:prstGeom>
              <a:blipFill rotWithShape="0">
                <a:blip r:embed="rId6"/>
                <a:stretch>
                  <a:fillRect l="-5019" t="-28261" r="-8494" b="-50000"/>
                </a:stretch>
              </a:blipFill>
            </p:spPr>
            <p:txBody>
              <a:bodyPr/>
              <a:lstStyle/>
              <a:p>
                <a:r>
                  <a:rPr lang="es-ES">
                    <a:noFill/>
                  </a:rPr>
                  <a:t> </a:t>
                </a:r>
              </a:p>
            </p:txBody>
          </p:sp>
        </mc:Fallback>
      </mc:AlternateContent>
      <p:sp>
        <p:nvSpPr>
          <p:cNvPr id="16" name="CuadroTexto 15"/>
          <p:cNvSpPr txBox="1"/>
          <p:nvPr/>
        </p:nvSpPr>
        <p:spPr>
          <a:xfrm>
            <a:off x="4210756" y="5125156"/>
            <a:ext cx="869245" cy="369332"/>
          </a:xfrm>
          <a:prstGeom prst="rect">
            <a:avLst/>
          </a:prstGeom>
          <a:noFill/>
        </p:spPr>
        <p:txBody>
          <a:bodyPr wrap="square" rtlCol="0">
            <a:spAutoFit/>
          </a:bodyPr>
          <a:lstStyle/>
          <a:p>
            <a:r>
              <a:rPr lang="es-ES" dirty="0"/>
              <a:t>tal que</a:t>
            </a:r>
          </a:p>
        </p:txBody>
      </p:sp>
      <p:pic>
        <p:nvPicPr>
          <p:cNvPr id="18" name="Imagen 17"/>
          <p:cNvPicPr>
            <a:picLocks noChangeAspect="1"/>
          </p:cNvPicPr>
          <p:nvPr/>
        </p:nvPicPr>
        <p:blipFill>
          <a:blip r:embed="rId7"/>
          <a:stretch>
            <a:fillRect/>
          </a:stretch>
        </p:blipFill>
        <p:spPr>
          <a:xfrm>
            <a:off x="8837915" y="3963459"/>
            <a:ext cx="2225196" cy="1836407"/>
          </a:xfrm>
          <a:prstGeom prst="rect">
            <a:avLst/>
          </a:prstGeom>
        </p:spPr>
      </p:pic>
    </p:spTree>
    <p:extLst>
      <p:ext uri="{BB962C8B-B14F-4D97-AF65-F5344CB8AC3E}">
        <p14:creationId xmlns:p14="http://schemas.microsoft.com/office/powerpoint/2010/main" val="3246539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91079" y="700413"/>
            <a:ext cx="6096000" cy="369332"/>
          </a:xfrm>
          <a:prstGeom prst="rect">
            <a:avLst/>
          </a:prstGeom>
        </p:spPr>
        <p:txBody>
          <a:bodyPr>
            <a:spAutoFit/>
          </a:bodyPr>
          <a:lstStyle/>
          <a:p>
            <a:r>
              <a:rPr lang="es-ES_tradnl" b="1" spc="-15" dirty="0">
                <a:solidFill>
                  <a:srgbClr val="0070C0"/>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Times New Roman" panose="02020603050405020304" pitchFamily="18" charset="0"/>
              </a:rPr>
              <a:t>Definiciones de Probabilidades</a:t>
            </a:r>
            <a:endParaRPr lang="es-ES" b="1" dirty="0">
              <a:solidFill>
                <a:srgbClr val="0070C0"/>
              </a:solidFill>
              <a:effectLst>
                <a:outerShdw blurRad="38100" dist="38100" dir="2700000" algn="tl">
                  <a:srgbClr val="000000">
                    <a:alpha val="43137"/>
                  </a:srgbClr>
                </a:outerShdw>
              </a:effectLst>
              <a:latin typeface="Arial Black" panose="020B0A04020102020204" pitchFamily="34" charset="0"/>
            </a:endParaRPr>
          </a:p>
        </p:txBody>
      </p:sp>
      <p:sp>
        <p:nvSpPr>
          <p:cNvPr id="3" name="CuadroTexto 2"/>
          <p:cNvSpPr txBox="1"/>
          <p:nvPr/>
        </p:nvSpPr>
        <p:spPr>
          <a:xfrm>
            <a:off x="876820" y="1440225"/>
            <a:ext cx="2291644" cy="369332"/>
          </a:xfrm>
          <a:prstGeom prst="rect">
            <a:avLst/>
          </a:prstGeom>
          <a:noFill/>
        </p:spPr>
        <p:txBody>
          <a:bodyPr wrap="square" rtlCol="0">
            <a:spAutoFit/>
          </a:bodyPr>
          <a:lstStyle/>
          <a:p>
            <a:r>
              <a:rPr lang="es-ES" b="1" dirty="0">
                <a:solidFill>
                  <a:srgbClr val="FF0000"/>
                </a:solidFill>
                <a:effectLst>
                  <a:outerShdw blurRad="38100" dist="38100" dir="2700000" algn="tl">
                    <a:srgbClr val="000000">
                      <a:alpha val="43137"/>
                    </a:srgbClr>
                  </a:outerShdw>
                </a:effectLst>
              </a:rPr>
              <a:t>Definición Subjetiva</a:t>
            </a:r>
          </a:p>
        </p:txBody>
      </p:sp>
      <p:sp>
        <p:nvSpPr>
          <p:cNvPr id="8" name="Rectángulo 7"/>
          <p:cNvSpPr/>
          <p:nvPr/>
        </p:nvSpPr>
        <p:spPr>
          <a:xfrm>
            <a:off x="891079" y="1852372"/>
            <a:ext cx="10526889" cy="1338828"/>
          </a:xfrm>
          <a:prstGeom prst="rect">
            <a:avLst/>
          </a:prstGeom>
        </p:spPr>
        <p:txBody>
          <a:bodyPr wrap="square">
            <a:spAutoFit/>
          </a:bodyPr>
          <a:lstStyle/>
          <a:p>
            <a:pPr algn="just">
              <a:lnSpc>
                <a:spcPct val="150000"/>
              </a:lnSpc>
            </a:pPr>
            <a:r>
              <a:rPr lang="es-ES" dirty="0"/>
              <a:t>Las probabilidades subjetivas están basadas en las creencias de las personas que efectúan la estimación de probabilidad. La probabilidad subjetiva se puede definir como la probabilidad asignada a un evento por parte de un individuo, basada en la evidencia que se tenga disponible.</a:t>
            </a:r>
            <a:endParaRPr lang="es-ES" dirty="0">
              <a:effectLst/>
            </a:endParaRPr>
          </a:p>
        </p:txBody>
      </p:sp>
      <p:pic>
        <p:nvPicPr>
          <p:cNvPr id="4" name="Imagen 3"/>
          <p:cNvPicPr>
            <a:picLocks noChangeAspect="1"/>
          </p:cNvPicPr>
          <p:nvPr/>
        </p:nvPicPr>
        <p:blipFill>
          <a:blip r:embed="rId2"/>
          <a:stretch>
            <a:fillRect/>
          </a:stretch>
        </p:blipFill>
        <p:spPr>
          <a:xfrm>
            <a:off x="1069269" y="3431821"/>
            <a:ext cx="4405842" cy="2519730"/>
          </a:xfrm>
          <a:prstGeom prst="rect">
            <a:avLst/>
          </a:prstGeom>
        </p:spPr>
      </p:pic>
      <p:pic>
        <p:nvPicPr>
          <p:cNvPr id="5" name="Picture 4">
            <a:extLst>
              <a:ext uri="{FF2B5EF4-FFF2-40B4-BE49-F238E27FC236}">
                <a16:creationId xmlns:a16="http://schemas.microsoft.com/office/drawing/2014/main" id="{BE516284-A6D8-400B-890B-F8CCADACDF21}"/>
              </a:ext>
            </a:extLst>
          </p:cNvPr>
          <p:cNvPicPr>
            <a:picLocks noChangeAspect="1"/>
          </p:cNvPicPr>
          <p:nvPr/>
        </p:nvPicPr>
        <p:blipFill>
          <a:blip r:embed="rId3"/>
          <a:stretch>
            <a:fillRect/>
          </a:stretch>
        </p:blipFill>
        <p:spPr>
          <a:xfrm>
            <a:off x="6716891" y="3385881"/>
            <a:ext cx="4236031" cy="2587040"/>
          </a:xfrm>
          <a:prstGeom prst="rect">
            <a:avLst/>
          </a:prstGeom>
        </p:spPr>
      </p:pic>
    </p:spTree>
    <p:extLst>
      <p:ext uri="{BB962C8B-B14F-4D97-AF65-F5344CB8AC3E}">
        <p14:creationId xmlns:p14="http://schemas.microsoft.com/office/powerpoint/2010/main" val="2120463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144188" y="811464"/>
            <a:ext cx="4216401" cy="369332"/>
          </a:xfrm>
          <a:prstGeom prst="rect">
            <a:avLst/>
          </a:prstGeom>
          <a:noFill/>
        </p:spPr>
        <p:txBody>
          <a:bodyPr wrap="square" rtlCol="0">
            <a:spAutoFit/>
          </a:bodyPr>
          <a:lstStyle/>
          <a:p>
            <a:r>
              <a:rPr lang="es-ES" b="1" dirty="0">
                <a:solidFill>
                  <a:srgbClr val="FF0000"/>
                </a:solidFill>
                <a:effectLst>
                  <a:outerShdw blurRad="38100" dist="38100" dir="2700000" algn="tl">
                    <a:srgbClr val="000000">
                      <a:alpha val="43137"/>
                    </a:srgbClr>
                  </a:outerShdw>
                </a:effectLst>
              </a:rPr>
              <a:t>Definición Estadística (o frecuencial)</a:t>
            </a:r>
          </a:p>
        </p:txBody>
      </p:sp>
      <p:sp>
        <p:nvSpPr>
          <p:cNvPr id="4" name="Rectángulo 3"/>
          <p:cNvSpPr/>
          <p:nvPr/>
        </p:nvSpPr>
        <p:spPr>
          <a:xfrm>
            <a:off x="1110916" y="1318736"/>
            <a:ext cx="9296400" cy="923330"/>
          </a:xfrm>
          <a:prstGeom prst="rect">
            <a:avLst/>
          </a:prstGeom>
        </p:spPr>
        <p:txBody>
          <a:bodyPr wrap="square">
            <a:spAutoFit/>
          </a:bodyPr>
          <a:lstStyle/>
          <a:p>
            <a:pPr>
              <a:lnSpc>
                <a:spcPct val="150000"/>
              </a:lnSpc>
            </a:pPr>
            <a:r>
              <a:rPr lang="es-ES" dirty="0"/>
              <a:t>La probabilidad frecuencial es una medida obtenida de la experiencia de algún fenómeno o experimento aleatorio que permite estimar a futuro un comportamiento. </a:t>
            </a:r>
          </a:p>
        </p:txBody>
      </p:sp>
      <p:pic>
        <p:nvPicPr>
          <p:cNvPr id="7" name="Picture 6">
            <a:extLst>
              <a:ext uri="{FF2B5EF4-FFF2-40B4-BE49-F238E27FC236}">
                <a16:creationId xmlns:a16="http://schemas.microsoft.com/office/drawing/2014/main" id="{8AF3FA0A-306F-45A3-B6DD-437607920913}"/>
              </a:ext>
            </a:extLst>
          </p:cNvPr>
          <p:cNvPicPr>
            <a:picLocks noChangeAspect="1"/>
          </p:cNvPicPr>
          <p:nvPr/>
        </p:nvPicPr>
        <p:blipFill>
          <a:blip r:embed="rId2"/>
          <a:stretch>
            <a:fillRect/>
          </a:stretch>
        </p:blipFill>
        <p:spPr>
          <a:xfrm>
            <a:off x="5799859" y="2862246"/>
            <a:ext cx="4850110" cy="3187572"/>
          </a:xfrm>
          <a:prstGeom prst="rect">
            <a:avLst/>
          </a:prstGeom>
        </p:spPr>
      </p:pic>
      <p:pic>
        <p:nvPicPr>
          <p:cNvPr id="8" name="Picture 7">
            <a:extLst>
              <a:ext uri="{FF2B5EF4-FFF2-40B4-BE49-F238E27FC236}">
                <a16:creationId xmlns:a16="http://schemas.microsoft.com/office/drawing/2014/main" id="{B77D2934-7771-4CD7-9419-1DEB6501F3F9}"/>
              </a:ext>
            </a:extLst>
          </p:cNvPr>
          <p:cNvPicPr>
            <a:picLocks noChangeAspect="1"/>
          </p:cNvPicPr>
          <p:nvPr/>
        </p:nvPicPr>
        <p:blipFill>
          <a:blip r:embed="rId3"/>
          <a:stretch>
            <a:fillRect/>
          </a:stretch>
        </p:blipFill>
        <p:spPr>
          <a:xfrm>
            <a:off x="1279239" y="2622506"/>
            <a:ext cx="3375889" cy="3645087"/>
          </a:xfrm>
          <a:prstGeom prst="rect">
            <a:avLst/>
          </a:prstGeom>
        </p:spPr>
      </p:pic>
    </p:spTree>
    <p:extLst>
      <p:ext uri="{BB962C8B-B14F-4D97-AF65-F5344CB8AC3E}">
        <p14:creationId xmlns:p14="http://schemas.microsoft.com/office/powerpoint/2010/main" val="3045438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21644" y="965200"/>
            <a:ext cx="2274711" cy="369332"/>
          </a:xfrm>
          <a:prstGeom prst="rect">
            <a:avLst/>
          </a:prstGeom>
          <a:noFill/>
        </p:spPr>
        <p:txBody>
          <a:bodyPr wrap="square" rtlCol="0">
            <a:spAutoFit/>
          </a:bodyPr>
          <a:lstStyle/>
          <a:p>
            <a:r>
              <a:rPr lang="es-ES" b="1" dirty="0">
                <a:solidFill>
                  <a:srgbClr val="FF0000"/>
                </a:solidFill>
                <a:effectLst>
                  <a:outerShdw blurRad="38100" dist="38100" dir="2700000" algn="tl">
                    <a:srgbClr val="000000">
                      <a:alpha val="43137"/>
                    </a:srgbClr>
                  </a:outerShdw>
                </a:effectLst>
              </a:rPr>
              <a:t>Definición Clásica</a:t>
            </a:r>
          </a:p>
        </p:txBody>
      </p:sp>
      <p:sp>
        <p:nvSpPr>
          <p:cNvPr id="6" name="Rectángulo 5"/>
          <p:cNvSpPr/>
          <p:nvPr/>
        </p:nvSpPr>
        <p:spPr>
          <a:xfrm>
            <a:off x="993421" y="1431205"/>
            <a:ext cx="7766757" cy="2169825"/>
          </a:xfrm>
          <a:prstGeom prst="rect">
            <a:avLst/>
          </a:prstGeom>
        </p:spPr>
        <p:txBody>
          <a:bodyPr wrap="square">
            <a:spAutoFit/>
          </a:bodyPr>
          <a:lstStyle/>
          <a:p>
            <a:pPr>
              <a:lnSpc>
                <a:spcPct val="150000"/>
              </a:lnSpc>
            </a:pPr>
            <a:r>
              <a:rPr lang="es-ES" dirty="0">
                <a:latin typeface="Arial" panose="020B0604020202020204" pitchFamily="34" charset="0"/>
              </a:rPr>
              <a:t>Esta definición clásica de probabilidad fue una de las primeras que se dieron (1900) y se atribuye a Laplace; también se conoce con el nombre de probabilidad a priori pues, para calcularla, es necesario conocer, antes de realizar el experimento aleatorio, el espacio muestral y el número de resultados o sucesos elementales que entran a formar parte del suceso.</a:t>
            </a:r>
            <a:endParaRPr lang="es-ES" dirty="0"/>
          </a:p>
        </p:txBody>
      </p:sp>
      <p:sp>
        <p:nvSpPr>
          <p:cNvPr id="7" name="Rectángulo 6"/>
          <p:cNvSpPr/>
          <p:nvPr/>
        </p:nvSpPr>
        <p:spPr>
          <a:xfrm>
            <a:off x="1016000" y="4996304"/>
            <a:ext cx="10080977" cy="1338828"/>
          </a:xfrm>
          <a:prstGeom prst="rect">
            <a:avLst/>
          </a:prstGeom>
        </p:spPr>
        <p:txBody>
          <a:bodyPr wrap="square">
            <a:spAutoFit/>
          </a:bodyPr>
          <a:lstStyle/>
          <a:p>
            <a:pPr>
              <a:lnSpc>
                <a:spcPct val="150000"/>
              </a:lnSpc>
            </a:pPr>
            <a:r>
              <a:rPr lang="es-ES" dirty="0">
                <a:latin typeface="Arial" panose="020B0604020202020204" pitchFamily="34" charset="0"/>
              </a:rPr>
              <a:t>La aplicación de la definición clásica de probabilidad puede presentar dificultades de aplicación cuando el espacio muestral es</a:t>
            </a:r>
            <a:r>
              <a:rPr lang="es-ES" b="1" dirty="0">
                <a:latin typeface="Arial" panose="020B0604020202020204" pitchFamily="34" charset="0"/>
              </a:rPr>
              <a:t> infinito </a:t>
            </a:r>
            <a:r>
              <a:rPr lang="es-ES" dirty="0">
                <a:latin typeface="Arial" panose="020B0604020202020204" pitchFamily="34" charset="0"/>
              </a:rPr>
              <a:t>o cuando los posibles resultados de un experimento no son </a:t>
            </a:r>
            <a:r>
              <a:rPr lang="es-ES" dirty="0" err="1">
                <a:latin typeface="Arial" panose="020B0604020202020204" pitchFamily="34" charset="0"/>
              </a:rPr>
              <a:t>equiprobables</a:t>
            </a:r>
            <a:r>
              <a:rPr lang="es-ES" dirty="0">
                <a:latin typeface="Arial" panose="020B0604020202020204" pitchFamily="34" charset="0"/>
              </a:rPr>
              <a:t>.</a:t>
            </a:r>
            <a:endParaRPr lang="es-ES" dirty="0"/>
          </a:p>
        </p:txBody>
      </p:sp>
      <p:pic>
        <p:nvPicPr>
          <p:cNvPr id="10" name="Imagen 9"/>
          <p:cNvPicPr>
            <a:picLocks noChangeAspect="1"/>
          </p:cNvPicPr>
          <p:nvPr/>
        </p:nvPicPr>
        <p:blipFill>
          <a:blip r:embed="rId2"/>
          <a:stretch>
            <a:fillRect/>
          </a:stretch>
        </p:blipFill>
        <p:spPr>
          <a:xfrm>
            <a:off x="8819269" y="1153454"/>
            <a:ext cx="2074510" cy="2944236"/>
          </a:xfrm>
          <a:prstGeom prst="rect">
            <a:avLst/>
          </a:prstGeom>
        </p:spPr>
      </p:pic>
      <mc:AlternateContent xmlns:mc="http://schemas.openxmlformats.org/markup-compatibility/2006" xmlns:a14="http://schemas.microsoft.com/office/drawing/2010/main">
        <mc:Choice Requires="a14">
          <p:sp>
            <p:nvSpPr>
              <p:cNvPr id="3" name="CuadroTexto 2"/>
              <p:cNvSpPr txBox="1"/>
              <p:nvPr/>
            </p:nvSpPr>
            <p:spPr>
              <a:xfrm>
                <a:off x="6350000" y="4069644"/>
                <a:ext cx="1319785" cy="525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𝐴</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𝑛</m:t>
                          </m:r>
                          <m:r>
                            <a:rPr lang="es-ES" b="0" i="1" smtClean="0">
                              <a:latin typeface="Cambria Math" panose="02040503050406030204" pitchFamily="18" charset="0"/>
                            </a:rPr>
                            <m:t>(</m:t>
                          </m:r>
                          <m:r>
                            <a:rPr lang="es-ES" b="0" i="1" smtClean="0">
                              <a:latin typeface="Cambria Math" panose="02040503050406030204" pitchFamily="18" charset="0"/>
                            </a:rPr>
                            <m:t>𝐴</m:t>
                          </m:r>
                          <m:r>
                            <a:rPr lang="es-ES" b="0" i="1" smtClean="0">
                              <a:latin typeface="Cambria Math" panose="02040503050406030204" pitchFamily="18" charset="0"/>
                            </a:rPr>
                            <m:t>)</m:t>
                          </m:r>
                        </m:num>
                        <m:den>
                          <m:r>
                            <a:rPr lang="es-ES" b="0" i="1" smtClean="0">
                              <a:latin typeface="Cambria Math" panose="02040503050406030204" pitchFamily="18" charset="0"/>
                            </a:rPr>
                            <m:t>𝑁</m:t>
                          </m:r>
                        </m:den>
                      </m:f>
                    </m:oMath>
                  </m:oMathPara>
                </a14:m>
                <a:endParaRPr lang="es-ES" dirty="0"/>
              </a:p>
            </p:txBody>
          </p:sp>
        </mc:Choice>
        <mc:Fallback xmlns="">
          <p:sp>
            <p:nvSpPr>
              <p:cNvPr id="3" name="CuadroTexto 2"/>
              <p:cNvSpPr txBox="1">
                <a:spLocks noRot="1" noChangeAspect="1" noMove="1" noResize="1" noEditPoints="1" noAdjustHandles="1" noChangeArrowheads="1" noChangeShapeType="1" noTextEdit="1"/>
              </p:cNvSpPr>
              <p:nvPr/>
            </p:nvSpPr>
            <p:spPr>
              <a:xfrm>
                <a:off x="6350000" y="4069644"/>
                <a:ext cx="1319785" cy="525785"/>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1264355" y="4030133"/>
                <a:ext cx="4333302" cy="5739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𝐴</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𝑁</m:t>
                          </m:r>
                          <m:r>
                            <a:rPr lang="es-ES" b="0" i="1" smtClean="0">
                              <a:latin typeface="Cambria Math" panose="02040503050406030204" pitchFamily="18" charset="0"/>
                            </a:rPr>
                            <m:t>ú</m:t>
                          </m:r>
                          <m:r>
                            <a:rPr lang="es-ES" b="0" i="1" smtClean="0">
                              <a:latin typeface="Cambria Math" panose="02040503050406030204" pitchFamily="18" charset="0"/>
                            </a:rPr>
                            <m:t>𝑚𝑒𝑟𝑜</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𝑐𝑎𝑠𝑜𝑠</m:t>
                          </m:r>
                          <m:r>
                            <a:rPr lang="es-ES" b="0" i="1" smtClean="0">
                              <a:latin typeface="Cambria Math" panose="02040503050406030204" pitchFamily="18" charset="0"/>
                            </a:rPr>
                            <m:t> </m:t>
                          </m:r>
                          <m:r>
                            <a:rPr lang="es-ES" b="0" i="1" smtClean="0">
                              <a:latin typeface="Cambria Math" panose="02040503050406030204" pitchFamily="18" charset="0"/>
                            </a:rPr>
                            <m:t>𝑓𝑎𝑣𝑜𝑟𝑎𝑏𝑙𝑒𝑠</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𝐴</m:t>
                          </m:r>
                        </m:num>
                        <m:den>
                          <m:r>
                            <a:rPr lang="es-ES" b="0" i="1" smtClean="0">
                              <a:latin typeface="Cambria Math" panose="02040503050406030204" pitchFamily="18" charset="0"/>
                            </a:rPr>
                            <m:t>𝑇𝑜𝑡𝑎𝑙</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𝑐𝑎𝑠𝑜𝑠</m:t>
                          </m:r>
                          <m:r>
                            <a:rPr lang="es-ES" b="0" i="1" smtClean="0">
                              <a:latin typeface="Cambria Math" panose="02040503050406030204" pitchFamily="18" charset="0"/>
                            </a:rPr>
                            <m:t> </m:t>
                          </m:r>
                          <m:r>
                            <a:rPr lang="es-ES" b="0" i="1" smtClean="0">
                              <a:latin typeface="Cambria Math" panose="02040503050406030204" pitchFamily="18" charset="0"/>
                            </a:rPr>
                            <m:t>𝑝𝑜𝑠𝑖𝑏𝑙𝑒𝑠</m:t>
                          </m:r>
                        </m:den>
                      </m:f>
                    </m:oMath>
                  </m:oMathPara>
                </a14:m>
                <a:endParaRPr lang="es-ES"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1264355" y="4030133"/>
                <a:ext cx="4333302" cy="573940"/>
              </a:xfrm>
              <a:prstGeom prst="rect">
                <a:avLst/>
              </a:prstGeom>
              <a:blipFill rotWithShape="0">
                <a:blip r:embed="rId4"/>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141302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0001955" y="2810870"/>
            <a:ext cx="1489427" cy="1456329"/>
          </a:xfrm>
          <a:prstGeom prst="rect">
            <a:avLst/>
          </a:prstGeom>
        </p:spPr>
      </p:pic>
      <p:pic>
        <p:nvPicPr>
          <p:cNvPr id="9" name="Picture 8"/>
          <p:cNvPicPr>
            <a:picLocks noChangeAspect="1"/>
          </p:cNvPicPr>
          <p:nvPr/>
        </p:nvPicPr>
        <p:blipFill>
          <a:blip r:embed="rId3"/>
          <a:stretch>
            <a:fillRect/>
          </a:stretch>
        </p:blipFill>
        <p:spPr>
          <a:xfrm>
            <a:off x="10018944" y="965199"/>
            <a:ext cx="1472438" cy="1443567"/>
          </a:xfrm>
          <a:prstGeom prst="rect">
            <a:avLst/>
          </a:prstGeom>
        </p:spPr>
      </p:pic>
      <p:pic>
        <p:nvPicPr>
          <p:cNvPr id="4" name="Picture 3">
            <a:extLst>
              <a:ext uri="{FF2B5EF4-FFF2-40B4-BE49-F238E27FC236}">
                <a16:creationId xmlns:a16="http://schemas.microsoft.com/office/drawing/2014/main" id="{6EA392FE-B3A4-4AB8-9A2E-D81209A0BA96}"/>
              </a:ext>
            </a:extLst>
          </p:cNvPr>
          <p:cNvPicPr>
            <a:picLocks noChangeAspect="1"/>
          </p:cNvPicPr>
          <p:nvPr/>
        </p:nvPicPr>
        <p:blipFill>
          <a:blip r:embed="rId4"/>
          <a:stretch>
            <a:fillRect/>
          </a:stretch>
        </p:blipFill>
        <p:spPr>
          <a:xfrm>
            <a:off x="390525" y="545639"/>
            <a:ext cx="8635161" cy="1141343"/>
          </a:xfrm>
          <a:prstGeom prst="rect">
            <a:avLst/>
          </a:prstGeom>
        </p:spPr>
      </p:pic>
      <p:pic>
        <p:nvPicPr>
          <p:cNvPr id="5" name="Picture 4">
            <a:extLst>
              <a:ext uri="{FF2B5EF4-FFF2-40B4-BE49-F238E27FC236}">
                <a16:creationId xmlns:a16="http://schemas.microsoft.com/office/drawing/2014/main" id="{95D1B55D-225B-4C60-B28B-8690BE280217}"/>
              </a:ext>
            </a:extLst>
          </p:cNvPr>
          <p:cNvPicPr>
            <a:picLocks noChangeAspect="1"/>
          </p:cNvPicPr>
          <p:nvPr/>
        </p:nvPicPr>
        <p:blipFill>
          <a:blip r:embed="rId5"/>
          <a:stretch>
            <a:fillRect/>
          </a:stretch>
        </p:blipFill>
        <p:spPr>
          <a:xfrm>
            <a:off x="612355" y="1847850"/>
            <a:ext cx="6252634" cy="3111776"/>
          </a:xfrm>
          <a:prstGeom prst="rect">
            <a:avLst/>
          </a:prstGeom>
        </p:spPr>
      </p:pic>
      <p:pic>
        <p:nvPicPr>
          <p:cNvPr id="11" name="Picture 10">
            <a:extLst>
              <a:ext uri="{FF2B5EF4-FFF2-40B4-BE49-F238E27FC236}">
                <a16:creationId xmlns:a16="http://schemas.microsoft.com/office/drawing/2014/main" id="{3EB80157-3961-4BFC-95B8-27FBF064D893}"/>
              </a:ext>
            </a:extLst>
          </p:cNvPr>
          <p:cNvPicPr>
            <a:picLocks noChangeAspect="1"/>
          </p:cNvPicPr>
          <p:nvPr/>
        </p:nvPicPr>
        <p:blipFill>
          <a:blip r:embed="rId6"/>
          <a:stretch>
            <a:fillRect/>
          </a:stretch>
        </p:blipFill>
        <p:spPr>
          <a:xfrm>
            <a:off x="894441" y="5335436"/>
            <a:ext cx="8131245" cy="976925"/>
          </a:xfrm>
          <a:prstGeom prst="rect">
            <a:avLst/>
          </a:prstGeom>
        </p:spPr>
      </p:pic>
    </p:spTree>
    <p:extLst>
      <p:ext uri="{BB962C8B-B14F-4D97-AF65-F5344CB8AC3E}">
        <p14:creationId xmlns:p14="http://schemas.microsoft.com/office/powerpoint/2010/main" val="409567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28317" y="1043001"/>
            <a:ext cx="9528394" cy="400110"/>
          </a:xfrm>
          <a:prstGeom prst="rect">
            <a:avLst/>
          </a:prstGeom>
        </p:spPr>
        <p:txBody>
          <a:bodyPr wrap="square">
            <a:spAutoFit/>
          </a:bodyPr>
          <a:lstStyle/>
          <a:p>
            <a:r>
              <a:rPr lang="es-ES" sz="2000" b="1" dirty="0">
                <a:solidFill>
                  <a:schemeClr val="accent5">
                    <a:lumMod val="75000"/>
                  </a:schemeClr>
                </a:solidFill>
                <a:effectLst>
                  <a:outerShdw blurRad="38100" dist="38100" dir="2700000" algn="tl">
                    <a:srgbClr val="000000">
                      <a:alpha val="43137"/>
                    </a:srgbClr>
                  </a:outerShdw>
                </a:effectLst>
                <a:latin typeface="Arial Black" panose="020B0A04020102020204" pitchFamily="34" charset="0"/>
              </a:rPr>
              <a:t>Regla de la adición (o suma) de probabilidades</a:t>
            </a:r>
          </a:p>
        </p:txBody>
      </p:sp>
      <p:sp>
        <p:nvSpPr>
          <p:cNvPr id="3" name="Rectángulo 2"/>
          <p:cNvSpPr/>
          <p:nvPr/>
        </p:nvSpPr>
        <p:spPr>
          <a:xfrm>
            <a:off x="1078089" y="1719491"/>
            <a:ext cx="10035822" cy="1338828"/>
          </a:xfrm>
          <a:prstGeom prst="rect">
            <a:avLst/>
          </a:prstGeom>
        </p:spPr>
        <p:txBody>
          <a:bodyPr wrap="square">
            <a:spAutoFit/>
          </a:bodyPr>
          <a:lstStyle/>
          <a:p>
            <a:pPr>
              <a:lnSpc>
                <a:spcPct val="150000"/>
              </a:lnSpc>
            </a:pPr>
            <a:r>
              <a:rPr lang="es-ES" dirty="0"/>
              <a:t>La regla de la adición o regla de la suma establece que la probabilidad de ocurrencia de cualquier evento en particular es igual a la suma de las probabilidades individuales, si es que los eventos son mutuamente excluyentes, es decir, que dos no pueden ocurrir al mismo tiempo.</a:t>
            </a:r>
          </a:p>
        </p:txBody>
      </p:sp>
      <p:sp>
        <p:nvSpPr>
          <p:cNvPr id="5" name="Rectángulo 4"/>
          <p:cNvSpPr/>
          <p:nvPr/>
        </p:nvSpPr>
        <p:spPr>
          <a:xfrm>
            <a:off x="1140178" y="3328580"/>
            <a:ext cx="9211733" cy="369332"/>
          </a:xfrm>
          <a:prstGeom prst="rect">
            <a:avLst/>
          </a:prstGeom>
        </p:spPr>
        <p:txBody>
          <a:bodyPr wrap="square">
            <a:spAutoFit/>
          </a:bodyPr>
          <a:lstStyle/>
          <a:p>
            <a:r>
              <a:rPr lang="es-ES" b="1" dirty="0"/>
              <a:t>P(A o B) = P(A) + P(B)  </a:t>
            </a:r>
            <a:r>
              <a:rPr lang="es-ES" dirty="0"/>
              <a:t>si A y B son mutuamente excluyente. </a:t>
            </a:r>
          </a:p>
        </p:txBody>
      </p:sp>
      <p:sp>
        <p:nvSpPr>
          <p:cNvPr id="6" name="Rectángulo 5"/>
          <p:cNvSpPr/>
          <p:nvPr/>
        </p:nvSpPr>
        <p:spPr>
          <a:xfrm>
            <a:off x="1162757" y="4971534"/>
            <a:ext cx="5892982" cy="369332"/>
          </a:xfrm>
          <a:prstGeom prst="rect">
            <a:avLst/>
          </a:prstGeom>
        </p:spPr>
        <p:txBody>
          <a:bodyPr wrap="square">
            <a:spAutoFit/>
          </a:bodyPr>
          <a:lstStyle/>
          <a:p>
            <a:r>
              <a:rPr lang="es-ES" b="1" dirty="0"/>
              <a:t>P(A o B) = P(A) + P(B) − P(A y B) </a:t>
            </a:r>
            <a:r>
              <a:rPr lang="es-ES" dirty="0"/>
              <a:t>si A y B son no excluyentes.</a:t>
            </a:r>
          </a:p>
        </p:txBody>
      </p:sp>
      <p:pic>
        <p:nvPicPr>
          <p:cNvPr id="8" name="Picture 7">
            <a:extLst>
              <a:ext uri="{FF2B5EF4-FFF2-40B4-BE49-F238E27FC236}">
                <a16:creationId xmlns:a16="http://schemas.microsoft.com/office/drawing/2014/main" id="{6CE752BA-475E-4912-BA92-077DF83073DC}"/>
              </a:ext>
            </a:extLst>
          </p:cNvPr>
          <p:cNvPicPr>
            <a:picLocks noChangeAspect="1"/>
          </p:cNvPicPr>
          <p:nvPr/>
        </p:nvPicPr>
        <p:blipFill>
          <a:blip r:embed="rId2"/>
          <a:stretch>
            <a:fillRect/>
          </a:stretch>
        </p:blipFill>
        <p:spPr>
          <a:xfrm>
            <a:off x="2412624" y="5357760"/>
            <a:ext cx="1831385" cy="1256728"/>
          </a:xfrm>
          <a:prstGeom prst="rect">
            <a:avLst/>
          </a:prstGeom>
        </p:spPr>
      </p:pic>
      <p:pic>
        <p:nvPicPr>
          <p:cNvPr id="9" name="Picture 8">
            <a:extLst>
              <a:ext uri="{FF2B5EF4-FFF2-40B4-BE49-F238E27FC236}">
                <a16:creationId xmlns:a16="http://schemas.microsoft.com/office/drawing/2014/main" id="{ADD88D9C-3045-4C2B-99C3-B79A8CBF1A30}"/>
              </a:ext>
            </a:extLst>
          </p:cNvPr>
          <p:cNvPicPr>
            <a:picLocks noChangeAspect="1"/>
          </p:cNvPicPr>
          <p:nvPr/>
        </p:nvPicPr>
        <p:blipFill>
          <a:blip r:embed="rId3"/>
          <a:stretch>
            <a:fillRect/>
          </a:stretch>
        </p:blipFill>
        <p:spPr>
          <a:xfrm>
            <a:off x="2155287" y="3733932"/>
            <a:ext cx="2088722" cy="1291210"/>
          </a:xfrm>
          <a:prstGeom prst="rect">
            <a:avLst/>
          </a:prstGeom>
        </p:spPr>
      </p:pic>
    </p:spTree>
    <p:extLst>
      <p:ext uri="{BB962C8B-B14F-4D97-AF65-F5344CB8AC3E}">
        <p14:creationId xmlns:p14="http://schemas.microsoft.com/office/powerpoint/2010/main" val="2113385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70810" y="902369"/>
            <a:ext cx="10022305" cy="923330"/>
          </a:xfrm>
          <a:prstGeom prst="rect">
            <a:avLst/>
          </a:prstGeom>
          <a:noFill/>
        </p:spPr>
        <p:txBody>
          <a:bodyPr wrap="square" rtlCol="0">
            <a:spAutoFit/>
          </a:bodyPr>
          <a:lstStyle/>
          <a:p>
            <a:r>
              <a:rPr lang="es-ES" b="1" dirty="0"/>
              <a:t>Ejemplo 1</a:t>
            </a:r>
            <a:r>
              <a:rPr lang="es-ES" dirty="0"/>
              <a:t>.</a:t>
            </a:r>
          </a:p>
          <a:p>
            <a:r>
              <a:rPr lang="es-ES" dirty="0"/>
              <a:t>Consideré el experimento aleatorio del lanzamiento de una dado normal, ¿Cuál es la probabilidad de obtener un 2 o 4?</a:t>
            </a:r>
          </a:p>
        </p:txBody>
      </p:sp>
      <mc:AlternateContent xmlns:mc="http://schemas.openxmlformats.org/markup-compatibility/2006" xmlns:a14="http://schemas.microsoft.com/office/drawing/2010/main">
        <mc:Choice Requires="a14">
          <p:sp>
            <p:nvSpPr>
              <p:cNvPr id="3" name="CuadroTexto 2"/>
              <p:cNvSpPr txBox="1"/>
              <p:nvPr/>
            </p:nvSpPr>
            <p:spPr>
              <a:xfrm>
                <a:off x="3314699" y="1816769"/>
                <a:ext cx="2877711"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2 </m:t>
                          </m:r>
                          <m:r>
                            <a:rPr lang="es-ES" b="0" i="1" smtClean="0">
                              <a:latin typeface="Cambria Math" panose="02040503050406030204" pitchFamily="18" charset="0"/>
                            </a:rPr>
                            <m:t>𝑜</m:t>
                          </m:r>
                          <m:r>
                            <a:rPr lang="es-ES" b="0" i="1" smtClean="0">
                              <a:latin typeface="Cambria Math" panose="02040503050406030204" pitchFamily="18" charset="0"/>
                            </a:rPr>
                            <m:t> 4</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6</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6</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2</m:t>
                          </m:r>
                        </m:num>
                        <m:den>
                          <m:r>
                            <a:rPr lang="es-ES" b="0" i="1" smtClean="0">
                              <a:latin typeface="Cambria Math" panose="02040503050406030204" pitchFamily="18" charset="0"/>
                            </a:rPr>
                            <m:t>6</m:t>
                          </m:r>
                        </m:den>
                      </m:f>
                      <m:r>
                        <a:rPr lang="es-ES" b="0" i="1" smtClean="0">
                          <a:latin typeface="Cambria Math" panose="02040503050406030204" pitchFamily="18" charset="0"/>
                        </a:rPr>
                        <m:t>=0.33</m:t>
                      </m:r>
                    </m:oMath>
                  </m:oMathPara>
                </a14:m>
                <a:endParaRPr lang="es-ES" dirty="0"/>
              </a:p>
            </p:txBody>
          </p:sp>
        </mc:Choice>
        <mc:Fallback xmlns="">
          <p:sp>
            <p:nvSpPr>
              <p:cNvPr id="3" name="CuadroTexto 2"/>
              <p:cNvSpPr txBox="1">
                <a:spLocks noRot="1" noChangeAspect="1" noMove="1" noResize="1" noEditPoints="1" noAdjustHandles="1" noChangeArrowheads="1" noChangeShapeType="1" noTextEdit="1"/>
              </p:cNvSpPr>
              <p:nvPr/>
            </p:nvSpPr>
            <p:spPr>
              <a:xfrm>
                <a:off x="3314699" y="1816769"/>
                <a:ext cx="2877711" cy="520399"/>
              </a:xfrm>
              <a:prstGeom prst="rect">
                <a:avLst/>
              </a:prstGeom>
              <a:blipFill rotWithShape="0">
                <a:blip r:embed="rId2"/>
                <a:stretch>
                  <a:fillRect/>
                </a:stretch>
              </a:blipFill>
            </p:spPr>
            <p:txBody>
              <a:bodyPr/>
              <a:lstStyle/>
              <a:p>
                <a:r>
                  <a:rPr lang="es-ES">
                    <a:noFill/>
                  </a:rPr>
                  <a:t> </a:t>
                </a:r>
              </a:p>
            </p:txBody>
          </p:sp>
        </mc:Fallback>
      </mc:AlternateContent>
      <p:sp>
        <p:nvSpPr>
          <p:cNvPr id="4" name="CuadroTexto 3"/>
          <p:cNvSpPr txBox="1"/>
          <p:nvPr/>
        </p:nvSpPr>
        <p:spPr>
          <a:xfrm>
            <a:off x="1041400" y="2358932"/>
            <a:ext cx="9228221" cy="1200329"/>
          </a:xfrm>
          <a:prstGeom prst="rect">
            <a:avLst/>
          </a:prstGeom>
          <a:noFill/>
        </p:spPr>
        <p:txBody>
          <a:bodyPr wrap="square" rtlCol="0">
            <a:spAutoFit/>
          </a:bodyPr>
          <a:lstStyle/>
          <a:p>
            <a:r>
              <a:rPr lang="es-ES" b="1" dirty="0"/>
              <a:t>Ejemplo 2</a:t>
            </a:r>
            <a:r>
              <a:rPr lang="es-ES" dirty="0"/>
              <a:t>.</a:t>
            </a:r>
          </a:p>
          <a:p>
            <a:r>
              <a:rPr lang="es-ES" dirty="0"/>
              <a:t>Considerando la lotería nacional de la Junta de Protección Social para el próximo domingo ¿Cuál es la probabilidad que número asociado al premio mayor de la lotería, sea un número mayor a 79 o número par?</a:t>
            </a:r>
          </a:p>
        </p:txBody>
      </p:sp>
      <mc:AlternateContent xmlns:mc="http://schemas.openxmlformats.org/markup-compatibility/2006" xmlns:a14="http://schemas.microsoft.com/office/drawing/2010/main">
        <mc:Choice Requires="a14">
          <p:sp>
            <p:nvSpPr>
              <p:cNvPr id="5" name="CuadroTexto 4"/>
              <p:cNvSpPr txBox="1"/>
              <p:nvPr/>
            </p:nvSpPr>
            <p:spPr>
              <a:xfrm>
                <a:off x="3001879" y="3645717"/>
                <a:ext cx="5517216"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begChr m:val="["/>
                          <m:endChr m:val="]"/>
                          <m:ctrlPr>
                            <a:rPr lang="es-ES" b="0" i="1" smtClean="0">
                              <a:latin typeface="Cambria Math" panose="02040503050406030204" pitchFamily="18" charset="0"/>
                            </a:rPr>
                          </m:ctrlPr>
                        </m:dPr>
                        <m:e>
                          <m:r>
                            <a:rPr lang="es-ES" b="0" i="1" smtClean="0">
                              <a:latin typeface="Cambria Math" panose="02040503050406030204" pitchFamily="18" charset="0"/>
                            </a:rPr>
                            <m:t>𝑚𝑎𝑦𝑜𝑟</m:t>
                          </m:r>
                          <m:r>
                            <a:rPr lang="es-ES" b="0" i="1" smtClean="0">
                              <a:latin typeface="Cambria Math" panose="02040503050406030204" pitchFamily="18" charset="0"/>
                            </a:rPr>
                            <m:t> 79 </m:t>
                          </m:r>
                          <m:r>
                            <a:rPr lang="es-ES" b="0" i="1" smtClean="0">
                              <a:latin typeface="Cambria Math" panose="02040503050406030204" pitchFamily="18" charset="0"/>
                              <a:ea typeface="Cambria Math" panose="02040503050406030204" pitchFamily="18" charset="0"/>
                            </a:rPr>
                            <m:t>𝑜</m:t>
                          </m:r>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𝑝𝑎𝑟</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CR" b="0" i="1" smtClean="0">
                              <a:latin typeface="Cambria Math" panose="02040503050406030204" pitchFamily="18" charset="0"/>
                            </a:rPr>
                            <m:t>20</m:t>
                          </m:r>
                        </m:num>
                        <m:den>
                          <m:r>
                            <a:rPr lang="es-ES" b="0" i="1" smtClean="0">
                              <a:latin typeface="Cambria Math" panose="02040503050406030204" pitchFamily="18" charset="0"/>
                            </a:rPr>
                            <m:t>100</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CR" b="0" i="1" smtClean="0">
                              <a:latin typeface="Cambria Math" panose="02040503050406030204" pitchFamily="18" charset="0"/>
                            </a:rPr>
                            <m:t>49</m:t>
                          </m:r>
                        </m:num>
                        <m:den>
                          <m:r>
                            <a:rPr lang="es-ES" b="0" i="1" smtClean="0">
                              <a:latin typeface="Cambria Math" panose="02040503050406030204" pitchFamily="18" charset="0"/>
                            </a:rPr>
                            <m:t>100</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10</m:t>
                          </m:r>
                        </m:num>
                        <m:den>
                          <m:r>
                            <a:rPr lang="es-ES" b="0" i="1" smtClean="0">
                              <a:latin typeface="Cambria Math" panose="02040503050406030204" pitchFamily="18" charset="0"/>
                            </a:rPr>
                            <m:t>100</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59</m:t>
                          </m:r>
                        </m:num>
                        <m:den>
                          <m:r>
                            <a:rPr lang="es-ES" b="0" i="1" smtClean="0">
                              <a:latin typeface="Cambria Math" panose="02040503050406030204" pitchFamily="18" charset="0"/>
                            </a:rPr>
                            <m:t>100</m:t>
                          </m:r>
                        </m:den>
                      </m:f>
                      <m:r>
                        <a:rPr lang="es-ES" b="0" i="1" smtClean="0">
                          <a:latin typeface="Cambria Math" panose="02040503050406030204" pitchFamily="18" charset="0"/>
                        </a:rPr>
                        <m:t>=0.</m:t>
                      </m:r>
                      <m:r>
                        <a:rPr lang="es-CR" b="0" i="1" smtClean="0">
                          <a:latin typeface="Cambria Math" panose="02040503050406030204" pitchFamily="18" charset="0"/>
                        </a:rPr>
                        <m:t>59</m:t>
                      </m:r>
                    </m:oMath>
                  </m:oMathPara>
                </a14:m>
                <a:endParaRPr lang="es-ES" dirty="0"/>
              </a:p>
            </p:txBody>
          </p:sp>
        </mc:Choice>
        <mc:Fallback xmlns="">
          <p:sp>
            <p:nvSpPr>
              <p:cNvPr id="5" name="CuadroTexto 4"/>
              <p:cNvSpPr txBox="1">
                <a:spLocks noRot="1" noChangeAspect="1" noMove="1" noResize="1" noEditPoints="1" noAdjustHandles="1" noChangeArrowheads="1" noChangeShapeType="1" noTextEdit="1"/>
              </p:cNvSpPr>
              <p:nvPr/>
            </p:nvSpPr>
            <p:spPr>
              <a:xfrm>
                <a:off x="3001879" y="3645717"/>
                <a:ext cx="5517216" cy="525978"/>
              </a:xfrm>
              <a:prstGeom prst="rect">
                <a:avLst/>
              </a:prstGeom>
              <a:blipFill>
                <a:blip r:embed="rId3"/>
                <a:stretch>
                  <a:fillRect/>
                </a:stretch>
              </a:blipFill>
            </p:spPr>
            <p:txBody>
              <a:bodyPr/>
              <a:lstStyle/>
              <a:p>
                <a:r>
                  <a:rPr lang="en-US">
                    <a:noFill/>
                  </a:rPr>
                  <a:t> </a:t>
                </a:r>
              </a:p>
            </p:txBody>
          </p:sp>
        </mc:Fallback>
      </mc:AlternateContent>
      <p:sp>
        <p:nvSpPr>
          <p:cNvPr id="6" name="CuadroTexto 5"/>
          <p:cNvSpPr txBox="1"/>
          <p:nvPr/>
        </p:nvSpPr>
        <p:spPr>
          <a:xfrm>
            <a:off x="1108242" y="4380980"/>
            <a:ext cx="9492916" cy="1200329"/>
          </a:xfrm>
          <a:prstGeom prst="rect">
            <a:avLst/>
          </a:prstGeom>
          <a:noFill/>
        </p:spPr>
        <p:txBody>
          <a:bodyPr wrap="square" rtlCol="0">
            <a:spAutoFit/>
          </a:bodyPr>
          <a:lstStyle/>
          <a:p>
            <a:r>
              <a:rPr lang="es-ES" b="1" dirty="0"/>
              <a:t>Ejemplo 3.</a:t>
            </a:r>
          </a:p>
          <a:p>
            <a:r>
              <a:rPr lang="es-ES" dirty="0"/>
              <a:t>Un bolsa contiene 10 bolas numeradas de 1 hasta 10. Las bolas de 1 a 5 son bolas blancas y las numeradas de 6 hasta 10 son de color rojo. Se selecciona de la bolsa un bola aleatoriamente ¿cuál es la probabilidad que sea de color blanca o impar?</a:t>
            </a:r>
          </a:p>
        </p:txBody>
      </p:sp>
      <mc:AlternateContent xmlns:mc="http://schemas.openxmlformats.org/markup-compatibility/2006" xmlns:a14="http://schemas.microsoft.com/office/drawing/2010/main">
        <mc:Choice Requires="a14">
          <p:sp>
            <p:nvSpPr>
              <p:cNvPr id="7" name="Rectángulo 6"/>
              <p:cNvSpPr/>
              <p:nvPr/>
            </p:nvSpPr>
            <p:spPr>
              <a:xfrm>
                <a:off x="3071222" y="5782254"/>
                <a:ext cx="4930965"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rPr>
                        <m:t>𝑃</m:t>
                      </m:r>
                      <m:d>
                        <m:dPr>
                          <m:ctrlPr>
                            <a:rPr lang="es-ES" i="1">
                              <a:latin typeface="Cambria Math" panose="02040503050406030204" pitchFamily="18" charset="0"/>
                            </a:rPr>
                          </m:ctrlPr>
                        </m:dPr>
                        <m:e>
                          <m:r>
                            <a:rPr lang="es-ES" b="0" i="1" smtClean="0">
                              <a:latin typeface="Cambria Math" panose="02040503050406030204" pitchFamily="18" charset="0"/>
                            </a:rPr>
                            <m:t>𝑏𝑙𝑎𝑛𝑐𝑎</m:t>
                          </m:r>
                          <m:r>
                            <a:rPr lang="es-ES" i="1">
                              <a:latin typeface="Cambria Math" panose="02040503050406030204" pitchFamily="18" charset="0"/>
                            </a:rPr>
                            <m:t> </m:t>
                          </m:r>
                          <m:r>
                            <a:rPr lang="es-ES" i="1">
                              <a:latin typeface="Cambria Math" panose="02040503050406030204" pitchFamily="18" charset="0"/>
                            </a:rPr>
                            <m:t>𝑜</m:t>
                          </m:r>
                          <m:r>
                            <a:rPr lang="es-ES" i="1">
                              <a:latin typeface="Cambria Math" panose="02040503050406030204" pitchFamily="18" charset="0"/>
                            </a:rPr>
                            <m:t> </m:t>
                          </m:r>
                          <m:r>
                            <a:rPr lang="es-ES" b="0" i="1" smtClean="0">
                              <a:latin typeface="Cambria Math" panose="02040503050406030204" pitchFamily="18" charset="0"/>
                            </a:rPr>
                            <m:t>𝑖𝑚𝑝𝑎𝑟</m:t>
                          </m:r>
                        </m:e>
                      </m:d>
                      <m:r>
                        <a:rPr lang="es-ES" i="1">
                          <a:latin typeface="Cambria Math" panose="02040503050406030204" pitchFamily="18" charset="0"/>
                        </a:rPr>
                        <m:t>=</m:t>
                      </m:r>
                      <m:f>
                        <m:fPr>
                          <m:ctrlPr>
                            <a:rPr lang="es-ES" i="1" smtClean="0">
                              <a:latin typeface="Cambria Math" panose="02040503050406030204" pitchFamily="18" charset="0"/>
                            </a:rPr>
                          </m:ctrlPr>
                        </m:fPr>
                        <m:num>
                          <m:r>
                            <a:rPr lang="es-ES" b="0" i="1" smtClean="0">
                              <a:latin typeface="Cambria Math" panose="02040503050406030204" pitchFamily="18" charset="0"/>
                            </a:rPr>
                            <m:t>5</m:t>
                          </m:r>
                        </m:num>
                        <m:den>
                          <m:r>
                            <a:rPr lang="es-ES" b="0" i="1" smtClean="0">
                              <a:latin typeface="Cambria Math" panose="02040503050406030204" pitchFamily="18" charset="0"/>
                            </a:rPr>
                            <m:t>10</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5</m:t>
                          </m:r>
                        </m:num>
                        <m:den>
                          <m:r>
                            <a:rPr lang="es-ES" b="0" i="1" smtClean="0">
                              <a:latin typeface="Cambria Math" panose="02040503050406030204" pitchFamily="18" charset="0"/>
                            </a:rPr>
                            <m:t>10</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3</m:t>
                          </m:r>
                        </m:num>
                        <m:den>
                          <m:r>
                            <a:rPr lang="es-ES" b="0" i="1" smtClean="0">
                              <a:latin typeface="Cambria Math" panose="02040503050406030204" pitchFamily="18" charset="0"/>
                            </a:rPr>
                            <m:t>10</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7</m:t>
                          </m:r>
                        </m:num>
                        <m:den>
                          <m:r>
                            <a:rPr lang="es-ES" b="0" i="1" smtClean="0">
                              <a:latin typeface="Cambria Math" panose="02040503050406030204" pitchFamily="18" charset="0"/>
                            </a:rPr>
                            <m:t>10</m:t>
                          </m:r>
                        </m:den>
                      </m:f>
                      <m:r>
                        <a:rPr lang="es-ES" b="0" i="1" smtClean="0">
                          <a:latin typeface="Cambria Math" panose="02040503050406030204" pitchFamily="18" charset="0"/>
                        </a:rPr>
                        <m:t>=0.7</m:t>
                      </m:r>
                    </m:oMath>
                  </m:oMathPara>
                </a14:m>
                <a:endParaRPr lang="es-ES" dirty="0"/>
              </a:p>
            </p:txBody>
          </p:sp>
        </mc:Choice>
        <mc:Fallback xmlns="">
          <p:sp>
            <p:nvSpPr>
              <p:cNvPr id="7" name="Rectángulo 6"/>
              <p:cNvSpPr>
                <a:spLocks noRot="1" noChangeAspect="1" noMove="1" noResize="1" noEditPoints="1" noAdjustHandles="1" noChangeArrowheads="1" noChangeShapeType="1" noTextEdit="1"/>
              </p:cNvSpPr>
              <p:nvPr/>
            </p:nvSpPr>
            <p:spPr>
              <a:xfrm>
                <a:off x="3071222" y="5782254"/>
                <a:ext cx="4930965" cy="618311"/>
              </a:xfrm>
              <a:prstGeom prst="rect">
                <a:avLst/>
              </a:prstGeom>
              <a:blipFill rotWithShape="0">
                <a:blip r:embed="rId4"/>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404248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0681A7-02E5-4E2D-B6C6-E01F6268188D}"/>
              </a:ext>
            </a:extLst>
          </p:cNvPr>
          <p:cNvPicPr>
            <a:picLocks noChangeAspect="1"/>
          </p:cNvPicPr>
          <p:nvPr/>
        </p:nvPicPr>
        <p:blipFill>
          <a:blip r:embed="rId2"/>
          <a:stretch>
            <a:fillRect/>
          </a:stretch>
        </p:blipFill>
        <p:spPr>
          <a:xfrm>
            <a:off x="536505" y="3973491"/>
            <a:ext cx="10008911" cy="1502970"/>
          </a:xfrm>
          <a:prstGeom prst="rect">
            <a:avLst/>
          </a:prstGeom>
        </p:spPr>
      </p:pic>
      <p:pic>
        <p:nvPicPr>
          <p:cNvPr id="3" name="Picture 2">
            <a:extLst>
              <a:ext uri="{FF2B5EF4-FFF2-40B4-BE49-F238E27FC236}">
                <a16:creationId xmlns:a16="http://schemas.microsoft.com/office/drawing/2014/main" id="{9273E199-4707-4093-9484-ABF7592ED98E}"/>
              </a:ext>
            </a:extLst>
          </p:cNvPr>
          <p:cNvPicPr>
            <a:picLocks noChangeAspect="1"/>
          </p:cNvPicPr>
          <p:nvPr/>
        </p:nvPicPr>
        <p:blipFill>
          <a:blip r:embed="rId3"/>
          <a:stretch>
            <a:fillRect/>
          </a:stretch>
        </p:blipFill>
        <p:spPr>
          <a:xfrm>
            <a:off x="705469" y="1013792"/>
            <a:ext cx="9670981" cy="1947324"/>
          </a:xfrm>
          <a:prstGeom prst="rect">
            <a:avLst/>
          </a:prstGeom>
        </p:spPr>
      </p:pic>
    </p:spTree>
    <p:extLst>
      <p:ext uri="{BB962C8B-B14F-4D97-AF65-F5344CB8AC3E}">
        <p14:creationId xmlns:p14="http://schemas.microsoft.com/office/powerpoint/2010/main" val="449019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38243" y="839801"/>
            <a:ext cx="9720068" cy="400110"/>
          </a:xfrm>
          <a:prstGeom prst="rect">
            <a:avLst/>
          </a:prstGeom>
        </p:spPr>
        <p:txBody>
          <a:bodyPr wrap="square">
            <a:spAutoFit/>
          </a:bodyPr>
          <a:lstStyle/>
          <a:p>
            <a:r>
              <a:rPr lang="es-ES" sz="2000" b="1" dirty="0">
                <a:solidFill>
                  <a:schemeClr val="accent5">
                    <a:lumMod val="75000"/>
                  </a:schemeClr>
                </a:solidFill>
                <a:latin typeface="Arial Black" panose="020B0A04020102020204" pitchFamily="34" charset="0"/>
              </a:rPr>
              <a:t>Ley del producto (o multiplicación) de probabilidades</a:t>
            </a:r>
          </a:p>
        </p:txBody>
      </p:sp>
      <p:sp>
        <p:nvSpPr>
          <p:cNvPr id="3" name="Rectángulo 2"/>
          <p:cNvSpPr/>
          <p:nvPr/>
        </p:nvSpPr>
        <p:spPr>
          <a:xfrm>
            <a:off x="1038576" y="1327415"/>
            <a:ext cx="10047111" cy="880369"/>
          </a:xfrm>
          <a:prstGeom prst="rect">
            <a:avLst/>
          </a:prstGeom>
        </p:spPr>
        <p:txBody>
          <a:bodyPr wrap="square">
            <a:spAutoFit/>
          </a:bodyPr>
          <a:lstStyle/>
          <a:p>
            <a:pPr>
              <a:lnSpc>
                <a:spcPct val="150000"/>
              </a:lnSpc>
            </a:pPr>
            <a:r>
              <a:rPr lang="es-ES" dirty="0"/>
              <a:t>La regla de la multiplicación establece que la probabilidad de ocurrencia de dos o más eventos estadísticamente independientes es igual al producto de sus probabilidades individuales</a:t>
            </a:r>
          </a:p>
        </p:txBody>
      </p:sp>
      <p:sp>
        <p:nvSpPr>
          <p:cNvPr id="4" name="Rectángulo 3"/>
          <p:cNvSpPr/>
          <p:nvPr/>
        </p:nvSpPr>
        <p:spPr>
          <a:xfrm>
            <a:off x="1046335" y="2397667"/>
            <a:ext cx="8684687" cy="1477328"/>
          </a:xfrm>
          <a:prstGeom prst="rect">
            <a:avLst/>
          </a:prstGeom>
        </p:spPr>
        <p:txBody>
          <a:bodyPr wrap="square">
            <a:spAutoFit/>
          </a:bodyPr>
          <a:lstStyle/>
          <a:p>
            <a:pPr algn="ctr"/>
            <a:r>
              <a:rPr lang="es-ES" b="1" dirty="0"/>
              <a:t>P (A y B) = P (A B) = P (A) P (B)</a:t>
            </a:r>
          </a:p>
          <a:p>
            <a:endParaRPr lang="es-ES" dirty="0"/>
          </a:p>
          <a:p>
            <a:pPr>
              <a:lnSpc>
                <a:spcPct val="150000"/>
              </a:lnSpc>
            </a:pPr>
            <a:r>
              <a:rPr lang="es-ES" dirty="0"/>
              <a:t>si </a:t>
            </a:r>
            <a:r>
              <a:rPr lang="es-ES" b="1" dirty="0"/>
              <a:t>A</a:t>
            </a:r>
            <a:r>
              <a:rPr lang="es-ES" dirty="0"/>
              <a:t> y </a:t>
            </a:r>
            <a:r>
              <a:rPr lang="es-ES" b="1" dirty="0"/>
              <a:t>B</a:t>
            </a:r>
            <a:r>
              <a:rPr lang="es-ES" dirty="0"/>
              <a:t> son independientes. Decimos que dos sucesos </a:t>
            </a:r>
            <a:r>
              <a:rPr lang="es-ES" i="1" dirty="0"/>
              <a:t>A</a:t>
            </a:r>
            <a:r>
              <a:rPr lang="es-ES" dirty="0"/>
              <a:t> y </a:t>
            </a:r>
            <a:r>
              <a:rPr lang="es-ES" i="1" dirty="0"/>
              <a:t>B</a:t>
            </a:r>
            <a:r>
              <a:rPr lang="es-ES" dirty="0"/>
              <a:t> son </a:t>
            </a:r>
            <a:r>
              <a:rPr lang="es-ES" b="1" i="1" dirty="0"/>
              <a:t>independientes</a:t>
            </a:r>
            <a:r>
              <a:rPr lang="es-ES" dirty="0"/>
              <a:t> entre sí, cuando la ocurrencia de uno de ellos no modifica la probabilidad del otro.</a:t>
            </a:r>
          </a:p>
        </p:txBody>
      </p:sp>
      <p:sp>
        <p:nvSpPr>
          <p:cNvPr id="5" name="Rectángulo 4"/>
          <p:cNvSpPr/>
          <p:nvPr/>
        </p:nvSpPr>
        <p:spPr>
          <a:xfrm>
            <a:off x="1117600" y="4034556"/>
            <a:ext cx="8636000" cy="1477328"/>
          </a:xfrm>
          <a:prstGeom prst="rect">
            <a:avLst/>
          </a:prstGeom>
        </p:spPr>
        <p:txBody>
          <a:bodyPr wrap="square">
            <a:spAutoFit/>
          </a:bodyPr>
          <a:lstStyle/>
          <a:p>
            <a:pPr algn="ctr"/>
            <a:r>
              <a:rPr lang="es-ES" b="1" dirty="0"/>
              <a:t>P (A y B) = P (A B) = P (A) P (B|A)</a:t>
            </a:r>
          </a:p>
          <a:p>
            <a:endParaRPr lang="es-ES" b="1" dirty="0"/>
          </a:p>
          <a:p>
            <a:pPr>
              <a:lnSpc>
                <a:spcPct val="150000"/>
              </a:lnSpc>
            </a:pPr>
            <a:r>
              <a:rPr lang="es-ES" b="1" dirty="0"/>
              <a:t> </a:t>
            </a:r>
            <a:r>
              <a:rPr lang="es-ES" dirty="0"/>
              <a:t>si </a:t>
            </a:r>
            <a:r>
              <a:rPr lang="es-ES" b="1" dirty="0"/>
              <a:t>A</a:t>
            </a:r>
            <a:r>
              <a:rPr lang="es-ES" dirty="0"/>
              <a:t> y </a:t>
            </a:r>
            <a:r>
              <a:rPr lang="es-ES" b="1" dirty="0"/>
              <a:t>B</a:t>
            </a:r>
            <a:r>
              <a:rPr lang="es-ES" dirty="0"/>
              <a:t> son dependientes. Decimos que dos sucesos </a:t>
            </a:r>
            <a:r>
              <a:rPr lang="es-ES" b="1" i="1" dirty="0"/>
              <a:t>A</a:t>
            </a:r>
            <a:r>
              <a:rPr lang="es-ES" dirty="0"/>
              <a:t> y </a:t>
            </a:r>
            <a:r>
              <a:rPr lang="es-ES" b="1" i="1" dirty="0"/>
              <a:t>B</a:t>
            </a:r>
            <a:r>
              <a:rPr lang="es-ES" dirty="0"/>
              <a:t> son </a:t>
            </a:r>
            <a:r>
              <a:rPr lang="es-ES" b="1" i="1" dirty="0"/>
              <a:t>dependientes</a:t>
            </a:r>
            <a:r>
              <a:rPr lang="es-ES" dirty="0"/>
              <a:t> entre sí, cuando la ocurrencia de uno de ellos modifica la probabilidad del otro.</a:t>
            </a:r>
          </a:p>
        </p:txBody>
      </p:sp>
    </p:spTree>
    <p:extLst>
      <p:ext uri="{BB962C8B-B14F-4D97-AF65-F5344CB8AC3E}">
        <p14:creationId xmlns:p14="http://schemas.microsoft.com/office/powerpoint/2010/main" val="3664928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59889" y="833473"/>
            <a:ext cx="5786651" cy="400110"/>
          </a:xfrm>
          <a:prstGeom prst="rect">
            <a:avLst/>
          </a:prstGeom>
          <a:noFill/>
        </p:spPr>
        <p:txBody>
          <a:bodyPr wrap="square" rtlCol="0">
            <a:spAutoFit/>
          </a:bodyPr>
          <a:lstStyle/>
          <a:p>
            <a:r>
              <a:rPr lang="es-ES" sz="2000" b="1" dirty="0">
                <a:solidFill>
                  <a:srgbClr val="0070C0"/>
                </a:solidFill>
                <a:effectLst>
                  <a:outerShdw blurRad="38100" dist="38100" dir="2700000" algn="tl">
                    <a:srgbClr val="000000">
                      <a:alpha val="43137"/>
                    </a:srgbClr>
                  </a:outerShdw>
                </a:effectLst>
                <a:latin typeface="Lucida Sans" panose="020B0602030504020204" pitchFamily="34" charset="0"/>
                <a:ea typeface="Adobe Heiti Std R" panose="020B0400000000000000" pitchFamily="34" charset="-128"/>
              </a:rPr>
              <a:t>Introducción</a:t>
            </a:r>
          </a:p>
        </p:txBody>
      </p:sp>
      <p:pic>
        <p:nvPicPr>
          <p:cNvPr id="4" name="Imagen 3"/>
          <p:cNvPicPr>
            <a:picLocks noChangeAspect="1"/>
          </p:cNvPicPr>
          <p:nvPr/>
        </p:nvPicPr>
        <p:blipFill>
          <a:blip r:embed="rId2"/>
          <a:stretch>
            <a:fillRect/>
          </a:stretch>
        </p:blipFill>
        <p:spPr>
          <a:xfrm>
            <a:off x="1699230" y="4524013"/>
            <a:ext cx="1330941" cy="685884"/>
          </a:xfrm>
          <a:prstGeom prst="rect">
            <a:avLst/>
          </a:prstGeom>
        </p:spPr>
      </p:pic>
      <p:pic>
        <p:nvPicPr>
          <p:cNvPr id="5" name="Imagen 4"/>
          <p:cNvPicPr>
            <a:picLocks noChangeAspect="1"/>
          </p:cNvPicPr>
          <p:nvPr/>
        </p:nvPicPr>
        <p:blipFill>
          <a:blip r:embed="rId3"/>
          <a:stretch>
            <a:fillRect/>
          </a:stretch>
        </p:blipFill>
        <p:spPr>
          <a:xfrm>
            <a:off x="7336712" y="4223585"/>
            <a:ext cx="1249742" cy="990198"/>
          </a:xfrm>
          <a:prstGeom prst="rect">
            <a:avLst/>
          </a:prstGeom>
        </p:spPr>
      </p:pic>
      <p:pic>
        <p:nvPicPr>
          <p:cNvPr id="6" name="Imagen 5"/>
          <p:cNvPicPr>
            <a:picLocks noChangeAspect="1"/>
          </p:cNvPicPr>
          <p:nvPr/>
        </p:nvPicPr>
        <p:blipFill>
          <a:blip r:embed="rId4"/>
          <a:stretch>
            <a:fillRect/>
          </a:stretch>
        </p:blipFill>
        <p:spPr>
          <a:xfrm>
            <a:off x="3592685" y="4388786"/>
            <a:ext cx="1307435" cy="756758"/>
          </a:xfrm>
          <a:prstGeom prst="rect">
            <a:avLst/>
          </a:prstGeom>
        </p:spPr>
      </p:pic>
      <p:pic>
        <p:nvPicPr>
          <p:cNvPr id="8" name="Imagen 7"/>
          <p:cNvPicPr>
            <a:picLocks noChangeAspect="1"/>
          </p:cNvPicPr>
          <p:nvPr/>
        </p:nvPicPr>
        <p:blipFill>
          <a:blip r:embed="rId5"/>
          <a:stretch>
            <a:fillRect/>
          </a:stretch>
        </p:blipFill>
        <p:spPr>
          <a:xfrm>
            <a:off x="5479130" y="4326806"/>
            <a:ext cx="1486476" cy="824466"/>
          </a:xfrm>
          <a:prstGeom prst="rect">
            <a:avLst/>
          </a:prstGeom>
        </p:spPr>
      </p:pic>
      <p:sp>
        <p:nvSpPr>
          <p:cNvPr id="9" name="Rectángulo 8"/>
          <p:cNvSpPr/>
          <p:nvPr/>
        </p:nvSpPr>
        <p:spPr>
          <a:xfrm>
            <a:off x="1159889" y="2848717"/>
            <a:ext cx="9485363" cy="923330"/>
          </a:xfrm>
          <a:prstGeom prst="rect">
            <a:avLst/>
          </a:prstGeom>
        </p:spPr>
        <p:txBody>
          <a:bodyPr wrap="square">
            <a:spAutoFit/>
          </a:bodyPr>
          <a:lstStyle/>
          <a:p>
            <a:pPr algn="just">
              <a:lnSpc>
                <a:spcPct val="150000"/>
              </a:lnSpc>
            </a:pPr>
            <a:r>
              <a:rPr lang="es-ES" dirty="0"/>
              <a:t>Por ejemplo, experimentos aleatorios cotidianos son el lanzamiento de una moneda, el lanzamiento de un dado, extracción de una carta de un mazo de naipes, el estado del clima (lluvia) y la lotería.</a:t>
            </a:r>
          </a:p>
        </p:txBody>
      </p:sp>
      <p:sp>
        <p:nvSpPr>
          <p:cNvPr id="10" name="Rectángulo 9"/>
          <p:cNvSpPr/>
          <p:nvPr/>
        </p:nvSpPr>
        <p:spPr>
          <a:xfrm>
            <a:off x="1064526" y="1567851"/>
            <a:ext cx="10000944" cy="880369"/>
          </a:xfrm>
          <a:prstGeom prst="rect">
            <a:avLst/>
          </a:prstGeom>
        </p:spPr>
        <p:txBody>
          <a:bodyPr wrap="square">
            <a:spAutoFit/>
          </a:bodyPr>
          <a:lstStyle/>
          <a:p>
            <a:pPr algn="just">
              <a:lnSpc>
                <a:spcPct val="150000"/>
              </a:lnSpc>
            </a:pPr>
            <a:r>
              <a:rPr lang="es-ES" dirty="0"/>
              <a:t>Las probabilidades constituyen una rama de las matemáticas que se ocupa de medir o determinar cuantitativamente la posibilidad de que un suceso o experimento produzca un determinado resultado.</a:t>
            </a:r>
          </a:p>
        </p:txBody>
      </p:sp>
      <p:pic>
        <p:nvPicPr>
          <p:cNvPr id="11" name="Picture 10">
            <a:extLst>
              <a:ext uri="{FF2B5EF4-FFF2-40B4-BE49-F238E27FC236}">
                <a16:creationId xmlns:a16="http://schemas.microsoft.com/office/drawing/2014/main" id="{FC498EB9-881D-4682-B3CC-F2365A4511EC}"/>
              </a:ext>
            </a:extLst>
          </p:cNvPr>
          <p:cNvPicPr>
            <a:picLocks noChangeAspect="1"/>
          </p:cNvPicPr>
          <p:nvPr/>
        </p:nvPicPr>
        <p:blipFill>
          <a:blip r:embed="rId6"/>
          <a:stretch>
            <a:fillRect/>
          </a:stretch>
        </p:blipFill>
        <p:spPr>
          <a:xfrm>
            <a:off x="9130634" y="4035526"/>
            <a:ext cx="1692345" cy="1174371"/>
          </a:xfrm>
          <a:prstGeom prst="rect">
            <a:avLst/>
          </a:prstGeom>
        </p:spPr>
      </p:pic>
      <p:pic>
        <p:nvPicPr>
          <p:cNvPr id="3" name="Picture 2">
            <a:extLst>
              <a:ext uri="{FF2B5EF4-FFF2-40B4-BE49-F238E27FC236}">
                <a16:creationId xmlns:a16="http://schemas.microsoft.com/office/drawing/2014/main" id="{95DF97DC-D02F-4ED4-B091-2FD7A8DB2F3C}"/>
              </a:ext>
            </a:extLst>
          </p:cNvPr>
          <p:cNvPicPr>
            <a:picLocks noChangeAspect="1"/>
          </p:cNvPicPr>
          <p:nvPr/>
        </p:nvPicPr>
        <p:blipFill>
          <a:blip r:embed="rId7"/>
          <a:stretch>
            <a:fillRect/>
          </a:stretch>
        </p:blipFill>
        <p:spPr>
          <a:xfrm>
            <a:off x="2968357" y="5570658"/>
            <a:ext cx="5618097" cy="909658"/>
          </a:xfrm>
          <a:prstGeom prst="rect">
            <a:avLst/>
          </a:prstGeom>
        </p:spPr>
      </p:pic>
    </p:spTree>
    <p:extLst>
      <p:ext uri="{BB962C8B-B14F-4D97-AF65-F5344CB8AC3E}">
        <p14:creationId xmlns:p14="http://schemas.microsoft.com/office/powerpoint/2010/main" val="369956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8688418" y="1428324"/>
            <a:ext cx="1638300" cy="1057275"/>
          </a:xfrm>
          <a:prstGeom prst="rect">
            <a:avLst/>
          </a:prstGeom>
        </p:spPr>
      </p:pic>
      <p:sp>
        <p:nvSpPr>
          <p:cNvPr id="4" name="CuadroTexto 3"/>
          <p:cNvSpPr txBox="1"/>
          <p:nvPr/>
        </p:nvSpPr>
        <p:spPr>
          <a:xfrm>
            <a:off x="1377244" y="1027289"/>
            <a:ext cx="7010400" cy="1200329"/>
          </a:xfrm>
          <a:prstGeom prst="rect">
            <a:avLst/>
          </a:prstGeom>
          <a:noFill/>
        </p:spPr>
        <p:txBody>
          <a:bodyPr wrap="square" rtlCol="0">
            <a:spAutoFit/>
          </a:bodyPr>
          <a:lstStyle/>
          <a:p>
            <a:r>
              <a:rPr lang="es-ES" b="1" dirty="0"/>
              <a:t>Ejemplo 1.</a:t>
            </a:r>
          </a:p>
          <a:p>
            <a:r>
              <a:rPr lang="es-ES" dirty="0"/>
              <a:t>Considere la canasta con bolas que se presenta. El experimento aleatorio consiste en seleccionar al azar 3 bolas, ¿Cuál es la probabilidad que salgan en el orden: roja, azul, blanca?</a:t>
            </a:r>
          </a:p>
        </p:txBody>
      </p:sp>
      <mc:AlternateContent xmlns:mc="http://schemas.openxmlformats.org/markup-compatibility/2006" xmlns:a14="http://schemas.microsoft.com/office/drawing/2010/main">
        <mc:Choice Requires="a14">
          <p:sp>
            <p:nvSpPr>
              <p:cNvPr id="5" name="CuadroTexto 4"/>
              <p:cNvSpPr txBox="1"/>
              <p:nvPr/>
            </p:nvSpPr>
            <p:spPr>
              <a:xfrm>
                <a:off x="3414889" y="2511777"/>
                <a:ext cx="4127605" cy="5260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𝑅𝐴𝐵</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6</m:t>
                          </m:r>
                        </m:num>
                        <m:den>
                          <m:r>
                            <a:rPr lang="es-ES" b="0" i="1" smtClean="0">
                              <a:latin typeface="Cambria Math" panose="02040503050406030204" pitchFamily="18" charset="0"/>
                            </a:rPr>
                            <m:t>15</m:t>
                          </m:r>
                        </m:den>
                      </m:f>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5</m:t>
                          </m:r>
                        </m:num>
                        <m:den>
                          <m:r>
                            <a:rPr lang="es-ES" b="0" i="1" smtClean="0">
                              <a:latin typeface="Cambria Math" panose="02040503050406030204" pitchFamily="18" charset="0"/>
                            </a:rPr>
                            <m:t>14</m:t>
                          </m:r>
                        </m:den>
                      </m:f>
                      <m:r>
                        <a:rPr lang="es-ES" i="1">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4</m:t>
                          </m:r>
                        </m:num>
                        <m:den>
                          <m:r>
                            <a:rPr lang="es-ES" b="0" i="1" smtClean="0">
                              <a:latin typeface="Cambria Math" panose="02040503050406030204" pitchFamily="18" charset="0"/>
                            </a:rPr>
                            <m:t>13</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120</m:t>
                          </m:r>
                        </m:num>
                        <m:den>
                          <m:r>
                            <a:rPr lang="es-ES" b="0" i="1" smtClean="0">
                              <a:latin typeface="Cambria Math" panose="02040503050406030204" pitchFamily="18" charset="0"/>
                            </a:rPr>
                            <m:t>2730</m:t>
                          </m:r>
                        </m:den>
                      </m:f>
                      <m:r>
                        <a:rPr lang="es-ES" b="0" i="1" smtClean="0">
                          <a:latin typeface="Cambria Math" panose="02040503050406030204" pitchFamily="18" charset="0"/>
                        </a:rPr>
                        <m:t>=0.044</m:t>
                      </m:r>
                    </m:oMath>
                  </m:oMathPara>
                </a14:m>
                <a:endParaRPr lang="es-ES" dirty="0"/>
              </a:p>
            </p:txBody>
          </p:sp>
        </mc:Choice>
        <mc:Fallback xmlns="">
          <p:sp>
            <p:nvSpPr>
              <p:cNvPr id="5" name="CuadroTexto 4"/>
              <p:cNvSpPr txBox="1">
                <a:spLocks noRot="1" noChangeAspect="1" noMove="1" noResize="1" noEditPoints="1" noAdjustHandles="1" noChangeArrowheads="1" noChangeShapeType="1" noTextEdit="1"/>
              </p:cNvSpPr>
              <p:nvPr/>
            </p:nvSpPr>
            <p:spPr>
              <a:xfrm>
                <a:off x="3414889" y="2511777"/>
                <a:ext cx="4127605" cy="526041"/>
              </a:xfrm>
              <a:prstGeom prst="rect">
                <a:avLst/>
              </a:prstGeom>
              <a:blipFill rotWithShape="0">
                <a:blip r:embed="rId3"/>
                <a:stretch>
                  <a:fillRect/>
                </a:stretch>
              </a:blipFill>
            </p:spPr>
            <p:txBody>
              <a:bodyPr/>
              <a:lstStyle/>
              <a:p>
                <a:r>
                  <a:rPr lang="es-ES">
                    <a:noFill/>
                  </a:rPr>
                  <a:t> </a:t>
                </a:r>
              </a:p>
            </p:txBody>
          </p:sp>
        </mc:Fallback>
      </mc:AlternateContent>
      <p:sp>
        <p:nvSpPr>
          <p:cNvPr id="6" name="CuadroTexto 5"/>
          <p:cNvSpPr txBox="1"/>
          <p:nvPr/>
        </p:nvSpPr>
        <p:spPr>
          <a:xfrm>
            <a:off x="1425388" y="3924051"/>
            <a:ext cx="7403188" cy="923330"/>
          </a:xfrm>
          <a:prstGeom prst="rect">
            <a:avLst/>
          </a:prstGeom>
          <a:noFill/>
        </p:spPr>
        <p:txBody>
          <a:bodyPr wrap="square" rtlCol="0">
            <a:spAutoFit/>
          </a:bodyPr>
          <a:lstStyle/>
          <a:p>
            <a:r>
              <a:rPr lang="es-ES" b="1" dirty="0"/>
              <a:t>Ejemplo 2.</a:t>
            </a:r>
          </a:p>
          <a:p>
            <a:r>
              <a:rPr lang="es-ES" dirty="0"/>
              <a:t>Una moneda se lanza dos veces, ¿cuál es la probabilidad que las dos veces salga corona (o cara)?</a:t>
            </a:r>
          </a:p>
        </p:txBody>
      </p:sp>
      <p:pic>
        <p:nvPicPr>
          <p:cNvPr id="7" name="Imagen 6"/>
          <p:cNvPicPr>
            <a:picLocks noChangeAspect="1"/>
          </p:cNvPicPr>
          <p:nvPr/>
        </p:nvPicPr>
        <p:blipFill>
          <a:blip r:embed="rId4"/>
          <a:stretch>
            <a:fillRect/>
          </a:stretch>
        </p:blipFill>
        <p:spPr>
          <a:xfrm>
            <a:off x="9258529" y="4252393"/>
            <a:ext cx="1276350" cy="1762125"/>
          </a:xfrm>
          <a:prstGeom prst="rect">
            <a:avLst/>
          </a:prstGeom>
        </p:spPr>
      </p:pic>
      <mc:AlternateContent xmlns:mc="http://schemas.openxmlformats.org/markup-compatibility/2006" xmlns:a14="http://schemas.microsoft.com/office/drawing/2010/main">
        <mc:Choice Requires="a14">
          <p:sp>
            <p:nvSpPr>
              <p:cNvPr id="8" name="CuadroTexto 7"/>
              <p:cNvSpPr txBox="1"/>
              <p:nvPr/>
            </p:nvSpPr>
            <p:spPr>
              <a:xfrm>
                <a:off x="3758453" y="5123329"/>
                <a:ext cx="2751331"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𝐶𝐶</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2</m:t>
                          </m:r>
                        </m:den>
                      </m:f>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1</m:t>
                          </m:r>
                        </m:num>
                        <m:den>
                          <m:r>
                            <a:rPr lang="es-ES" b="0" i="1" smtClean="0">
                              <a:latin typeface="Cambria Math" panose="02040503050406030204" pitchFamily="18" charset="0"/>
                              <a:ea typeface="Cambria Math" panose="02040503050406030204" pitchFamily="18" charset="0"/>
                            </a:rPr>
                            <m:t>2</m:t>
                          </m:r>
                        </m:den>
                      </m:f>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1</m:t>
                          </m:r>
                        </m:num>
                        <m:den>
                          <m:r>
                            <a:rPr lang="es-ES" b="0" i="1" smtClean="0">
                              <a:latin typeface="Cambria Math" panose="02040503050406030204" pitchFamily="18" charset="0"/>
                              <a:ea typeface="Cambria Math" panose="02040503050406030204" pitchFamily="18" charset="0"/>
                            </a:rPr>
                            <m:t>4</m:t>
                          </m:r>
                        </m:den>
                      </m:f>
                      <m:r>
                        <a:rPr lang="es-ES" b="0" i="1" smtClean="0">
                          <a:latin typeface="Cambria Math" panose="02040503050406030204" pitchFamily="18" charset="0"/>
                          <a:ea typeface="Cambria Math" panose="02040503050406030204" pitchFamily="18" charset="0"/>
                        </a:rPr>
                        <m:t>=0.25</m:t>
                      </m:r>
                    </m:oMath>
                  </m:oMathPara>
                </a14:m>
                <a:endParaRPr lang="es-ES" dirty="0"/>
              </a:p>
            </p:txBody>
          </p:sp>
        </mc:Choice>
        <mc:Fallback xmlns="">
          <p:sp>
            <p:nvSpPr>
              <p:cNvPr id="8" name="CuadroTexto 7"/>
              <p:cNvSpPr txBox="1">
                <a:spLocks noRot="1" noChangeAspect="1" noMove="1" noResize="1" noEditPoints="1" noAdjustHandles="1" noChangeArrowheads="1" noChangeShapeType="1" noTextEdit="1"/>
              </p:cNvSpPr>
              <p:nvPr/>
            </p:nvSpPr>
            <p:spPr>
              <a:xfrm>
                <a:off x="3758453" y="5123329"/>
                <a:ext cx="2751331" cy="518604"/>
              </a:xfrm>
              <a:prstGeom prst="rect">
                <a:avLst/>
              </a:prstGeom>
              <a:blipFill rotWithShape="0">
                <a:blip r:embed="rId5"/>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28949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06498" y="909526"/>
            <a:ext cx="10556267" cy="646331"/>
          </a:xfrm>
          <a:prstGeom prst="rect">
            <a:avLst/>
          </a:prstGeom>
        </p:spPr>
        <p:txBody>
          <a:bodyPr wrap="square">
            <a:spAutoFit/>
          </a:bodyPr>
          <a:lstStyle/>
          <a:p>
            <a:r>
              <a:rPr lang="es-ES" b="1" dirty="0"/>
              <a:t>Ejemplo 3.</a:t>
            </a:r>
          </a:p>
          <a:p>
            <a:endParaRPr lang="es-ES" b="1" dirty="0"/>
          </a:p>
        </p:txBody>
      </p:sp>
      <p:sp>
        <p:nvSpPr>
          <p:cNvPr id="9" name="CuadroTexto 8"/>
          <p:cNvSpPr txBox="1"/>
          <p:nvPr/>
        </p:nvSpPr>
        <p:spPr>
          <a:xfrm>
            <a:off x="793376" y="1479177"/>
            <a:ext cx="9964271" cy="1338828"/>
          </a:xfrm>
          <a:prstGeom prst="rect">
            <a:avLst/>
          </a:prstGeom>
          <a:noFill/>
        </p:spPr>
        <p:txBody>
          <a:bodyPr wrap="square" rtlCol="0">
            <a:spAutoFit/>
          </a:bodyPr>
          <a:lstStyle/>
          <a:p>
            <a:pPr>
              <a:lnSpc>
                <a:spcPct val="150000"/>
              </a:lnSpc>
            </a:pPr>
            <a:r>
              <a:rPr lang="es-ES" dirty="0"/>
              <a:t>Suponga un sorteo de la lotería nacional. Hay 150 premios pero solamente uno es el premio mayor de 1400 millones de colones. Un jugado comprar el número 96, con la serie 107, ¿Cuál es la probabilidad que gane el premio mayor?</a:t>
            </a:r>
          </a:p>
        </p:txBody>
      </p:sp>
      <mc:AlternateContent xmlns:mc="http://schemas.openxmlformats.org/markup-compatibility/2006" xmlns:a14="http://schemas.microsoft.com/office/drawing/2010/main">
        <mc:Choice Requires="a14">
          <p:sp>
            <p:nvSpPr>
              <p:cNvPr id="15" name="CuadroTexto 14"/>
              <p:cNvSpPr txBox="1"/>
              <p:nvPr/>
            </p:nvSpPr>
            <p:spPr>
              <a:xfrm>
                <a:off x="1472452" y="4787153"/>
                <a:ext cx="4978158"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96 </m:t>
                          </m:r>
                          <m:r>
                            <a:rPr lang="es-ES" b="0" i="1" smtClean="0">
                              <a:latin typeface="Cambria Math" panose="02040503050406030204" pitchFamily="18" charset="0"/>
                            </a:rPr>
                            <m:t>𝑦</m:t>
                          </m:r>
                          <m:r>
                            <a:rPr lang="es-ES" b="0" i="1" smtClean="0">
                              <a:latin typeface="Cambria Math" panose="02040503050406030204" pitchFamily="18" charset="0"/>
                            </a:rPr>
                            <m:t> 107</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100</m:t>
                          </m:r>
                        </m:den>
                      </m:f>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1</m:t>
                          </m:r>
                        </m:num>
                        <m:den>
                          <m:r>
                            <a:rPr lang="es-ES" b="0" i="1" smtClean="0">
                              <a:latin typeface="Cambria Math" panose="02040503050406030204" pitchFamily="18" charset="0"/>
                              <a:ea typeface="Cambria Math" panose="02040503050406030204" pitchFamily="18" charset="0"/>
                            </a:rPr>
                            <m:t>1000</m:t>
                          </m:r>
                        </m:den>
                      </m:f>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1</m:t>
                          </m:r>
                        </m:num>
                        <m:den>
                          <m:r>
                            <a:rPr lang="es-ES" b="0" i="1" smtClean="0">
                              <a:latin typeface="Cambria Math" panose="02040503050406030204" pitchFamily="18" charset="0"/>
                              <a:ea typeface="Cambria Math" panose="02040503050406030204" pitchFamily="18" charset="0"/>
                            </a:rPr>
                            <m:t>100 000</m:t>
                          </m:r>
                        </m:den>
                      </m:f>
                      <m:r>
                        <a:rPr lang="es-ES" b="0" i="1" smtClean="0">
                          <a:latin typeface="Cambria Math" panose="02040503050406030204" pitchFamily="18" charset="0"/>
                          <a:ea typeface="Cambria Math" panose="02040503050406030204" pitchFamily="18" charset="0"/>
                        </a:rPr>
                        <m:t>=0.00001</m:t>
                      </m:r>
                    </m:oMath>
                  </m:oMathPara>
                </a14:m>
                <a:endParaRPr lang="es-ES"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1472452" y="4787153"/>
                <a:ext cx="4978158" cy="520399"/>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CuadroTexto 17"/>
              <p:cNvSpPr txBox="1"/>
              <p:nvPr/>
            </p:nvSpPr>
            <p:spPr>
              <a:xfrm>
                <a:off x="1848971" y="5782235"/>
                <a:ext cx="4587794"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ES"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100 000</m:t>
                          </m:r>
                        </m:den>
                      </m:f>
                      <m:r>
                        <a:rPr lang="es-ES" i="1" smtClean="0">
                          <a:latin typeface="Cambria Math" panose="02040503050406030204" pitchFamily="18" charset="0"/>
                          <a:ea typeface="Cambria Math" panose="02040503050406030204" pitchFamily="18" charset="0"/>
                        </a:rPr>
                        <m:t>×</m:t>
                      </m:r>
                      <m:f>
                        <m:fPr>
                          <m:ctrlPr>
                            <a:rPr lang="es-ES"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150</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15 000 000</m:t>
                          </m:r>
                        </m:den>
                      </m:f>
                      <m:r>
                        <a:rPr lang="es-ES" b="0" i="1" smtClean="0">
                          <a:latin typeface="Cambria Math" panose="02040503050406030204" pitchFamily="18" charset="0"/>
                        </a:rPr>
                        <m:t>=0.000000067</m:t>
                      </m:r>
                    </m:oMath>
                  </m:oMathPara>
                </a14:m>
                <a:endParaRPr lang="es-ES" dirty="0"/>
              </a:p>
            </p:txBody>
          </p:sp>
        </mc:Choice>
        <mc:Fallback xmlns="">
          <p:sp>
            <p:nvSpPr>
              <p:cNvPr id="18" name="CuadroTexto 17"/>
              <p:cNvSpPr txBox="1">
                <a:spLocks noRot="1" noChangeAspect="1" noMove="1" noResize="1" noEditPoints="1" noAdjustHandles="1" noChangeArrowheads="1" noChangeShapeType="1" noTextEdit="1"/>
              </p:cNvSpPr>
              <p:nvPr/>
            </p:nvSpPr>
            <p:spPr>
              <a:xfrm>
                <a:off x="1848971" y="5782235"/>
                <a:ext cx="4587794" cy="520463"/>
              </a:xfrm>
              <a:prstGeom prst="rect">
                <a:avLst/>
              </a:prstGeom>
              <a:blipFill rotWithShape="0">
                <a:blip r:embed="rId3"/>
                <a:stretch>
                  <a:fillRect/>
                </a:stretch>
              </a:blipFill>
            </p:spPr>
            <p:txBody>
              <a:bodyPr/>
              <a:lstStyle/>
              <a:p>
                <a:r>
                  <a:rPr lang="es-ES">
                    <a:noFill/>
                  </a:rPr>
                  <a:t> </a:t>
                </a:r>
              </a:p>
            </p:txBody>
          </p:sp>
        </mc:Fallback>
      </mc:AlternateContent>
      <p:pic>
        <p:nvPicPr>
          <p:cNvPr id="22" name="Imagen 21"/>
          <p:cNvPicPr>
            <a:picLocks noChangeAspect="1"/>
          </p:cNvPicPr>
          <p:nvPr/>
        </p:nvPicPr>
        <p:blipFill>
          <a:blip r:embed="rId4"/>
          <a:stretch>
            <a:fillRect/>
          </a:stretch>
        </p:blipFill>
        <p:spPr>
          <a:xfrm>
            <a:off x="3284444" y="2914929"/>
            <a:ext cx="3344956" cy="1509574"/>
          </a:xfrm>
          <a:prstGeom prst="rect">
            <a:avLst/>
          </a:prstGeom>
        </p:spPr>
      </p:pic>
      <p:pic>
        <p:nvPicPr>
          <p:cNvPr id="24" name="Imagen 23"/>
          <p:cNvPicPr>
            <a:picLocks noChangeAspect="1"/>
          </p:cNvPicPr>
          <p:nvPr/>
        </p:nvPicPr>
        <p:blipFill>
          <a:blip r:embed="rId5"/>
          <a:stretch>
            <a:fillRect/>
          </a:stretch>
        </p:blipFill>
        <p:spPr>
          <a:xfrm>
            <a:off x="7960658" y="3313578"/>
            <a:ext cx="2081493" cy="2920304"/>
          </a:xfrm>
          <a:prstGeom prst="rect">
            <a:avLst/>
          </a:prstGeom>
        </p:spPr>
      </p:pic>
    </p:spTree>
    <p:extLst>
      <p:ext uri="{BB962C8B-B14F-4D97-AF65-F5344CB8AC3E}">
        <p14:creationId xmlns:p14="http://schemas.microsoft.com/office/powerpoint/2010/main" val="110526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55343" y="739568"/>
            <a:ext cx="9990161" cy="400110"/>
          </a:xfrm>
          <a:prstGeom prst="rect">
            <a:avLst/>
          </a:prstGeom>
        </p:spPr>
        <p:txBody>
          <a:bodyPr wrap="square">
            <a:spAutoFit/>
          </a:bodyPr>
          <a:lstStyle/>
          <a:p>
            <a:r>
              <a:rPr lang="es-ES_tradnl" sz="2000" b="1" spc="-15" dirty="0">
                <a:solidFill>
                  <a:schemeClr val="accent5">
                    <a:lumMod val="75000"/>
                  </a:schemeClr>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Times New Roman" panose="02020603050405020304" pitchFamily="18" charset="0"/>
              </a:rPr>
              <a:t>Tabla de contingencia. Cruce de variables aleatorias</a:t>
            </a:r>
            <a:endParaRPr lang="es-ES" sz="2000" b="1" dirty="0">
              <a:solidFill>
                <a:schemeClr val="accent5">
                  <a:lumMod val="75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7" name="Rectángulo 6"/>
          <p:cNvSpPr/>
          <p:nvPr/>
        </p:nvSpPr>
        <p:spPr>
          <a:xfrm>
            <a:off x="955343" y="1378424"/>
            <a:ext cx="10631606" cy="1338828"/>
          </a:xfrm>
          <a:prstGeom prst="rect">
            <a:avLst/>
          </a:prstGeom>
        </p:spPr>
        <p:txBody>
          <a:bodyPr wrap="square">
            <a:spAutoFit/>
          </a:bodyPr>
          <a:lstStyle/>
          <a:p>
            <a:pPr>
              <a:lnSpc>
                <a:spcPct val="150000"/>
              </a:lnSpc>
            </a:pPr>
            <a:r>
              <a:rPr lang="es-ES" dirty="0"/>
              <a:t>Una </a:t>
            </a:r>
            <a:r>
              <a:rPr lang="es-ES" b="1" dirty="0"/>
              <a:t>tabla de contingencia</a:t>
            </a:r>
            <a:r>
              <a:rPr lang="es-ES" dirty="0"/>
              <a:t> es una tabla de doble entrada en la que podemos reflejar  la distribución de una variable en relación a otras. Es una herramienta muy útil porque nos ayuda a organizar la información y nos facilita el cálculo de probabilidades de sucesos.</a:t>
            </a:r>
          </a:p>
        </p:txBody>
      </p:sp>
      <p:pic>
        <p:nvPicPr>
          <p:cNvPr id="3" name="Imagen 2">
            <a:extLst>
              <a:ext uri="{FF2B5EF4-FFF2-40B4-BE49-F238E27FC236}">
                <a16:creationId xmlns:a16="http://schemas.microsoft.com/office/drawing/2014/main" id="{55BA5147-8FA3-4EA2-93B5-17537B4E364D}"/>
              </a:ext>
            </a:extLst>
          </p:cNvPr>
          <p:cNvPicPr>
            <a:picLocks noChangeAspect="1"/>
          </p:cNvPicPr>
          <p:nvPr/>
        </p:nvPicPr>
        <p:blipFill>
          <a:blip r:embed="rId2"/>
          <a:stretch>
            <a:fillRect/>
          </a:stretch>
        </p:blipFill>
        <p:spPr>
          <a:xfrm>
            <a:off x="2777115" y="2986776"/>
            <a:ext cx="6662449" cy="3684229"/>
          </a:xfrm>
          <a:prstGeom prst="rect">
            <a:avLst/>
          </a:prstGeom>
        </p:spPr>
      </p:pic>
    </p:spTree>
    <p:extLst>
      <p:ext uri="{BB962C8B-B14F-4D97-AF65-F5344CB8AC3E}">
        <p14:creationId xmlns:p14="http://schemas.microsoft.com/office/powerpoint/2010/main" val="206079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61C8461-56AA-4E8A-ABCF-65BD108C6B0B}"/>
              </a:ext>
            </a:extLst>
          </p:cNvPr>
          <p:cNvPicPr>
            <a:picLocks noChangeAspect="1"/>
          </p:cNvPicPr>
          <p:nvPr/>
        </p:nvPicPr>
        <p:blipFill>
          <a:blip r:embed="rId2"/>
          <a:stretch>
            <a:fillRect/>
          </a:stretch>
        </p:blipFill>
        <p:spPr>
          <a:xfrm>
            <a:off x="2514599" y="1940201"/>
            <a:ext cx="5158410" cy="1056377"/>
          </a:xfrm>
          <a:prstGeom prst="rect">
            <a:avLst/>
          </a:prstGeom>
        </p:spPr>
      </p:pic>
      <p:pic>
        <p:nvPicPr>
          <p:cNvPr id="11" name="Picture 10">
            <a:extLst>
              <a:ext uri="{FF2B5EF4-FFF2-40B4-BE49-F238E27FC236}">
                <a16:creationId xmlns:a16="http://schemas.microsoft.com/office/drawing/2014/main" id="{D9F7BAFE-BBC1-4D11-B3DF-C49D110D889D}"/>
              </a:ext>
            </a:extLst>
          </p:cNvPr>
          <p:cNvPicPr>
            <a:picLocks noChangeAspect="1"/>
          </p:cNvPicPr>
          <p:nvPr/>
        </p:nvPicPr>
        <p:blipFill>
          <a:blip r:embed="rId3"/>
          <a:stretch>
            <a:fillRect/>
          </a:stretch>
        </p:blipFill>
        <p:spPr>
          <a:xfrm>
            <a:off x="712511" y="463618"/>
            <a:ext cx="9981993" cy="1316403"/>
          </a:xfrm>
          <a:prstGeom prst="rect">
            <a:avLst/>
          </a:prstGeom>
        </p:spPr>
      </p:pic>
      <p:pic>
        <p:nvPicPr>
          <p:cNvPr id="12" name="Picture 11">
            <a:extLst>
              <a:ext uri="{FF2B5EF4-FFF2-40B4-BE49-F238E27FC236}">
                <a16:creationId xmlns:a16="http://schemas.microsoft.com/office/drawing/2014/main" id="{6EA820AC-FFED-448A-9ADB-B97B7E8FE442}"/>
              </a:ext>
            </a:extLst>
          </p:cNvPr>
          <p:cNvPicPr>
            <a:picLocks noChangeAspect="1"/>
          </p:cNvPicPr>
          <p:nvPr/>
        </p:nvPicPr>
        <p:blipFill>
          <a:blip r:embed="rId4"/>
          <a:stretch>
            <a:fillRect/>
          </a:stretch>
        </p:blipFill>
        <p:spPr>
          <a:xfrm>
            <a:off x="712511" y="3156758"/>
            <a:ext cx="8461306" cy="569933"/>
          </a:xfrm>
          <a:prstGeom prst="rect">
            <a:avLst/>
          </a:prstGeom>
        </p:spPr>
      </p:pic>
      <p:pic>
        <p:nvPicPr>
          <p:cNvPr id="13" name="Picture 12">
            <a:extLst>
              <a:ext uri="{FF2B5EF4-FFF2-40B4-BE49-F238E27FC236}">
                <a16:creationId xmlns:a16="http://schemas.microsoft.com/office/drawing/2014/main" id="{3E40B5FC-CD62-415D-9DB9-34C7EE46218C}"/>
              </a:ext>
            </a:extLst>
          </p:cNvPr>
          <p:cNvPicPr>
            <a:picLocks noChangeAspect="1"/>
          </p:cNvPicPr>
          <p:nvPr/>
        </p:nvPicPr>
        <p:blipFill>
          <a:blip r:embed="rId5"/>
          <a:stretch>
            <a:fillRect/>
          </a:stretch>
        </p:blipFill>
        <p:spPr>
          <a:xfrm>
            <a:off x="783121" y="3963293"/>
            <a:ext cx="6631470" cy="2431089"/>
          </a:xfrm>
          <a:prstGeom prst="rect">
            <a:avLst/>
          </a:prstGeom>
        </p:spPr>
      </p:pic>
    </p:spTree>
    <p:extLst>
      <p:ext uri="{BB962C8B-B14F-4D97-AF65-F5344CB8AC3E}">
        <p14:creationId xmlns:p14="http://schemas.microsoft.com/office/powerpoint/2010/main" val="97686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96286" y="603379"/>
            <a:ext cx="9799093" cy="400110"/>
          </a:xfrm>
          <a:prstGeom prst="rect">
            <a:avLst/>
          </a:prstGeom>
        </p:spPr>
        <p:txBody>
          <a:bodyPr wrap="square">
            <a:spAutoFit/>
          </a:bodyPr>
          <a:lstStyle/>
          <a:p>
            <a:r>
              <a:rPr lang="es-ES_tradnl" sz="2000" b="1" spc="-15" dirty="0">
                <a:solidFill>
                  <a:schemeClr val="accent5">
                    <a:lumMod val="75000"/>
                  </a:schemeClr>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Times New Roman" panose="02020603050405020304" pitchFamily="18" charset="0"/>
              </a:rPr>
              <a:t>Probabilidad condicional </a:t>
            </a:r>
            <a:endParaRPr lang="es-ES" sz="2000" b="1" dirty="0">
              <a:solidFill>
                <a:schemeClr val="accent5">
                  <a:lumMod val="75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3" name="Rectángulo 2"/>
          <p:cNvSpPr/>
          <p:nvPr/>
        </p:nvSpPr>
        <p:spPr>
          <a:xfrm>
            <a:off x="996286" y="1003489"/>
            <a:ext cx="10112991" cy="923330"/>
          </a:xfrm>
          <a:prstGeom prst="rect">
            <a:avLst/>
          </a:prstGeom>
        </p:spPr>
        <p:txBody>
          <a:bodyPr wrap="square">
            <a:spAutoFit/>
          </a:bodyPr>
          <a:lstStyle/>
          <a:p>
            <a:pPr>
              <a:lnSpc>
                <a:spcPct val="150000"/>
              </a:lnSpc>
            </a:pPr>
            <a:r>
              <a:rPr lang="es-ES" dirty="0"/>
              <a:t>Es la probabilidad de que ocurra un evento B </a:t>
            </a:r>
            <a:r>
              <a:rPr lang="es-ES" dirty="0">
                <a:ea typeface="Verdana" panose="020B0604030504040204" pitchFamily="34" charset="0"/>
                <a:cs typeface="Verdana" panose="020B0604030504040204" pitchFamily="34" charset="0"/>
              </a:rPr>
              <a:t>si ha ocurrido el suceso A se denomina </a:t>
            </a:r>
            <a:r>
              <a:rPr lang="es-ES" i="1" dirty="0">
                <a:ea typeface="Verdana" panose="020B0604030504040204" pitchFamily="34" charset="0"/>
                <a:cs typeface="Verdana" panose="020B0604030504040204" pitchFamily="34" charset="0"/>
              </a:rPr>
              <a:t>probabilidad condicionada</a:t>
            </a:r>
            <a:r>
              <a:rPr lang="es-ES" dirty="0">
                <a:ea typeface="Verdana" panose="020B0604030504040204" pitchFamily="34" charset="0"/>
                <a:cs typeface="Verdana" panose="020B0604030504040204" pitchFamily="34" charset="0"/>
              </a:rPr>
              <a:t> y se define,</a:t>
            </a:r>
            <a:endParaRPr lang="es-ES" dirty="0"/>
          </a:p>
        </p:txBody>
      </p:sp>
      <mc:AlternateContent xmlns:mc="http://schemas.openxmlformats.org/markup-compatibility/2006" xmlns:a14="http://schemas.microsoft.com/office/drawing/2010/main">
        <mc:Choice Requires="a14">
          <p:sp>
            <p:nvSpPr>
              <p:cNvPr id="8" name="CuadroTexto 7"/>
              <p:cNvSpPr txBox="1"/>
              <p:nvPr/>
            </p:nvSpPr>
            <p:spPr>
              <a:xfrm>
                <a:off x="880778" y="2086854"/>
                <a:ext cx="3324578"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𝐴𝐵</m:t>
                          </m:r>
                        </m:e>
                      </m:d>
                      <m:r>
                        <a:rPr lang="es-ES" b="0" i="1" smtClean="0">
                          <a:latin typeface="Cambria Math" panose="02040503050406030204" pitchFamily="18" charset="0"/>
                        </a:rPr>
                        <m:t>=</m:t>
                      </m:r>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𝐴</m:t>
                          </m:r>
                        </m:e>
                      </m:d>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𝑃</m:t>
                      </m:r>
                      <m:d>
                        <m:dPr>
                          <m:ctrlPr>
                            <a:rPr lang="es-ES" b="0" i="1" smtClean="0">
                              <a:latin typeface="Cambria Math" panose="02040503050406030204" pitchFamily="18" charset="0"/>
                              <a:ea typeface="Cambria Math" panose="02040503050406030204" pitchFamily="18" charset="0"/>
                            </a:rPr>
                          </m:ctrlPr>
                        </m:dPr>
                        <m:e>
                          <m:f>
                            <m:fPr>
                              <m:type m:val="lin"/>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𝐵</m:t>
                              </m:r>
                            </m:num>
                            <m:den>
                              <m:r>
                                <a:rPr lang="es-ES" b="0" i="1" smtClean="0">
                                  <a:latin typeface="Cambria Math" panose="02040503050406030204" pitchFamily="18" charset="0"/>
                                  <a:ea typeface="Cambria Math" panose="02040503050406030204" pitchFamily="18" charset="0"/>
                                </a:rPr>
                                <m:t>𝐴</m:t>
                              </m:r>
                            </m:den>
                          </m:f>
                        </m:e>
                      </m:d>
                    </m:oMath>
                  </m:oMathPara>
                </a14:m>
                <a:endParaRPr lang="es-ES" b="0" dirty="0">
                  <a:ea typeface="Cambria Math" panose="02040503050406030204" pitchFamily="18" charset="0"/>
                </a:endParaRPr>
              </a:p>
            </p:txBody>
          </p:sp>
        </mc:Choice>
        <mc:Fallback xmlns="">
          <p:sp>
            <p:nvSpPr>
              <p:cNvPr id="8" name="CuadroTexto 7"/>
              <p:cNvSpPr txBox="1">
                <a:spLocks noRot="1" noChangeAspect="1" noMove="1" noResize="1" noEditPoints="1" noAdjustHandles="1" noChangeArrowheads="1" noChangeShapeType="1" noTextEdit="1"/>
              </p:cNvSpPr>
              <p:nvPr/>
            </p:nvSpPr>
            <p:spPr>
              <a:xfrm>
                <a:off x="880778" y="2086854"/>
                <a:ext cx="3324578" cy="276999"/>
              </a:xfrm>
              <a:prstGeom prst="rect">
                <a:avLst/>
              </a:prstGeom>
              <a:blipFill>
                <a:blip r:embed="rId2"/>
                <a:stretch>
                  <a:fillRect t="-169565" r="-1648" b="-2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4936189" y="1975041"/>
                <a:ext cx="1773884" cy="5767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r>
                        <a:rPr lang="es-ES" b="0" i="1" smtClean="0">
                          <a:latin typeface="Cambria Math" panose="02040503050406030204" pitchFamily="18" charset="0"/>
                        </a:rPr>
                        <m:t>(</m:t>
                      </m:r>
                      <m:f>
                        <m:fPr>
                          <m:type m:val="lin"/>
                          <m:ctrlPr>
                            <a:rPr lang="es-ES" b="0" i="1" smtClean="0">
                              <a:latin typeface="Cambria Math" panose="02040503050406030204" pitchFamily="18" charset="0"/>
                            </a:rPr>
                          </m:ctrlPr>
                        </m:fPr>
                        <m:num>
                          <m:r>
                            <a:rPr lang="es-ES" b="0" i="1" smtClean="0">
                              <a:latin typeface="Cambria Math" panose="02040503050406030204" pitchFamily="18" charset="0"/>
                            </a:rPr>
                            <m:t>𝐵</m:t>
                          </m:r>
                        </m:num>
                        <m:den>
                          <m:r>
                            <a:rPr lang="es-ES" b="0" i="1" smtClean="0">
                              <a:latin typeface="Cambria Math" panose="02040503050406030204" pitchFamily="18" charset="0"/>
                            </a:rPr>
                            <m:t>𝐴</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𝑃</m:t>
                              </m:r>
                              <m:r>
                                <a:rPr lang="es-ES" b="0" i="1" smtClean="0">
                                  <a:latin typeface="Cambria Math" panose="02040503050406030204" pitchFamily="18" charset="0"/>
                                </a:rPr>
                                <m:t>(</m:t>
                              </m:r>
                              <m:r>
                                <a:rPr lang="es-ES" b="0" i="1" smtClean="0">
                                  <a:latin typeface="Cambria Math" panose="02040503050406030204" pitchFamily="18" charset="0"/>
                                </a:rPr>
                                <m:t>𝐴𝐵</m:t>
                              </m:r>
                              <m:r>
                                <a:rPr lang="es-ES" b="0" i="1" smtClean="0">
                                  <a:latin typeface="Cambria Math" panose="02040503050406030204" pitchFamily="18" charset="0"/>
                                </a:rPr>
                                <m:t>)</m:t>
                              </m:r>
                            </m:num>
                            <m:den>
                              <m:r>
                                <a:rPr lang="es-ES" b="0" i="1" smtClean="0">
                                  <a:latin typeface="Cambria Math" panose="02040503050406030204" pitchFamily="18" charset="0"/>
                                </a:rPr>
                                <m:t>𝑃</m:t>
                              </m:r>
                              <m:r>
                                <a:rPr lang="es-ES" b="0" i="1" smtClean="0">
                                  <a:latin typeface="Cambria Math" panose="02040503050406030204" pitchFamily="18" charset="0"/>
                                </a:rPr>
                                <m:t>(</m:t>
                              </m:r>
                              <m:r>
                                <a:rPr lang="es-ES" b="0" i="1" smtClean="0">
                                  <a:latin typeface="Cambria Math" panose="02040503050406030204" pitchFamily="18" charset="0"/>
                                </a:rPr>
                                <m:t>𝐴</m:t>
                              </m:r>
                              <m:r>
                                <a:rPr lang="es-ES" b="0" i="1" smtClean="0">
                                  <a:latin typeface="Cambria Math" panose="02040503050406030204" pitchFamily="18" charset="0"/>
                                </a:rPr>
                                <m:t>)</m:t>
                              </m:r>
                            </m:den>
                          </m:f>
                        </m:den>
                      </m:f>
                    </m:oMath>
                  </m:oMathPara>
                </a14:m>
                <a:endParaRPr lang="es-ES" dirty="0"/>
              </a:p>
            </p:txBody>
          </p:sp>
        </mc:Choice>
        <mc:Fallback xmlns="">
          <p:sp>
            <p:nvSpPr>
              <p:cNvPr id="9" name="CuadroTexto 8"/>
              <p:cNvSpPr txBox="1">
                <a:spLocks noRot="1" noChangeAspect="1" noMove="1" noResize="1" noEditPoints="1" noAdjustHandles="1" noChangeArrowheads="1" noChangeShapeType="1" noTextEdit="1"/>
              </p:cNvSpPr>
              <p:nvPr/>
            </p:nvSpPr>
            <p:spPr>
              <a:xfrm>
                <a:off x="4936189" y="1975041"/>
                <a:ext cx="1773884" cy="57676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3931478" y="2021199"/>
                <a:ext cx="807156" cy="6369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s-ES" sz="3200" i="1" smtClean="0">
                              <a:latin typeface="Cambria Math" panose="02040503050406030204" pitchFamily="18" charset="0"/>
                            </a:rPr>
                          </m:ctrlPr>
                        </m:groupChrPr>
                        <m:e/>
                      </m:groupChr>
                    </m:oMath>
                  </m:oMathPara>
                </a14:m>
                <a:endParaRPr lang="es-ES" sz="3200"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3931478" y="2021199"/>
                <a:ext cx="807156" cy="636969"/>
              </a:xfrm>
              <a:prstGeom prst="rect">
                <a:avLst/>
              </a:prstGeom>
              <a:blipFill>
                <a:blip r:embed="rId4"/>
                <a:stretch>
                  <a:fillRect/>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C55F4F6-FD9B-48B4-ADC9-017308798BFE}"/>
              </a:ext>
            </a:extLst>
          </p:cNvPr>
          <p:cNvPicPr>
            <a:picLocks noChangeAspect="1"/>
          </p:cNvPicPr>
          <p:nvPr/>
        </p:nvPicPr>
        <p:blipFill>
          <a:blip r:embed="rId5"/>
          <a:stretch>
            <a:fillRect/>
          </a:stretch>
        </p:blipFill>
        <p:spPr>
          <a:xfrm>
            <a:off x="673021" y="2963562"/>
            <a:ext cx="10300220" cy="3061172"/>
          </a:xfrm>
          <a:prstGeom prst="rect">
            <a:avLst/>
          </a:prstGeom>
        </p:spPr>
      </p:pic>
    </p:spTree>
    <p:extLst>
      <p:ext uri="{BB962C8B-B14F-4D97-AF65-F5344CB8AC3E}">
        <p14:creationId xmlns:p14="http://schemas.microsoft.com/office/powerpoint/2010/main" val="3764400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0FB53D-7CBE-46C2-983E-7E7C558D6D1C}"/>
              </a:ext>
            </a:extLst>
          </p:cNvPr>
          <p:cNvPicPr>
            <a:picLocks noChangeAspect="1"/>
          </p:cNvPicPr>
          <p:nvPr/>
        </p:nvPicPr>
        <p:blipFill>
          <a:blip r:embed="rId2"/>
          <a:stretch>
            <a:fillRect/>
          </a:stretch>
        </p:blipFill>
        <p:spPr>
          <a:xfrm>
            <a:off x="366091" y="365884"/>
            <a:ext cx="11201400" cy="4257675"/>
          </a:xfrm>
          <a:prstGeom prst="rect">
            <a:avLst/>
          </a:prstGeom>
        </p:spPr>
      </p:pic>
    </p:spTree>
    <p:extLst>
      <p:ext uri="{BB962C8B-B14F-4D97-AF65-F5344CB8AC3E}">
        <p14:creationId xmlns:p14="http://schemas.microsoft.com/office/powerpoint/2010/main" val="1685827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925689" y="801512"/>
            <a:ext cx="9324622" cy="923330"/>
          </a:xfrm>
          <a:prstGeom prst="rect">
            <a:avLst/>
          </a:prstGeom>
          <a:noFill/>
        </p:spPr>
        <p:txBody>
          <a:bodyPr wrap="square" rtlCol="0">
            <a:spAutoFit/>
          </a:bodyPr>
          <a:lstStyle/>
          <a:p>
            <a:pPr algn="just">
              <a:lnSpc>
                <a:spcPct val="150000"/>
              </a:lnSpc>
            </a:pPr>
            <a:r>
              <a:rPr lang="es-ES" b="1" dirty="0"/>
              <a:t>Ejemplo 2</a:t>
            </a:r>
            <a:r>
              <a:rPr lang="es-ES" dirty="0"/>
              <a:t>. Los datos siguientes son el grupo sanguíneo y el factor RH (proteína en los glóbulos rojos) de los empleados de la empresa Pura Vida S.A. </a:t>
            </a:r>
          </a:p>
        </p:txBody>
      </p:sp>
      <p:pic>
        <p:nvPicPr>
          <p:cNvPr id="5" name="Imagen 4"/>
          <p:cNvPicPr>
            <a:picLocks noChangeAspect="1"/>
          </p:cNvPicPr>
          <p:nvPr/>
        </p:nvPicPr>
        <p:blipFill>
          <a:blip r:embed="rId2"/>
          <a:stretch>
            <a:fillRect/>
          </a:stretch>
        </p:blipFill>
        <p:spPr>
          <a:xfrm>
            <a:off x="7739944" y="2000956"/>
            <a:ext cx="2514600" cy="1524000"/>
          </a:xfrm>
          <a:prstGeom prst="rect">
            <a:avLst/>
          </a:prstGeom>
        </p:spPr>
      </p:pic>
      <p:sp>
        <p:nvSpPr>
          <p:cNvPr id="7" name="CuadroTexto 6"/>
          <p:cNvSpPr txBox="1"/>
          <p:nvPr/>
        </p:nvSpPr>
        <p:spPr>
          <a:xfrm>
            <a:off x="1253067" y="4018845"/>
            <a:ext cx="7857067" cy="369332"/>
          </a:xfrm>
          <a:prstGeom prst="rect">
            <a:avLst/>
          </a:prstGeom>
          <a:noFill/>
        </p:spPr>
        <p:txBody>
          <a:bodyPr wrap="square" rtlCol="0">
            <a:spAutoFit/>
          </a:bodyPr>
          <a:lstStyle/>
          <a:p>
            <a:r>
              <a:rPr lang="es-ES" dirty="0"/>
              <a:t>Si se selecciona un empleado al azar, cuál es la probabilidad que:</a:t>
            </a:r>
          </a:p>
        </p:txBody>
      </p:sp>
      <p:sp>
        <p:nvSpPr>
          <p:cNvPr id="9" name="CuadroTexto 8"/>
          <p:cNvSpPr txBox="1"/>
          <p:nvPr/>
        </p:nvSpPr>
        <p:spPr>
          <a:xfrm>
            <a:off x="1241777" y="4752623"/>
            <a:ext cx="4515556" cy="369332"/>
          </a:xfrm>
          <a:prstGeom prst="rect">
            <a:avLst/>
          </a:prstGeom>
          <a:noFill/>
        </p:spPr>
        <p:txBody>
          <a:bodyPr wrap="square" rtlCol="0">
            <a:spAutoFit/>
          </a:bodyPr>
          <a:lstStyle/>
          <a:p>
            <a:r>
              <a:rPr lang="es-ES" dirty="0"/>
              <a:t>a) Pertenezca al grupo B dado que es RH+.</a:t>
            </a:r>
          </a:p>
        </p:txBody>
      </p:sp>
      <p:sp>
        <p:nvSpPr>
          <p:cNvPr id="10" name="CuadroTexto 9"/>
          <p:cNvSpPr txBox="1"/>
          <p:nvPr/>
        </p:nvSpPr>
        <p:spPr>
          <a:xfrm>
            <a:off x="6660446" y="4797778"/>
            <a:ext cx="4651022" cy="369332"/>
          </a:xfrm>
          <a:prstGeom prst="rect">
            <a:avLst/>
          </a:prstGeom>
          <a:noFill/>
        </p:spPr>
        <p:txBody>
          <a:bodyPr wrap="square" rtlCol="0">
            <a:spAutoFit/>
          </a:bodyPr>
          <a:lstStyle/>
          <a:p>
            <a:r>
              <a:rPr lang="es-ES" dirty="0"/>
              <a:t>b) Sea del RH- dado que pertenece al grupo O. </a:t>
            </a:r>
          </a:p>
        </p:txBody>
      </p:sp>
      <mc:AlternateContent xmlns:mc="http://schemas.openxmlformats.org/markup-compatibility/2006" xmlns:a14="http://schemas.microsoft.com/office/drawing/2010/main">
        <mc:Choice Requires="a14">
          <p:sp>
            <p:nvSpPr>
              <p:cNvPr id="11" name="CuadroTexto 10"/>
              <p:cNvSpPr txBox="1"/>
              <p:nvPr/>
            </p:nvSpPr>
            <p:spPr>
              <a:xfrm>
                <a:off x="1529645" y="5322711"/>
                <a:ext cx="3382401" cy="438262"/>
              </a:xfrm>
              <a:prstGeom prst="rect">
                <a:avLst/>
              </a:prstGeom>
              <a:noFill/>
            </p:spPr>
            <p:txBody>
              <a:bodyPr wrap="none" lIns="0" tIns="0" rIns="0" bIns="0" rtlCol="0">
                <a:spAutoFit/>
              </a:bodyPr>
              <a:lstStyle/>
              <a:p>
                <a14:m>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f>
                          <m:fPr>
                            <m:type m:val="lin"/>
                            <m:ctrlPr>
                              <a:rPr lang="es-ES" b="0" i="1" smtClean="0">
                                <a:latin typeface="Cambria Math" panose="02040503050406030204" pitchFamily="18" charset="0"/>
                              </a:rPr>
                            </m:ctrlPr>
                          </m:fPr>
                          <m:num>
                            <m:r>
                              <a:rPr lang="es-ES" b="0" i="1" smtClean="0">
                                <a:latin typeface="Cambria Math" panose="02040503050406030204" pitchFamily="18" charset="0"/>
                              </a:rPr>
                              <m:t>𝐵</m:t>
                            </m:r>
                          </m:num>
                          <m:den>
                            <m:r>
                              <a:rPr lang="es-ES" b="0" i="1" smtClean="0">
                                <a:latin typeface="Cambria Math" panose="02040503050406030204" pitchFamily="18" charset="0"/>
                              </a:rPr>
                              <m:t>𝑅𝐻</m:t>
                            </m:r>
                            <m:r>
                              <a:rPr lang="es-ES" b="0" i="1" smtClean="0">
                                <a:latin typeface="Cambria Math" panose="02040503050406030204" pitchFamily="18" charset="0"/>
                              </a:rPr>
                              <m:t>+</m:t>
                            </m:r>
                          </m:den>
                        </m:f>
                      </m:e>
                    </m:d>
                    <m:r>
                      <a:rPr lang="es-ES" b="0" i="1" smtClean="0">
                        <a:latin typeface="Cambria Math" panose="02040503050406030204" pitchFamily="18" charset="0"/>
                      </a:rPr>
                      <m:t>=</m:t>
                    </m:r>
                    <m:f>
                      <m:fPr>
                        <m:ctrlPr>
                          <a:rPr lang="es-ES" b="0" i="1" smtClean="0">
                            <a:latin typeface="Cambria Math" panose="02040503050406030204" pitchFamily="18" charset="0"/>
                          </a:rPr>
                        </m:ctrlPr>
                      </m:fPr>
                      <m:num>
                        <m:f>
                          <m:fPr>
                            <m:type m:val="lin"/>
                            <m:ctrlPr>
                              <a:rPr lang="es-ES" b="0" i="1" smtClean="0">
                                <a:latin typeface="Cambria Math" panose="02040503050406030204" pitchFamily="18" charset="0"/>
                              </a:rPr>
                            </m:ctrlPr>
                          </m:fPr>
                          <m:num>
                            <m:r>
                              <a:rPr lang="es-ES" b="0" i="1" smtClean="0">
                                <a:latin typeface="Cambria Math" panose="02040503050406030204" pitchFamily="18" charset="0"/>
                              </a:rPr>
                              <m:t>8</m:t>
                            </m:r>
                          </m:num>
                          <m:den>
                            <m:r>
                              <a:rPr lang="es-ES" b="0" i="1" smtClean="0">
                                <a:latin typeface="Cambria Math" panose="02040503050406030204" pitchFamily="18" charset="0"/>
                              </a:rPr>
                              <m:t>100</m:t>
                            </m:r>
                          </m:den>
                        </m:f>
                      </m:num>
                      <m:den>
                        <m:f>
                          <m:fPr>
                            <m:type m:val="lin"/>
                            <m:ctrlPr>
                              <a:rPr lang="es-ES" b="0" i="1" smtClean="0">
                                <a:latin typeface="Cambria Math" panose="02040503050406030204" pitchFamily="18" charset="0"/>
                              </a:rPr>
                            </m:ctrlPr>
                          </m:fPr>
                          <m:num>
                            <m:r>
                              <a:rPr lang="es-ES" b="0" i="1" smtClean="0">
                                <a:latin typeface="Cambria Math" panose="02040503050406030204" pitchFamily="18" charset="0"/>
                              </a:rPr>
                              <m:t>86</m:t>
                            </m:r>
                          </m:num>
                          <m:den>
                            <m:r>
                              <a:rPr lang="es-ES" b="0" i="1" smtClean="0">
                                <a:latin typeface="Cambria Math" panose="02040503050406030204" pitchFamily="18" charset="0"/>
                              </a:rPr>
                              <m:t>100</m:t>
                            </m:r>
                          </m:den>
                        </m:f>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8</m:t>
                        </m:r>
                      </m:num>
                      <m:den>
                        <m:r>
                          <a:rPr lang="es-ES" b="0" i="1" smtClean="0">
                            <a:latin typeface="Cambria Math" panose="02040503050406030204" pitchFamily="18" charset="0"/>
                          </a:rPr>
                          <m:t>86</m:t>
                        </m:r>
                      </m:den>
                    </m:f>
                    <m:r>
                      <a:rPr lang="es-ES" b="0" i="1" smtClean="0">
                        <a:latin typeface="Cambria Math" panose="02040503050406030204" pitchFamily="18" charset="0"/>
                      </a:rPr>
                      <m:t>=0.</m:t>
                    </m:r>
                  </m:oMath>
                </a14:m>
                <a:r>
                  <a:rPr lang="es-ES" dirty="0"/>
                  <a:t>093</a:t>
                </a:r>
              </a:p>
            </p:txBody>
          </p:sp>
        </mc:Choice>
        <mc:Fallback xmlns="">
          <p:sp>
            <p:nvSpPr>
              <p:cNvPr id="11" name="CuadroTexto 10"/>
              <p:cNvSpPr txBox="1">
                <a:spLocks noRot="1" noChangeAspect="1" noMove="1" noResize="1" noEditPoints="1" noAdjustHandles="1" noChangeArrowheads="1" noChangeShapeType="1" noTextEdit="1"/>
              </p:cNvSpPr>
              <p:nvPr/>
            </p:nvSpPr>
            <p:spPr>
              <a:xfrm>
                <a:off x="1529645" y="5322711"/>
                <a:ext cx="3382401" cy="438262"/>
              </a:xfrm>
              <a:prstGeom prst="rect">
                <a:avLst/>
              </a:prstGeom>
              <a:blipFill rotWithShape="0">
                <a:blip r:embed="rId3"/>
                <a:stretch>
                  <a:fillRect l="-2523" t="-90278" r="-3063" b="-1416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7032977" y="5328355"/>
                <a:ext cx="3719288" cy="5726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f>
                            <m:fPr>
                              <m:type m:val="lin"/>
                              <m:ctrlPr>
                                <a:rPr lang="es-ES" b="0" i="1" smtClean="0">
                                  <a:latin typeface="Cambria Math" panose="02040503050406030204" pitchFamily="18" charset="0"/>
                                </a:rPr>
                              </m:ctrlPr>
                            </m:fPr>
                            <m:num>
                              <m:r>
                                <a:rPr lang="es-ES" b="0" i="1" smtClean="0">
                                  <a:latin typeface="Cambria Math" panose="02040503050406030204" pitchFamily="18" charset="0"/>
                                </a:rPr>
                                <m:t>𝑅𝐻</m:t>
                              </m:r>
                              <m:r>
                                <a:rPr lang="es-ES" b="0" i="1" smtClean="0">
                                  <a:latin typeface="Cambria Math" panose="02040503050406030204" pitchFamily="18" charset="0"/>
                                  <a:ea typeface="Cambria Math" panose="02040503050406030204" pitchFamily="18" charset="0"/>
                                </a:rPr>
                                <m:t>−</m:t>
                              </m:r>
                            </m:num>
                            <m:den>
                              <m:r>
                                <a:rPr lang="es-ES" b="0" i="1" smtClean="0">
                                  <a:latin typeface="Cambria Math" panose="02040503050406030204" pitchFamily="18" charset="0"/>
                                </a:rPr>
                                <m:t>𝑂</m:t>
                              </m:r>
                            </m:den>
                          </m:f>
                        </m:e>
                      </m:d>
                      <m:r>
                        <a:rPr lang="es-ES" b="0" i="1" smtClean="0">
                          <a:latin typeface="Cambria Math" panose="02040503050406030204" pitchFamily="18" charset="0"/>
                        </a:rPr>
                        <m:t>=</m:t>
                      </m:r>
                      <m:f>
                        <m:fPr>
                          <m:ctrlPr>
                            <a:rPr lang="es-ES" b="0" i="1" smtClean="0">
                              <a:latin typeface="Cambria Math" panose="02040503050406030204" pitchFamily="18" charset="0"/>
                            </a:rPr>
                          </m:ctrlPr>
                        </m:fPr>
                        <m:num>
                          <m:f>
                            <m:fPr>
                              <m:type m:val="lin"/>
                              <m:ctrlPr>
                                <a:rPr lang="es-ES" b="0" i="1" smtClean="0">
                                  <a:latin typeface="Cambria Math" panose="02040503050406030204" pitchFamily="18" charset="0"/>
                                </a:rPr>
                              </m:ctrlPr>
                            </m:fPr>
                            <m:num>
                              <m:r>
                                <a:rPr lang="es-ES" b="0" i="1" smtClean="0">
                                  <a:latin typeface="Cambria Math" panose="02040503050406030204" pitchFamily="18" charset="0"/>
                                </a:rPr>
                                <m:t>6</m:t>
                              </m:r>
                            </m:num>
                            <m:den>
                              <m:r>
                                <a:rPr lang="es-ES" b="0" i="1" smtClean="0">
                                  <a:latin typeface="Cambria Math" panose="02040503050406030204" pitchFamily="18" charset="0"/>
                                </a:rPr>
                                <m:t>100</m:t>
                              </m:r>
                            </m:den>
                          </m:f>
                        </m:num>
                        <m:den>
                          <m:f>
                            <m:fPr>
                              <m:type m:val="lin"/>
                              <m:ctrlPr>
                                <a:rPr lang="es-ES" b="0" i="1" smtClean="0">
                                  <a:latin typeface="Cambria Math" panose="02040503050406030204" pitchFamily="18" charset="0"/>
                                </a:rPr>
                              </m:ctrlPr>
                            </m:fPr>
                            <m:num>
                              <m:r>
                                <a:rPr lang="es-ES" b="0" i="1" smtClean="0">
                                  <a:latin typeface="Cambria Math" panose="02040503050406030204" pitchFamily="18" charset="0"/>
                                </a:rPr>
                                <m:t>45</m:t>
                              </m:r>
                            </m:num>
                            <m:den>
                              <m:r>
                                <a:rPr lang="es-ES" b="0" i="1" smtClean="0">
                                  <a:latin typeface="Cambria Math" panose="02040503050406030204" pitchFamily="18" charset="0"/>
                                </a:rPr>
                                <m:t>100</m:t>
                              </m:r>
                            </m:den>
                          </m:f>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6</m:t>
                          </m:r>
                        </m:num>
                        <m:den>
                          <m:r>
                            <a:rPr lang="es-ES" b="0" i="1" smtClean="0">
                              <a:latin typeface="Cambria Math" panose="02040503050406030204" pitchFamily="18" charset="0"/>
                            </a:rPr>
                            <m:t>45</m:t>
                          </m:r>
                        </m:den>
                      </m:f>
                      <m:r>
                        <a:rPr lang="es-ES" b="0" i="1" smtClean="0">
                          <a:latin typeface="Cambria Math" panose="02040503050406030204" pitchFamily="18" charset="0"/>
                        </a:rPr>
                        <m:t>=0.133</m:t>
                      </m:r>
                    </m:oMath>
                  </m:oMathPara>
                </a14:m>
                <a:endParaRPr lang="es-ES"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7032977" y="5328355"/>
                <a:ext cx="3719288" cy="572657"/>
              </a:xfrm>
              <a:prstGeom prst="rect">
                <a:avLst/>
              </a:prstGeom>
              <a:blipFill rotWithShape="0">
                <a:blip r:embed="rId4"/>
                <a:stretch>
                  <a:fillRect/>
                </a:stretch>
              </a:blipFill>
            </p:spPr>
            <p:txBody>
              <a:bodyPr/>
              <a:lstStyle/>
              <a:p>
                <a:r>
                  <a:rPr lang="es-ES">
                    <a:noFill/>
                  </a:rPr>
                  <a:t> </a:t>
                </a:r>
              </a:p>
            </p:txBody>
          </p:sp>
        </mc:Fallback>
      </mc:AlternateContent>
      <p:pic>
        <p:nvPicPr>
          <p:cNvPr id="13" name="Imagen 12"/>
          <p:cNvPicPr>
            <a:picLocks noChangeAspect="1"/>
          </p:cNvPicPr>
          <p:nvPr/>
        </p:nvPicPr>
        <p:blipFill>
          <a:blip r:embed="rId5"/>
          <a:stretch>
            <a:fillRect/>
          </a:stretch>
        </p:blipFill>
        <p:spPr>
          <a:xfrm>
            <a:off x="3110794" y="1808515"/>
            <a:ext cx="3238500" cy="2066925"/>
          </a:xfrm>
          <a:prstGeom prst="rect">
            <a:avLst/>
          </a:prstGeom>
        </p:spPr>
      </p:pic>
    </p:spTree>
    <p:extLst>
      <p:ext uri="{BB962C8B-B14F-4D97-AF65-F5344CB8AC3E}">
        <p14:creationId xmlns:p14="http://schemas.microsoft.com/office/powerpoint/2010/main" val="234312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095022" y="715623"/>
            <a:ext cx="9629422" cy="615553"/>
          </a:xfrm>
          <a:prstGeom prst="rect">
            <a:avLst/>
          </a:prstGeom>
        </p:spPr>
        <p:txBody>
          <a:bodyPr wrap="square">
            <a:spAutoFit/>
          </a:bodyPr>
          <a:lstStyle/>
          <a:p>
            <a:pPr marL="540385" indent="-540385">
              <a:spcAft>
                <a:spcPts val="0"/>
              </a:spcAft>
            </a:pPr>
            <a:r>
              <a:rPr lang="es-ES_tradnl" sz="2000" b="1" spc="-15" dirty="0">
                <a:solidFill>
                  <a:schemeClr val="accent5">
                    <a:lumMod val="75000"/>
                  </a:schemeClr>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Times New Roman" panose="02020603050405020304" pitchFamily="18" charset="0"/>
              </a:rPr>
              <a:t>Teorema de </a:t>
            </a:r>
            <a:r>
              <a:rPr lang="es-ES_tradnl" sz="2000" b="1" spc="-15" dirty="0" err="1">
                <a:solidFill>
                  <a:schemeClr val="accent5">
                    <a:lumMod val="75000"/>
                  </a:schemeClr>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Times New Roman" panose="02020603050405020304" pitchFamily="18" charset="0"/>
              </a:rPr>
              <a:t>Bayes</a:t>
            </a:r>
            <a:endParaRPr lang="es-ES_tradnl" sz="2000" b="1" spc="-15" dirty="0">
              <a:solidFill>
                <a:schemeClr val="accent5">
                  <a:lumMod val="75000"/>
                </a:schemeClr>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Times New Roman" panose="02020603050405020304" pitchFamily="18" charset="0"/>
            </a:endParaRPr>
          </a:p>
          <a:p>
            <a:pPr marL="540385" indent="-540385">
              <a:spcAft>
                <a:spcPts val="0"/>
              </a:spcAft>
            </a:pPr>
            <a:r>
              <a:rPr lang="es-ES" sz="1400" i="1" dirty="0">
                <a:solidFill>
                  <a:schemeClr val="accent5">
                    <a:lumMod val="75000"/>
                  </a:schemeClr>
                </a:solidFill>
                <a:effectLst>
                  <a:outerShdw blurRad="38100" dist="38100" dir="2700000" algn="tl">
                    <a:srgbClr val="000000">
                      <a:alpha val="43137"/>
                    </a:srgbClr>
                  </a:outerShdw>
                </a:effectLst>
                <a:latin typeface="Arial Black" panose="020B0A04020102020204" pitchFamily="34" charset="0"/>
              </a:rPr>
              <a:t>Thomas </a:t>
            </a:r>
            <a:r>
              <a:rPr lang="es-ES" sz="1400" i="1" dirty="0" err="1">
                <a:solidFill>
                  <a:schemeClr val="accent5">
                    <a:lumMod val="75000"/>
                  </a:schemeClr>
                </a:solidFill>
                <a:effectLst>
                  <a:outerShdw blurRad="38100" dist="38100" dir="2700000" algn="tl">
                    <a:srgbClr val="000000">
                      <a:alpha val="43137"/>
                    </a:srgbClr>
                  </a:outerShdw>
                </a:effectLst>
                <a:latin typeface="Arial Black" panose="020B0A04020102020204" pitchFamily="34" charset="0"/>
              </a:rPr>
              <a:t>Bayes</a:t>
            </a:r>
            <a:r>
              <a:rPr lang="es-ES" sz="1400" dirty="0">
                <a:solidFill>
                  <a:schemeClr val="accent5">
                    <a:lumMod val="75000"/>
                  </a:schemeClr>
                </a:solidFill>
                <a:effectLst>
                  <a:outerShdw blurRad="38100" dist="38100" dir="2700000" algn="tl">
                    <a:srgbClr val="000000">
                      <a:alpha val="43137"/>
                    </a:srgbClr>
                  </a:outerShdw>
                </a:effectLst>
                <a:latin typeface="Arial Black" panose="020B0A04020102020204" pitchFamily="34" charset="0"/>
              </a:rPr>
              <a:t> (1702-1761)</a:t>
            </a:r>
            <a:endParaRPr lang="es-ES" sz="1400" b="1" dirty="0">
              <a:solidFill>
                <a:schemeClr val="accent5">
                  <a:lumMod val="75000"/>
                </a:schemeClr>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CuadroTexto 1"/>
              <p:cNvSpPr txBox="1"/>
              <p:nvPr/>
            </p:nvSpPr>
            <p:spPr>
              <a:xfrm>
                <a:off x="1095022" y="1534738"/>
                <a:ext cx="7634199" cy="1710661"/>
              </a:xfrm>
              <a:prstGeom prst="rect">
                <a:avLst/>
              </a:prstGeom>
              <a:noFill/>
            </p:spPr>
            <p:txBody>
              <a:bodyPr wrap="square" rtlCol="0">
                <a:spAutoFit/>
              </a:bodyPr>
              <a:lstStyle/>
              <a:p>
                <a:pPr algn="just">
                  <a:lnSpc>
                    <a:spcPct val="150000"/>
                  </a:lnSpc>
                </a:pPr>
                <a:r>
                  <a:rPr lang="es-ES" dirty="0"/>
                  <a:t>Sea </a:t>
                </a:r>
                <a14:m>
                  <m:oMath xmlns:m="http://schemas.openxmlformats.org/officeDocument/2006/math">
                    <m:d>
                      <m:dPr>
                        <m:begChr m:val="{"/>
                        <m:endChr m:val="}"/>
                        <m:ctrlPr>
                          <a:rPr lang="es-ES" i="1" smtClean="0">
                            <a:latin typeface="Cambria Math" panose="02040503050406030204" pitchFamily="18" charset="0"/>
                          </a:rPr>
                        </m:ctrlPr>
                      </m:dPr>
                      <m:e>
                        <m:sSub>
                          <m:sSubPr>
                            <m:ctrlPr>
                              <a:rPr lang="es-ES" i="1" smtClean="0">
                                <a:latin typeface="Cambria Math" panose="02040503050406030204" pitchFamily="18" charset="0"/>
                              </a:rPr>
                            </m:ctrlPr>
                          </m:sSubPr>
                          <m:e>
                            <m:r>
                              <a:rPr lang="es-ES" b="0" i="1" smtClean="0">
                                <a:latin typeface="Cambria Math" panose="02040503050406030204" pitchFamily="18" charset="0"/>
                              </a:rPr>
                              <m:t>𝐴</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𝐴</m:t>
                            </m:r>
                          </m:e>
                          <m:sub>
                            <m:r>
                              <a:rPr lang="es-ES" b="0" i="1" smtClean="0">
                                <a:latin typeface="Cambria Math" panose="02040503050406030204" pitchFamily="18" charset="0"/>
                              </a:rPr>
                              <m:t>2</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𝐴</m:t>
                            </m:r>
                          </m:e>
                          <m:sub>
                            <m:r>
                              <a:rPr lang="es-ES" b="0" i="1" smtClean="0">
                                <a:latin typeface="Cambria Math" panose="02040503050406030204" pitchFamily="18" charset="0"/>
                              </a:rPr>
                              <m:t>𝑛</m:t>
                            </m:r>
                          </m:sub>
                        </m:sSub>
                      </m:e>
                    </m:d>
                  </m:oMath>
                </a14:m>
                <a:r>
                  <a:rPr lang="es-ES" dirty="0"/>
                  <a:t> un conjunto de sucesos mutuamente excluyentes y exhaustivos, y tales que la probabilidad de cada uno de ellos es distinta de cero. Sea B un suceso cualquiera del que se conocen las probabilidades condiciones </a:t>
                </a:r>
                <a14:m>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f>
                          <m:fPr>
                            <m:type m:val="lin"/>
                            <m:ctrlPr>
                              <a:rPr lang="es-ES" b="0" i="1" smtClean="0">
                                <a:latin typeface="Cambria Math" panose="02040503050406030204" pitchFamily="18" charset="0"/>
                              </a:rPr>
                            </m:ctrlPr>
                          </m:fPr>
                          <m:num>
                            <m:r>
                              <a:rPr lang="es-ES" b="0" i="1" smtClean="0">
                                <a:latin typeface="Cambria Math" panose="02040503050406030204" pitchFamily="18" charset="0"/>
                              </a:rPr>
                              <m:t>𝐵</m:t>
                            </m:r>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𝐴</m:t>
                                </m:r>
                              </m:e>
                              <m:sub>
                                <m:r>
                                  <a:rPr lang="es-ES" b="0" i="1" smtClean="0">
                                    <a:latin typeface="Cambria Math" panose="02040503050406030204" pitchFamily="18" charset="0"/>
                                  </a:rPr>
                                  <m:t>𝑖</m:t>
                                </m:r>
                              </m:sub>
                            </m:sSub>
                          </m:den>
                        </m:f>
                      </m:e>
                    </m:d>
                  </m:oMath>
                </a14:m>
                <a:r>
                  <a:rPr lang="es-ES" dirty="0"/>
                  <a:t>. Entonces, la probabilidad </a:t>
                </a:r>
                <a14:m>
                  <m:oMath xmlns:m="http://schemas.openxmlformats.org/officeDocument/2006/math">
                    <m:r>
                      <a:rPr lang="es-ES" b="0" i="1" smtClean="0">
                        <a:latin typeface="Cambria Math" panose="02040503050406030204" pitchFamily="18" charset="0"/>
                      </a:rPr>
                      <m:t>𝑃</m:t>
                    </m:r>
                    <m:r>
                      <a:rPr lang="es-ES" b="0" i="1" smtClean="0">
                        <a:latin typeface="Cambria Math" panose="02040503050406030204" pitchFamily="18" charset="0"/>
                      </a:rPr>
                      <m:t>(</m:t>
                    </m:r>
                    <m:f>
                      <m:fPr>
                        <m:type m:val="lin"/>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𝐴</m:t>
                            </m:r>
                          </m:e>
                          <m:sub>
                            <m:r>
                              <a:rPr lang="es-ES" b="0" i="1" smtClean="0">
                                <a:latin typeface="Cambria Math" panose="02040503050406030204" pitchFamily="18" charset="0"/>
                              </a:rPr>
                              <m:t>𝑖</m:t>
                            </m:r>
                          </m:sub>
                        </m:sSub>
                      </m:num>
                      <m:den>
                        <m:r>
                          <a:rPr lang="es-ES" b="0" i="1" smtClean="0">
                            <a:latin typeface="Cambria Math" panose="02040503050406030204" pitchFamily="18" charset="0"/>
                          </a:rPr>
                          <m:t>𝐵</m:t>
                        </m:r>
                      </m:den>
                    </m:f>
                    <m:r>
                      <a:rPr lang="es-ES" b="0" i="1" smtClean="0">
                        <a:latin typeface="Cambria Math" panose="02040503050406030204" pitchFamily="18" charset="0"/>
                      </a:rPr>
                      <m:t>)</m:t>
                    </m:r>
                  </m:oMath>
                </a14:m>
                <a:r>
                  <a:rPr lang="es-ES" dirty="0"/>
                  <a:t> viene dada por la expresión:</a:t>
                </a:r>
              </a:p>
            </p:txBody>
          </p:sp>
        </mc:Choice>
        <mc:Fallback xmlns="">
          <p:sp>
            <p:nvSpPr>
              <p:cNvPr id="2" name="CuadroTexto 1"/>
              <p:cNvSpPr txBox="1">
                <a:spLocks noRot="1" noChangeAspect="1" noMove="1" noResize="1" noEditPoints="1" noAdjustHandles="1" noChangeArrowheads="1" noChangeShapeType="1" noTextEdit="1"/>
              </p:cNvSpPr>
              <p:nvPr/>
            </p:nvSpPr>
            <p:spPr>
              <a:xfrm>
                <a:off x="1095022" y="1534738"/>
                <a:ext cx="7634199" cy="1710661"/>
              </a:xfrm>
              <a:prstGeom prst="rect">
                <a:avLst/>
              </a:prstGeom>
              <a:blipFill>
                <a:blip r:embed="rId2"/>
                <a:stretch>
                  <a:fillRect l="-719" r="-639" b="-37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uadroTexto 2"/>
              <p:cNvSpPr txBox="1"/>
              <p:nvPr/>
            </p:nvSpPr>
            <p:spPr>
              <a:xfrm>
                <a:off x="1257955" y="3568937"/>
                <a:ext cx="3079369" cy="5846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f>
                            <m:fPr>
                              <m:type m:val="lin"/>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𝐴</m:t>
                                  </m:r>
                                </m:e>
                                <m:sub>
                                  <m:r>
                                    <a:rPr lang="es-ES" b="0" i="1" smtClean="0">
                                      <a:latin typeface="Cambria Math" panose="02040503050406030204" pitchFamily="18" charset="0"/>
                                    </a:rPr>
                                    <m:t>𝑖</m:t>
                                  </m:r>
                                </m:sub>
                              </m:sSub>
                            </m:num>
                            <m:den>
                              <m:r>
                                <a:rPr lang="es-ES" b="0" i="1" smtClean="0">
                                  <a:latin typeface="Cambria Math" panose="02040503050406030204" pitchFamily="18" charset="0"/>
                                </a:rPr>
                                <m:t>𝐵</m:t>
                              </m:r>
                            </m:den>
                          </m:f>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i="1">
                              <a:latin typeface="Cambria Math" panose="02040503050406030204" pitchFamily="18" charset="0"/>
                            </a:rPr>
                            <m:t>𝑃</m:t>
                          </m:r>
                          <m:r>
                            <a:rPr lang="es-ES" i="1">
                              <a:latin typeface="Cambria Math" panose="02040503050406030204" pitchFamily="18" charset="0"/>
                            </a:rPr>
                            <m:t>(</m:t>
                          </m:r>
                          <m:f>
                            <m:fPr>
                              <m:type m:val="lin"/>
                              <m:ctrlPr>
                                <a:rPr lang="es-ES" i="1">
                                  <a:latin typeface="Cambria Math" panose="02040503050406030204" pitchFamily="18" charset="0"/>
                                </a:rPr>
                              </m:ctrlPr>
                            </m:fPr>
                            <m:num>
                              <m:r>
                                <a:rPr lang="es-ES" b="0" i="1" smtClean="0">
                                  <a:latin typeface="Cambria Math" panose="02040503050406030204" pitchFamily="18" charset="0"/>
                                </a:rPr>
                                <m:t>𝐵</m:t>
                              </m:r>
                            </m:num>
                            <m:den>
                              <m:sSub>
                                <m:sSubPr>
                                  <m:ctrlPr>
                                    <a:rPr lang="es-ES" i="1" smtClean="0">
                                      <a:latin typeface="Cambria Math" panose="02040503050406030204" pitchFamily="18" charset="0"/>
                                    </a:rPr>
                                  </m:ctrlPr>
                                </m:sSubPr>
                                <m:e>
                                  <m:r>
                                    <a:rPr lang="es-ES" b="0" i="1" smtClean="0">
                                      <a:latin typeface="Cambria Math" panose="02040503050406030204" pitchFamily="18" charset="0"/>
                                    </a:rPr>
                                    <m:t>𝐴</m:t>
                                  </m:r>
                                </m:e>
                                <m:sub>
                                  <m:r>
                                    <a:rPr lang="es-ES" b="0" i="1" smtClean="0">
                                      <a:latin typeface="Cambria Math" panose="02040503050406030204" pitchFamily="18" charset="0"/>
                                    </a:rPr>
                                    <m:t>𝑖</m:t>
                                  </m:r>
                                </m:sub>
                              </m:sSub>
                            </m:den>
                          </m:f>
                          <m:r>
                            <a:rPr lang="es-ES" i="1">
                              <a:latin typeface="Cambria Math" panose="02040503050406030204" pitchFamily="18" charset="0"/>
                            </a:rPr>
                            <m:t>)</m:t>
                          </m:r>
                          <m:r>
                            <a:rPr lang="es-ES"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𝑃</m:t>
                          </m:r>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𝐴</m:t>
                              </m:r>
                            </m:e>
                            <m:sub>
                              <m:r>
                                <a:rPr lang="es-ES" b="0" i="1" smtClean="0">
                                  <a:latin typeface="Cambria Math" panose="02040503050406030204" pitchFamily="18" charset="0"/>
                                  <a:ea typeface="Cambria Math" panose="02040503050406030204" pitchFamily="18" charset="0"/>
                                </a:rPr>
                                <m:t>𝑖</m:t>
                              </m:r>
                            </m:sub>
                          </m:sSub>
                          <m:r>
                            <a:rPr lang="es-ES" b="0" i="1" smtClean="0">
                              <a:latin typeface="Cambria Math" panose="02040503050406030204" pitchFamily="18" charset="0"/>
                              <a:ea typeface="Cambria Math" panose="02040503050406030204" pitchFamily="18" charset="0"/>
                            </a:rPr>
                            <m:t>)</m:t>
                          </m:r>
                        </m:num>
                        <m:den>
                          <m:nary>
                            <m:naryPr>
                              <m:chr m:val="∑"/>
                              <m:subHide m:val="on"/>
                              <m:supHide m:val="on"/>
                              <m:ctrlPr>
                                <a:rPr lang="es-ES" b="0" i="1" smtClean="0">
                                  <a:latin typeface="Cambria Math" panose="02040503050406030204" pitchFamily="18" charset="0"/>
                                </a:rPr>
                              </m:ctrlPr>
                            </m:naryPr>
                            <m:sub/>
                            <m:sup/>
                            <m:e>
                              <m:r>
                                <a:rPr lang="es-ES" i="1">
                                  <a:latin typeface="Cambria Math" panose="02040503050406030204" pitchFamily="18" charset="0"/>
                                </a:rPr>
                                <m:t>𝑃</m:t>
                              </m:r>
                              <m:r>
                                <a:rPr lang="es-ES" i="1">
                                  <a:latin typeface="Cambria Math" panose="02040503050406030204" pitchFamily="18" charset="0"/>
                                </a:rPr>
                                <m:t>(</m:t>
                              </m:r>
                              <m:f>
                                <m:fPr>
                                  <m:type m:val="lin"/>
                                  <m:ctrlPr>
                                    <a:rPr lang="es-ES" i="1">
                                      <a:latin typeface="Cambria Math" panose="02040503050406030204" pitchFamily="18" charset="0"/>
                                    </a:rPr>
                                  </m:ctrlPr>
                                </m:fPr>
                                <m:num>
                                  <m:r>
                                    <a:rPr lang="es-ES" i="1">
                                      <a:latin typeface="Cambria Math" panose="02040503050406030204" pitchFamily="18" charset="0"/>
                                    </a:rPr>
                                    <m:t>𝐵</m:t>
                                  </m:r>
                                </m:num>
                                <m:den>
                                  <m:sSub>
                                    <m:sSubPr>
                                      <m:ctrlPr>
                                        <a:rPr lang="es-ES" i="1">
                                          <a:latin typeface="Cambria Math" panose="02040503050406030204" pitchFamily="18" charset="0"/>
                                        </a:rPr>
                                      </m:ctrlPr>
                                    </m:sSubPr>
                                    <m:e>
                                      <m:r>
                                        <a:rPr lang="es-ES" i="1">
                                          <a:latin typeface="Cambria Math" panose="02040503050406030204" pitchFamily="18" charset="0"/>
                                        </a:rPr>
                                        <m:t>𝐴</m:t>
                                      </m:r>
                                    </m:e>
                                    <m:sub>
                                      <m:r>
                                        <a:rPr lang="es-ES" i="1">
                                          <a:latin typeface="Cambria Math" panose="02040503050406030204" pitchFamily="18" charset="0"/>
                                        </a:rPr>
                                        <m:t>𝑖</m:t>
                                      </m:r>
                                    </m:sub>
                                  </m:sSub>
                                </m:den>
                              </m:f>
                              <m:r>
                                <a:rPr lang="es-ES" i="1">
                                  <a:latin typeface="Cambria Math" panose="02040503050406030204" pitchFamily="18" charset="0"/>
                                </a:rPr>
                                <m:t>)</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𝑃</m:t>
                              </m:r>
                              <m:r>
                                <a:rPr lang="es-ES" i="1">
                                  <a:latin typeface="Cambria Math" panose="02040503050406030204" pitchFamily="18" charset="0"/>
                                  <a:ea typeface="Cambria Math" panose="02040503050406030204" pitchFamily="18" charset="0"/>
                                </a:rPr>
                                <m:t>(</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𝐴</m:t>
                                  </m:r>
                                </m:e>
                                <m:sub>
                                  <m:r>
                                    <a:rPr lang="es-ES" i="1">
                                      <a:latin typeface="Cambria Math" panose="02040503050406030204" pitchFamily="18" charset="0"/>
                                      <a:ea typeface="Cambria Math" panose="02040503050406030204" pitchFamily="18" charset="0"/>
                                    </a:rPr>
                                    <m:t>𝑖</m:t>
                                  </m:r>
                                </m:sub>
                              </m:sSub>
                              <m:r>
                                <a:rPr lang="es-ES" i="1">
                                  <a:latin typeface="Cambria Math" panose="02040503050406030204" pitchFamily="18" charset="0"/>
                                  <a:ea typeface="Cambria Math" panose="02040503050406030204" pitchFamily="18" charset="0"/>
                                </a:rPr>
                                <m:t>)</m:t>
                              </m:r>
                            </m:e>
                          </m:nary>
                        </m:den>
                      </m:f>
                    </m:oMath>
                  </m:oMathPara>
                </a14:m>
                <a:endParaRPr lang="es-ES" dirty="0"/>
              </a:p>
            </p:txBody>
          </p:sp>
        </mc:Choice>
        <mc:Fallback xmlns="">
          <p:sp>
            <p:nvSpPr>
              <p:cNvPr id="3" name="CuadroTexto 2"/>
              <p:cNvSpPr txBox="1">
                <a:spLocks noRot="1" noChangeAspect="1" noMove="1" noResize="1" noEditPoints="1" noAdjustHandles="1" noChangeArrowheads="1" noChangeShapeType="1" noTextEdit="1"/>
              </p:cNvSpPr>
              <p:nvPr/>
            </p:nvSpPr>
            <p:spPr>
              <a:xfrm>
                <a:off x="1257955" y="3568937"/>
                <a:ext cx="3079369" cy="58464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uadroTexto 3"/>
              <p:cNvSpPr txBox="1"/>
              <p:nvPr/>
            </p:nvSpPr>
            <p:spPr>
              <a:xfrm>
                <a:off x="1095022" y="4433457"/>
                <a:ext cx="4512841" cy="954107"/>
              </a:xfrm>
              <a:prstGeom prst="rect">
                <a:avLst/>
              </a:prstGeom>
              <a:noFill/>
            </p:spPr>
            <p:txBody>
              <a:bodyPr wrap="square" rtlCol="0">
                <a:spAutoFit/>
              </a:bodyPr>
              <a:lstStyle/>
              <a:p>
                <a:r>
                  <a:rPr lang="es-ES" sz="1400" dirty="0"/>
                  <a:t>donde:</a:t>
                </a:r>
              </a:p>
              <a:p>
                <a:pPr marL="285750" indent="-285750">
                  <a:buFont typeface="Arial" panose="020B0604020202020204" pitchFamily="34" charset="0"/>
                  <a:buChar char="•"/>
                </a:pPr>
                <a14:m>
                  <m:oMath xmlns:m="http://schemas.openxmlformats.org/officeDocument/2006/math">
                    <m:r>
                      <a:rPr lang="es-ES" sz="1400" i="1">
                        <a:latin typeface="Cambria Math" panose="02040503050406030204" pitchFamily="18" charset="0"/>
                        <a:ea typeface="Cambria Math" panose="02040503050406030204" pitchFamily="18" charset="0"/>
                      </a:rPr>
                      <m:t>𝑃</m:t>
                    </m:r>
                    <m:d>
                      <m:dPr>
                        <m:ctrlPr>
                          <a:rPr lang="es-ES" sz="1400" i="1">
                            <a:latin typeface="Cambria Math" panose="02040503050406030204" pitchFamily="18" charset="0"/>
                            <a:ea typeface="Cambria Math" panose="02040503050406030204" pitchFamily="18" charset="0"/>
                          </a:rPr>
                        </m:ctrlPr>
                      </m:dPr>
                      <m:e>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𝐴</m:t>
                            </m:r>
                          </m:e>
                          <m:sub>
                            <m:r>
                              <a:rPr lang="es-ES" sz="1400" i="1">
                                <a:latin typeface="Cambria Math" panose="02040503050406030204" pitchFamily="18" charset="0"/>
                                <a:ea typeface="Cambria Math" panose="02040503050406030204" pitchFamily="18" charset="0"/>
                              </a:rPr>
                              <m:t>𝑖</m:t>
                            </m:r>
                          </m:sub>
                        </m:sSub>
                      </m:e>
                    </m:d>
                  </m:oMath>
                </a14:m>
                <a:r>
                  <a:rPr lang="es-ES" sz="1400" dirty="0"/>
                  <a:t> son las probabilidades a priori.</a:t>
                </a:r>
              </a:p>
              <a:p>
                <a:pPr marL="285750" indent="-285750">
                  <a:buFont typeface="Arial" panose="020B0604020202020204" pitchFamily="34" charset="0"/>
                  <a:buChar char="•"/>
                </a:pPr>
                <a14:m>
                  <m:oMath xmlns:m="http://schemas.openxmlformats.org/officeDocument/2006/math">
                    <m:r>
                      <a:rPr lang="es-ES" sz="1400" i="1">
                        <a:latin typeface="Cambria Math" panose="02040503050406030204" pitchFamily="18" charset="0"/>
                      </a:rPr>
                      <m:t>𝑃</m:t>
                    </m:r>
                    <m:r>
                      <a:rPr lang="es-ES" sz="1400" i="1">
                        <a:latin typeface="Cambria Math" panose="02040503050406030204" pitchFamily="18" charset="0"/>
                      </a:rPr>
                      <m:t>(</m:t>
                    </m:r>
                    <m:f>
                      <m:fPr>
                        <m:type m:val="lin"/>
                        <m:ctrlPr>
                          <a:rPr lang="es-ES" sz="1400" i="1">
                            <a:latin typeface="Cambria Math" panose="02040503050406030204" pitchFamily="18" charset="0"/>
                          </a:rPr>
                        </m:ctrlPr>
                      </m:fPr>
                      <m:num>
                        <m:r>
                          <a:rPr lang="es-ES" sz="1400" i="1">
                            <a:latin typeface="Cambria Math" panose="02040503050406030204" pitchFamily="18" charset="0"/>
                          </a:rPr>
                          <m:t>𝐵</m:t>
                        </m:r>
                      </m:num>
                      <m:den>
                        <m:sSub>
                          <m:sSubPr>
                            <m:ctrlPr>
                              <a:rPr lang="es-ES" sz="1400" i="1">
                                <a:latin typeface="Cambria Math" panose="02040503050406030204" pitchFamily="18" charset="0"/>
                              </a:rPr>
                            </m:ctrlPr>
                          </m:sSubPr>
                          <m:e>
                            <m:r>
                              <a:rPr lang="es-ES" sz="1400" i="1">
                                <a:latin typeface="Cambria Math" panose="02040503050406030204" pitchFamily="18" charset="0"/>
                              </a:rPr>
                              <m:t>𝐴</m:t>
                            </m:r>
                          </m:e>
                          <m:sub>
                            <m:r>
                              <a:rPr lang="es-ES" sz="1400" i="1">
                                <a:latin typeface="Cambria Math" panose="02040503050406030204" pitchFamily="18" charset="0"/>
                              </a:rPr>
                              <m:t>𝑖</m:t>
                            </m:r>
                          </m:sub>
                        </m:sSub>
                      </m:den>
                    </m:f>
                    <m:r>
                      <a:rPr lang="es-ES" sz="1400" i="1">
                        <a:latin typeface="Cambria Math" panose="02040503050406030204" pitchFamily="18" charset="0"/>
                      </a:rPr>
                      <m:t>)</m:t>
                    </m:r>
                  </m:oMath>
                </a14:m>
                <a:r>
                  <a:rPr lang="es-ES" sz="1400" dirty="0"/>
                  <a:t> es la probabilidad de B en la hipótesis </a:t>
                </a:r>
                <a14:m>
                  <m:oMath xmlns:m="http://schemas.openxmlformats.org/officeDocument/2006/math">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𝐴</m:t>
                        </m:r>
                      </m:e>
                      <m:sub>
                        <m:r>
                          <a:rPr lang="es-ES" sz="1400" i="1">
                            <a:latin typeface="Cambria Math" panose="02040503050406030204" pitchFamily="18" charset="0"/>
                            <a:ea typeface="Cambria Math" panose="02040503050406030204" pitchFamily="18" charset="0"/>
                          </a:rPr>
                          <m:t>𝑖</m:t>
                        </m:r>
                      </m:sub>
                    </m:sSub>
                  </m:oMath>
                </a14:m>
                <a:r>
                  <a:rPr lang="es-ES" sz="1400" dirty="0"/>
                  <a:t> .</a:t>
                </a:r>
              </a:p>
              <a:p>
                <a:pPr marL="285750" indent="-285750">
                  <a:buFont typeface="Arial" panose="020B0604020202020204" pitchFamily="34" charset="0"/>
                  <a:buChar char="•"/>
                </a:pPr>
                <a14:m>
                  <m:oMath xmlns:m="http://schemas.openxmlformats.org/officeDocument/2006/math">
                    <m:r>
                      <a:rPr lang="es-ES" sz="1400" b="0" i="1" smtClean="0">
                        <a:latin typeface="Cambria Math" panose="02040503050406030204" pitchFamily="18" charset="0"/>
                      </a:rPr>
                      <m:t>𝑃</m:t>
                    </m:r>
                    <m:d>
                      <m:dPr>
                        <m:ctrlPr>
                          <a:rPr lang="es-ES" sz="1400" b="0" i="1" smtClean="0">
                            <a:latin typeface="Cambria Math" panose="02040503050406030204" pitchFamily="18" charset="0"/>
                          </a:rPr>
                        </m:ctrlPr>
                      </m:dPr>
                      <m:e>
                        <m:f>
                          <m:fPr>
                            <m:type m:val="lin"/>
                            <m:ctrlPr>
                              <a:rPr lang="es-ES" sz="1400" b="0" i="1" smtClean="0">
                                <a:latin typeface="Cambria Math" panose="02040503050406030204" pitchFamily="18" charset="0"/>
                              </a:rPr>
                            </m:ctrlPr>
                          </m:fPr>
                          <m:num>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𝐴</m:t>
                                </m:r>
                              </m:e>
                              <m:sub>
                                <m:r>
                                  <a:rPr lang="es-ES" sz="1400" b="0" i="1" smtClean="0">
                                    <a:latin typeface="Cambria Math" panose="02040503050406030204" pitchFamily="18" charset="0"/>
                                  </a:rPr>
                                  <m:t>𝑖</m:t>
                                </m:r>
                              </m:sub>
                            </m:sSub>
                          </m:num>
                          <m:den>
                            <m:r>
                              <a:rPr lang="es-ES" sz="1400" b="0" i="1" smtClean="0">
                                <a:latin typeface="Cambria Math" panose="02040503050406030204" pitchFamily="18" charset="0"/>
                              </a:rPr>
                              <m:t>𝐵</m:t>
                            </m:r>
                          </m:den>
                        </m:f>
                      </m:e>
                    </m:d>
                  </m:oMath>
                </a14:m>
                <a:r>
                  <a:rPr lang="es-ES" sz="1400" dirty="0"/>
                  <a:t> son las probabilidades a posteriori.</a:t>
                </a:r>
              </a:p>
            </p:txBody>
          </p:sp>
        </mc:Choice>
        <mc:Fallback xmlns="">
          <p:sp>
            <p:nvSpPr>
              <p:cNvPr id="4" name="CuadroTexto 3"/>
              <p:cNvSpPr txBox="1">
                <a:spLocks noRot="1" noChangeAspect="1" noMove="1" noResize="1" noEditPoints="1" noAdjustHandles="1" noChangeArrowheads="1" noChangeShapeType="1" noTextEdit="1"/>
              </p:cNvSpPr>
              <p:nvPr/>
            </p:nvSpPr>
            <p:spPr>
              <a:xfrm>
                <a:off x="1095022" y="4433457"/>
                <a:ext cx="4512841" cy="954107"/>
              </a:xfrm>
              <a:prstGeom prst="rect">
                <a:avLst/>
              </a:prstGeom>
              <a:blipFill>
                <a:blip r:embed="rId4"/>
                <a:stretch>
                  <a:fillRect l="-405" t="-637" b="-48408"/>
                </a:stretch>
              </a:blipFill>
            </p:spPr>
            <p:txBody>
              <a:bodyPr/>
              <a:lstStyle/>
              <a:p>
                <a:r>
                  <a:rPr lang="en-US">
                    <a:noFill/>
                  </a:rPr>
                  <a:t> </a:t>
                </a:r>
              </a:p>
            </p:txBody>
          </p:sp>
        </mc:Fallback>
      </mc:AlternateContent>
      <p:pic>
        <p:nvPicPr>
          <p:cNvPr id="6" name="Picture 10">
            <a:extLst>
              <a:ext uri="{FF2B5EF4-FFF2-40B4-BE49-F238E27FC236}">
                <a16:creationId xmlns:a16="http://schemas.microsoft.com/office/drawing/2014/main" id="{D5A596E0-700C-4692-AC71-08183A2953E6}"/>
              </a:ext>
            </a:extLst>
          </p:cNvPr>
          <p:cNvPicPr>
            <a:picLocks noChangeAspect="1"/>
          </p:cNvPicPr>
          <p:nvPr/>
        </p:nvPicPr>
        <p:blipFill>
          <a:blip r:embed="rId5"/>
          <a:stretch>
            <a:fillRect/>
          </a:stretch>
        </p:blipFill>
        <p:spPr>
          <a:xfrm>
            <a:off x="5449014" y="3568937"/>
            <a:ext cx="6192011" cy="2650427"/>
          </a:xfrm>
          <a:prstGeom prst="rect">
            <a:avLst/>
          </a:prstGeom>
        </p:spPr>
      </p:pic>
      <p:pic>
        <p:nvPicPr>
          <p:cNvPr id="9" name="Imagen 8">
            <a:extLst>
              <a:ext uri="{FF2B5EF4-FFF2-40B4-BE49-F238E27FC236}">
                <a16:creationId xmlns:a16="http://schemas.microsoft.com/office/drawing/2014/main" id="{83305B5A-B052-410D-ADB1-21FBCD043E75}"/>
              </a:ext>
            </a:extLst>
          </p:cNvPr>
          <p:cNvPicPr>
            <a:picLocks noChangeAspect="1"/>
          </p:cNvPicPr>
          <p:nvPr/>
        </p:nvPicPr>
        <p:blipFill>
          <a:blip r:embed="rId6"/>
          <a:stretch>
            <a:fillRect/>
          </a:stretch>
        </p:blipFill>
        <p:spPr>
          <a:xfrm>
            <a:off x="9393622" y="1006490"/>
            <a:ext cx="1703356" cy="2238909"/>
          </a:xfrm>
          <a:prstGeom prst="rect">
            <a:avLst/>
          </a:prstGeom>
        </p:spPr>
      </p:pic>
    </p:spTree>
    <p:extLst>
      <p:ext uri="{BB962C8B-B14F-4D97-AF65-F5344CB8AC3E}">
        <p14:creationId xmlns:p14="http://schemas.microsoft.com/office/powerpoint/2010/main" val="3696832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61067" y="827669"/>
            <a:ext cx="8545690" cy="1754326"/>
          </a:xfrm>
          <a:prstGeom prst="rect">
            <a:avLst/>
          </a:prstGeom>
        </p:spPr>
        <p:txBody>
          <a:bodyPr wrap="square">
            <a:spAutoFit/>
          </a:bodyPr>
          <a:lstStyle/>
          <a:p>
            <a:pPr algn="just">
              <a:lnSpc>
                <a:spcPct val="150000"/>
              </a:lnSpc>
            </a:pPr>
            <a:r>
              <a:rPr lang="es-ES" b="1" dirty="0"/>
              <a:t>Ejemplo 1</a:t>
            </a:r>
            <a:r>
              <a:rPr lang="es-ES" dirty="0"/>
              <a:t>. A un congreso asisten 100 personas, de las cuales 65 son hombres y 35 son mujeres. Se sabe que el 0.06 de los hombres y el 0.10 de las mujeres son especialistas en computación. Si se selecciona al azar a un especialista en computación, ¿</a:t>
            </a:r>
            <a:r>
              <a:rPr lang="es-ES" b="1" dirty="0"/>
              <a:t>Cuál es la probabilidad de que sea mujer</a:t>
            </a:r>
            <a:r>
              <a:rPr lang="es-ES" dirty="0"/>
              <a:t>?</a:t>
            </a:r>
          </a:p>
        </p:txBody>
      </p:sp>
      <mc:AlternateContent xmlns:mc="http://schemas.openxmlformats.org/markup-compatibility/2006" xmlns:a14="http://schemas.microsoft.com/office/drawing/2010/main">
        <mc:Choice Requires="a14">
          <p:sp>
            <p:nvSpPr>
              <p:cNvPr id="5" name="CuadroTexto 4"/>
              <p:cNvSpPr txBox="1"/>
              <p:nvPr/>
            </p:nvSpPr>
            <p:spPr>
              <a:xfrm>
                <a:off x="4927599" y="3335867"/>
                <a:ext cx="4719562" cy="5866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f>
                            <m:fPr>
                              <m:type m:val="lin"/>
                              <m:ctrlPr>
                                <a:rPr lang="es-ES" b="0" i="1" smtClean="0">
                                  <a:latin typeface="Cambria Math" panose="02040503050406030204" pitchFamily="18" charset="0"/>
                                </a:rPr>
                              </m:ctrlPr>
                            </m:fPr>
                            <m:num>
                              <m:r>
                                <a:rPr lang="es-ES" b="0" i="1" smtClean="0">
                                  <a:latin typeface="Cambria Math" panose="02040503050406030204" pitchFamily="18" charset="0"/>
                                </a:rPr>
                                <m:t>𝑀</m:t>
                              </m:r>
                            </m:num>
                            <m:den>
                              <m:r>
                                <a:rPr lang="es-ES" b="0" i="1" smtClean="0">
                                  <a:latin typeface="Cambria Math" panose="02040503050406030204" pitchFamily="18" charset="0"/>
                                </a:rPr>
                                <m:t>𝐸</m:t>
                              </m:r>
                            </m:den>
                          </m:f>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i="1">
                              <a:latin typeface="Cambria Math" panose="02040503050406030204" pitchFamily="18" charset="0"/>
                            </a:rPr>
                            <m:t>𝑃</m:t>
                          </m:r>
                          <m:d>
                            <m:dPr>
                              <m:ctrlPr>
                                <a:rPr lang="es-ES" i="1">
                                  <a:latin typeface="Cambria Math" panose="02040503050406030204" pitchFamily="18" charset="0"/>
                                </a:rPr>
                              </m:ctrlPr>
                            </m:dPr>
                            <m:e>
                              <m:r>
                                <a:rPr lang="es-ES" i="1">
                                  <a:latin typeface="Cambria Math" panose="02040503050406030204" pitchFamily="18" charset="0"/>
                                </a:rPr>
                                <m:t>𝑀</m:t>
                              </m:r>
                            </m:e>
                          </m:d>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rPr>
                            <m:t>𝑃</m:t>
                          </m:r>
                          <m:r>
                            <a:rPr lang="es-ES" i="1">
                              <a:latin typeface="Cambria Math" panose="02040503050406030204" pitchFamily="18" charset="0"/>
                            </a:rPr>
                            <m:t>(</m:t>
                          </m:r>
                          <m:f>
                            <m:fPr>
                              <m:type m:val="lin"/>
                              <m:ctrlPr>
                                <a:rPr lang="es-ES" i="1">
                                  <a:latin typeface="Cambria Math" panose="02040503050406030204" pitchFamily="18" charset="0"/>
                                </a:rPr>
                              </m:ctrlPr>
                            </m:fPr>
                            <m:num>
                              <m:r>
                                <a:rPr lang="es-ES" i="1">
                                  <a:latin typeface="Cambria Math" panose="02040503050406030204" pitchFamily="18" charset="0"/>
                                </a:rPr>
                                <m:t>𝐸</m:t>
                              </m:r>
                            </m:num>
                            <m:den>
                              <m:r>
                                <a:rPr lang="es-ES" i="1">
                                  <a:latin typeface="Cambria Math" panose="02040503050406030204" pitchFamily="18" charset="0"/>
                                </a:rPr>
                                <m:t>𝑀</m:t>
                              </m:r>
                              <m:r>
                                <a:rPr lang="es-ES" i="1">
                                  <a:latin typeface="Cambria Math" panose="02040503050406030204" pitchFamily="18" charset="0"/>
                                </a:rPr>
                                <m:t>) </m:t>
                              </m:r>
                            </m:den>
                          </m:f>
                        </m:num>
                        <m:den>
                          <m:r>
                            <a:rPr lang="es-ES" i="1">
                              <a:latin typeface="Cambria Math" panose="02040503050406030204" pitchFamily="18" charset="0"/>
                            </a:rPr>
                            <m:t>𝑃</m:t>
                          </m:r>
                          <m:d>
                            <m:dPr>
                              <m:ctrlPr>
                                <a:rPr lang="es-ES" i="1">
                                  <a:latin typeface="Cambria Math" panose="02040503050406030204" pitchFamily="18" charset="0"/>
                                </a:rPr>
                              </m:ctrlPr>
                            </m:dPr>
                            <m:e>
                              <m:r>
                                <a:rPr lang="es-ES" b="0" i="1" smtClean="0">
                                  <a:latin typeface="Cambria Math" panose="02040503050406030204" pitchFamily="18" charset="0"/>
                                </a:rPr>
                                <m:t>𝐻</m:t>
                              </m:r>
                            </m:e>
                          </m:d>
                          <m:r>
                            <a:rPr lang="es-ES" i="1" smtClean="0">
                              <a:latin typeface="Cambria Math" panose="02040503050406030204" pitchFamily="18" charset="0"/>
                              <a:ea typeface="Cambria Math" panose="02040503050406030204" pitchFamily="18" charset="0"/>
                            </a:rPr>
                            <m:t>×</m:t>
                          </m:r>
                          <m:r>
                            <a:rPr lang="es-ES" i="1">
                              <a:latin typeface="Cambria Math" panose="02040503050406030204" pitchFamily="18" charset="0"/>
                            </a:rPr>
                            <m:t>𝑃</m:t>
                          </m:r>
                          <m:r>
                            <a:rPr lang="es-ES" i="1">
                              <a:latin typeface="Cambria Math" panose="02040503050406030204" pitchFamily="18" charset="0"/>
                            </a:rPr>
                            <m:t>(</m:t>
                          </m:r>
                          <m:f>
                            <m:fPr>
                              <m:type m:val="lin"/>
                              <m:ctrlPr>
                                <a:rPr lang="es-ES" i="1">
                                  <a:latin typeface="Cambria Math" panose="02040503050406030204" pitchFamily="18" charset="0"/>
                                </a:rPr>
                              </m:ctrlPr>
                            </m:fPr>
                            <m:num>
                              <m:r>
                                <a:rPr lang="es-ES" i="1">
                                  <a:latin typeface="Cambria Math" panose="02040503050406030204" pitchFamily="18" charset="0"/>
                                </a:rPr>
                                <m:t>𝐸</m:t>
                              </m:r>
                            </m:num>
                            <m:den>
                              <m:r>
                                <a:rPr lang="es-ES" b="0" i="1" smtClean="0">
                                  <a:latin typeface="Cambria Math" panose="02040503050406030204" pitchFamily="18" charset="0"/>
                                </a:rPr>
                                <m:t>𝐻</m:t>
                              </m:r>
                              <m:r>
                                <a:rPr lang="es-ES" i="1">
                                  <a:latin typeface="Cambria Math" panose="02040503050406030204" pitchFamily="18" charset="0"/>
                                </a:rPr>
                                <m:t>)</m:t>
                              </m:r>
                              <m:r>
                                <a:rPr lang="es-ES" b="0" i="1" smtClean="0">
                                  <a:latin typeface="Cambria Math" panose="02040503050406030204" pitchFamily="18" charset="0"/>
                                </a:rPr>
                                <m:t>+</m:t>
                              </m:r>
                              <m:r>
                                <a:rPr lang="es-ES" i="1">
                                  <a:latin typeface="Cambria Math" panose="02040503050406030204" pitchFamily="18" charset="0"/>
                                </a:rPr>
                                <m:t>𝑃</m:t>
                              </m:r>
                              <m:d>
                                <m:dPr>
                                  <m:ctrlPr>
                                    <a:rPr lang="es-ES" i="1">
                                      <a:latin typeface="Cambria Math" panose="02040503050406030204" pitchFamily="18" charset="0"/>
                                    </a:rPr>
                                  </m:ctrlPr>
                                </m:dPr>
                                <m:e>
                                  <m:r>
                                    <a:rPr lang="es-ES" i="1">
                                      <a:latin typeface="Cambria Math" panose="02040503050406030204" pitchFamily="18" charset="0"/>
                                    </a:rPr>
                                    <m:t>𝑀</m:t>
                                  </m:r>
                                </m:e>
                              </m:d>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rPr>
                                <m:t>𝑃</m:t>
                              </m:r>
                              <m:r>
                                <a:rPr lang="es-ES" i="1">
                                  <a:latin typeface="Cambria Math" panose="02040503050406030204" pitchFamily="18" charset="0"/>
                                </a:rPr>
                                <m:t>(</m:t>
                              </m:r>
                              <m:f>
                                <m:fPr>
                                  <m:type m:val="lin"/>
                                  <m:ctrlPr>
                                    <a:rPr lang="es-ES" i="1">
                                      <a:latin typeface="Cambria Math" panose="02040503050406030204" pitchFamily="18" charset="0"/>
                                    </a:rPr>
                                  </m:ctrlPr>
                                </m:fPr>
                                <m:num>
                                  <m:r>
                                    <a:rPr lang="es-ES" i="1">
                                      <a:latin typeface="Cambria Math" panose="02040503050406030204" pitchFamily="18" charset="0"/>
                                    </a:rPr>
                                    <m:t>𝐸</m:t>
                                  </m:r>
                                </m:num>
                                <m:den>
                                  <m:r>
                                    <a:rPr lang="es-ES" i="1">
                                      <a:latin typeface="Cambria Math" panose="02040503050406030204" pitchFamily="18" charset="0"/>
                                    </a:rPr>
                                    <m:t>𝑀</m:t>
                                  </m:r>
                                  <m:r>
                                    <a:rPr lang="es-ES" i="1">
                                      <a:latin typeface="Cambria Math" panose="02040503050406030204" pitchFamily="18" charset="0"/>
                                    </a:rPr>
                                    <m:t>) </m:t>
                                  </m:r>
                                </m:den>
                              </m:f>
                            </m:den>
                          </m:f>
                        </m:den>
                      </m:f>
                    </m:oMath>
                  </m:oMathPara>
                </a14:m>
                <a:endParaRPr lang="es-ES" dirty="0"/>
              </a:p>
            </p:txBody>
          </p:sp>
        </mc:Choice>
        <mc:Fallback xmlns="">
          <p:sp>
            <p:nvSpPr>
              <p:cNvPr id="5" name="CuadroTexto 4"/>
              <p:cNvSpPr txBox="1">
                <a:spLocks noRot="1" noChangeAspect="1" noMove="1" noResize="1" noEditPoints="1" noAdjustHandles="1" noChangeArrowheads="1" noChangeShapeType="1" noTextEdit="1"/>
              </p:cNvSpPr>
              <p:nvPr/>
            </p:nvSpPr>
            <p:spPr>
              <a:xfrm>
                <a:off x="4927599" y="3335867"/>
                <a:ext cx="4719562" cy="586699"/>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5825066" y="4357511"/>
                <a:ext cx="4405886" cy="5767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0.35(0.10)</m:t>
                          </m:r>
                        </m:num>
                        <m:den>
                          <m:r>
                            <a:rPr lang="es-ES" b="0" i="1" smtClean="0">
                              <a:latin typeface="Cambria Math" panose="02040503050406030204" pitchFamily="18" charset="0"/>
                            </a:rPr>
                            <m:t>0.65</m:t>
                          </m:r>
                          <m:d>
                            <m:dPr>
                              <m:ctrlPr>
                                <a:rPr lang="es-ES" b="0" i="1" smtClean="0">
                                  <a:latin typeface="Cambria Math" panose="02040503050406030204" pitchFamily="18" charset="0"/>
                                </a:rPr>
                              </m:ctrlPr>
                            </m:dPr>
                            <m:e>
                              <m:r>
                                <a:rPr lang="es-ES" b="0" i="1" smtClean="0">
                                  <a:latin typeface="Cambria Math" panose="02040503050406030204" pitchFamily="18" charset="0"/>
                                </a:rPr>
                                <m:t>0.06</m:t>
                              </m:r>
                            </m:e>
                          </m:d>
                          <m:r>
                            <a:rPr lang="es-ES" b="0" i="1" smtClean="0">
                              <a:latin typeface="Cambria Math" panose="02040503050406030204" pitchFamily="18" charset="0"/>
                            </a:rPr>
                            <m:t>+0.35(0.10)</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0.035</m:t>
                          </m:r>
                        </m:num>
                        <m:den>
                          <m:r>
                            <a:rPr lang="es-ES" b="0" i="1" smtClean="0">
                              <a:latin typeface="Cambria Math" panose="02040503050406030204" pitchFamily="18" charset="0"/>
                            </a:rPr>
                            <m:t>0.074</m:t>
                          </m:r>
                        </m:den>
                      </m:f>
                      <m:r>
                        <a:rPr lang="es-ES" b="0" i="1" smtClean="0">
                          <a:latin typeface="Cambria Math" panose="02040503050406030204" pitchFamily="18" charset="0"/>
                        </a:rPr>
                        <m:t>=0.473</m:t>
                      </m:r>
                    </m:oMath>
                  </m:oMathPara>
                </a14:m>
                <a:endParaRPr lang="es-ES" dirty="0"/>
              </a:p>
            </p:txBody>
          </p:sp>
        </mc:Choice>
        <mc:Fallback xmlns="">
          <p:sp>
            <p:nvSpPr>
              <p:cNvPr id="6" name="CuadroTexto 5"/>
              <p:cNvSpPr txBox="1">
                <a:spLocks noRot="1" noChangeAspect="1" noMove="1" noResize="1" noEditPoints="1" noAdjustHandles="1" noChangeArrowheads="1" noChangeShapeType="1" noTextEdit="1"/>
              </p:cNvSpPr>
              <p:nvPr/>
            </p:nvSpPr>
            <p:spPr>
              <a:xfrm>
                <a:off x="5825066" y="4357511"/>
                <a:ext cx="4405886" cy="576761"/>
              </a:xfrm>
              <a:prstGeom prst="rect">
                <a:avLst/>
              </a:prstGeom>
              <a:blipFill rotWithShape="0">
                <a:blip r:embed="rId4"/>
                <a:stretch>
                  <a:fillRect/>
                </a:stretch>
              </a:blipFill>
            </p:spPr>
            <p:txBody>
              <a:bodyPr/>
              <a:lstStyle/>
              <a:p>
                <a:r>
                  <a:rPr lang="es-ES">
                    <a:noFill/>
                  </a:rPr>
                  <a:t> </a:t>
                </a:r>
              </a:p>
            </p:txBody>
          </p:sp>
        </mc:Fallback>
      </mc:AlternateContent>
      <p:pic>
        <p:nvPicPr>
          <p:cNvPr id="3" name="Picture 2"/>
          <p:cNvPicPr>
            <a:picLocks noChangeAspect="1"/>
          </p:cNvPicPr>
          <p:nvPr/>
        </p:nvPicPr>
        <p:blipFill>
          <a:blip r:embed="rId5"/>
          <a:stretch>
            <a:fillRect/>
          </a:stretch>
        </p:blipFill>
        <p:spPr>
          <a:xfrm>
            <a:off x="1761067" y="2904595"/>
            <a:ext cx="2562225" cy="2200275"/>
          </a:xfrm>
          <a:prstGeom prst="rect">
            <a:avLst/>
          </a:prstGeom>
        </p:spPr>
      </p:pic>
    </p:spTree>
    <p:extLst>
      <p:ext uri="{BB962C8B-B14F-4D97-AF65-F5344CB8AC3E}">
        <p14:creationId xmlns:p14="http://schemas.microsoft.com/office/powerpoint/2010/main" val="255414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58299" y="459828"/>
            <a:ext cx="10115290" cy="1754326"/>
          </a:xfrm>
          <a:prstGeom prst="rect">
            <a:avLst/>
          </a:prstGeom>
        </p:spPr>
        <p:txBody>
          <a:bodyPr wrap="square">
            <a:spAutoFit/>
          </a:bodyPr>
          <a:lstStyle/>
          <a:p>
            <a:pPr>
              <a:lnSpc>
                <a:spcPct val="150000"/>
              </a:lnSpc>
            </a:pPr>
            <a:r>
              <a:rPr lang="es-ES" b="1" dirty="0"/>
              <a:t>Ejemplo 2</a:t>
            </a:r>
            <a:r>
              <a:rPr lang="es-ES" dirty="0"/>
              <a:t>. Una compañía de transporte público tiene tres líneas en una ciudad, de forma que el 0.45 de los autobuses cubre el servicio de la línea 1, el 0.25 cubre la línea 2 y el 0.30 cubre el servicio de la línea 3. Se sabe que la probabilidad de que, diariamente, un autobús se averíe es del 0.02, 0.03 y 0.01 respectivamente, para cada línea.</a:t>
            </a:r>
          </a:p>
        </p:txBody>
      </p:sp>
      <p:sp>
        <p:nvSpPr>
          <p:cNvPr id="4" name="Rectángulo 3"/>
          <p:cNvSpPr/>
          <p:nvPr/>
        </p:nvSpPr>
        <p:spPr>
          <a:xfrm>
            <a:off x="1125338" y="2469106"/>
            <a:ext cx="9368589" cy="369332"/>
          </a:xfrm>
          <a:prstGeom prst="rect">
            <a:avLst/>
          </a:prstGeom>
        </p:spPr>
        <p:txBody>
          <a:bodyPr wrap="square">
            <a:spAutoFit/>
          </a:bodyPr>
          <a:lstStyle/>
          <a:p>
            <a:r>
              <a:rPr lang="es-ES" dirty="0"/>
              <a:t>a) Calcular la probabilidad de que, en un día, un autobús sufra una avería.</a:t>
            </a:r>
          </a:p>
        </p:txBody>
      </p:sp>
      <mc:AlternateContent xmlns:mc="http://schemas.openxmlformats.org/markup-compatibility/2006" xmlns:a14="http://schemas.microsoft.com/office/drawing/2010/main">
        <mc:Choice Requires="a14">
          <p:sp>
            <p:nvSpPr>
              <p:cNvPr id="6" name="CuadroTexto 5"/>
              <p:cNvSpPr txBox="1"/>
              <p:nvPr/>
            </p:nvSpPr>
            <p:spPr>
              <a:xfrm>
                <a:off x="1489018" y="3396115"/>
                <a:ext cx="556639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𝐵</m:t>
                          </m:r>
                        </m:e>
                      </m:d>
                      <m:r>
                        <a:rPr lang="es-ES" b="0" i="1" smtClean="0">
                          <a:latin typeface="Cambria Math" panose="02040503050406030204" pitchFamily="18" charset="0"/>
                        </a:rPr>
                        <m:t>=0.45</m:t>
                      </m:r>
                      <m:d>
                        <m:dPr>
                          <m:ctrlPr>
                            <a:rPr lang="es-ES" b="0" i="1" smtClean="0">
                              <a:latin typeface="Cambria Math" panose="02040503050406030204" pitchFamily="18" charset="0"/>
                            </a:rPr>
                          </m:ctrlPr>
                        </m:dPr>
                        <m:e>
                          <m:r>
                            <a:rPr lang="es-ES" b="0" i="1" smtClean="0">
                              <a:latin typeface="Cambria Math" panose="02040503050406030204" pitchFamily="18" charset="0"/>
                            </a:rPr>
                            <m:t>0.02</m:t>
                          </m:r>
                        </m:e>
                      </m:d>
                      <m:r>
                        <a:rPr lang="es-ES" b="0" i="1" smtClean="0">
                          <a:latin typeface="Cambria Math" panose="02040503050406030204" pitchFamily="18" charset="0"/>
                        </a:rPr>
                        <m:t>+0.25</m:t>
                      </m:r>
                      <m:d>
                        <m:dPr>
                          <m:ctrlPr>
                            <a:rPr lang="es-ES" b="0" i="1" smtClean="0">
                              <a:latin typeface="Cambria Math" panose="02040503050406030204" pitchFamily="18" charset="0"/>
                            </a:rPr>
                          </m:ctrlPr>
                        </m:dPr>
                        <m:e>
                          <m:r>
                            <a:rPr lang="es-ES" b="0" i="1" smtClean="0">
                              <a:latin typeface="Cambria Math" panose="02040503050406030204" pitchFamily="18" charset="0"/>
                            </a:rPr>
                            <m:t>0.03</m:t>
                          </m:r>
                        </m:e>
                      </m:d>
                      <m:r>
                        <a:rPr lang="es-ES" b="0" i="1" smtClean="0">
                          <a:latin typeface="Cambria Math" panose="02040503050406030204" pitchFamily="18" charset="0"/>
                        </a:rPr>
                        <m:t>+0.30</m:t>
                      </m:r>
                      <m:d>
                        <m:dPr>
                          <m:ctrlPr>
                            <a:rPr lang="es-ES" b="0" i="1" smtClean="0">
                              <a:latin typeface="Cambria Math" panose="02040503050406030204" pitchFamily="18" charset="0"/>
                            </a:rPr>
                          </m:ctrlPr>
                        </m:dPr>
                        <m:e>
                          <m:r>
                            <a:rPr lang="es-ES" b="0" i="1" smtClean="0">
                              <a:latin typeface="Cambria Math" panose="02040503050406030204" pitchFamily="18" charset="0"/>
                            </a:rPr>
                            <m:t>0.01</m:t>
                          </m:r>
                        </m:e>
                      </m:d>
                      <m:r>
                        <a:rPr lang="es-ES" b="0" i="1" smtClean="0">
                          <a:latin typeface="Cambria Math" panose="02040503050406030204" pitchFamily="18" charset="0"/>
                        </a:rPr>
                        <m:t>=0.0195</m:t>
                      </m:r>
                    </m:oMath>
                  </m:oMathPara>
                </a14:m>
                <a:endParaRPr lang="es-ES" dirty="0"/>
              </a:p>
            </p:txBody>
          </p:sp>
        </mc:Choice>
        <mc:Fallback xmlns="">
          <p:sp>
            <p:nvSpPr>
              <p:cNvPr id="6" name="CuadroTexto 5"/>
              <p:cNvSpPr txBox="1">
                <a:spLocks noRot="1" noChangeAspect="1" noMove="1" noResize="1" noEditPoints="1" noAdjustHandles="1" noChangeArrowheads="1" noChangeShapeType="1" noTextEdit="1"/>
              </p:cNvSpPr>
              <p:nvPr/>
            </p:nvSpPr>
            <p:spPr>
              <a:xfrm>
                <a:off x="1489018" y="3396115"/>
                <a:ext cx="5566396" cy="276999"/>
              </a:xfrm>
              <a:prstGeom prst="rect">
                <a:avLst/>
              </a:prstGeom>
              <a:blipFill rotWithShape="0">
                <a:blip r:embed="rId2"/>
                <a:stretch>
                  <a:fillRect l="-438" r="-657" b="-6522"/>
                </a:stretch>
              </a:blipFill>
            </p:spPr>
            <p:txBody>
              <a:bodyPr/>
              <a:lstStyle/>
              <a:p>
                <a:r>
                  <a:rPr lang="en-US">
                    <a:noFill/>
                  </a:rPr>
                  <a:t> </a:t>
                </a:r>
              </a:p>
            </p:txBody>
          </p:sp>
        </mc:Fallback>
      </mc:AlternateContent>
      <p:sp>
        <p:nvSpPr>
          <p:cNvPr id="8" name="Rectángulo 7"/>
          <p:cNvSpPr/>
          <p:nvPr/>
        </p:nvSpPr>
        <p:spPr>
          <a:xfrm>
            <a:off x="1125338" y="4287941"/>
            <a:ext cx="8241632" cy="369332"/>
          </a:xfrm>
          <a:prstGeom prst="rect">
            <a:avLst/>
          </a:prstGeom>
        </p:spPr>
        <p:txBody>
          <a:bodyPr wrap="square">
            <a:spAutoFit/>
          </a:bodyPr>
          <a:lstStyle/>
          <a:p>
            <a:r>
              <a:rPr lang="es-ES" dirty="0"/>
              <a:t>b) La probabilidad de que sea de la línea 1, sabiendo que sufre una avería es:</a:t>
            </a:r>
          </a:p>
        </p:txBody>
      </p:sp>
      <mc:AlternateContent xmlns:mc="http://schemas.openxmlformats.org/markup-compatibility/2006" xmlns:a14="http://schemas.microsoft.com/office/drawing/2010/main">
        <mc:Choice Requires="a14">
          <p:sp>
            <p:nvSpPr>
              <p:cNvPr id="9" name="CuadroTexto 8"/>
              <p:cNvSpPr txBox="1"/>
              <p:nvPr/>
            </p:nvSpPr>
            <p:spPr>
              <a:xfrm>
                <a:off x="2236313" y="5122617"/>
                <a:ext cx="3276987" cy="5276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f>
                            <m:fPr>
                              <m:type m:val="lin"/>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𝐴</m:t>
                                  </m:r>
                                </m:e>
                                <m:sub>
                                  <m:r>
                                    <a:rPr lang="es-ES" b="0" i="1" smtClean="0">
                                      <a:latin typeface="Cambria Math" panose="02040503050406030204" pitchFamily="18" charset="0"/>
                                    </a:rPr>
                                    <m:t>1</m:t>
                                  </m:r>
                                </m:sub>
                              </m:sSub>
                            </m:num>
                            <m:den>
                              <m:r>
                                <a:rPr lang="es-ES" b="0" i="1" smtClean="0">
                                  <a:latin typeface="Cambria Math" panose="02040503050406030204" pitchFamily="18" charset="0"/>
                                </a:rPr>
                                <m:t>𝐵</m:t>
                              </m:r>
                            </m:den>
                          </m:f>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0.45(0.02)</m:t>
                          </m:r>
                        </m:num>
                        <m:den>
                          <m:r>
                            <a:rPr lang="es-ES" b="0" i="1" smtClean="0">
                              <a:latin typeface="Cambria Math" panose="02040503050406030204" pitchFamily="18" charset="0"/>
                            </a:rPr>
                            <m:t>0.0195</m:t>
                          </m:r>
                        </m:den>
                      </m:f>
                      <m:r>
                        <a:rPr lang="es-ES" b="0" i="1" smtClean="0">
                          <a:latin typeface="Cambria Math" panose="02040503050406030204" pitchFamily="18" charset="0"/>
                        </a:rPr>
                        <m:t>=0.4615</m:t>
                      </m:r>
                    </m:oMath>
                  </m:oMathPara>
                </a14:m>
                <a:endParaRPr lang="es-ES" dirty="0"/>
              </a:p>
            </p:txBody>
          </p:sp>
        </mc:Choice>
        <mc:Fallback xmlns="">
          <p:sp>
            <p:nvSpPr>
              <p:cNvPr id="9" name="CuadroTexto 8"/>
              <p:cNvSpPr txBox="1">
                <a:spLocks noRot="1" noChangeAspect="1" noMove="1" noResize="1" noEditPoints="1" noAdjustHandles="1" noChangeArrowheads="1" noChangeShapeType="1" noTextEdit="1"/>
              </p:cNvSpPr>
              <p:nvPr/>
            </p:nvSpPr>
            <p:spPr>
              <a:xfrm>
                <a:off x="2236313" y="5122617"/>
                <a:ext cx="3276987" cy="527645"/>
              </a:xfrm>
              <a:prstGeom prst="rect">
                <a:avLst/>
              </a:prstGeom>
              <a:blipFill rotWithShape="0">
                <a:blip r:embed="rId3"/>
                <a:stretch>
                  <a:fillRect/>
                </a:stretch>
              </a:blipFill>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7856537" y="4657273"/>
            <a:ext cx="3551437" cy="1904394"/>
          </a:xfrm>
          <a:prstGeom prst="rect">
            <a:avLst/>
          </a:prstGeom>
        </p:spPr>
      </p:pic>
    </p:spTree>
    <p:extLst>
      <p:ext uri="{BB962C8B-B14F-4D97-AF65-F5344CB8AC3E}">
        <p14:creationId xmlns:p14="http://schemas.microsoft.com/office/powerpoint/2010/main" val="353838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330404" y="2039286"/>
            <a:ext cx="8703734" cy="369332"/>
          </a:xfrm>
          <a:prstGeom prst="rect">
            <a:avLst/>
          </a:prstGeom>
        </p:spPr>
        <p:txBody>
          <a:bodyPr wrap="square">
            <a:spAutoFit/>
          </a:bodyPr>
          <a:lstStyle/>
          <a:p>
            <a:r>
              <a:rPr lang="es-ES" b="1" i="1" dirty="0"/>
              <a:t>Evento aleatorio.</a:t>
            </a:r>
            <a:r>
              <a:rPr lang="es-ES" dirty="0"/>
              <a:t> Es un acontecimiento que ocurrirá o no, dependiendo del azar.</a:t>
            </a:r>
          </a:p>
        </p:txBody>
      </p:sp>
      <p:sp>
        <p:nvSpPr>
          <p:cNvPr id="4" name="Rectángulo 3"/>
          <p:cNvSpPr/>
          <p:nvPr/>
        </p:nvSpPr>
        <p:spPr>
          <a:xfrm>
            <a:off x="1351128" y="2880901"/>
            <a:ext cx="9132542" cy="923330"/>
          </a:xfrm>
          <a:prstGeom prst="rect">
            <a:avLst/>
          </a:prstGeom>
        </p:spPr>
        <p:txBody>
          <a:bodyPr wrap="square">
            <a:spAutoFit/>
          </a:bodyPr>
          <a:lstStyle/>
          <a:p>
            <a:pPr>
              <a:lnSpc>
                <a:spcPct val="150000"/>
              </a:lnSpc>
            </a:pPr>
            <a:r>
              <a:rPr lang="es-ES" b="1" i="1" dirty="0"/>
              <a:t>Espacio muestral. </a:t>
            </a:r>
            <a:r>
              <a:rPr lang="es-ES" dirty="0"/>
              <a:t>Es el conjunto formado por todos los posibles resultados de un experimento aleatorio.</a:t>
            </a:r>
          </a:p>
        </p:txBody>
      </p:sp>
      <p:sp>
        <p:nvSpPr>
          <p:cNvPr id="5" name="Rectángulo 4"/>
          <p:cNvSpPr/>
          <p:nvPr/>
        </p:nvSpPr>
        <p:spPr>
          <a:xfrm>
            <a:off x="1330404" y="1202980"/>
            <a:ext cx="5400334" cy="400110"/>
          </a:xfrm>
          <a:prstGeom prst="rect">
            <a:avLst/>
          </a:prstGeom>
        </p:spPr>
        <p:txBody>
          <a:bodyPr wrap="square">
            <a:spAutoFit/>
          </a:bodyPr>
          <a:lstStyle/>
          <a:p>
            <a:r>
              <a:rPr lang="es-ES_tradnl" sz="2000" b="1" spc="-15" dirty="0">
                <a:solidFill>
                  <a:srgbClr val="0070C0"/>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Times New Roman" panose="02020603050405020304" pitchFamily="18" charset="0"/>
              </a:rPr>
              <a:t>Conceptos básicos de probabilidad</a:t>
            </a:r>
            <a:endParaRPr lang="es-ES" sz="2000" b="1" dirty="0">
              <a:solidFill>
                <a:srgbClr val="0070C0"/>
              </a:solidFill>
              <a:effectLst>
                <a:outerShdw blurRad="38100" dist="38100" dir="2700000" algn="tl">
                  <a:srgbClr val="000000">
                    <a:alpha val="43137"/>
                  </a:srgbClr>
                </a:outerShdw>
              </a:effectLst>
              <a:latin typeface="Arial Black" panose="020B0A04020102020204" pitchFamily="34" charset="0"/>
            </a:endParaRPr>
          </a:p>
        </p:txBody>
      </p:sp>
      <p:sp>
        <p:nvSpPr>
          <p:cNvPr id="10" name="Rectángulo 9"/>
          <p:cNvSpPr/>
          <p:nvPr/>
        </p:nvSpPr>
        <p:spPr>
          <a:xfrm>
            <a:off x="1330741" y="4143402"/>
            <a:ext cx="9071212" cy="1754326"/>
          </a:xfrm>
          <a:prstGeom prst="rect">
            <a:avLst/>
          </a:prstGeom>
        </p:spPr>
        <p:txBody>
          <a:bodyPr wrap="square">
            <a:spAutoFit/>
          </a:bodyPr>
          <a:lstStyle/>
          <a:p>
            <a:pPr algn="just">
              <a:lnSpc>
                <a:spcPct val="150000"/>
              </a:lnSpc>
            </a:pPr>
            <a:r>
              <a:rPr lang="es-ES" b="1" dirty="0"/>
              <a:t>Técnicas de conteo</a:t>
            </a:r>
            <a:r>
              <a:rPr lang="es-ES" dirty="0"/>
              <a:t>. Para determinar el espacio muestral es necesario desarrollar algunas técnicas de enumeración: </a:t>
            </a:r>
          </a:p>
          <a:p>
            <a:pPr marL="285750" indent="-285750" algn="just">
              <a:lnSpc>
                <a:spcPct val="150000"/>
              </a:lnSpc>
              <a:buFont typeface="Arial" panose="020B0604020202020204" pitchFamily="34" charset="0"/>
              <a:buChar char="•"/>
            </a:pPr>
            <a:r>
              <a:rPr lang="es-ES" dirty="0"/>
              <a:t>Factorial de un número.</a:t>
            </a:r>
          </a:p>
          <a:p>
            <a:pPr marL="285750" indent="-285750" algn="just">
              <a:lnSpc>
                <a:spcPct val="150000"/>
              </a:lnSpc>
              <a:buFont typeface="Arial" panose="020B0604020202020204" pitchFamily="34" charset="0"/>
              <a:buChar char="•"/>
            </a:pPr>
            <a:r>
              <a:rPr lang="es-ES" dirty="0"/>
              <a:t>Análisis combinatorio</a:t>
            </a:r>
          </a:p>
        </p:txBody>
      </p:sp>
    </p:spTree>
    <p:extLst>
      <p:ext uri="{BB962C8B-B14F-4D97-AF65-F5344CB8AC3E}">
        <p14:creationId xmlns:p14="http://schemas.microsoft.com/office/powerpoint/2010/main" val="1457617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8DD89C7-6BEE-46D4-94F3-FA558A5BDED8}"/>
              </a:ext>
            </a:extLst>
          </p:cNvPr>
          <p:cNvPicPr>
            <a:picLocks noChangeAspect="1"/>
          </p:cNvPicPr>
          <p:nvPr/>
        </p:nvPicPr>
        <p:blipFill>
          <a:blip r:embed="rId2"/>
          <a:stretch>
            <a:fillRect/>
          </a:stretch>
        </p:blipFill>
        <p:spPr>
          <a:xfrm>
            <a:off x="650498" y="829263"/>
            <a:ext cx="10278104" cy="1555717"/>
          </a:xfrm>
          <a:prstGeom prst="rect">
            <a:avLst/>
          </a:prstGeom>
        </p:spPr>
      </p:pic>
      <p:pic>
        <p:nvPicPr>
          <p:cNvPr id="6" name="Imagen 5">
            <a:extLst>
              <a:ext uri="{FF2B5EF4-FFF2-40B4-BE49-F238E27FC236}">
                <a16:creationId xmlns:a16="http://schemas.microsoft.com/office/drawing/2014/main" id="{758BB285-5FEB-4936-95E3-504C13EB792D}"/>
              </a:ext>
            </a:extLst>
          </p:cNvPr>
          <p:cNvPicPr>
            <a:picLocks noChangeAspect="1"/>
          </p:cNvPicPr>
          <p:nvPr/>
        </p:nvPicPr>
        <p:blipFill>
          <a:blip r:embed="rId3"/>
          <a:stretch>
            <a:fillRect/>
          </a:stretch>
        </p:blipFill>
        <p:spPr>
          <a:xfrm>
            <a:off x="938752" y="2848074"/>
            <a:ext cx="9296400" cy="2971800"/>
          </a:xfrm>
          <a:prstGeom prst="rect">
            <a:avLst/>
          </a:prstGeom>
        </p:spPr>
      </p:pic>
    </p:spTree>
    <p:extLst>
      <p:ext uri="{BB962C8B-B14F-4D97-AF65-F5344CB8AC3E}">
        <p14:creationId xmlns:p14="http://schemas.microsoft.com/office/powerpoint/2010/main" val="4207147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BF31B68-ADFF-46DA-8F93-B94D95EC3866}"/>
              </a:ext>
            </a:extLst>
          </p:cNvPr>
          <p:cNvPicPr>
            <a:picLocks noChangeAspect="1"/>
          </p:cNvPicPr>
          <p:nvPr/>
        </p:nvPicPr>
        <p:blipFill>
          <a:blip r:embed="rId2"/>
          <a:stretch>
            <a:fillRect/>
          </a:stretch>
        </p:blipFill>
        <p:spPr>
          <a:xfrm>
            <a:off x="802015" y="547883"/>
            <a:ext cx="9305925" cy="2066925"/>
          </a:xfrm>
          <a:prstGeom prst="rect">
            <a:avLst/>
          </a:prstGeom>
        </p:spPr>
      </p:pic>
      <p:pic>
        <p:nvPicPr>
          <p:cNvPr id="6" name="Imagen 5">
            <a:extLst>
              <a:ext uri="{FF2B5EF4-FFF2-40B4-BE49-F238E27FC236}">
                <a16:creationId xmlns:a16="http://schemas.microsoft.com/office/drawing/2014/main" id="{08C61BF9-C3AE-443D-B54B-8217CB2A2098}"/>
              </a:ext>
            </a:extLst>
          </p:cNvPr>
          <p:cNvPicPr>
            <a:picLocks noChangeAspect="1"/>
          </p:cNvPicPr>
          <p:nvPr/>
        </p:nvPicPr>
        <p:blipFill>
          <a:blip r:embed="rId3"/>
          <a:stretch>
            <a:fillRect/>
          </a:stretch>
        </p:blipFill>
        <p:spPr>
          <a:xfrm>
            <a:off x="905316" y="2977397"/>
            <a:ext cx="9382125" cy="1657350"/>
          </a:xfrm>
          <a:prstGeom prst="rect">
            <a:avLst/>
          </a:prstGeom>
        </p:spPr>
      </p:pic>
    </p:spTree>
    <p:extLst>
      <p:ext uri="{BB962C8B-B14F-4D97-AF65-F5344CB8AC3E}">
        <p14:creationId xmlns:p14="http://schemas.microsoft.com/office/powerpoint/2010/main" val="850604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5BF1F3-1CB0-4EC2-AC0A-5B4A151AB586}"/>
              </a:ext>
            </a:extLst>
          </p:cNvPr>
          <p:cNvPicPr>
            <a:picLocks noChangeAspect="1"/>
          </p:cNvPicPr>
          <p:nvPr/>
        </p:nvPicPr>
        <p:blipFill>
          <a:blip r:embed="rId2"/>
          <a:stretch>
            <a:fillRect/>
          </a:stretch>
        </p:blipFill>
        <p:spPr>
          <a:xfrm>
            <a:off x="642937" y="766762"/>
            <a:ext cx="10906125" cy="5324475"/>
          </a:xfrm>
          <a:prstGeom prst="rect">
            <a:avLst/>
          </a:prstGeom>
        </p:spPr>
      </p:pic>
    </p:spTree>
    <p:extLst>
      <p:ext uri="{BB962C8B-B14F-4D97-AF65-F5344CB8AC3E}">
        <p14:creationId xmlns:p14="http://schemas.microsoft.com/office/powerpoint/2010/main" val="1322405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038407" y="1090200"/>
            <a:ext cx="3461653" cy="369332"/>
          </a:xfrm>
          <a:prstGeom prst="rect">
            <a:avLst/>
          </a:prstGeom>
        </p:spPr>
        <p:txBody>
          <a:bodyPr wrap="none">
            <a:spAutoFit/>
          </a:bodyPr>
          <a:lstStyle/>
          <a:p>
            <a:r>
              <a:rPr lang="es-ES" b="1" dirty="0">
                <a:solidFill>
                  <a:srgbClr val="FF0000"/>
                </a:solidFill>
                <a:effectLst>
                  <a:outerShdw blurRad="38100" dist="38100" dir="2700000" algn="tl">
                    <a:srgbClr val="000000">
                      <a:alpha val="43137"/>
                    </a:srgbClr>
                  </a:outerShdw>
                </a:effectLst>
              </a:rPr>
              <a:t>Distribuciones de variable discreta</a:t>
            </a:r>
          </a:p>
        </p:txBody>
      </p:sp>
      <p:sp>
        <p:nvSpPr>
          <p:cNvPr id="7" name="Rectángulo 6"/>
          <p:cNvSpPr/>
          <p:nvPr/>
        </p:nvSpPr>
        <p:spPr>
          <a:xfrm>
            <a:off x="1069809" y="1956382"/>
            <a:ext cx="9529010" cy="923330"/>
          </a:xfrm>
          <a:prstGeom prst="rect">
            <a:avLst/>
          </a:prstGeom>
        </p:spPr>
        <p:txBody>
          <a:bodyPr wrap="square">
            <a:spAutoFit/>
          </a:bodyPr>
          <a:lstStyle/>
          <a:p>
            <a:pPr>
              <a:lnSpc>
                <a:spcPct val="150000"/>
              </a:lnSpc>
            </a:pPr>
            <a:r>
              <a:rPr lang="es-ES" dirty="0"/>
              <a:t>Se denomina distribución de variable discreta a aquella cuya función de probabilidad sólo toma valores positivos en un conjunto de valores de X finito.</a:t>
            </a:r>
          </a:p>
        </p:txBody>
      </p:sp>
      <p:sp>
        <p:nvSpPr>
          <p:cNvPr id="10" name="Rectángulo 9"/>
          <p:cNvSpPr/>
          <p:nvPr/>
        </p:nvSpPr>
        <p:spPr>
          <a:xfrm>
            <a:off x="1038407" y="3443174"/>
            <a:ext cx="9709486" cy="880369"/>
          </a:xfrm>
          <a:prstGeom prst="rect">
            <a:avLst/>
          </a:prstGeom>
        </p:spPr>
        <p:txBody>
          <a:bodyPr wrap="square">
            <a:spAutoFit/>
          </a:bodyPr>
          <a:lstStyle/>
          <a:p>
            <a:pPr>
              <a:lnSpc>
                <a:spcPct val="150000"/>
              </a:lnSpc>
            </a:pPr>
            <a:r>
              <a:rPr lang="es-ES" b="1" dirty="0"/>
              <a:t>Ejemplo</a:t>
            </a:r>
            <a:r>
              <a:rPr lang="es-ES" dirty="0"/>
              <a:t>. Un experimento aleatorio consiste en el lanzamiento una moneda dos veces. Sea la variable aleatoria </a:t>
            </a:r>
            <a:r>
              <a:rPr lang="es-ES" b="1" dirty="0"/>
              <a:t>X</a:t>
            </a:r>
            <a:r>
              <a:rPr lang="es-ES" dirty="0"/>
              <a:t> el número de coronas.  </a:t>
            </a:r>
            <a:r>
              <a:rPr lang="es-ES" b="1" dirty="0"/>
              <a:t>Construya la distribución de probabilidad de X</a:t>
            </a:r>
            <a:r>
              <a:rPr lang="es-ES" dirty="0"/>
              <a:t>.</a:t>
            </a:r>
          </a:p>
        </p:txBody>
      </p:sp>
      <p:pic>
        <p:nvPicPr>
          <p:cNvPr id="9" name="Imagen 8"/>
          <p:cNvPicPr>
            <a:picLocks noChangeAspect="1"/>
          </p:cNvPicPr>
          <p:nvPr/>
        </p:nvPicPr>
        <p:blipFill>
          <a:blip r:embed="rId2"/>
          <a:stretch>
            <a:fillRect/>
          </a:stretch>
        </p:blipFill>
        <p:spPr>
          <a:xfrm>
            <a:off x="899052" y="4943349"/>
            <a:ext cx="1227594" cy="1425993"/>
          </a:xfrm>
          <a:prstGeom prst="rect">
            <a:avLst/>
          </a:prstGeom>
        </p:spPr>
      </p:pic>
      <p:pic>
        <p:nvPicPr>
          <p:cNvPr id="12" name="Imagen 11"/>
          <p:cNvPicPr>
            <a:picLocks noChangeAspect="1"/>
          </p:cNvPicPr>
          <p:nvPr/>
        </p:nvPicPr>
        <p:blipFill>
          <a:blip r:embed="rId3"/>
          <a:stretch>
            <a:fillRect/>
          </a:stretch>
        </p:blipFill>
        <p:spPr>
          <a:xfrm>
            <a:off x="2744050" y="5113422"/>
            <a:ext cx="3200803" cy="1193131"/>
          </a:xfrm>
          <a:prstGeom prst="rect">
            <a:avLst/>
          </a:prstGeom>
        </p:spPr>
      </p:pic>
      <p:pic>
        <p:nvPicPr>
          <p:cNvPr id="13" name="Imagen 12"/>
          <p:cNvPicPr>
            <a:picLocks noChangeAspect="1"/>
          </p:cNvPicPr>
          <p:nvPr/>
        </p:nvPicPr>
        <p:blipFill>
          <a:blip r:embed="rId4"/>
          <a:stretch>
            <a:fillRect/>
          </a:stretch>
        </p:blipFill>
        <p:spPr>
          <a:xfrm>
            <a:off x="3100889" y="5484896"/>
            <a:ext cx="142875" cy="171450"/>
          </a:xfrm>
          <a:prstGeom prst="rect">
            <a:avLst/>
          </a:prstGeom>
        </p:spPr>
      </p:pic>
      <p:pic>
        <p:nvPicPr>
          <p:cNvPr id="14" name="Imagen 13"/>
          <p:cNvPicPr>
            <a:picLocks noChangeAspect="1"/>
          </p:cNvPicPr>
          <p:nvPr/>
        </p:nvPicPr>
        <p:blipFill>
          <a:blip r:embed="rId5"/>
          <a:stretch>
            <a:fillRect/>
          </a:stretch>
        </p:blipFill>
        <p:spPr>
          <a:xfrm>
            <a:off x="3098382" y="5785686"/>
            <a:ext cx="123825" cy="171450"/>
          </a:xfrm>
          <a:prstGeom prst="rect">
            <a:avLst/>
          </a:prstGeom>
        </p:spPr>
      </p:pic>
      <p:pic>
        <p:nvPicPr>
          <p:cNvPr id="15" name="Imagen 14"/>
          <p:cNvPicPr>
            <a:picLocks noChangeAspect="1"/>
          </p:cNvPicPr>
          <p:nvPr/>
        </p:nvPicPr>
        <p:blipFill>
          <a:blip r:embed="rId6"/>
          <a:stretch>
            <a:fillRect/>
          </a:stretch>
        </p:blipFill>
        <p:spPr>
          <a:xfrm>
            <a:off x="3115175" y="6071937"/>
            <a:ext cx="114300" cy="152400"/>
          </a:xfrm>
          <a:prstGeom prst="rect">
            <a:avLst/>
          </a:prstGeom>
        </p:spPr>
      </p:pic>
      <p:pic>
        <p:nvPicPr>
          <p:cNvPr id="16" name="Imagen 15"/>
          <p:cNvPicPr>
            <a:picLocks noChangeAspect="1"/>
          </p:cNvPicPr>
          <p:nvPr/>
        </p:nvPicPr>
        <p:blipFill>
          <a:blip r:embed="rId7"/>
          <a:stretch>
            <a:fillRect/>
          </a:stretch>
        </p:blipFill>
        <p:spPr>
          <a:xfrm>
            <a:off x="4046871" y="5499434"/>
            <a:ext cx="200025" cy="190500"/>
          </a:xfrm>
          <a:prstGeom prst="rect">
            <a:avLst/>
          </a:prstGeom>
        </p:spPr>
      </p:pic>
      <p:pic>
        <p:nvPicPr>
          <p:cNvPr id="17" name="Imagen 16"/>
          <p:cNvPicPr>
            <a:picLocks noChangeAspect="1"/>
          </p:cNvPicPr>
          <p:nvPr/>
        </p:nvPicPr>
        <p:blipFill>
          <a:blip r:embed="rId8"/>
          <a:stretch>
            <a:fillRect/>
          </a:stretch>
        </p:blipFill>
        <p:spPr>
          <a:xfrm>
            <a:off x="3938085" y="5802479"/>
            <a:ext cx="561975" cy="161925"/>
          </a:xfrm>
          <a:prstGeom prst="rect">
            <a:avLst/>
          </a:prstGeom>
        </p:spPr>
      </p:pic>
      <p:pic>
        <p:nvPicPr>
          <p:cNvPr id="18" name="Imagen 17"/>
          <p:cNvPicPr>
            <a:picLocks noChangeAspect="1"/>
          </p:cNvPicPr>
          <p:nvPr/>
        </p:nvPicPr>
        <p:blipFill>
          <a:blip r:embed="rId9"/>
          <a:stretch>
            <a:fillRect/>
          </a:stretch>
        </p:blipFill>
        <p:spPr>
          <a:xfrm>
            <a:off x="3996489" y="6079206"/>
            <a:ext cx="228600" cy="161925"/>
          </a:xfrm>
          <a:prstGeom prst="rect">
            <a:avLst/>
          </a:prstGeom>
        </p:spPr>
      </p:pic>
      <p:pic>
        <p:nvPicPr>
          <p:cNvPr id="19" name="Imagen 18"/>
          <p:cNvPicPr>
            <a:picLocks noChangeAspect="1"/>
          </p:cNvPicPr>
          <p:nvPr/>
        </p:nvPicPr>
        <p:blipFill>
          <a:blip r:embed="rId10"/>
          <a:stretch>
            <a:fillRect/>
          </a:stretch>
        </p:blipFill>
        <p:spPr>
          <a:xfrm>
            <a:off x="4873040" y="5508959"/>
            <a:ext cx="352425" cy="171450"/>
          </a:xfrm>
          <a:prstGeom prst="rect">
            <a:avLst/>
          </a:prstGeom>
        </p:spPr>
      </p:pic>
      <p:pic>
        <p:nvPicPr>
          <p:cNvPr id="20" name="Imagen 19"/>
          <p:cNvPicPr>
            <a:picLocks noChangeAspect="1"/>
          </p:cNvPicPr>
          <p:nvPr/>
        </p:nvPicPr>
        <p:blipFill>
          <a:blip r:embed="rId11"/>
          <a:stretch>
            <a:fillRect/>
          </a:stretch>
        </p:blipFill>
        <p:spPr>
          <a:xfrm>
            <a:off x="4873039" y="5802480"/>
            <a:ext cx="352425" cy="161925"/>
          </a:xfrm>
          <a:prstGeom prst="rect">
            <a:avLst/>
          </a:prstGeom>
        </p:spPr>
      </p:pic>
      <p:pic>
        <p:nvPicPr>
          <p:cNvPr id="21" name="Imagen 20"/>
          <p:cNvPicPr>
            <a:picLocks noChangeAspect="1"/>
          </p:cNvPicPr>
          <p:nvPr/>
        </p:nvPicPr>
        <p:blipFill>
          <a:blip r:embed="rId12"/>
          <a:stretch>
            <a:fillRect/>
          </a:stretch>
        </p:blipFill>
        <p:spPr>
          <a:xfrm>
            <a:off x="4865771" y="6071937"/>
            <a:ext cx="342900" cy="152400"/>
          </a:xfrm>
          <a:prstGeom prst="rect">
            <a:avLst/>
          </a:prstGeom>
        </p:spPr>
      </p:pic>
      <p:pic>
        <p:nvPicPr>
          <p:cNvPr id="22" name="Imagen 21"/>
          <p:cNvPicPr>
            <a:picLocks noChangeAspect="1"/>
          </p:cNvPicPr>
          <p:nvPr/>
        </p:nvPicPr>
        <p:blipFill>
          <a:blip r:embed="rId13"/>
          <a:stretch>
            <a:fillRect/>
          </a:stretch>
        </p:blipFill>
        <p:spPr>
          <a:xfrm>
            <a:off x="5503445" y="5508959"/>
            <a:ext cx="342900" cy="171450"/>
          </a:xfrm>
          <a:prstGeom prst="rect">
            <a:avLst/>
          </a:prstGeom>
        </p:spPr>
      </p:pic>
      <p:pic>
        <p:nvPicPr>
          <p:cNvPr id="23" name="Imagen 22"/>
          <p:cNvPicPr>
            <a:picLocks noChangeAspect="1"/>
          </p:cNvPicPr>
          <p:nvPr/>
        </p:nvPicPr>
        <p:blipFill>
          <a:blip r:embed="rId14"/>
          <a:stretch>
            <a:fillRect/>
          </a:stretch>
        </p:blipFill>
        <p:spPr>
          <a:xfrm>
            <a:off x="5501188" y="5795210"/>
            <a:ext cx="371475" cy="152400"/>
          </a:xfrm>
          <a:prstGeom prst="rect">
            <a:avLst/>
          </a:prstGeom>
        </p:spPr>
      </p:pic>
      <p:pic>
        <p:nvPicPr>
          <p:cNvPr id="24" name="Imagen 23"/>
          <p:cNvPicPr>
            <a:picLocks noChangeAspect="1"/>
          </p:cNvPicPr>
          <p:nvPr/>
        </p:nvPicPr>
        <p:blipFill>
          <a:blip r:embed="rId15"/>
          <a:stretch>
            <a:fillRect/>
          </a:stretch>
        </p:blipFill>
        <p:spPr>
          <a:xfrm>
            <a:off x="5491414" y="6071937"/>
            <a:ext cx="342900" cy="152400"/>
          </a:xfrm>
          <a:prstGeom prst="rect">
            <a:avLst/>
          </a:prstGeom>
        </p:spPr>
      </p:pic>
      <p:pic>
        <p:nvPicPr>
          <p:cNvPr id="4" name="Picture 3">
            <a:extLst>
              <a:ext uri="{FF2B5EF4-FFF2-40B4-BE49-F238E27FC236}">
                <a16:creationId xmlns:a16="http://schemas.microsoft.com/office/drawing/2014/main" id="{86BBE615-3705-46DC-A1A6-83DBC33D6BF1}"/>
              </a:ext>
            </a:extLst>
          </p:cNvPr>
          <p:cNvPicPr>
            <a:picLocks noChangeAspect="1"/>
          </p:cNvPicPr>
          <p:nvPr/>
        </p:nvPicPr>
        <p:blipFill>
          <a:blip r:embed="rId16"/>
          <a:stretch>
            <a:fillRect/>
          </a:stretch>
        </p:blipFill>
        <p:spPr>
          <a:xfrm>
            <a:off x="7154603" y="5022292"/>
            <a:ext cx="3947963" cy="1395535"/>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326442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4184" y="496359"/>
            <a:ext cx="8953500" cy="2343150"/>
          </a:xfrm>
          <a:prstGeom prst="rect">
            <a:avLst/>
          </a:prstGeom>
        </p:spPr>
      </p:pic>
      <p:pic>
        <p:nvPicPr>
          <p:cNvPr id="4" name="Picture 3"/>
          <p:cNvPicPr>
            <a:picLocks noChangeAspect="1"/>
          </p:cNvPicPr>
          <p:nvPr/>
        </p:nvPicPr>
        <p:blipFill>
          <a:blip r:embed="rId3"/>
          <a:stretch>
            <a:fillRect/>
          </a:stretch>
        </p:blipFill>
        <p:spPr>
          <a:xfrm>
            <a:off x="874184" y="3409950"/>
            <a:ext cx="8943975" cy="952500"/>
          </a:xfrm>
          <a:prstGeom prst="rect">
            <a:avLst/>
          </a:prstGeom>
        </p:spPr>
      </p:pic>
      <p:pic>
        <p:nvPicPr>
          <p:cNvPr id="5" name="Picture 4"/>
          <p:cNvPicPr>
            <a:picLocks noChangeAspect="1"/>
          </p:cNvPicPr>
          <p:nvPr/>
        </p:nvPicPr>
        <p:blipFill>
          <a:blip r:embed="rId4"/>
          <a:stretch>
            <a:fillRect/>
          </a:stretch>
        </p:blipFill>
        <p:spPr>
          <a:xfrm>
            <a:off x="3165475" y="4790017"/>
            <a:ext cx="4743450" cy="952500"/>
          </a:xfrm>
          <a:prstGeom prst="rect">
            <a:avLst/>
          </a:prstGeom>
        </p:spPr>
      </p:pic>
      <p:pic>
        <p:nvPicPr>
          <p:cNvPr id="6" name="Picture 5">
            <a:extLst>
              <a:ext uri="{FF2B5EF4-FFF2-40B4-BE49-F238E27FC236}">
                <a16:creationId xmlns:a16="http://schemas.microsoft.com/office/drawing/2014/main" id="{4DDF72FA-B22D-4DCF-990E-DC0C74678C37}"/>
              </a:ext>
            </a:extLst>
          </p:cNvPr>
          <p:cNvPicPr>
            <a:picLocks noChangeAspect="1"/>
          </p:cNvPicPr>
          <p:nvPr/>
        </p:nvPicPr>
        <p:blipFill>
          <a:blip r:embed="rId5"/>
          <a:stretch>
            <a:fillRect/>
          </a:stretch>
        </p:blipFill>
        <p:spPr>
          <a:xfrm>
            <a:off x="8058771" y="2196042"/>
            <a:ext cx="2733675" cy="619125"/>
          </a:xfrm>
          <a:prstGeom prst="rect">
            <a:avLst/>
          </a:prstGeom>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226879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53041" y="563033"/>
            <a:ext cx="8629650" cy="5715000"/>
          </a:xfrm>
          <a:prstGeom prst="rect">
            <a:avLst/>
          </a:prstGeom>
        </p:spPr>
      </p:pic>
    </p:spTree>
    <p:extLst>
      <p:ext uri="{BB962C8B-B14F-4D97-AF65-F5344CB8AC3E}">
        <p14:creationId xmlns:p14="http://schemas.microsoft.com/office/powerpoint/2010/main" val="4235349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42950" y="538692"/>
            <a:ext cx="8724900" cy="3105150"/>
          </a:xfrm>
          <a:prstGeom prst="rect">
            <a:avLst/>
          </a:prstGeom>
        </p:spPr>
      </p:pic>
      <p:pic>
        <p:nvPicPr>
          <p:cNvPr id="4" name="Picture 3"/>
          <p:cNvPicPr>
            <a:picLocks noChangeAspect="1"/>
          </p:cNvPicPr>
          <p:nvPr/>
        </p:nvPicPr>
        <p:blipFill>
          <a:blip r:embed="rId3"/>
          <a:stretch>
            <a:fillRect/>
          </a:stretch>
        </p:blipFill>
        <p:spPr>
          <a:xfrm>
            <a:off x="1036109" y="4040716"/>
            <a:ext cx="8629650" cy="723900"/>
          </a:xfrm>
          <a:prstGeom prst="rect">
            <a:avLst/>
          </a:prstGeom>
        </p:spPr>
      </p:pic>
      <p:pic>
        <p:nvPicPr>
          <p:cNvPr id="5" name="Picture 4"/>
          <p:cNvPicPr>
            <a:picLocks noChangeAspect="1"/>
          </p:cNvPicPr>
          <p:nvPr/>
        </p:nvPicPr>
        <p:blipFill>
          <a:blip r:embed="rId4"/>
          <a:stretch>
            <a:fillRect/>
          </a:stretch>
        </p:blipFill>
        <p:spPr>
          <a:xfrm>
            <a:off x="2237846" y="5286375"/>
            <a:ext cx="6886575" cy="857250"/>
          </a:xfrm>
          <a:prstGeom prst="rect">
            <a:avLst/>
          </a:prstGeom>
        </p:spPr>
      </p:pic>
      <p:pic>
        <p:nvPicPr>
          <p:cNvPr id="2" name="Picture 1">
            <a:extLst>
              <a:ext uri="{FF2B5EF4-FFF2-40B4-BE49-F238E27FC236}">
                <a16:creationId xmlns:a16="http://schemas.microsoft.com/office/drawing/2014/main" id="{A880FCF5-A747-4810-8C52-D2A97BDB77AF}"/>
              </a:ext>
            </a:extLst>
          </p:cNvPr>
          <p:cNvPicPr>
            <a:picLocks noChangeAspect="1"/>
          </p:cNvPicPr>
          <p:nvPr/>
        </p:nvPicPr>
        <p:blipFill>
          <a:blip r:embed="rId5"/>
          <a:stretch>
            <a:fillRect/>
          </a:stretch>
        </p:blipFill>
        <p:spPr>
          <a:xfrm>
            <a:off x="7295321" y="2894549"/>
            <a:ext cx="4067589" cy="749293"/>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405427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2C9369-AC02-4149-8237-67D1EABE93AC}"/>
              </a:ext>
            </a:extLst>
          </p:cNvPr>
          <p:cNvPicPr>
            <a:picLocks noChangeAspect="1"/>
          </p:cNvPicPr>
          <p:nvPr/>
        </p:nvPicPr>
        <p:blipFill>
          <a:blip r:embed="rId2"/>
          <a:stretch>
            <a:fillRect/>
          </a:stretch>
        </p:blipFill>
        <p:spPr>
          <a:xfrm>
            <a:off x="6547682" y="859279"/>
            <a:ext cx="4713351" cy="4259374"/>
          </a:xfrm>
          <a:prstGeom prst="rect">
            <a:avLst/>
          </a:prstGeom>
        </p:spPr>
      </p:pic>
      <p:pic>
        <p:nvPicPr>
          <p:cNvPr id="3" name="Picture 2">
            <a:extLst>
              <a:ext uri="{FF2B5EF4-FFF2-40B4-BE49-F238E27FC236}">
                <a16:creationId xmlns:a16="http://schemas.microsoft.com/office/drawing/2014/main" id="{CBC9830D-DADC-4DF6-BADF-890B2A078A1E}"/>
              </a:ext>
            </a:extLst>
          </p:cNvPr>
          <p:cNvPicPr>
            <a:picLocks noChangeAspect="1"/>
          </p:cNvPicPr>
          <p:nvPr/>
        </p:nvPicPr>
        <p:blipFill>
          <a:blip r:embed="rId3"/>
          <a:stretch>
            <a:fillRect/>
          </a:stretch>
        </p:blipFill>
        <p:spPr>
          <a:xfrm>
            <a:off x="839875" y="953701"/>
            <a:ext cx="5033056" cy="4070530"/>
          </a:xfrm>
          <a:prstGeom prst="rect">
            <a:avLst/>
          </a:prstGeom>
        </p:spPr>
      </p:pic>
    </p:spTree>
    <p:extLst>
      <p:ext uri="{BB962C8B-B14F-4D97-AF65-F5344CB8AC3E}">
        <p14:creationId xmlns:p14="http://schemas.microsoft.com/office/powerpoint/2010/main" val="4146555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6157" y="572406"/>
            <a:ext cx="9300616" cy="400110"/>
          </a:xfrm>
          <a:prstGeom prst="rect">
            <a:avLst/>
          </a:prstGeom>
        </p:spPr>
        <p:txBody>
          <a:bodyPr wrap="square">
            <a:spAutoFit/>
          </a:bodyPr>
          <a:lstStyle/>
          <a:p>
            <a:r>
              <a:rPr lang="es-ES" sz="2000" b="1" dirty="0">
                <a:solidFill>
                  <a:schemeClr val="accent5">
                    <a:lumMod val="75000"/>
                  </a:schemeClr>
                </a:solidFill>
                <a:effectLst>
                  <a:outerShdw blurRad="38100" dist="38100" dir="2700000" algn="tl">
                    <a:srgbClr val="000000">
                      <a:alpha val="43137"/>
                    </a:srgbClr>
                  </a:outerShdw>
                </a:effectLst>
                <a:latin typeface="Arial Black" panose="020B0A04020102020204" pitchFamily="34" charset="0"/>
              </a:rPr>
              <a:t>Distribución Binomial</a:t>
            </a:r>
          </a:p>
        </p:txBody>
      </p:sp>
      <p:sp>
        <p:nvSpPr>
          <p:cNvPr id="3" name="Rectángulo 2"/>
          <p:cNvSpPr/>
          <p:nvPr/>
        </p:nvSpPr>
        <p:spPr>
          <a:xfrm>
            <a:off x="438999" y="1343852"/>
            <a:ext cx="9414933" cy="369332"/>
          </a:xfrm>
          <a:prstGeom prst="rect">
            <a:avLst/>
          </a:prstGeom>
        </p:spPr>
        <p:txBody>
          <a:bodyPr wrap="square">
            <a:spAutoFit/>
          </a:bodyPr>
          <a:lstStyle/>
          <a:p>
            <a:r>
              <a:rPr lang="es-CR" dirty="0"/>
              <a:t>Una variable discreta tiene distribución binomial cuando cumple con las siguientes condiciones:</a:t>
            </a:r>
            <a:endParaRPr lang="es-ES" dirty="0"/>
          </a:p>
        </p:txBody>
      </p:sp>
      <mc:AlternateContent xmlns:mc="http://schemas.openxmlformats.org/markup-compatibility/2006" xmlns:a14="http://schemas.microsoft.com/office/drawing/2010/main">
        <mc:Choice Requires="a14">
          <p:sp>
            <p:nvSpPr>
              <p:cNvPr id="4" name="Rectángulo 3"/>
              <p:cNvSpPr/>
              <p:nvPr/>
            </p:nvSpPr>
            <p:spPr>
              <a:xfrm>
                <a:off x="438998" y="1828505"/>
                <a:ext cx="10404593" cy="2541658"/>
              </a:xfrm>
              <a:prstGeom prst="rect">
                <a:avLst/>
              </a:prstGeom>
            </p:spPr>
            <p:txBody>
              <a:bodyPr wrap="square">
                <a:spAutoFit/>
              </a:bodyPr>
              <a:lstStyle/>
              <a:p>
                <a:pPr marL="342900" lvl="0" indent="-342900" algn="just">
                  <a:lnSpc>
                    <a:spcPct val="150000"/>
                  </a:lnSpc>
                  <a:spcAft>
                    <a:spcPts val="0"/>
                  </a:spcAft>
                  <a:buFont typeface="+mj-lt"/>
                  <a:buAutoNum type="arabicPeriod"/>
                  <a:tabLst>
                    <a:tab pos="-457200" algn="l"/>
                  </a:tabLst>
                </a:pPr>
                <a:r>
                  <a:rPr lang="es-CR" spc="-15" dirty="0">
                    <a:ea typeface="Times New Roman" panose="02020603050405020304" pitchFamily="18" charset="0"/>
                    <a:cs typeface="Times New Roman" panose="02020603050405020304" pitchFamily="18" charset="0"/>
                  </a:rPr>
                  <a:t>El experimento consta de </a:t>
                </a:r>
                <a14:m>
                  <m:oMath xmlns:m="http://schemas.openxmlformats.org/officeDocument/2006/math">
                    <m:r>
                      <a:rPr lang="es-ES_tradnl" b="1" i="1">
                        <a:effectLst/>
                        <a:latin typeface="Cambria Math" panose="02040503050406030204" pitchFamily="18" charset="0"/>
                        <a:ea typeface="CMR10"/>
                        <a:cs typeface="Arial" panose="020B0604020202020204" pitchFamily="34" charset="0"/>
                      </a:rPr>
                      <m:t>𝒏</m:t>
                    </m:r>
                  </m:oMath>
                </a14:m>
                <a:r>
                  <a:rPr lang="es-CR" spc="-15" dirty="0">
                    <a:effectLst/>
                    <a:ea typeface="Times New Roman" panose="02020603050405020304" pitchFamily="18" charset="0"/>
                    <a:cs typeface="Times New Roman" panose="02020603050405020304" pitchFamily="18" charset="0"/>
                  </a:rPr>
                  <a:t> ensayos o pruebas idénticas.</a:t>
                </a:r>
                <a:endParaRPr lang="es-ES" dirty="0">
                  <a:effectLst/>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es-CR" spc="-15" dirty="0">
                    <a:effectLst/>
                    <a:ea typeface="Times New Roman" panose="02020603050405020304" pitchFamily="18" charset="0"/>
                    <a:cs typeface="Times New Roman" panose="02020603050405020304" pitchFamily="18" charset="0"/>
                  </a:rPr>
                  <a:t>Cada ensayo puede tener uno de dos resultados. Un resultado se llama  “</a:t>
                </a:r>
                <a:r>
                  <a:rPr lang="es-CR" b="1" spc="-15" dirty="0">
                    <a:effectLst/>
                    <a:ea typeface="Times New Roman" panose="02020603050405020304" pitchFamily="18" charset="0"/>
                    <a:cs typeface="Times New Roman" panose="02020603050405020304" pitchFamily="18" charset="0"/>
                  </a:rPr>
                  <a:t>éxito</a:t>
                </a:r>
                <a:r>
                  <a:rPr lang="es-CR" spc="-15" dirty="0">
                    <a:effectLst/>
                    <a:ea typeface="Times New Roman" panose="02020603050405020304" pitchFamily="18" charset="0"/>
                    <a:cs typeface="Times New Roman" panose="02020603050405020304" pitchFamily="18" charset="0"/>
                  </a:rPr>
                  <a:t>”, y al otro, “</a:t>
                </a:r>
                <a:r>
                  <a:rPr lang="es-CR" b="1" spc="-15" dirty="0">
                    <a:effectLst/>
                    <a:ea typeface="Times New Roman" panose="02020603050405020304" pitchFamily="18" charset="0"/>
                    <a:cs typeface="Times New Roman" panose="02020603050405020304" pitchFamily="18" charset="0"/>
                  </a:rPr>
                  <a:t>fracaso</a:t>
                </a:r>
                <a:r>
                  <a:rPr lang="es-CR" spc="-15" dirty="0">
                    <a:effectLst/>
                    <a:ea typeface="Times New Roman" panose="02020603050405020304" pitchFamily="18" charset="0"/>
                    <a:cs typeface="Times New Roman" panose="02020603050405020304" pitchFamily="18" charset="0"/>
                  </a:rPr>
                  <a:t>”.</a:t>
                </a:r>
                <a:endParaRPr lang="es-ES" dirty="0">
                  <a:effectLst/>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es-CR" spc="-15" dirty="0">
                    <a:effectLst/>
                    <a:ea typeface="Times New Roman" panose="02020603050405020304" pitchFamily="18" charset="0"/>
                    <a:cs typeface="Times New Roman" panose="02020603050405020304" pitchFamily="18" charset="0"/>
                  </a:rPr>
                  <a:t>La probabilidad de un éxito en un ensayo es igual a</a:t>
                </a:r>
                <a:r>
                  <a:rPr lang="es-CR" b="1" spc="-15" dirty="0">
                    <a:effectLst/>
                    <a:ea typeface="Times New Roman" panose="02020603050405020304" pitchFamily="18" charset="0"/>
                    <a:cs typeface="Times New Roman" panose="02020603050405020304" pitchFamily="18" charset="0"/>
                  </a:rPr>
                  <a:t> </a:t>
                </a:r>
                <a14:m>
                  <m:oMath xmlns:m="http://schemas.openxmlformats.org/officeDocument/2006/math">
                    <m:r>
                      <a:rPr lang="es-ES_tradnl" b="1" i="1">
                        <a:effectLst/>
                        <a:latin typeface="Cambria Math" panose="02040503050406030204" pitchFamily="18" charset="0"/>
                        <a:ea typeface="CMR10"/>
                        <a:cs typeface="Arial" panose="020B0604020202020204" pitchFamily="34" charset="0"/>
                      </a:rPr>
                      <m:t>𝒑</m:t>
                    </m:r>
                  </m:oMath>
                </a14:m>
                <a:r>
                  <a:rPr lang="es-CR" spc="-15" dirty="0">
                    <a:effectLst/>
                    <a:ea typeface="Times New Roman" panose="02020603050405020304" pitchFamily="18" charset="0"/>
                    <a:cs typeface="Times New Roman" panose="02020603050405020304" pitchFamily="18" charset="0"/>
                  </a:rPr>
                  <a:t> y permanece constante de uno a otro ensayo. La probabilidad de un fracaso es </a:t>
                </a:r>
                <a14:m>
                  <m:oMath xmlns:m="http://schemas.openxmlformats.org/officeDocument/2006/math">
                    <m:r>
                      <a:rPr lang="es-ES_tradnl" b="1" i="1">
                        <a:effectLst/>
                        <a:latin typeface="Cambria Math" panose="02040503050406030204" pitchFamily="18" charset="0"/>
                        <a:ea typeface="CMR10"/>
                        <a:cs typeface="Arial" panose="020B0604020202020204" pitchFamily="34" charset="0"/>
                      </a:rPr>
                      <m:t>𝒒</m:t>
                    </m:r>
                    <m:r>
                      <a:rPr lang="es-ES" b="1" i="1" smtClean="0">
                        <a:effectLst/>
                        <a:latin typeface="Cambria Math" panose="02040503050406030204" pitchFamily="18" charset="0"/>
                        <a:ea typeface="CMR10"/>
                        <a:cs typeface="Arial" panose="020B0604020202020204" pitchFamily="34" charset="0"/>
                      </a:rPr>
                      <m:t>=</m:t>
                    </m:r>
                    <m:d>
                      <m:dPr>
                        <m:ctrlPr>
                          <a:rPr lang="es-ES" i="1">
                            <a:effectLst/>
                            <a:latin typeface="Cambria Math" panose="02040503050406030204" pitchFamily="18" charset="0"/>
                            <a:ea typeface="CMR10"/>
                            <a:cs typeface="Arial" panose="020B0604020202020204" pitchFamily="34" charset="0"/>
                          </a:rPr>
                        </m:ctrlPr>
                      </m:dPr>
                      <m:e>
                        <m:r>
                          <a:rPr lang="es-ES_tradnl" i="1">
                            <a:effectLst/>
                            <a:latin typeface="Cambria Math" panose="02040503050406030204" pitchFamily="18" charset="0"/>
                            <a:ea typeface="CMR10"/>
                            <a:cs typeface="Arial" panose="020B0604020202020204" pitchFamily="34" charset="0"/>
                          </a:rPr>
                          <m:t>1−</m:t>
                        </m:r>
                        <m:r>
                          <a:rPr lang="es-ES_tradnl" i="1">
                            <a:effectLst/>
                            <a:latin typeface="Cambria Math" panose="02040503050406030204" pitchFamily="18" charset="0"/>
                            <a:ea typeface="CMR10"/>
                            <a:cs typeface="Arial" panose="020B0604020202020204" pitchFamily="34" charset="0"/>
                          </a:rPr>
                          <m:t>𝑝</m:t>
                        </m:r>
                      </m:e>
                    </m:d>
                  </m:oMath>
                </a14:m>
                <a:r>
                  <a:rPr lang="es-CR" spc="-15" dirty="0">
                    <a:effectLst/>
                    <a:ea typeface="Times New Roman" panose="02020603050405020304" pitchFamily="18" charset="0"/>
                    <a:cs typeface="Times New Roman" panose="02020603050405020304" pitchFamily="18" charset="0"/>
                  </a:rPr>
                  <a:t>.</a:t>
                </a:r>
                <a:endParaRPr lang="es-ES" dirty="0">
                  <a:effectLst/>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es-CR" spc="-15" dirty="0">
                    <a:effectLst/>
                    <a:ea typeface="Times New Roman" panose="02020603050405020304" pitchFamily="18" charset="0"/>
                    <a:cs typeface="Times New Roman" panose="02020603050405020304" pitchFamily="18" charset="0"/>
                  </a:rPr>
                  <a:t>Los ensayos son estadísticamente independientes.</a:t>
                </a:r>
                <a:endParaRPr lang="es-ES" dirty="0">
                  <a:effectLst/>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es-CR" spc="-15" dirty="0">
                    <a:effectLst/>
                    <a:ea typeface="Times New Roman" panose="02020603050405020304" pitchFamily="18" charset="0"/>
                    <a:cs typeface="Times New Roman" panose="02020603050405020304" pitchFamily="18" charset="0"/>
                  </a:rPr>
                  <a:t>Interesa conocer </a:t>
                </a:r>
                <a14:m>
                  <m:oMath xmlns:m="http://schemas.openxmlformats.org/officeDocument/2006/math">
                    <m:r>
                      <a:rPr lang="es-ES_tradnl" b="1" i="1">
                        <a:effectLst/>
                        <a:latin typeface="Cambria Math" panose="02040503050406030204" pitchFamily="18" charset="0"/>
                        <a:ea typeface="Times New Roman" panose="02020603050405020304" pitchFamily="18" charset="0"/>
                        <a:cs typeface="Times New Roman" panose="02020603050405020304" pitchFamily="18" charset="0"/>
                      </a:rPr>
                      <m:t>𝒙</m:t>
                    </m:r>
                  </m:oMath>
                </a14:m>
                <a:r>
                  <a:rPr lang="es-CR" spc="-15" dirty="0">
                    <a:effectLst/>
                    <a:ea typeface="Times New Roman" panose="02020603050405020304" pitchFamily="18" charset="0"/>
                    <a:cs typeface="Times New Roman" panose="02020603050405020304" pitchFamily="18" charset="0"/>
                  </a:rPr>
                  <a:t>, el número de éxitos observados en </a:t>
                </a:r>
                <a14:m>
                  <m:oMath xmlns:m="http://schemas.openxmlformats.org/officeDocument/2006/math">
                    <m:r>
                      <a:rPr lang="es-ES_tradnl" b="1" i="1">
                        <a:effectLst/>
                        <a:latin typeface="Cambria Math" panose="02040503050406030204" pitchFamily="18" charset="0"/>
                        <a:ea typeface="CMR10"/>
                        <a:cs typeface="Arial" panose="020B0604020202020204" pitchFamily="34" charset="0"/>
                      </a:rPr>
                      <m:t>𝒏</m:t>
                    </m:r>
                  </m:oMath>
                </a14:m>
                <a:r>
                  <a:rPr lang="es-CR" spc="-15" dirty="0">
                    <a:effectLst/>
                    <a:ea typeface="Times New Roman" panose="02020603050405020304" pitchFamily="18" charset="0"/>
                    <a:cs typeface="Times New Roman" panose="02020603050405020304" pitchFamily="18" charset="0"/>
                  </a:rPr>
                  <a:t> pruebas.</a:t>
                </a:r>
                <a:endParaRPr lang="es-ES" dirty="0">
                  <a:effectLst/>
                  <a:ea typeface="Times New Roman" panose="02020603050405020304" pitchFamily="18"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438998" y="1828505"/>
                <a:ext cx="10404593" cy="2541658"/>
              </a:xfrm>
              <a:prstGeom prst="rect">
                <a:avLst/>
              </a:prstGeom>
              <a:blipFill>
                <a:blip r:embed="rId2"/>
                <a:stretch>
                  <a:fillRect l="-469" r="-527" b="-2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5958849" y="4941554"/>
                <a:ext cx="101842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2000" i="1">
                          <a:latin typeface="Cambria Math" panose="02040503050406030204" pitchFamily="18" charset="0"/>
                        </a:rPr>
                        <m:t>𝜇</m:t>
                      </m:r>
                      <m:r>
                        <a:rPr lang="es-ES" sz="2000" i="0">
                          <a:latin typeface="Cambria Math" panose="02040503050406030204" pitchFamily="18" charset="0"/>
                        </a:rPr>
                        <m:t>=</m:t>
                      </m:r>
                      <m:r>
                        <a:rPr lang="es-ES" sz="2000" i="1">
                          <a:latin typeface="Cambria Math" panose="02040503050406030204" pitchFamily="18" charset="0"/>
                        </a:rPr>
                        <m:t>𝑛𝑝</m:t>
                      </m:r>
                    </m:oMath>
                  </m:oMathPara>
                </a14:m>
                <a:endParaRPr lang="es-ES" sz="2000" dirty="0"/>
              </a:p>
            </p:txBody>
          </p:sp>
        </mc:Choice>
        <mc:Fallback xmlns="">
          <p:sp>
            <p:nvSpPr>
              <p:cNvPr id="6" name="Rectángulo 5"/>
              <p:cNvSpPr>
                <a:spLocks noRot="1" noChangeAspect="1" noMove="1" noResize="1" noEditPoints="1" noAdjustHandles="1" noChangeArrowheads="1" noChangeShapeType="1" noTextEdit="1"/>
              </p:cNvSpPr>
              <p:nvPr/>
            </p:nvSpPr>
            <p:spPr>
              <a:xfrm>
                <a:off x="5958849" y="4941554"/>
                <a:ext cx="1018420" cy="400110"/>
              </a:xfrm>
              <a:prstGeom prst="rect">
                <a:avLst/>
              </a:prstGeom>
              <a:blipFill>
                <a:blip r:embed="rId3"/>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8585126" y="4941554"/>
                <a:ext cx="1338380" cy="4011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2000" i="1">
                          <a:latin typeface="Cambria Math" panose="02040503050406030204" pitchFamily="18" charset="0"/>
                        </a:rPr>
                        <m:t>𝜎</m:t>
                      </m:r>
                      <m:r>
                        <a:rPr lang="es-ES" sz="2000" i="0">
                          <a:latin typeface="Cambria Math" panose="02040503050406030204" pitchFamily="18" charset="0"/>
                        </a:rPr>
                        <m:t>=</m:t>
                      </m:r>
                      <m:rad>
                        <m:radPr>
                          <m:degHide m:val="on"/>
                          <m:ctrlPr>
                            <a:rPr lang="es-ES" sz="2000" i="1">
                              <a:latin typeface="Cambria Math" panose="02040503050406030204" pitchFamily="18" charset="0"/>
                            </a:rPr>
                          </m:ctrlPr>
                        </m:radPr>
                        <m:deg/>
                        <m:e>
                          <m:r>
                            <a:rPr lang="es-ES" sz="2000" i="1">
                              <a:latin typeface="Cambria Math" panose="02040503050406030204" pitchFamily="18" charset="0"/>
                            </a:rPr>
                            <m:t>𝑛𝑝𝑞</m:t>
                          </m:r>
                        </m:e>
                      </m:rad>
                    </m:oMath>
                  </m:oMathPara>
                </a14:m>
                <a:endParaRPr lang="es-ES" sz="2000" dirty="0"/>
              </a:p>
            </p:txBody>
          </p:sp>
        </mc:Choice>
        <mc:Fallback xmlns="">
          <p:sp>
            <p:nvSpPr>
              <p:cNvPr id="7" name="Rectángulo 6"/>
              <p:cNvSpPr>
                <a:spLocks noRot="1" noChangeAspect="1" noMove="1" noResize="1" noEditPoints="1" noAdjustHandles="1" noChangeArrowheads="1" noChangeShapeType="1" noTextEdit="1"/>
              </p:cNvSpPr>
              <p:nvPr/>
            </p:nvSpPr>
            <p:spPr>
              <a:xfrm>
                <a:off x="8585126" y="4941554"/>
                <a:ext cx="1338380" cy="401135"/>
              </a:xfrm>
              <a:prstGeom prst="rect">
                <a:avLst/>
              </a:prstGeom>
              <a:blipFill>
                <a:blip r:embed="rId4"/>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815947" y="4787217"/>
                <a:ext cx="4216570" cy="55444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s-ES" sz="2000" i="1">
                              <a:latin typeface="Cambria Math" panose="02040503050406030204" pitchFamily="18" charset="0"/>
                            </a:rPr>
                          </m:ctrlPr>
                        </m:mPr>
                        <m:mr>
                          <m:e>
                            <m:r>
                              <a:rPr lang="es-ES" sz="2000" i="1">
                                <a:latin typeface="Cambria Math" panose="02040503050406030204" pitchFamily="18" charset="0"/>
                              </a:rPr>
                              <m:t>𝑓</m:t>
                            </m:r>
                            <m:d>
                              <m:dPr>
                                <m:ctrlPr>
                                  <a:rPr lang="es-ES" sz="2000" i="1">
                                    <a:latin typeface="Cambria Math" panose="02040503050406030204" pitchFamily="18" charset="0"/>
                                  </a:rPr>
                                </m:ctrlPr>
                              </m:dPr>
                              <m:e>
                                <m:r>
                                  <a:rPr lang="es-ES" sz="2000" i="1">
                                    <a:latin typeface="Cambria Math" panose="02040503050406030204" pitchFamily="18" charset="0"/>
                                  </a:rPr>
                                  <m:t>𝑥</m:t>
                                </m:r>
                              </m:e>
                            </m:d>
                            <m:r>
                              <a:rPr lang="es-ES" sz="2000">
                                <a:latin typeface="Cambria Math" panose="02040503050406030204" pitchFamily="18" charset="0"/>
                              </a:rPr>
                              <m:t>=</m:t>
                            </m:r>
                            <m:d>
                              <m:dPr>
                                <m:ctrlPr>
                                  <a:rPr lang="es-ES" sz="2000" i="1">
                                    <a:latin typeface="Cambria Math" panose="02040503050406030204" pitchFamily="18" charset="0"/>
                                  </a:rPr>
                                </m:ctrlPr>
                              </m:dPr>
                              <m:e>
                                <m:m>
                                  <m:mPr>
                                    <m:mcs>
                                      <m:mc>
                                        <m:mcPr>
                                          <m:count m:val="1"/>
                                          <m:mcJc m:val="center"/>
                                        </m:mcPr>
                                      </m:mc>
                                    </m:mcs>
                                    <m:ctrlPr>
                                      <a:rPr lang="es-ES" sz="2000" i="1">
                                        <a:latin typeface="Cambria Math" panose="02040503050406030204" pitchFamily="18" charset="0"/>
                                      </a:rPr>
                                    </m:ctrlPr>
                                  </m:mPr>
                                  <m:mr>
                                    <m:e>
                                      <m:r>
                                        <a:rPr lang="es-ES" sz="2000" i="1">
                                          <a:latin typeface="Cambria Math" panose="02040503050406030204" pitchFamily="18" charset="0"/>
                                        </a:rPr>
                                        <m:t>𝑛</m:t>
                                      </m:r>
                                    </m:e>
                                  </m:mr>
                                  <m:mr>
                                    <m:e>
                                      <m:r>
                                        <a:rPr lang="es-ES" sz="2000" i="1">
                                          <a:latin typeface="Cambria Math" panose="02040503050406030204" pitchFamily="18" charset="0"/>
                                        </a:rPr>
                                        <m:t>𝑥</m:t>
                                      </m:r>
                                    </m:e>
                                  </m:mr>
                                </m:m>
                              </m:e>
                            </m:d>
                            <m:sSup>
                              <m:sSupPr>
                                <m:ctrlPr>
                                  <a:rPr lang="es-ES" sz="2000" i="1">
                                    <a:latin typeface="Cambria Math" panose="02040503050406030204" pitchFamily="18" charset="0"/>
                                  </a:rPr>
                                </m:ctrlPr>
                              </m:sSupPr>
                              <m:e>
                                <m:r>
                                  <a:rPr lang="es-ES" sz="2000" i="1">
                                    <a:latin typeface="Cambria Math" panose="02040503050406030204" pitchFamily="18" charset="0"/>
                                  </a:rPr>
                                  <m:t>𝑝</m:t>
                                </m:r>
                              </m:e>
                              <m:sup>
                                <m:r>
                                  <a:rPr lang="es-ES" sz="2000" i="1">
                                    <a:latin typeface="Cambria Math" panose="02040503050406030204" pitchFamily="18" charset="0"/>
                                  </a:rPr>
                                  <m:t>𝑥</m:t>
                                </m:r>
                              </m:sup>
                            </m:sSup>
                            <m:sSup>
                              <m:sSupPr>
                                <m:ctrlPr>
                                  <a:rPr lang="es-ES" sz="2000" i="1">
                                    <a:latin typeface="Cambria Math" panose="02040503050406030204" pitchFamily="18" charset="0"/>
                                  </a:rPr>
                                </m:ctrlPr>
                              </m:sSupPr>
                              <m:e>
                                <m:r>
                                  <a:rPr lang="es-ES" sz="2000" i="1">
                                    <a:latin typeface="Cambria Math" panose="02040503050406030204" pitchFamily="18" charset="0"/>
                                  </a:rPr>
                                  <m:t>𝑞</m:t>
                                </m:r>
                              </m:e>
                              <m:sup>
                                <m:r>
                                  <a:rPr lang="es-ES" sz="2000" i="1">
                                    <a:latin typeface="Cambria Math" panose="02040503050406030204" pitchFamily="18" charset="0"/>
                                  </a:rPr>
                                  <m:t>𝑛</m:t>
                                </m:r>
                                <m:r>
                                  <a:rPr lang="es-ES" sz="2000">
                                    <a:latin typeface="Cambria Math" panose="02040503050406030204" pitchFamily="18" charset="0"/>
                                  </a:rPr>
                                  <m:t>−</m:t>
                                </m:r>
                                <m:r>
                                  <a:rPr lang="es-ES" sz="2000" i="1">
                                    <a:latin typeface="Cambria Math" panose="02040503050406030204" pitchFamily="18" charset="0"/>
                                  </a:rPr>
                                  <m:t>𝑥</m:t>
                                </m:r>
                              </m:sup>
                            </m:sSup>
                          </m:e>
                          <m:e>
                            <m:r>
                              <a:rPr lang="es-ES" sz="2000" i="1">
                                <a:latin typeface="Cambria Math" panose="02040503050406030204" pitchFamily="18" charset="0"/>
                              </a:rPr>
                              <m:t>𝑥</m:t>
                            </m:r>
                            <m:r>
                              <a:rPr lang="es-ES" sz="2000">
                                <a:latin typeface="Cambria Math" panose="02040503050406030204" pitchFamily="18" charset="0"/>
                              </a:rPr>
                              <m:t>=0,1,⋯,</m:t>
                            </m:r>
                            <m:r>
                              <a:rPr lang="es-ES" sz="2000" i="1">
                                <a:latin typeface="Cambria Math" panose="02040503050406030204" pitchFamily="18" charset="0"/>
                              </a:rPr>
                              <m:t>𝑛</m:t>
                            </m:r>
                          </m:e>
                        </m:mr>
                      </m:m>
                    </m:oMath>
                  </m:oMathPara>
                </a14:m>
                <a:endParaRPr lang="es-ES" sz="2000" dirty="0"/>
              </a:p>
            </p:txBody>
          </p:sp>
        </mc:Choice>
        <mc:Fallback xmlns="">
          <p:sp>
            <p:nvSpPr>
              <p:cNvPr id="8" name="Rectángulo 7"/>
              <p:cNvSpPr>
                <a:spLocks noRot="1" noChangeAspect="1" noMove="1" noResize="1" noEditPoints="1" noAdjustHandles="1" noChangeArrowheads="1" noChangeShapeType="1" noTextEdit="1"/>
              </p:cNvSpPr>
              <p:nvPr/>
            </p:nvSpPr>
            <p:spPr>
              <a:xfrm>
                <a:off x="815947" y="4787217"/>
                <a:ext cx="4216570" cy="55444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6336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93421" y="579314"/>
            <a:ext cx="9786873" cy="1295868"/>
          </a:xfrm>
          <a:prstGeom prst="rect">
            <a:avLst/>
          </a:prstGeom>
        </p:spPr>
        <p:txBody>
          <a:bodyPr wrap="square">
            <a:spAutoFit/>
          </a:bodyPr>
          <a:lstStyle/>
          <a:p>
            <a:pPr algn="just">
              <a:lnSpc>
                <a:spcPct val="150000"/>
              </a:lnSpc>
            </a:pPr>
            <a:r>
              <a:rPr lang="es-ES" b="1" dirty="0"/>
              <a:t>Ejemplo 1</a:t>
            </a:r>
            <a:r>
              <a:rPr lang="es-ES" dirty="0"/>
              <a:t>. Un agente de seguros vende pólizas a 15 personas de la misma edad y que disfrutan de buena salud. Según las tablas actuales, la probabilidad de que una persona en estas condiciones viva 30 años o más es 0.90. ¿</a:t>
            </a:r>
            <a:r>
              <a:rPr lang="es-ES" b="1" dirty="0"/>
              <a:t>Calcular la probabilidad que transcurridos 30 años vivan 10 personas</a:t>
            </a:r>
            <a:r>
              <a:rPr lang="es-ES" dirty="0"/>
              <a:t>?</a:t>
            </a:r>
          </a:p>
        </p:txBody>
      </p:sp>
      <mc:AlternateContent xmlns:mc="http://schemas.openxmlformats.org/markup-compatibility/2006" xmlns:a14="http://schemas.microsoft.com/office/drawing/2010/main">
        <mc:Choice Requires="a14">
          <p:sp>
            <p:nvSpPr>
              <p:cNvPr id="5" name="Rectángulo 4"/>
              <p:cNvSpPr/>
              <p:nvPr/>
            </p:nvSpPr>
            <p:spPr>
              <a:xfrm>
                <a:off x="3495792" y="2215476"/>
                <a:ext cx="4468596" cy="559833"/>
              </a:xfrm>
              <a:prstGeom prst="rect">
                <a:avLst/>
              </a:prstGeom>
            </p:spPr>
            <p:txBody>
              <a:bodyPr wrap="none">
                <a:spAutoFit/>
              </a:bodyPr>
              <a:lstStyle/>
              <a:p>
                <a14:m>
                  <m:oMath xmlns:m="http://schemas.openxmlformats.org/officeDocument/2006/math">
                    <m:r>
                      <m:rPr>
                        <m:brk m:alnAt="7"/>
                      </m:rPr>
                      <a:rPr lang="es-ES" i="1">
                        <a:latin typeface="Cambria Math" panose="02040503050406030204" pitchFamily="18" charset="0"/>
                      </a:rPr>
                      <m:t>𝑃</m:t>
                    </m:r>
                    <m:d>
                      <m:dPr>
                        <m:ctrlPr>
                          <a:rPr lang="es-ES" i="1">
                            <a:latin typeface="Cambria Math" panose="02040503050406030204" pitchFamily="18" charset="0"/>
                          </a:rPr>
                        </m:ctrlPr>
                      </m:dPr>
                      <m:e>
                        <m:r>
                          <a:rPr lang="es-ES" i="1">
                            <a:latin typeface="Cambria Math" panose="02040503050406030204" pitchFamily="18" charset="0"/>
                          </a:rPr>
                          <m:t>𝑥</m:t>
                        </m:r>
                        <m:r>
                          <a:rPr lang="es-ES" i="1">
                            <a:latin typeface="Cambria Math" panose="02040503050406030204" pitchFamily="18" charset="0"/>
                          </a:rPr>
                          <m:t>=10</m:t>
                        </m:r>
                      </m:e>
                    </m:d>
                    <m:r>
                      <a:rPr lang="es-ES">
                        <a:latin typeface="Cambria Math" panose="02040503050406030204" pitchFamily="18" charset="0"/>
                      </a:rPr>
                      <m:t>=</m:t>
                    </m:r>
                    <m:d>
                      <m:dPr>
                        <m:ctrlPr>
                          <a:rPr lang="es-ES" i="1">
                            <a:latin typeface="Cambria Math" panose="02040503050406030204" pitchFamily="18" charset="0"/>
                          </a:rPr>
                        </m:ctrlPr>
                      </m:dPr>
                      <m:e>
                        <m:m>
                          <m:mPr>
                            <m:mcs>
                              <m:mc>
                                <m:mcPr>
                                  <m:count m:val="1"/>
                                  <m:mcJc m:val="center"/>
                                </m:mcPr>
                              </m:mc>
                            </m:mcs>
                            <m:ctrlPr>
                              <a:rPr lang="es-ES" i="1">
                                <a:latin typeface="Cambria Math" panose="02040503050406030204" pitchFamily="18" charset="0"/>
                              </a:rPr>
                            </m:ctrlPr>
                          </m:mPr>
                          <m:mr>
                            <m:e>
                              <m:r>
                                <m:rPr>
                                  <m:brk m:alnAt="7"/>
                                </m:rPr>
                                <a:rPr lang="es-ES" i="1">
                                  <a:latin typeface="Cambria Math" panose="02040503050406030204" pitchFamily="18" charset="0"/>
                                </a:rPr>
                                <m:t>1</m:t>
                              </m:r>
                              <m:r>
                                <a:rPr lang="es-ES" i="1">
                                  <a:latin typeface="Cambria Math" panose="02040503050406030204" pitchFamily="18" charset="0"/>
                                </a:rPr>
                                <m:t>5</m:t>
                              </m:r>
                            </m:e>
                          </m:mr>
                          <m:mr>
                            <m:e>
                              <m:r>
                                <a:rPr lang="es-ES" i="1">
                                  <a:latin typeface="Cambria Math" panose="02040503050406030204" pitchFamily="18" charset="0"/>
                                </a:rPr>
                                <m:t>10</m:t>
                              </m:r>
                            </m:e>
                          </m:mr>
                        </m:m>
                      </m:e>
                    </m:d>
                    <m:sSup>
                      <m:sSupPr>
                        <m:ctrlPr>
                          <a:rPr lang="es-ES" i="1">
                            <a:latin typeface="Cambria Math" panose="02040503050406030204" pitchFamily="18" charset="0"/>
                          </a:rPr>
                        </m:ctrlPr>
                      </m:sSupPr>
                      <m:e>
                        <m:r>
                          <a:rPr lang="es-ES" i="1">
                            <a:latin typeface="Cambria Math" panose="02040503050406030204" pitchFamily="18" charset="0"/>
                          </a:rPr>
                          <m:t>(0.90)</m:t>
                        </m:r>
                      </m:e>
                      <m:sup>
                        <m:r>
                          <a:rPr lang="es-ES" i="1">
                            <a:latin typeface="Cambria Math" panose="02040503050406030204" pitchFamily="18" charset="0"/>
                          </a:rPr>
                          <m:t>10</m:t>
                        </m:r>
                      </m:sup>
                    </m:sSup>
                    <m:sSup>
                      <m:sSupPr>
                        <m:ctrlPr>
                          <a:rPr lang="es-ES" i="1">
                            <a:latin typeface="Cambria Math" panose="02040503050406030204" pitchFamily="18" charset="0"/>
                          </a:rPr>
                        </m:ctrlPr>
                      </m:sSupPr>
                      <m:e>
                        <m:r>
                          <a:rPr lang="es-ES" i="1">
                            <a:latin typeface="Cambria Math" panose="02040503050406030204" pitchFamily="18" charset="0"/>
                          </a:rPr>
                          <m:t>(0.10)</m:t>
                        </m:r>
                      </m:e>
                      <m:sup>
                        <m:r>
                          <a:rPr lang="es-ES" i="1">
                            <a:latin typeface="Cambria Math" panose="02040503050406030204" pitchFamily="18" charset="0"/>
                          </a:rPr>
                          <m:t>5</m:t>
                        </m:r>
                      </m:sup>
                    </m:sSup>
                  </m:oMath>
                </a14:m>
                <a:r>
                  <a:rPr lang="es-ES" dirty="0"/>
                  <a:t>=0.0105</a:t>
                </a:r>
              </a:p>
            </p:txBody>
          </p:sp>
        </mc:Choice>
        <mc:Fallback xmlns="">
          <p:sp>
            <p:nvSpPr>
              <p:cNvPr id="5" name="Rectángulo 4"/>
              <p:cNvSpPr>
                <a:spLocks noRot="1" noChangeAspect="1" noMove="1" noResize="1" noEditPoints="1" noAdjustHandles="1" noChangeArrowheads="1" noChangeShapeType="1" noTextEdit="1"/>
              </p:cNvSpPr>
              <p:nvPr/>
            </p:nvSpPr>
            <p:spPr>
              <a:xfrm>
                <a:off x="3495792" y="2215476"/>
                <a:ext cx="4468596" cy="559833"/>
              </a:xfrm>
              <a:prstGeom prst="rect">
                <a:avLst/>
              </a:prstGeom>
              <a:blipFill rotWithShape="0">
                <a:blip r:embed="rId2"/>
                <a:stretch>
                  <a:fillRect/>
                </a:stretch>
              </a:blipFill>
            </p:spPr>
            <p:txBody>
              <a:bodyPr/>
              <a:lstStyle/>
              <a:p>
                <a:r>
                  <a:rPr lang="es-ES">
                    <a:noFill/>
                  </a:rPr>
                  <a:t> </a:t>
                </a:r>
              </a:p>
            </p:txBody>
          </p:sp>
        </mc:Fallback>
      </mc:AlternateContent>
      <p:sp>
        <p:nvSpPr>
          <p:cNvPr id="7" name="CuadroTexto 6"/>
          <p:cNvSpPr txBox="1"/>
          <p:nvPr/>
        </p:nvSpPr>
        <p:spPr>
          <a:xfrm>
            <a:off x="1061156" y="3104444"/>
            <a:ext cx="9810044" cy="1338828"/>
          </a:xfrm>
          <a:prstGeom prst="rect">
            <a:avLst/>
          </a:prstGeom>
          <a:noFill/>
        </p:spPr>
        <p:txBody>
          <a:bodyPr wrap="square" rtlCol="0">
            <a:spAutoFit/>
          </a:bodyPr>
          <a:lstStyle/>
          <a:p>
            <a:pPr algn="just">
              <a:lnSpc>
                <a:spcPct val="150000"/>
              </a:lnSpc>
            </a:pPr>
            <a:r>
              <a:rPr lang="es-ES" b="1" dirty="0"/>
              <a:t>Ejemplo 2. </a:t>
            </a:r>
            <a:r>
              <a:rPr lang="es-ES" dirty="0"/>
              <a:t>Un examen consta de 6 preguntas con 4 posibles respuestas cada una, de las que sólo una de ellas es correcta. Un estudiante que no había estudiado la materia decide responder al azar marcando las respuestas aleatoriamente. ¿</a:t>
            </a:r>
            <a:r>
              <a:rPr lang="es-ES" b="1" dirty="0"/>
              <a:t>Cuál es probabilidad que acierte 3 preguntas</a:t>
            </a:r>
            <a:r>
              <a:rPr lang="es-ES" dirty="0"/>
              <a:t>?</a:t>
            </a:r>
            <a:r>
              <a:rPr lang="es-ES" b="1" dirty="0"/>
              <a:t> </a:t>
            </a:r>
          </a:p>
        </p:txBody>
      </p:sp>
      <mc:AlternateContent xmlns:mc="http://schemas.openxmlformats.org/markup-compatibility/2006" xmlns:a14="http://schemas.microsoft.com/office/drawing/2010/main">
        <mc:Choice Requires="a14">
          <p:sp>
            <p:nvSpPr>
              <p:cNvPr id="8" name="Rectángulo 7"/>
              <p:cNvSpPr/>
              <p:nvPr/>
            </p:nvSpPr>
            <p:spPr>
              <a:xfrm>
                <a:off x="3646338" y="4588418"/>
                <a:ext cx="4002249" cy="554254"/>
              </a:xfrm>
              <a:prstGeom prst="rect">
                <a:avLst/>
              </a:prstGeom>
            </p:spPr>
            <p:txBody>
              <a:bodyPr wrap="none">
                <a:spAutoFit/>
              </a:bodyPr>
              <a:lstStyle/>
              <a:p>
                <a14:m>
                  <m:oMath xmlns:m="http://schemas.openxmlformats.org/officeDocument/2006/math">
                    <m:r>
                      <m:rPr>
                        <m:brk m:alnAt="7"/>
                      </m:rPr>
                      <a:rPr lang="es-ES" i="1" smtClean="0">
                        <a:latin typeface="Cambria Math" panose="02040503050406030204" pitchFamily="18" charset="0"/>
                      </a:rPr>
                      <m:t>𝑃</m:t>
                    </m:r>
                    <m:d>
                      <m:dPr>
                        <m:ctrlPr>
                          <a:rPr lang="es-ES" i="1">
                            <a:latin typeface="Cambria Math" panose="02040503050406030204" pitchFamily="18" charset="0"/>
                          </a:rPr>
                        </m:ctrlPr>
                      </m:dPr>
                      <m:e>
                        <m:r>
                          <a:rPr lang="es-ES" i="1">
                            <a:latin typeface="Cambria Math" panose="02040503050406030204" pitchFamily="18" charset="0"/>
                          </a:rPr>
                          <m:t>𝑥</m:t>
                        </m:r>
                        <m:r>
                          <a:rPr lang="es-ES" i="1">
                            <a:latin typeface="Cambria Math" panose="02040503050406030204" pitchFamily="18" charset="0"/>
                          </a:rPr>
                          <m:t>=3</m:t>
                        </m:r>
                      </m:e>
                    </m:d>
                    <m:r>
                      <a:rPr lang="es-ES">
                        <a:latin typeface="Cambria Math" panose="02040503050406030204" pitchFamily="18" charset="0"/>
                      </a:rPr>
                      <m:t>=</m:t>
                    </m:r>
                    <m:d>
                      <m:dPr>
                        <m:ctrlPr>
                          <a:rPr lang="es-ES" i="1">
                            <a:latin typeface="Cambria Math" panose="02040503050406030204" pitchFamily="18" charset="0"/>
                          </a:rPr>
                        </m:ctrlPr>
                      </m:dPr>
                      <m:e>
                        <m:m>
                          <m:mPr>
                            <m:mcs>
                              <m:mc>
                                <m:mcPr>
                                  <m:count m:val="1"/>
                                  <m:mcJc m:val="center"/>
                                </m:mcPr>
                              </m:mc>
                            </m:mcs>
                            <m:ctrlPr>
                              <a:rPr lang="es-ES" i="1">
                                <a:latin typeface="Cambria Math" panose="02040503050406030204" pitchFamily="18" charset="0"/>
                              </a:rPr>
                            </m:ctrlPr>
                          </m:mPr>
                          <m:mr>
                            <m:e>
                              <m:r>
                                <m:rPr>
                                  <m:brk m:alnAt="7"/>
                                </m:rPr>
                                <a:rPr lang="es-ES" b="0" i="1" smtClean="0">
                                  <a:latin typeface="Cambria Math" panose="02040503050406030204" pitchFamily="18" charset="0"/>
                                </a:rPr>
                                <m:t>6</m:t>
                              </m:r>
                            </m:e>
                          </m:mr>
                          <m:mr>
                            <m:e>
                              <m:r>
                                <a:rPr lang="es-ES" b="0" i="1" smtClean="0">
                                  <a:latin typeface="Cambria Math" panose="02040503050406030204" pitchFamily="18" charset="0"/>
                                </a:rPr>
                                <m:t>3</m:t>
                              </m:r>
                            </m:e>
                          </m:mr>
                        </m:m>
                      </m:e>
                    </m:d>
                    <m:sSup>
                      <m:sSupPr>
                        <m:ctrlPr>
                          <a:rPr lang="es-ES" i="1">
                            <a:latin typeface="Cambria Math" panose="02040503050406030204" pitchFamily="18" charset="0"/>
                          </a:rPr>
                        </m:ctrlPr>
                      </m:sSupPr>
                      <m:e>
                        <m:r>
                          <a:rPr lang="es-ES" i="1">
                            <a:latin typeface="Cambria Math" panose="02040503050406030204" pitchFamily="18" charset="0"/>
                          </a:rPr>
                          <m:t>(0.</m:t>
                        </m:r>
                        <m:r>
                          <a:rPr lang="es-ES" b="0" i="1" smtClean="0">
                            <a:latin typeface="Cambria Math" panose="02040503050406030204" pitchFamily="18" charset="0"/>
                          </a:rPr>
                          <m:t>25</m:t>
                        </m:r>
                        <m:r>
                          <a:rPr lang="es-ES" i="1">
                            <a:latin typeface="Cambria Math" panose="02040503050406030204" pitchFamily="18" charset="0"/>
                          </a:rPr>
                          <m:t>)</m:t>
                        </m:r>
                      </m:e>
                      <m:sup>
                        <m:r>
                          <a:rPr lang="es-ES" b="0" i="1" smtClean="0">
                            <a:latin typeface="Cambria Math" panose="02040503050406030204" pitchFamily="18" charset="0"/>
                          </a:rPr>
                          <m:t>3</m:t>
                        </m:r>
                      </m:sup>
                    </m:sSup>
                    <m:sSup>
                      <m:sSupPr>
                        <m:ctrlPr>
                          <a:rPr lang="es-ES" i="1">
                            <a:latin typeface="Cambria Math" panose="02040503050406030204" pitchFamily="18" charset="0"/>
                          </a:rPr>
                        </m:ctrlPr>
                      </m:sSupPr>
                      <m:e>
                        <m:r>
                          <a:rPr lang="es-ES" i="1">
                            <a:latin typeface="Cambria Math" panose="02040503050406030204" pitchFamily="18" charset="0"/>
                          </a:rPr>
                          <m:t>(0.</m:t>
                        </m:r>
                        <m:r>
                          <a:rPr lang="es-ES" b="0" i="1" smtClean="0">
                            <a:latin typeface="Cambria Math" panose="02040503050406030204" pitchFamily="18" charset="0"/>
                          </a:rPr>
                          <m:t>75</m:t>
                        </m:r>
                        <m:r>
                          <a:rPr lang="es-ES" i="1">
                            <a:latin typeface="Cambria Math" panose="02040503050406030204" pitchFamily="18" charset="0"/>
                          </a:rPr>
                          <m:t>)</m:t>
                        </m:r>
                      </m:e>
                      <m:sup>
                        <m:r>
                          <a:rPr lang="es-ES" b="0" i="1" smtClean="0">
                            <a:latin typeface="Cambria Math" panose="02040503050406030204" pitchFamily="18" charset="0"/>
                          </a:rPr>
                          <m:t>3</m:t>
                        </m:r>
                      </m:sup>
                    </m:sSup>
                  </m:oMath>
                </a14:m>
                <a:r>
                  <a:rPr lang="es-ES" dirty="0"/>
                  <a:t>=0.1318</a:t>
                </a:r>
              </a:p>
            </p:txBody>
          </p:sp>
        </mc:Choice>
        <mc:Fallback xmlns="">
          <p:sp>
            <p:nvSpPr>
              <p:cNvPr id="8" name="Rectángulo 7"/>
              <p:cNvSpPr>
                <a:spLocks noRot="1" noChangeAspect="1" noMove="1" noResize="1" noEditPoints="1" noAdjustHandles="1" noChangeArrowheads="1" noChangeShapeType="1" noTextEdit="1"/>
              </p:cNvSpPr>
              <p:nvPr/>
            </p:nvSpPr>
            <p:spPr>
              <a:xfrm>
                <a:off x="3646338" y="4588418"/>
                <a:ext cx="4002249" cy="554254"/>
              </a:xfrm>
              <a:prstGeom prst="rect">
                <a:avLst/>
              </a:prstGeom>
              <a:blipFill>
                <a:blip r:embed="rId3"/>
                <a:stretch>
                  <a:fillRect r="-457" b="-1099"/>
                </a:stretch>
              </a:blipFill>
            </p:spPr>
            <p:txBody>
              <a:bodyPr/>
              <a:lstStyle/>
              <a:p>
                <a:r>
                  <a:rPr lang="en-US">
                    <a:noFill/>
                  </a:rPr>
                  <a:t> </a:t>
                </a:r>
              </a:p>
            </p:txBody>
          </p:sp>
        </mc:Fallback>
      </mc:AlternateContent>
    </p:spTree>
    <p:extLst>
      <p:ext uri="{BB962C8B-B14F-4D97-AF65-F5344CB8AC3E}">
        <p14:creationId xmlns:p14="http://schemas.microsoft.com/office/powerpoint/2010/main" val="289641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1184385" y="596669"/>
            <a:ext cx="9133322" cy="880369"/>
          </a:xfrm>
          <a:prstGeom prst="rect">
            <a:avLst/>
          </a:prstGeom>
        </p:spPr>
        <p:txBody>
          <a:bodyPr wrap="square">
            <a:spAutoFit/>
          </a:bodyPr>
          <a:lstStyle/>
          <a:p>
            <a:pPr>
              <a:lnSpc>
                <a:spcPct val="150000"/>
              </a:lnSpc>
            </a:pPr>
            <a:r>
              <a:rPr lang="es-ES" b="1" dirty="0"/>
              <a:t>Factorial de un número</a:t>
            </a:r>
            <a:r>
              <a:rPr lang="es-ES" dirty="0"/>
              <a:t>. El </a:t>
            </a:r>
            <a:r>
              <a:rPr lang="es-ES" b="1" dirty="0"/>
              <a:t>factorial</a:t>
            </a:r>
            <a:r>
              <a:rPr lang="es-ES" dirty="0"/>
              <a:t> de un entero positivo </a:t>
            </a:r>
            <a:r>
              <a:rPr lang="es-ES" b="1" dirty="0"/>
              <a:t>n</a:t>
            </a:r>
            <a:r>
              <a:rPr lang="es-ES" dirty="0"/>
              <a:t>, se define en principio como el producto de todos los números enteros positivos desde </a:t>
            </a:r>
            <a:r>
              <a:rPr lang="es-ES" b="1" dirty="0"/>
              <a:t>1</a:t>
            </a:r>
            <a:r>
              <a:rPr lang="es-ES" dirty="0"/>
              <a:t> hasta </a:t>
            </a:r>
            <a:r>
              <a:rPr lang="es-ES" b="1" dirty="0"/>
              <a:t>n.</a:t>
            </a:r>
          </a:p>
        </p:txBody>
      </p:sp>
      <p:pic>
        <p:nvPicPr>
          <p:cNvPr id="12" name="Imagen 11"/>
          <p:cNvPicPr>
            <a:picLocks noChangeAspect="1"/>
          </p:cNvPicPr>
          <p:nvPr/>
        </p:nvPicPr>
        <p:blipFill>
          <a:blip r:embed="rId2"/>
          <a:stretch>
            <a:fillRect/>
          </a:stretch>
        </p:blipFill>
        <p:spPr>
          <a:xfrm>
            <a:off x="3659303" y="2968102"/>
            <a:ext cx="3355645" cy="378863"/>
          </a:xfrm>
          <a:prstGeom prst="rect">
            <a:avLst/>
          </a:prstGeom>
        </p:spPr>
      </p:pic>
      <p:pic>
        <p:nvPicPr>
          <p:cNvPr id="16" name="Imagen 15"/>
          <p:cNvPicPr>
            <a:picLocks noChangeAspect="1"/>
          </p:cNvPicPr>
          <p:nvPr/>
        </p:nvPicPr>
        <p:blipFill>
          <a:blip r:embed="rId3"/>
          <a:stretch>
            <a:fillRect/>
          </a:stretch>
        </p:blipFill>
        <p:spPr>
          <a:xfrm>
            <a:off x="1818990" y="2654772"/>
            <a:ext cx="1374586" cy="3249021"/>
          </a:xfrm>
          <a:prstGeom prst="rect">
            <a:avLst/>
          </a:prstGeom>
        </p:spPr>
      </p:pic>
      <p:pic>
        <p:nvPicPr>
          <p:cNvPr id="17" name="Imagen 16"/>
          <p:cNvPicPr>
            <a:picLocks noChangeAspect="1"/>
          </p:cNvPicPr>
          <p:nvPr/>
        </p:nvPicPr>
        <p:blipFill>
          <a:blip r:embed="rId4"/>
          <a:stretch>
            <a:fillRect/>
          </a:stretch>
        </p:blipFill>
        <p:spPr>
          <a:xfrm>
            <a:off x="4463640" y="1621381"/>
            <a:ext cx="1664205" cy="1195067"/>
          </a:xfrm>
          <a:prstGeom prst="rect">
            <a:avLst/>
          </a:prstGeom>
        </p:spPr>
      </p:pic>
      <p:sp>
        <p:nvSpPr>
          <p:cNvPr id="18" name="CuadroTexto 17"/>
          <p:cNvSpPr txBox="1"/>
          <p:nvPr/>
        </p:nvSpPr>
        <p:spPr>
          <a:xfrm>
            <a:off x="3507475" y="3480178"/>
            <a:ext cx="6933062" cy="1295868"/>
          </a:xfrm>
          <a:prstGeom prst="rect">
            <a:avLst/>
          </a:prstGeom>
          <a:noFill/>
        </p:spPr>
        <p:txBody>
          <a:bodyPr wrap="square" rtlCol="0">
            <a:spAutoFit/>
          </a:bodyPr>
          <a:lstStyle/>
          <a:p>
            <a:pPr>
              <a:lnSpc>
                <a:spcPct val="150000"/>
              </a:lnSpc>
            </a:pPr>
            <a:r>
              <a:rPr lang="es-ES" b="1" dirty="0"/>
              <a:t>¿De cuántas maneras se pueden acomodar 3 mujeres y 3 hombres de tal forma que dos personas de mismo sexo no estén una a lado de la otra?</a:t>
            </a:r>
          </a:p>
        </p:txBody>
      </p:sp>
      <p:sp>
        <p:nvSpPr>
          <p:cNvPr id="19" name="CuadroTexto 18"/>
          <p:cNvSpPr txBox="1"/>
          <p:nvPr/>
        </p:nvSpPr>
        <p:spPr>
          <a:xfrm>
            <a:off x="5527342" y="5622878"/>
            <a:ext cx="2101756" cy="369332"/>
          </a:xfrm>
          <a:prstGeom prst="rect">
            <a:avLst/>
          </a:prstGeom>
          <a:noFill/>
        </p:spPr>
        <p:txBody>
          <a:bodyPr wrap="square" rtlCol="0">
            <a:spAutoFit/>
          </a:bodyPr>
          <a:lstStyle/>
          <a:p>
            <a:r>
              <a:rPr lang="es-ES" b="1" dirty="0"/>
              <a:t>(3x2x1) (3x2x1)= 36</a:t>
            </a:r>
          </a:p>
        </p:txBody>
      </p:sp>
      <p:pic>
        <p:nvPicPr>
          <p:cNvPr id="20" name="Imagen 19"/>
          <p:cNvPicPr>
            <a:picLocks noChangeAspect="1"/>
          </p:cNvPicPr>
          <p:nvPr/>
        </p:nvPicPr>
        <p:blipFill>
          <a:blip r:embed="rId5"/>
          <a:stretch>
            <a:fillRect/>
          </a:stretch>
        </p:blipFill>
        <p:spPr>
          <a:xfrm>
            <a:off x="5150679" y="4878434"/>
            <a:ext cx="2600325" cy="485775"/>
          </a:xfrm>
          <a:prstGeom prst="rect">
            <a:avLst/>
          </a:prstGeom>
        </p:spPr>
      </p:pic>
    </p:spTree>
    <p:extLst>
      <p:ext uri="{BB962C8B-B14F-4D97-AF65-F5344CB8AC3E}">
        <p14:creationId xmlns:p14="http://schemas.microsoft.com/office/powerpoint/2010/main" val="82142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72219" y="426273"/>
            <a:ext cx="9682047" cy="1338828"/>
          </a:xfrm>
          <a:prstGeom prst="rect">
            <a:avLst/>
          </a:prstGeom>
        </p:spPr>
        <p:txBody>
          <a:bodyPr wrap="square">
            <a:spAutoFit/>
          </a:bodyPr>
          <a:lstStyle/>
          <a:p>
            <a:pPr algn="just">
              <a:lnSpc>
                <a:spcPct val="150000"/>
              </a:lnSpc>
            </a:pPr>
            <a:r>
              <a:rPr lang="es-ES" b="1" dirty="0"/>
              <a:t>Ejemplo 4</a:t>
            </a:r>
            <a:r>
              <a:rPr lang="es-ES" dirty="0"/>
              <a:t>.  Si 15 de 50 proyectos de viviendas violan el código de construcción, ¿cuál es la probabilidad que un inspector de viviendas, que selecciona aleatoriamente a cuatro de ellas, descubra que al menos tres violan el código de construcción?</a:t>
            </a:r>
          </a:p>
        </p:txBody>
      </p:sp>
      <mc:AlternateContent xmlns:mc="http://schemas.openxmlformats.org/markup-compatibility/2006" xmlns:a14="http://schemas.microsoft.com/office/drawing/2010/main">
        <mc:Choice Requires="a14">
          <p:sp>
            <p:nvSpPr>
              <p:cNvPr id="6" name="CuadroTexto 5"/>
              <p:cNvSpPr txBox="1"/>
              <p:nvPr/>
            </p:nvSpPr>
            <p:spPr>
              <a:xfrm>
                <a:off x="3246397" y="2176481"/>
                <a:ext cx="451412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i="1" smtClean="0">
                              <a:latin typeface="Cambria Math" panose="02040503050406030204" pitchFamily="18" charset="0"/>
                            </a:rPr>
                          </m:ctrlPr>
                        </m:dPr>
                        <m:e>
                          <m:r>
                            <a:rPr lang="es-ES" b="0" i="1" smtClean="0">
                              <a:latin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≥3</m:t>
                          </m:r>
                        </m:e>
                      </m:d>
                      <m:r>
                        <a:rPr lang="es-ES" b="0" i="1" smtClean="0">
                          <a:latin typeface="Cambria Math" panose="02040503050406030204" pitchFamily="18" charset="0"/>
                          <a:ea typeface="Cambria Math" panose="02040503050406030204" pitchFamily="18" charset="0"/>
                        </a:rPr>
                        <m:t>=1−</m:t>
                      </m:r>
                      <m:r>
                        <a:rPr lang="es-ES" b="0" i="1" smtClean="0">
                          <a:latin typeface="Cambria Math" panose="02040503050406030204" pitchFamily="18" charset="0"/>
                          <a:ea typeface="Cambria Math" panose="02040503050406030204" pitchFamily="18" charset="0"/>
                        </a:rPr>
                        <m:t>𝐹</m:t>
                      </m:r>
                      <m:r>
                        <a:rPr lang="es-ES" b="0" i="1" smtClean="0">
                          <a:latin typeface="Cambria Math" panose="02040503050406030204" pitchFamily="18" charset="0"/>
                          <a:ea typeface="Cambria Math" panose="02040503050406030204" pitchFamily="18" charset="0"/>
                        </a:rPr>
                        <m:t>(2)=1−0.9163=0.0837</m:t>
                      </m:r>
                    </m:oMath>
                  </m:oMathPara>
                </a14:m>
                <a:endParaRPr lang="es-ES" dirty="0"/>
              </a:p>
            </p:txBody>
          </p:sp>
        </mc:Choice>
        <mc:Fallback xmlns="">
          <p:sp>
            <p:nvSpPr>
              <p:cNvPr id="6" name="CuadroTexto 5"/>
              <p:cNvSpPr txBox="1">
                <a:spLocks noRot="1" noChangeAspect="1" noMove="1" noResize="1" noEditPoints="1" noAdjustHandles="1" noChangeArrowheads="1" noChangeShapeType="1" noTextEdit="1"/>
              </p:cNvSpPr>
              <p:nvPr/>
            </p:nvSpPr>
            <p:spPr>
              <a:xfrm>
                <a:off x="3246397" y="2176481"/>
                <a:ext cx="4514121" cy="276999"/>
              </a:xfrm>
              <a:prstGeom prst="rect">
                <a:avLst/>
              </a:prstGeom>
              <a:blipFill rotWithShape="0">
                <a:blip r:embed="rId2"/>
                <a:stretch>
                  <a:fillRect l="-811" t="-2222" r="-946" b="-35556"/>
                </a:stretch>
              </a:blipFill>
            </p:spPr>
            <p:txBody>
              <a:bodyPr/>
              <a:lstStyle/>
              <a:p>
                <a:r>
                  <a:rPr lang="es-ES">
                    <a:noFill/>
                  </a:rPr>
                  <a:t> </a:t>
                </a:r>
              </a:p>
            </p:txBody>
          </p:sp>
        </mc:Fallback>
      </mc:AlternateContent>
      <p:sp>
        <p:nvSpPr>
          <p:cNvPr id="7" name="Rectángulo 6"/>
          <p:cNvSpPr/>
          <p:nvPr/>
        </p:nvSpPr>
        <p:spPr>
          <a:xfrm>
            <a:off x="1165618" y="2912911"/>
            <a:ext cx="9916364" cy="1754326"/>
          </a:xfrm>
          <a:prstGeom prst="rect">
            <a:avLst/>
          </a:prstGeom>
        </p:spPr>
        <p:txBody>
          <a:bodyPr wrap="square">
            <a:spAutoFit/>
          </a:bodyPr>
          <a:lstStyle/>
          <a:p>
            <a:pPr algn="just">
              <a:lnSpc>
                <a:spcPct val="150000"/>
              </a:lnSpc>
            </a:pPr>
            <a:r>
              <a:rPr lang="es-ES" b="1" dirty="0"/>
              <a:t>Ejemplo 5</a:t>
            </a:r>
            <a:r>
              <a:rPr lang="es-ES" dirty="0"/>
              <a:t>. El 80% de profesionales leen su contrato de trabajo, incluyendo las letras pequeñas. Suponga que el número de empleados que leen cada una de las palabras de su contrato se puede modelar utilizando la distribución binomial. Considerando un grupo de 12  empleados, ¿Cuál es la probabilidad que entre 6 y 10 (inclusive) lean cada una de las palabras de su contrato?</a:t>
            </a:r>
          </a:p>
        </p:txBody>
      </p:sp>
      <mc:AlternateContent xmlns:mc="http://schemas.openxmlformats.org/markup-compatibility/2006" xmlns:a14="http://schemas.microsoft.com/office/drawing/2010/main">
        <mc:Choice Requires="a14">
          <p:sp>
            <p:nvSpPr>
              <p:cNvPr id="8" name="CuadroTexto 7"/>
              <p:cNvSpPr txBox="1"/>
              <p:nvPr/>
            </p:nvSpPr>
            <p:spPr>
              <a:xfrm>
                <a:off x="3109416" y="5114455"/>
                <a:ext cx="61021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6</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≤10</m:t>
                          </m:r>
                        </m:e>
                      </m:d>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𝐹</m:t>
                      </m:r>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10</m:t>
                          </m:r>
                        </m:e>
                      </m:d>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𝐹</m:t>
                      </m:r>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5</m:t>
                          </m:r>
                        </m:e>
                      </m:d>
                      <m:r>
                        <a:rPr lang="es-ES" b="0" i="1" smtClean="0">
                          <a:latin typeface="Cambria Math" panose="02040503050406030204" pitchFamily="18" charset="0"/>
                          <a:ea typeface="Cambria Math" panose="02040503050406030204" pitchFamily="18" charset="0"/>
                        </a:rPr>
                        <m:t>=0.7251−0.0039=0.7212</m:t>
                      </m:r>
                    </m:oMath>
                  </m:oMathPara>
                </a14:m>
                <a:endParaRPr lang="es-ES" dirty="0"/>
              </a:p>
            </p:txBody>
          </p:sp>
        </mc:Choice>
        <mc:Fallback xmlns="">
          <p:sp>
            <p:nvSpPr>
              <p:cNvPr id="8" name="CuadroTexto 7"/>
              <p:cNvSpPr txBox="1">
                <a:spLocks noRot="1" noChangeAspect="1" noMove="1" noResize="1" noEditPoints="1" noAdjustHandles="1" noChangeArrowheads="1" noChangeShapeType="1" noTextEdit="1"/>
              </p:cNvSpPr>
              <p:nvPr/>
            </p:nvSpPr>
            <p:spPr>
              <a:xfrm>
                <a:off x="3109416" y="5114455"/>
                <a:ext cx="6102183" cy="276999"/>
              </a:xfrm>
              <a:prstGeom prst="rect">
                <a:avLst/>
              </a:prstGeom>
              <a:blipFill>
                <a:blip r:embed="rId3"/>
                <a:stretch>
                  <a:fillRect l="-400" r="-599" b="-11111"/>
                </a:stretch>
              </a:blipFill>
            </p:spPr>
            <p:txBody>
              <a:bodyPr/>
              <a:lstStyle/>
              <a:p>
                <a:r>
                  <a:rPr lang="en-US">
                    <a:noFill/>
                  </a:rPr>
                  <a:t> </a:t>
                </a:r>
              </a:p>
            </p:txBody>
          </p:sp>
        </mc:Fallback>
      </mc:AlternateContent>
    </p:spTree>
    <p:extLst>
      <p:ext uri="{BB962C8B-B14F-4D97-AF65-F5344CB8AC3E}">
        <p14:creationId xmlns:p14="http://schemas.microsoft.com/office/powerpoint/2010/main" val="351758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2EED8C-2857-4499-832F-5C7921B985D6}"/>
              </a:ext>
            </a:extLst>
          </p:cNvPr>
          <p:cNvPicPr>
            <a:picLocks noChangeAspect="1"/>
          </p:cNvPicPr>
          <p:nvPr/>
        </p:nvPicPr>
        <p:blipFill>
          <a:blip r:embed="rId2"/>
          <a:stretch>
            <a:fillRect/>
          </a:stretch>
        </p:blipFill>
        <p:spPr>
          <a:xfrm>
            <a:off x="481841" y="730112"/>
            <a:ext cx="10810875" cy="1123950"/>
          </a:xfrm>
          <a:prstGeom prst="rect">
            <a:avLst/>
          </a:prstGeom>
        </p:spPr>
      </p:pic>
      <p:pic>
        <p:nvPicPr>
          <p:cNvPr id="4" name="Picture 3">
            <a:extLst>
              <a:ext uri="{FF2B5EF4-FFF2-40B4-BE49-F238E27FC236}">
                <a16:creationId xmlns:a16="http://schemas.microsoft.com/office/drawing/2014/main" id="{947B62A0-04F6-452C-B6B0-D87F0225FA6B}"/>
              </a:ext>
            </a:extLst>
          </p:cNvPr>
          <p:cNvPicPr>
            <a:picLocks noChangeAspect="1"/>
          </p:cNvPicPr>
          <p:nvPr/>
        </p:nvPicPr>
        <p:blipFill>
          <a:blip r:embed="rId3"/>
          <a:stretch>
            <a:fillRect/>
          </a:stretch>
        </p:blipFill>
        <p:spPr>
          <a:xfrm>
            <a:off x="907774" y="2048083"/>
            <a:ext cx="6745357" cy="1705502"/>
          </a:xfrm>
          <a:prstGeom prst="rect">
            <a:avLst/>
          </a:prstGeom>
        </p:spPr>
      </p:pic>
      <p:pic>
        <p:nvPicPr>
          <p:cNvPr id="5" name="Picture 4">
            <a:extLst>
              <a:ext uri="{FF2B5EF4-FFF2-40B4-BE49-F238E27FC236}">
                <a16:creationId xmlns:a16="http://schemas.microsoft.com/office/drawing/2014/main" id="{DC8F1F6C-B674-4E00-AD0A-ED9D2EF688E8}"/>
              </a:ext>
            </a:extLst>
          </p:cNvPr>
          <p:cNvPicPr>
            <a:picLocks noChangeAspect="1"/>
          </p:cNvPicPr>
          <p:nvPr/>
        </p:nvPicPr>
        <p:blipFill>
          <a:blip r:embed="rId4"/>
          <a:stretch>
            <a:fillRect/>
          </a:stretch>
        </p:blipFill>
        <p:spPr>
          <a:xfrm>
            <a:off x="562803" y="3793342"/>
            <a:ext cx="8014667" cy="584259"/>
          </a:xfrm>
          <a:prstGeom prst="rect">
            <a:avLst/>
          </a:prstGeom>
        </p:spPr>
      </p:pic>
      <p:pic>
        <p:nvPicPr>
          <p:cNvPr id="6" name="Picture 5">
            <a:extLst>
              <a:ext uri="{FF2B5EF4-FFF2-40B4-BE49-F238E27FC236}">
                <a16:creationId xmlns:a16="http://schemas.microsoft.com/office/drawing/2014/main" id="{75A6C0BB-8C4C-482D-A05D-3BF36D916DB1}"/>
              </a:ext>
            </a:extLst>
          </p:cNvPr>
          <p:cNvPicPr>
            <a:picLocks noChangeAspect="1"/>
          </p:cNvPicPr>
          <p:nvPr/>
        </p:nvPicPr>
        <p:blipFill>
          <a:blip r:embed="rId5"/>
          <a:stretch>
            <a:fillRect/>
          </a:stretch>
        </p:blipFill>
        <p:spPr>
          <a:xfrm>
            <a:off x="758688" y="4571030"/>
            <a:ext cx="6158948" cy="1556858"/>
          </a:xfrm>
          <a:prstGeom prst="rect">
            <a:avLst/>
          </a:prstGeom>
        </p:spPr>
      </p:pic>
    </p:spTree>
    <p:extLst>
      <p:ext uri="{BB962C8B-B14F-4D97-AF65-F5344CB8AC3E}">
        <p14:creationId xmlns:p14="http://schemas.microsoft.com/office/powerpoint/2010/main" val="369648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142946-B7FA-4E7A-A996-7CEFD237BD9C}"/>
              </a:ext>
            </a:extLst>
          </p:cNvPr>
          <p:cNvPicPr>
            <a:picLocks noChangeAspect="1"/>
          </p:cNvPicPr>
          <p:nvPr/>
        </p:nvPicPr>
        <p:blipFill>
          <a:blip r:embed="rId2"/>
          <a:stretch>
            <a:fillRect/>
          </a:stretch>
        </p:blipFill>
        <p:spPr>
          <a:xfrm>
            <a:off x="316395" y="497638"/>
            <a:ext cx="11559209" cy="1054113"/>
          </a:xfrm>
          <a:prstGeom prst="rect">
            <a:avLst/>
          </a:prstGeom>
        </p:spPr>
      </p:pic>
      <p:pic>
        <p:nvPicPr>
          <p:cNvPr id="3" name="Picture 2">
            <a:extLst>
              <a:ext uri="{FF2B5EF4-FFF2-40B4-BE49-F238E27FC236}">
                <a16:creationId xmlns:a16="http://schemas.microsoft.com/office/drawing/2014/main" id="{54AD7E7D-ECAF-4EC2-A941-92DC827EABF2}"/>
              </a:ext>
            </a:extLst>
          </p:cNvPr>
          <p:cNvPicPr>
            <a:picLocks noChangeAspect="1"/>
          </p:cNvPicPr>
          <p:nvPr/>
        </p:nvPicPr>
        <p:blipFill>
          <a:blip r:embed="rId3"/>
          <a:stretch>
            <a:fillRect/>
          </a:stretch>
        </p:blipFill>
        <p:spPr>
          <a:xfrm>
            <a:off x="591793" y="1504950"/>
            <a:ext cx="8324850" cy="1924050"/>
          </a:xfrm>
          <a:prstGeom prst="rect">
            <a:avLst/>
          </a:prstGeom>
        </p:spPr>
      </p:pic>
      <p:pic>
        <p:nvPicPr>
          <p:cNvPr id="4" name="Picture 3">
            <a:extLst>
              <a:ext uri="{FF2B5EF4-FFF2-40B4-BE49-F238E27FC236}">
                <a16:creationId xmlns:a16="http://schemas.microsoft.com/office/drawing/2014/main" id="{ECC791B1-CA43-4FE5-B628-BCE71A6C08A3}"/>
              </a:ext>
            </a:extLst>
          </p:cNvPr>
          <p:cNvPicPr>
            <a:picLocks noChangeAspect="1"/>
          </p:cNvPicPr>
          <p:nvPr/>
        </p:nvPicPr>
        <p:blipFill>
          <a:blip r:embed="rId4"/>
          <a:stretch>
            <a:fillRect/>
          </a:stretch>
        </p:blipFill>
        <p:spPr>
          <a:xfrm>
            <a:off x="316395" y="3584919"/>
            <a:ext cx="11553825" cy="542925"/>
          </a:xfrm>
          <a:prstGeom prst="rect">
            <a:avLst/>
          </a:prstGeom>
        </p:spPr>
      </p:pic>
      <p:pic>
        <p:nvPicPr>
          <p:cNvPr id="5" name="Picture 4">
            <a:extLst>
              <a:ext uri="{FF2B5EF4-FFF2-40B4-BE49-F238E27FC236}">
                <a16:creationId xmlns:a16="http://schemas.microsoft.com/office/drawing/2014/main" id="{F286E037-B69A-4513-8696-51CCF28E7999}"/>
              </a:ext>
            </a:extLst>
          </p:cNvPr>
          <p:cNvPicPr>
            <a:picLocks noChangeAspect="1"/>
          </p:cNvPicPr>
          <p:nvPr/>
        </p:nvPicPr>
        <p:blipFill>
          <a:blip r:embed="rId5"/>
          <a:stretch>
            <a:fillRect/>
          </a:stretch>
        </p:blipFill>
        <p:spPr>
          <a:xfrm>
            <a:off x="815216" y="4283763"/>
            <a:ext cx="6029325" cy="1981200"/>
          </a:xfrm>
          <a:prstGeom prst="rect">
            <a:avLst/>
          </a:prstGeom>
        </p:spPr>
      </p:pic>
    </p:spTree>
    <p:extLst>
      <p:ext uri="{BB962C8B-B14F-4D97-AF65-F5344CB8AC3E}">
        <p14:creationId xmlns:p14="http://schemas.microsoft.com/office/powerpoint/2010/main" val="429106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1BD8F6-FF60-4AEB-87F9-5360B9AC25EB}"/>
              </a:ext>
            </a:extLst>
          </p:cNvPr>
          <p:cNvPicPr>
            <a:picLocks noChangeAspect="1"/>
          </p:cNvPicPr>
          <p:nvPr/>
        </p:nvPicPr>
        <p:blipFill>
          <a:blip r:embed="rId2"/>
          <a:stretch>
            <a:fillRect/>
          </a:stretch>
        </p:blipFill>
        <p:spPr>
          <a:xfrm>
            <a:off x="716446" y="383542"/>
            <a:ext cx="11319841" cy="5330216"/>
          </a:xfrm>
          <a:prstGeom prst="rect">
            <a:avLst/>
          </a:prstGeom>
        </p:spPr>
      </p:pic>
    </p:spTree>
    <p:extLst>
      <p:ext uri="{BB962C8B-B14F-4D97-AF65-F5344CB8AC3E}">
        <p14:creationId xmlns:p14="http://schemas.microsoft.com/office/powerpoint/2010/main" val="197423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01B50A-ACDA-4A2E-98C1-5BDC056B6473}"/>
              </a:ext>
            </a:extLst>
          </p:cNvPr>
          <p:cNvPicPr>
            <a:picLocks noChangeAspect="1"/>
          </p:cNvPicPr>
          <p:nvPr/>
        </p:nvPicPr>
        <p:blipFill>
          <a:blip r:embed="rId2"/>
          <a:stretch>
            <a:fillRect/>
          </a:stretch>
        </p:blipFill>
        <p:spPr>
          <a:xfrm>
            <a:off x="234287" y="278296"/>
            <a:ext cx="11858373" cy="5834269"/>
          </a:xfrm>
          <a:prstGeom prst="rect">
            <a:avLst/>
          </a:prstGeom>
        </p:spPr>
      </p:pic>
    </p:spTree>
    <p:extLst>
      <p:ext uri="{BB962C8B-B14F-4D97-AF65-F5344CB8AC3E}">
        <p14:creationId xmlns:p14="http://schemas.microsoft.com/office/powerpoint/2010/main" val="1658011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56004" y="1625601"/>
            <a:ext cx="10091396" cy="3213629"/>
          </a:xfrm>
          <a:prstGeom prst="rect">
            <a:avLst/>
          </a:prstGeom>
        </p:spPr>
      </p:pic>
      <p:pic>
        <p:nvPicPr>
          <p:cNvPr id="7" name="Picture 6"/>
          <p:cNvPicPr>
            <a:picLocks noChangeAspect="1"/>
          </p:cNvPicPr>
          <p:nvPr/>
        </p:nvPicPr>
        <p:blipFill>
          <a:blip r:embed="rId3"/>
          <a:stretch>
            <a:fillRect/>
          </a:stretch>
        </p:blipFill>
        <p:spPr>
          <a:xfrm>
            <a:off x="985308" y="5087938"/>
            <a:ext cx="2471408" cy="770995"/>
          </a:xfrm>
          <a:prstGeom prst="rect">
            <a:avLst/>
          </a:prstGeom>
        </p:spPr>
      </p:pic>
      <p:pic>
        <p:nvPicPr>
          <p:cNvPr id="2" name="Picture 1"/>
          <p:cNvPicPr>
            <a:picLocks noChangeAspect="1"/>
          </p:cNvPicPr>
          <p:nvPr/>
        </p:nvPicPr>
        <p:blipFill>
          <a:blip r:embed="rId4"/>
          <a:stretch>
            <a:fillRect/>
          </a:stretch>
        </p:blipFill>
        <p:spPr>
          <a:xfrm>
            <a:off x="4419070" y="5087938"/>
            <a:ext cx="5114925" cy="1371600"/>
          </a:xfrm>
          <a:prstGeom prst="rect">
            <a:avLst/>
          </a:prstGeom>
        </p:spPr>
      </p:pic>
      <p:sp>
        <p:nvSpPr>
          <p:cNvPr id="3" name="CuadroTexto 2">
            <a:extLst>
              <a:ext uri="{FF2B5EF4-FFF2-40B4-BE49-F238E27FC236}">
                <a16:creationId xmlns:a16="http://schemas.microsoft.com/office/drawing/2014/main" id="{79120462-32C7-4658-B693-0E2D74768CCA}"/>
              </a:ext>
            </a:extLst>
          </p:cNvPr>
          <p:cNvSpPr txBox="1"/>
          <p:nvPr/>
        </p:nvSpPr>
        <p:spPr>
          <a:xfrm>
            <a:off x="985308" y="984571"/>
            <a:ext cx="5222450" cy="400110"/>
          </a:xfrm>
          <a:prstGeom prst="rect">
            <a:avLst/>
          </a:prstGeom>
          <a:noFill/>
        </p:spPr>
        <p:txBody>
          <a:bodyPr wrap="square" rtlCol="0">
            <a:spAutoFit/>
          </a:bodyPr>
          <a:lstStyle/>
          <a:p>
            <a:r>
              <a:rPr lang="es-CR" sz="2000" dirty="0">
                <a:solidFill>
                  <a:schemeClr val="accent5">
                    <a:lumMod val="75000"/>
                  </a:schemeClr>
                </a:solidFill>
                <a:effectLst>
                  <a:outerShdw blurRad="38100" dist="38100" dir="2700000" algn="tl">
                    <a:srgbClr val="000000">
                      <a:alpha val="43137"/>
                    </a:srgbClr>
                  </a:outerShdw>
                </a:effectLst>
                <a:latin typeface="Arial Black" panose="020B0A04020102020204" pitchFamily="34" charset="0"/>
              </a:rPr>
              <a:t>Distribución Multinomial</a:t>
            </a:r>
            <a:endParaRPr lang="en-US" sz="2000" dirty="0">
              <a:solidFill>
                <a:schemeClr val="accent5">
                  <a:lumMod val="75000"/>
                </a:schemeClr>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8955992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63006" y="6250154"/>
            <a:ext cx="3430061" cy="468145"/>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10" name="TextBox 9"/>
              <p:cNvSpPr txBox="1"/>
              <p:nvPr/>
            </p:nvSpPr>
            <p:spPr>
              <a:xfrm>
                <a:off x="2748707" y="3905492"/>
                <a:ext cx="6089616"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R" sz="2400" b="0" i="1" smtClean="0">
                          <a:latin typeface="Cambria Math" panose="02040503050406030204" pitchFamily="18" charset="0"/>
                        </a:rPr>
                        <m:t>𝑝</m:t>
                      </m:r>
                      <m:d>
                        <m:dPr>
                          <m:ctrlPr>
                            <a:rPr lang="es-CR" sz="2400" b="0" i="1" smtClean="0">
                              <a:latin typeface="Cambria Math" panose="02040503050406030204" pitchFamily="18" charset="0"/>
                            </a:rPr>
                          </m:ctrlPr>
                        </m:dPr>
                        <m:e>
                          <m:r>
                            <a:rPr lang="es-CR" sz="2400" b="0" i="1" smtClean="0">
                              <a:latin typeface="Cambria Math" panose="02040503050406030204" pitchFamily="18" charset="0"/>
                            </a:rPr>
                            <m:t>7,8,5</m:t>
                          </m:r>
                        </m:e>
                      </m:d>
                      <m:r>
                        <a:rPr lang="es-CR" sz="2400" b="0" i="1" smtClean="0">
                          <a:latin typeface="Cambria Math" panose="02040503050406030204" pitchFamily="18" charset="0"/>
                        </a:rPr>
                        <m:t>=</m:t>
                      </m:r>
                      <m:f>
                        <m:fPr>
                          <m:ctrlPr>
                            <a:rPr lang="es-CR" sz="2400" b="0" i="1" smtClean="0">
                              <a:latin typeface="Cambria Math" panose="02040503050406030204" pitchFamily="18" charset="0"/>
                            </a:rPr>
                          </m:ctrlPr>
                        </m:fPr>
                        <m:num>
                          <m:r>
                            <a:rPr lang="es-CR" sz="2400" b="0" i="1" smtClean="0">
                              <a:latin typeface="Cambria Math" panose="02040503050406030204" pitchFamily="18" charset="0"/>
                            </a:rPr>
                            <m:t>20</m:t>
                          </m:r>
                          <m:r>
                            <a:rPr lang="es-CR" sz="2400" b="0" i="1" smtClean="0">
                              <a:latin typeface="Cambria Math" panose="02040503050406030204" pitchFamily="18" charset="0"/>
                              <a:ea typeface="Cambria Math" panose="02040503050406030204" pitchFamily="18" charset="0"/>
                            </a:rPr>
                            <m:t>!</m:t>
                          </m:r>
                        </m:num>
                        <m:den>
                          <m:r>
                            <a:rPr lang="es-CR" sz="2400" b="0" i="1" smtClean="0">
                              <a:latin typeface="Cambria Math" panose="02040503050406030204" pitchFamily="18" charset="0"/>
                            </a:rPr>
                            <m:t>7</m:t>
                          </m:r>
                          <m:r>
                            <a:rPr lang="es-CR" sz="2400" b="0" i="1" smtClean="0">
                              <a:latin typeface="Cambria Math" panose="02040503050406030204" pitchFamily="18" charset="0"/>
                              <a:ea typeface="Cambria Math" panose="02040503050406030204" pitchFamily="18" charset="0"/>
                            </a:rPr>
                            <m:t>!8!5!</m:t>
                          </m:r>
                        </m:den>
                      </m:f>
                      <m:sSup>
                        <m:sSupPr>
                          <m:ctrlPr>
                            <a:rPr lang="es-CR" sz="2400" b="0" i="1" smtClean="0">
                              <a:latin typeface="Cambria Math" panose="02040503050406030204" pitchFamily="18" charset="0"/>
                            </a:rPr>
                          </m:ctrlPr>
                        </m:sSupPr>
                        <m:e>
                          <m:r>
                            <a:rPr lang="es-CR" sz="2400" b="0" i="1" smtClean="0">
                              <a:latin typeface="Cambria Math" panose="02040503050406030204" pitchFamily="18" charset="0"/>
                            </a:rPr>
                            <m:t>0.65</m:t>
                          </m:r>
                        </m:e>
                        <m:sup>
                          <m:r>
                            <a:rPr lang="es-CR" sz="2400" b="0" i="1" smtClean="0">
                              <a:latin typeface="Cambria Math" panose="02040503050406030204" pitchFamily="18" charset="0"/>
                            </a:rPr>
                            <m:t>7</m:t>
                          </m:r>
                        </m:sup>
                      </m:sSup>
                      <m:sSup>
                        <m:sSupPr>
                          <m:ctrlPr>
                            <a:rPr lang="es-CR" sz="2400" b="0" i="1" smtClean="0">
                              <a:latin typeface="Cambria Math" panose="02040503050406030204" pitchFamily="18" charset="0"/>
                            </a:rPr>
                          </m:ctrlPr>
                        </m:sSupPr>
                        <m:e>
                          <m:r>
                            <a:rPr lang="es-CR" sz="2400" b="0" i="1" smtClean="0">
                              <a:latin typeface="Cambria Math" panose="02040503050406030204" pitchFamily="18" charset="0"/>
                            </a:rPr>
                            <m:t>0.25</m:t>
                          </m:r>
                        </m:e>
                        <m:sup>
                          <m:r>
                            <a:rPr lang="es-CR" sz="2400" b="0" i="1" smtClean="0">
                              <a:latin typeface="Cambria Math" panose="02040503050406030204" pitchFamily="18" charset="0"/>
                            </a:rPr>
                            <m:t>8</m:t>
                          </m:r>
                        </m:sup>
                      </m:sSup>
                      <m:sSup>
                        <m:sSupPr>
                          <m:ctrlPr>
                            <a:rPr lang="es-CR" sz="2400" b="0" i="1" smtClean="0">
                              <a:latin typeface="Cambria Math" panose="02040503050406030204" pitchFamily="18" charset="0"/>
                            </a:rPr>
                          </m:ctrlPr>
                        </m:sSupPr>
                        <m:e>
                          <m:r>
                            <a:rPr lang="es-CR" sz="2400" b="0" i="1" smtClean="0">
                              <a:latin typeface="Cambria Math" panose="02040503050406030204" pitchFamily="18" charset="0"/>
                            </a:rPr>
                            <m:t>0.10</m:t>
                          </m:r>
                        </m:e>
                        <m:sup>
                          <m:r>
                            <a:rPr lang="es-CR" sz="2400" b="0" i="1" smtClean="0">
                              <a:latin typeface="Cambria Math" panose="02040503050406030204" pitchFamily="18" charset="0"/>
                            </a:rPr>
                            <m:t>5</m:t>
                          </m:r>
                        </m:sup>
                      </m:sSup>
                      <m:r>
                        <a:rPr lang="es-CR" sz="2400" b="0" i="1" smtClean="0">
                          <a:latin typeface="Cambria Math" panose="02040503050406030204" pitchFamily="18" charset="0"/>
                        </a:rPr>
                        <m:t>=0.00075</m:t>
                      </m:r>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2748707" y="3905492"/>
                <a:ext cx="6089616" cy="693844"/>
              </a:xfrm>
              <a:prstGeom prst="rect">
                <a:avLst/>
              </a:prstGeom>
              <a:blipFill rotWithShape="0">
                <a:blip r:embed="rId3"/>
                <a:stretch>
                  <a:fillRect/>
                </a:stretch>
              </a:blipFill>
            </p:spPr>
            <p:txBody>
              <a:bodyPr/>
              <a:lstStyle/>
              <a:p>
                <a:r>
                  <a:rPr lang="en-US">
                    <a:noFill/>
                  </a:rPr>
                  <a:t> </a:t>
                </a:r>
              </a:p>
            </p:txBody>
          </p:sp>
        </mc:Fallback>
      </mc:AlternateContent>
      <p:sp>
        <p:nvSpPr>
          <p:cNvPr id="3" name="TextBox 2"/>
          <p:cNvSpPr txBox="1"/>
          <p:nvPr/>
        </p:nvSpPr>
        <p:spPr>
          <a:xfrm>
            <a:off x="541866" y="558800"/>
            <a:ext cx="8678334" cy="2554545"/>
          </a:xfrm>
          <a:prstGeom prst="rect">
            <a:avLst/>
          </a:prstGeom>
          <a:noFill/>
        </p:spPr>
        <p:txBody>
          <a:bodyPr wrap="square" rtlCol="0">
            <a:spAutoFit/>
          </a:bodyPr>
          <a:lstStyle/>
          <a:p>
            <a:pPr>
              <a:lnSpc>
                <a:spcPct val="200000"/>
              </a:lnSpc>
            </a:pPr>
            <a:r>
              <a:rPr lang="es-CR" sz="2000" dirty="0"/>
              <a:t>Supóngase que el 0.65 de las personas que tienen automóvil viven en casa propia, 0.25 viven en casa de alquiler y el 0.10 tienen una casa prestada. Se selecciona al azar 20 personas. Calcular la probabilidad de que </a:t>
            </a:r>
            <a:r>
              <a:rPr lang="es-CR" sz="2000" b="1" u="sng" dirty="0"/>
              <a:t>siete</a:t>
            </a:r>
            <a:r>
              <a:rPr lang="es-CR" sz="2000" dirty="0"/>
              <a:t> de los seleccionados tenga casa propia, </a:t>
            </a:r>
            <a:r>
              <a:rPr lang="es-CR" sz="2000" b="1" u="sng" dirty="0"/>
              <a:t>ocho</a:t>
            </a:r>
            <a:r>
              <a:rPr lang="es-CR" sz="2000" dirty="0"/>
              <a:t> tenga casa de alquiler y </a:t>
            </a:r>
            <a:r>
              <a:rPr lang="es-CR" sz="2000" b="1" u="sng" dirty="0"/>
              <a:t>cinco</a:t>
            </a:r>
            <a:r>
              <a:rPr lang="es-CR" sz="2000" dirty="0"/>
              <a:t> en casas prestadas.</a:t>
            </a:r>
            <a:endParaRPr lang="en-US" sz="2000" dirty="0"/>
          </a:p>
        </p:txBody>
      </p:sp>
      <p:pic>
        <p:nvPicPr>
          <p:cNvPr id="4" name="Picture 3"/>
          <p:cNvPicPr>
            <a:picLocks noChangeAspect="1"/>
          </p:cNvPicPr>
          <p:nvPr/>
        </p:nvPicPr>
        <p:blipFill>
          <a:blip r:embed="rId4"/>
          <a:stretch>
            <a:fillRect/>
          </a:stretch>
        </p:blipFill>
        <p:spPr>
          <a:xfrm>
            <a:off x="9117012" y="759883"/>
            <a:ext cx="2543175" cy="2019300"/>
          </a:xfrm>
          <a:prstGeom prst="rect">
            <a:avLst/>
          </a:prstGeom>
        </p:spPr>
      </p:pic>
    </p:spTree>
    <p:extLst>
      <p:ext uri="{BB962C8B-B14F-4D97-AF65-F5344CB8AC3E}">
        <p14:creationId xmlns:p14="http://schemas.microsoft.com/office/powerpoint/2010/main" val="192527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63007" y="6282266"/>
            <a:ext cx="3194780" cy="436033"/>
          </a:xfrm>
          <a:prstGeom prst="rect">
            <a:avLst/>
          </a:prstGeom>
          <a:effectLst>
            <a:outerShdw blurRad="63500" sx="102000" sy="102000" algn="ctr" rotWithShape="0">
              <a:prstClr val="black">
                <a:alpha val="40000"/>
              </a:prstClr>
            </a:outerShdw>
          </a:effectLst>
        </p:spPr>
      </p:pic>
      <p:sp>
        <p:nvSpPr>
          <p:cNvPr id="2" name="TextBox 1"/>
          <p:cNvSpPr txBox="1"/>
          <p:nvPr/>
        </p:nvSpPr>
        <p:spPr>
          <a:xfrm>
            <a:off x="798512" y="2853267"/>
            <a:ext cx="9525000" cy="1015663"/>
          </a:xfrm>
          <a:prstGeom prst="rect">
            <a:avLst/>
          </a:prstGeom>
          <a:noFill/>
        </p:spPr>
        <p:txBody>
          <a:bodyPr wrap="square" rtlCol="0">
            <a:spAutoFit/>
          </a:bodyPr>
          <a:lstStyle/>
          <a:p>
            <a:pPr>
              <a:lnSpc>
                <a:spcPct val="150000"/>
              </a:lnSpc>
            </a:pPr>
            <a:r>
              <a:rPr lang="es-CR" sz="2000" dirty="0"/>
              <a:t>¿Qué probabilidad hay que, en una muestra aleatoria de 5 personas, obtener exactamente 1 positivo, 1 negativo y 3 dudosos?</a:t>
            </a:r>
            <a:endParaRPr lang="en-US" sz="2000" dirty="0"/>
          </a:p>
        </p:txBody>
      </p:sp>
      <p:sp>
        <p:nvSpPr>
          <p:cNvPr id="3" name="TextBox 2"/>
          <p:cNvSpPr txBox="1"/>
          <p:nvPr/>
        </p:nvSpPr>
        <p:spPr>
          <a:xfrm>
            <a:off x="798512" y="685463"/>
            <a:ext cx="8142288" cy="1938992"/>
          </a:xfrm>
          <a:prstGeom prst="rect">
            <a:avLst/>
          </a:prstGeom>
          <a:noFill/>
        </p:spPr>
        <p:txBody>
          <a:bodyPr wrap="square" rtlCol="0">
            <a:spAutoFit/>
          </a:bodyPr>
          <a:lstStyle/>
          <a:p>
            <a:pPr>
              <a:lnSpc>
                <a:spcPct val="200000"/>
              </a:lnSpc>
            </a:pPr>
            <a:r>
              <a:rPr lang="es-CR" sz="2000" dirty="0"/>
              <a:t>Un método de diagnóstico tiene 3 resultados posibles: positivo, negativo y dudoso. Se sabe que, en la población, el 0.10 de las personas son positivas, el 0.70 negativas y el resto dudosos.</a:t>
            </a:r>
            <a:endParaRPr lang="en-US" sz="2000" dirty="0"/>
          </a:p>
        </p:txBody>
      </p:sp>
      <p:pic>
        <p:nvPicPr>
          <p:cNvPr id="8" name="Picture 7"/>
          <p:cNvPicPr>
            <a:picLocks noChangeAspect="1"/>
          </p:cNvPicPr>
          <p:nvPr/>
        </p:nvPicPr>
        <p:blipFill>
          <a:blip r:embed="rId3"/>
          <a:stretch>
            <a:fillRect/>
          </a:stretch>
        </p:blipFill>
        <p:spPr>
          <a:xfrm>
            <a:off x="9130771" y="1144854"/>
            <a:ext cx="2709730" cy="102021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3158066" y="4453272"/>
                <a:ext cx="4526239" cy="5845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R" sz="2000" b="0" i="1" smtClean="0">
                          <a:latin typeface="Cambria Math" panose="02040503050406030204" pitchFamily="18" charset="0"/>
                        </a:rPr>
                        <m:t>𝑝</m:t>
                      </m:r>
                      <m:d>
                        <m:dPr>
                          <m:ctrlPr>
                            <a:rPr lang="es-CR" sz="2000" b="0" i="1" smtClean="0">
                              <a:latin typeface="Cambria Math" panose="02040503050406030204" pitchFamily="18" charset="0"/>
                            </a:rPr>
                          </m:ctrlPr>
                        </m:dPr>
                        <m:e>
                          <m:r>
                            <a:rPr lang="es-CR" sz="2000" b="0" i="1" smtClean="0">
                              <a:latin typeface="Cambria Math" panose="02040503050406030204" pitchFamily="18" charset="0"/>
                            </a:rPr>
                            <m:t>1,3,1</m:t>
                          </m:r>
                        </m:e>
                      </m:d>
                      <m:r>
                        <a:rPr lang="es-CR" sz="2000" b="0" i="1" smtClean="0">
                          <a:latin typeface="Cambria Math" panose="02040503050406030204" pitchFamily="18" charset="0"/>
                        </a:rPr>
                        <m:t>=</m:t>
                      </m:r>
                      <m:f>
                        <m:fPr>
                          <m:ctrlPr>
                            <a:rPr lang="es-CR" sz="2000" b="0" i="1" smtClean="0">
                              <a:latin typeface="Cambria Math" panose="02040503050406030204" pitchFamily="18" charset="0"/>
                            </a:rPr>
                          </m:ctrlPr>
                        </m:fPr>
                        <m:num>
                          <m:r>
                            <a:rPr lang="es-CR" sz="2000" b="0" i="1" smtClean="0">
                              <a:latin typeface="Cambria Math" panose="02040503050406030204" pitchFamily="18" charset="0"/>
                            </a:rPr>
                            <m:t>5</m:t>
                          </m:r>
                          <m:r>
                            <a:rPr lang="es-CR" sz="2000" b="0" i="1" smtClean="0">
                              <a:latin typeface="Cambria Math" panose="02040503050406030204" pitchFamily="18" charset="0"/>
                              <a:ea typeface="Cambria Math" panose="02040503050406030204" pitchFamily="18" charset="0"/>
                            </a:rPr>
                            <m:t>!</m:t>
                          </m:r>
                        </m:num>
                        <m:den>
                          <m:r>
                            <a:rPr lang="es-CR" sz="2000" b="0" i="1" smtClean="0">
                              <a:latin typeface="Cambria Math" panose="02040503050406030204" pitchFamily="18" charset="0"/>
                            </a:rPr>
                            <m:t>1</m:t>
                          </m:r>
                          <m:r>
                            <a:rPr lang="es-CR" sz="2000" b="0" i="1" smtClean="0">
                              <a:latin typeface="Cambria Math" panose="02040503050406030204" pitchFamily="18" charset="0"/>
                              <a:ea typeface="Cambria Math" panose="02040503050406030204" pitchFamily="18" charset="0"/>
                            </a:rPr>
                            <m:t>!3!1!</m:t>
                          </m:r>
                        </m:den>
                      </m:f>
                      <m:sSup>
                        <m:sSupPr>
                          <m:ctrlPr>
                            <a:rPr lang="es-CR" sz="2000" b="0" i="1" smtClean="0">
                              <a:latin typeface="Cambria Math" panose="02040503050406030204" pitchFamily="18" charset="0"/>
                            </a:rPr>
                          </m:ctrlPr>
                        </m:sSupPr>
                        <m:e>
                          <m:r>
                            <a:rPr lang="es-CR" sz="2000" b="0" i="1" smtClean="0">
                              <a:latin typeface="Cambria Math" panose="02040503050406030204" pitchFamily="18" charset="0"/>
                            </a:rPr>
                            <m:t>0.1</m:t>
                          </m:r>
                        </m:e>
                        <m:sup>
                          <m:r>
                            <a:rPr lang="es-CR" sz="2000" b="0" i="1" smtClean="0">
                              <a:latin typeface="Cambria Math" panose="02040503050406030204" pitchFamily="18" charset="0"/>
                            </a:rPr>
                            <m:t>1</m:t>
                          </m:r>
                        </m:sup>
                      </m:sSup>
                      <m:sSup>
                        <m:sSupPr>
                          <m:ctrlPr>
                            <a:rPr lang="es-CR" sz="2000" b="0" i="1" smtClean="0">
                              <a:latin typeface="Cambria Math" panose="02040503050406030204" pitchFamily="18" charset="0"/>
                            </a:rPr>
                          </m:ctrlPr>
                        </m:sSupPr>
                        <m:e>
                          <m:r>
                            <a:rPr lang="es-CR" sz="2000" b="0" i="1" smtClean="0">
                              <a:latin typeface="Cambria Math" panose="02040503050406030204" pitchFamily="18" charset="0"/>
                            </a:rPr>
                            <m:t>0.7</m:t>
                          </m:r>
                        </m:e>
                        <m:sup>
                          <m:r>
                            <a:rPr lang="es-CR" sz="2000" b="0" i="1" smtClean="0">
                              <a:latin typeface="Cambria Math" panose="02040503050406030204" pitchFamily="18" charset="0"/>
                            </a:rPr>
                            <m:t>1</m:t>
                          </m:r>
                        </m:sup>
                      </m:sSup>
                      <m:sSup>
                        <m:sSupPr>
                          <m:ctrlPr>
                            <a:rPr lang="es-CR" sz="2000" b="0" i="1" smtClean="0">
                              <a:latin typeface="Cambria Math" panose="02040503050406030204" pitchFamily="18" charset="0"/>
                            </a:rPr>
                          </m:ctrlPr>
                        </m:sSupPr>
                        <m:e>
                          <m:r>
                            <a:rPr lang="es-CR" sz="2000" b="0" i="1" smtClean="0">
                              <a:latin typeface="Cambria Math" panose="02040503050406030204" pitchFamily="18" charset="0"/>
                            </a:rPr>
                            <m:t>0.2</m:t>
                          </m:r>
                        </m:e>
                        <m:sup>
                          <m:r>
                            <a:rPr lang="es-CR" sz="2000" b="0" i="1" smtClean="0">
                              <a:latin typeface="Cambria Math" panose="02040503050406030204" pitchFamily="18" charset="0"/>
                            </a:rPr>
                            <m:t>3</m:t>
                          </m:r>
                        </m:sup>
                      </m:sSup>
                      <m:r>
                        <a:rPr lang="es-CR" sz="2000" b="0" i="1" smtClean="0">
                          <a:latin typeface="Cambria Math" panose="02040503050406030204" pitchFamily="18" charset="0"/>
                        </a:rPr>
                        <m:t>=0.0112</m:t>
                      </m:r>
                    </m:oMath>
                  </m:oMathPara>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3158066" y="4453272"/>
                <a:ext cx="4526239" cy="584519"/>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9851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03564" y="794645"/>
            <a:ext cx="9824080" cy="400110"/>
          </a:xfrm>
          <a:prstGeom prst="rect">
            <a:avLst/>
          </a:prstGeom>
        </p:spPr>
        <p:txBody>
          <a:bodyPr wrap="square">
            <a:spAutoFit/>
          </a:bodyPr>
          <a:lstStyle/>
          <a:p>
            <a:r>
              <a:rPr lang="es-ES" sz="2000" b="1" dirty="0">
                <a:solidFill>
                  <a:schemeClr val="accent5">
                    <a:lumMod val="75000"/>
                  </a:schemeClr>
                </a:solidFill>
                <a:effectLst>
                  <a:outerShdw blurRad="38100" dist="38100" dir="2700000" algn="tl">
                    <a:srgbClr val="000000">
                      <a:alpha val="43137"/>
                    </a:srgbClr>
                  </a:outerShdw>
                </a:effectLst>
                <a:latin typeface="Arial Black" panose="020B0A04020102020204" pitchFamily="34" charset="0"/>
              </a:rPr>
              <a:t>Distribución Hipergeométrica</a:t>
            </a:r>
          </a:p>
        </p:txBody>
      </p:sp>
      <mc:AlternateContent xmlns:mc="http://schemas.openxmlformats.org/markup-compatibility/2006" xmlns:a14="http://schemas.microsoft.com/office/drawing/2010/main">
        <mc:Choice Requires="a14">
          <p:sp>
            <p:nvSpPr>
              <p:cNvPr id="3" name="Rectángulo 2"/>
              <p:cNvSpPr/>
              <p:nvPr/>
            </p:nvSpPr>
            <p:spPr>
              <a:xfrm>
                <a:off x="1072444" y="1330446"/>
                <a:ext cx="9448800" cy="1754326"/>
              </a:xfrm>
              <a:prstGeom prst="rect">
                <a:avLst/>
              </a:prstGeom>
            </p:spPr>
            <p:txBody>
              <a:bodyPr wrap="square">
                <a:spAutoFit/>
              </a:bodyPr>
              <a:lstStyle/>
              <a:p>
                <a:pPr algn="just">
                  <a:lnSpc>
                    <a:spcPct val="150000"/>
                  </a:lnSpc>
                </a:pPr>
                <a:r>
                  <a:rPr lang="es-ES" dirty="0"/>
                  <a:t>Es una distribución discreta relacionada </a:t>
                </a:r>
                <a:r>
                  <a:rPr lang="es-ES" b="1" u="sng" dirty="0"/>
                  <a:t>con muestreo aleatorio y sin reemplazo</a:t>
                </a:r>
                <a:r>
                  <a:rPr lang="es-ES" dirty="0"/>
                  <a:t>. Suponga que se tiene una población de </a:t>
                </a:r>
                <a:r>
                  <a:rPr lang="es-ES" b="1" dirty="0"/>
                  <a:t>N</a:t>
                </a:r>
                <a:r>
                  <a:rPr lang="es-ES" dirty="0"/>
                  <a:t> elementos de los cuales, </a:t>
                </a:r>
                <a:r>
                  <a:rPr lang="es-ES" b="1" dirty="0"/>
                  <a:t>d</a:t>
                </a:r>
                <a:r>
                  <a:rPr lang="es-ES" dirty="0"/>
                  <a:t> pertenecen a la categoría </a:t>
                </a:r>
                <a:r>
                  <a:rPr lang="es-ES" b="1" dirty="0"/>
                  <a:t>A</a:t>
                </a:r>
                <a:r>
                  <a:rPr lang="es-ES" dirty="0"/>
                  <a:t>. La distribución mide la probabilidad de obtener x (</a:t>
                </a:r>
                <a14:m>
                  <m:oMath xmlns:m="http://schemas.openxmlformats.org/officeDocument/2006/math">
                    <m:r>
                      <a:rPr lang="es-ES" b="0" i="1" smtClean="0">
                        <a:latin typeface="Cambria Math" panose="02040503050406030204" pitchFamily="18" charset="0"/>
                      </a:rPr>
                      <m:t>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𝑑</m:t>
                    </m:r>
                  </m:oMath>
                </a14:m>
                <a:r>
                  <a:rPr lang="es-ES" dirty="0"/>
                  <a:t>) elementos de la categoría en una muestra sin reemplazo de n elementos de la población original.</a:t>
                </a:r>
              </a:p>
            </p:txBody>
          </p:sp>
        </mc:Choice>
        <mc:Fallback xmlns="">
          <p:sp>
            <p:nvSpPr>
              <p:cNvPr id="3" name="Rectángulo 2"/>
              <p:cNvSpPr>
                <a:spLocks noRot="1" noChangeAspect="1" noMove="1" noResize="1" noEditPoints="1" noAdjustHandles="1" noChangeArrowheads="1" noChangeShapeType="1" noTextEdit="1"/>
              </p:cNvSpPr>
              <p:nvPr/>
            </p:nvSpPr>
            <p:spPr>
              <a:xfrm>
                <a:off x="1072444" y="1330446"/>
                <a:ext cx="9448800" cy="1754326"/>
              </a:xfrm>
              <a:prstGeom prst="rect">
                <a:avLst/>
              </a:prstGeom>
              <a:blipFill>
                <a:blip r:embed="rId2"/>
                <a:stretch>
                  <a:fillRect l="-581" r="-516" b="-2083"/>
                </a:stretch>
              </a:blipFill>
            </p:spPr>
            <p:txBody>
              <a:bodyPr/>
              <a:lstStyle/>
              <a:p>
                <a:r>
                  <a:rPr lang="en-US">
                    <a:noFill/>
                  </a:rPr>
                  <a:t> </a:t>
                </a:r>
              </a:p>
            </p:txBody>
          </p:sp>
        </mc:Fallback>
      </mc:AlternateContent>
      <p:sp>
        <p:nvSpPr>
          <p:cNvPr id="5" name="Rectángulo 4"/>
          <p:cNvSpPr/>
          <p:nvPr/>
        </p:nvSpPr>
        <p:spPr>
          <a:xfrm>
            <a:off x="1254981" y="4323350"/>
            <a:ext cx="9390273" cy="1754326"/>
          </a:xfrm>
          <a:prstGeom prst="rect">
            <a:avLst/>
          </a:prstGeom>
        </p:spPr>
        <p:txBody>
          <a:bodyPr wrap="square">
            <a:spAutoFit/>
          </a:bodyPr>
          <a:lstStyle/>
          <a:p>
            <a:pPr algn="just">
              <a:lnSpc>
                <a:spcPct val="150000"/>
              </a:lnSpc>
            </a:pPr>
            <a:r>
              <a:rPr lang="es-ES" dirty="0"/>
              <a:t>Es una distribución fundamental en el estudio de muestras pequeñas de poblaciones pequeñas y en el cálculo de probabilidades de, juegos de azar y tiene grandes aplicaciones en el control de calidad en otros procesos experimentales en los que no es posible retornar a la situación de partida.</a:t>
            </a:r>
          </a:p>
        </p:txBody>
      </p:sp>
      <mc:AlternateContent xmlns:mc="http://schemas.openxmlformats.org/markup-compatibility/2006" xmlns:a14="http://schemas.microsoft.com/office/drawing/2010/main">
        <mc:Choice Requires="a14">
          <p:sp>
            <p:nvSpPr>
              <p:cNvPr id="11" name="CuadroTexto 10"/>
              <p:cNvSpPr txBox="1"/>
              <p:nvPr/>
            </p:nvSpPr>
            <p:spPr>
              <a:xfrm>
                <a:off x="4746977" y="3268131"/>
                <a:ext cx="2308915" cy="927242"/>
              </a:xfrm>
              <a:prstGeom prst="rect">
                <a:avLst/>
              </a:prstGeom>
              <a:noFill/>
            </p:spPr>
            <p:txBody>
              <a:bodyPr wrap="square" lIns="0" tIns="0" rIns="0" bIns="0" rtlCol="0">
                <a:spAutoFit/>
              </a:bodyPr>
              <a:lstStyle/>
              <a:p>
                <a:r>
                  <a:rPr lang="es-ES" sz="2400" b="0" dirty="0"/>
                  <a:t>f</a:t>
                </a:r>
                <a14:m>
                  <m:oMath xmlns:m="http://schemas.openxmlformats.org/officeDocument/2006/math">
                    <m:d>
                      <m:dPr>
                        <m:ctrlPr>
                          <a:rPr lang="es-ES" sz="2400" b="0" i="1" smtClean="0">
                            <a:latin typeface="Cambria Math" panose="02040503050406030204" pitchFamily="18" charset="0"/>
                          </a:rPr>
                        </m:ctrlPr>
                      </m:dPr>
                      <m:e>
                        <m:r>
                          <a:rPr lang="es-ES" sz="2400" b="0" i="1" smtClean="0">
                            <a:latin typeface="Cambria Math" panose="02040503050406030204" pitchFamily="18" charset="0"/>
                          </a:rPr>
                          <m:t>𝑥</m:t>
                        </m:r>
                      </m:e>
                    </m:d>
                    <m:r>
                      <a:rPr lang="es-ES" sz="2400" b="0" i="1" smtClean="0">
                        <a:latin typeface="Cambria Math" panose="02040503050406030204" pitchFamily="18" charset="0"/>
                      </a:rPr>
                      <m:t>=</m:t>
                    </m:r>
                    <m:f>
                      <m:fPr>
                        <m:ctrlPr>
                          <a:rPr lang="es-ES" sz="2400" b="0" i="1" smtClean="0">
                            <a:latin typeface="Cambria Math" panose="02040503050406030204" pitchFamily="18" charset="0"/>
                          </a:rPr>
                        </m:ctrlPr>
                      </m:fPr>
                      <m:num>
                        <m:d>
                          <m:dPr>
                            <m:ctrlPr>
                              <a:rPr lang="es-ES" sz="2400" b="0" i="1" smtClean="0">
                                <a:latin typeface="Cambria Math" panose="02040503050406030204" pitchFamily="18" charset="0"/>
                              </a:rPr>
                            </m:ctrlPr>
                          </m:dPr>
                          <m:e>
                            <m:m>
                              <m:mPr>
                                <m:mcs>
                                  <m:mc>
                                    <m:mcPr>
                                      <m:count m:val="1"/>
                                      <m:mcJc m:val="center"/>
                                    </m:mcPr>
                                  </m:mc>
                                </m:mcs>
                                <m:ctrlPr>
                                  <a:rPr lang="es-ES" sz="2400" b="0" i="1" smtClean="0">
                                    <a:latin typeface="Cambria Math" panose="02040503050406030204" pitchFamily="18" charset="0"/>
                                  </a:rPr>
                                </m:ctrlPr>
                              </m:mPr>
                              <m:mr>
                                <m:e>
                                  <m:r>
                                    <m:rPr>
                                      <m:brk m:alnAt="7"/>
                                    </m:rPr>
                                    <a:rPr lang="es-ES" sz="2400" b="0" i="1" smtClean="0">
                                      <a:latin typeface="Cambria Math" panose="02040503050406030204" pitchFamily="18" charset="0"/>
                                    </a:rPr>
                                    <m:t>𝑑</m:t>
                                  </m:r>
                                </m:e>
                              </m:mr>
                              <m:mr>
                                <m:e>
                                  <m:r>
                                    <a:rPr lang="es-ES" sz="2400" b="0" i="1" smtClean="0">
                                      <a:latin typeface="Cambria Math" panose="02040503050406030204" pitchFamily="18" charset="0"/>
                                    </a:rPr>
                                    <m:t>𝑥</m:t>
                                  </m:r>
                                </m:e>
                              </m:mr>
                            </m:m>
                          </m:e>
                        </m:d>
                        <m:d>
                          <m:dPr>
                            <m:ctrlPr>
                              <a:rPr lang="es-ES" sz="2400" b="0" i="1" smtClean="0">
                                <a:latin typeface="Cambria Math" panose="02040503050406030204" pitchFamily="18" charset="0"/>
                              </a:rPr>
                            </m:ctrlPr>
                          </m:dPr>
                          <m:e>
                            <m:m>
                              <m:mPr>
                                <m:mcs>
                                  <m:mc>
                                    <m:mcPr>
                                      <m:count m:val="1"/>
                                      <m:mcJc m:val="center"/>
                                    </m:mcPr>
                                  </m:mc>
                                </m:mcs>
                                <m:ctrlPr>
                                  <a:rPr lang="es-ES" sz="2400" b="0" i="1" smtClean="0">
                                    <a:latin typeface="Cambria Math" panose="02040503050406030204" pitchFamily="18" charset="0"/>
                                  </a:rPr>
                                </m:ctrlPr>
                              </m:mPr>
                              <m:mr>
                                <m:e>
                                  <m:r>
                                    <m:rPr>
                                      <m:brk m:alnAt="7"/>
                                    </m:rPr>
                                    <a:rPr lang="es-ES" sz="2400" b="0" i="1" smtClean="0">
                                      <a:latin typeface="Cambria Math" panose="02040503050406030204" pitchFamily="18" charset="0"/>
                                    </a:rPr>
                                    <m:t>𝑁</m:t>
                                  </m:r>
                                  <m:r>
                                    <a:rPr lang="es-ES" sz="2400" b="0" i="1" smtClean="0">
                                      <a:latin typeface="Cambria Math" panose="02040503050406030204" pitchFamily="18" charset="0"/>
                                    </a:rPr>
                                    <m:t>−</m:t>
                                  </m:r>
                                  <m:r>
                                    <a:rPr lang="es-ES" sz="2400" b="0" i="1" smtClean="0">
                                      <a:latin typeface="Cambria Math" panose="02040503050406030204" pitchFamily="18" charset="0"/>
                                    </a:rPr>
                                    <m:t>𝑑</m:t>
                                  </m:r>
                                </m:e>
                              </m:mr>
                              <m:mr>
                                <m:e>
                                  <m:r>
                                    <a:rPr lang="es-ES" sz="2400" b="0" i="1" smtClean="0">
                                      <a:latin typeface="Cambria Math" panose="02040503050406030204" pitchFamily="18" charset="0"/>
                                    </a:rPr>
                                    <m:t>𝑛</m:t>
                                  </m:r>
                                  <m:r>
                                    <a:rPr lang="es-ES" sz="2400" b="0" i="1" smtClean="0">
                                      <a:latin typeface="Cambria Math" panose="02040503050406030204" pitchFamily="18" charset="0"/>
                                    </a:rPr>
                                    <m:t>−</m:t>
                                  </m:r>
                                  <m:r>
                                    <a:rPr lang="es-ES" sz="2400" b="0" i="1" smtClean="0">
                                      <a:latin typeface="Cambria Math" panose="02040503050406030204" pitchFamily="18" charset="0"/>
                                    </a:rPr>
                                    <m:t>𝑥</m:t>
                                  </m:r>
                                </m:e>
                              </m:mr>
                            </m:m>
                          </m:e>
                        </m:d>
                      </m:num>
                      <m:den>
                        <m:d>
                          <m:dPr>
                            <m:ctrlPr>
                              <a:rPr lang="es-ES" sz="2400" b="0" i="1" smtClean="0">
                                <a:latin typeface="Cambria Math" panose="02040503050406030204" pitchFamily="18" charset="0"/>
                              </a:rPr>
                            </m:ctrlPr>
                          </m:dPr>
                          <m:e>
                            <m:m>
                              <m:mPr>
                                <m:mcs>
                                  <m:mc>
                                    <m:mcPr>
                                      <m:count m:val="1"/>
                                      <m:mcJc m:val="center"/>
                                    </m:mcPr>
                                  </m:mc>
                                </m:mcs>
                                <m:ctrlPr>
                                  <a:rPr lang="es-ES" sz="2400" b="0" i="1" smtClean="0">
                                    <a:latin typeface="Cambria Math" panose="02040503050406030204" pitchFamily="18" charset="0"/>
                                  </a:rPr>
                                </m:ctrlPr>
                              </m:mPr>
                              <m:mr>
                                <m:e>
                                  <m:r>
                                    <m:rPr>
                                      <m:brk m:alnAt="7"/>
                                    </m:rPr>
                                    <a:rPr lang="es-ES" sz="2400" b="0" i="1" smtClean="0">
                                      <a:latin typeface="Cambria Math" panose="02040503050406030204" pitchFamily="18" charset="0"/>
                                    </a:rPr>
                                    <m:t>𝑁</m:t>
                                  </m:r>
                                </m:e>
                              </m:mr>
                              <m:mr>
                                <m:e>
                                  <m:r>
                                    <a:rPr lang="es-ES" sz="2400" b="0" i="1" smtClean="0">
                                      <a:latin typeface="Cambria Math" panose="02040503050406030204" pitchFamily="18" charset="0"/>
                                    </a:rPr>
                                    <m:t>𝑛</m:t>
                                  </m:r>
                                </m:e>
                              </m:mr>
                            </m:m>
                          </m:e>
                        </m:d>
                      </m:den>
                    </m:f>
                  </m:oMath>
                </a14:m>
                <a:endParaRPr lang="es-ES" sz="2400"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4746977" y="3268131"/>
                <a:ext cx="2308915" cy="927242"/>
              </a:xfrm>
              <a:prstGeom prst="rect">
                <a:avLst/>
              </a:prstGeom>
              <a:blipFill rotWithShape="0">
                <a:blip r:embed="rId3"/>
                <a:stretch>
                  <a:fillRect l="-8201"/>
                </a:stretch>
              </a:blipFill>
            </p:spPr>
            <p:txBody>
              <a:bodyPr/>
              <a:lstStyle/>
              <a:p>
                <a:r>
                  <a:rPr lang="es-ES">
                    <a:noFill/>
                  </a:rPr>
                  <a:t> </a:t>
                </a:r>
              </a:p>
            </p:txBody>
          </p:sp>
        </mc:Fallback>
      </mc:AlternateContent>
    </p:spTree>
    <p:extLst>
      <p:ext uri="{BB962C8B-B14F-4D97-AF65-F5344CB8AC3E}">
        <p14:creationId xmlns:p14="http://schemas.microsoft.com/office/powerpoint/2010/main" val="5773488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62754" y="759935"/>
            <a:ext cx="9685867" cy="1338828"/>
          </a:xfrm>
          <a:prstGeom prst="rect">
            <a:avLst/>
          </a:prstGeom>
        </p:spPr>
        <p:txBody>
          <a:bodyPr wrap="square">
            <a:spAutoFit/>
          </a:bodyPr>
          <a:lstStyle/>
          <a:p>
            <a:pPr>
              <a:lnSpc>
                <a:spcPct val="150000"/>
              </a:lnSpc>
            </a:pPr>
            <a:r>
              <a:rPr lang="es-ES" b="1" dirty="0"/>
              <a:t>Ejemplo 1</a:t>
            </a:r>
            <a:r>
              <a:rPr lang="es-ES" dirty="0"/>
              <a:t>. De un grupo de 10 personas se sabe que siete practican el futbol y tres el baloncesto. Si se toma una muestra aleatoria de tres de estas personas. ¿</a:t>
            </a:r>
            <a:r>
              <a:rPr lang="es-ES" b="1" dirty="0"/>
              <a:t>Cuál es la probabilidad que exactamente dos practiquen futbol</a:t>
            </a:r>
            <a:r>
              <a:rPr lang="es-ES" dirty="0"/>
              <a:t>?</a:t>
            </a:r>
          </a:p>
        </p:txBody>
      </p:sp>
      <mc:AlternateContent xmlns:mc="http://schemas.openxmlformats.org/markup-compatibility/2006" xmlns:a14="http://schemas.microsoft.com/office/drawing/2010/main">
        <mc:Choice Requires="a14">
          <p:sp>
            <p:nvSpPr>
              <p:cNvPr id="4" name="CuadroTexto 3"/>
              <p:cNvSpPr txBox="1"/>
              <p:nvPr/>
            </p:nvSpPr>
            <p:spPr>
              <a:xfrm>
                <a:off x="2579511" y="2071510"/>
                <a:ext cx="3935052" cy="961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r>
                            <a:rPr lang="es-ES" b="0" i="1" smtClean="0">
                              <a:latin typeface="Cambria Math" panose="02040503050406030204" pitchFamily="18" charset="0"/>
                            </a:rPr>
                            <m:t>=2</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d>
                            <m:dPr>
                              <m:ctrlPr>
                                <a:rPr lang="es-ES" b="0" i="1" smtClean="0">
                                  <a:latin typeface="Cambria Math" panose="02040503050406030204" pitchFamily="18" charset="0"/>
                                </a:rPr>
                              </m:ctrlPr>
                            </m:dPr>
                            <m:e>
                              <m:m>
                                <m:mPr>
                                  <m:mcs>
                                    <m:mc>
                                      <m:mcPr>
                                        <m:count m:val="1"/>
                                        <m:mcJc m:val="center"/>
                                      </m:mcPr>
                                    </m:mc>
                                  </m:mcs>
                                  <m:ctrlPr>
                                    <a:rPr lang="es-ES" b="0" i="1" smtClean="0">
                                      <a:latin typeface="Cambria Math" panose="02040503050406030204" pitchFamily="18" charset="0"/>
                                    </a:rPr>
                                  </m:ctrlPr>
                                </m:mPr>
                                <m:mr>
                                  <m:e>
                                    <m:r>
                                      <m:rPr>
                                        <m:brk m:alnAt="7"/>
                                      </m:rPr>
                                      <a:rPr lang="es-ES" b="0" i="1" smtClean="0">
                                        <a:latin typeface="Cambria Math" panose="02040503050406030204" pitchFamily="18" charset="0"/>
                                      </a:rPr>
                                      <m:t>7</m:t>
                                    </m:r>
                                  </m:e>
                                </m:mr>
                                <m:mr>
                                  <m:e>
                                    <m:r>
                                      <a:rPr lang="es-ES" b="0" i="1" smtClean="0">
                                        <a:latin typeface="Cambria Math" panose="02040503050406030204" pitchFamily="18" charset="0"/>
                                      </a:rPr>
                                      <m:t>2</m:t>
                                    </m:r>
                                  </m:e>
                                </m:mr>
                              </m:m>
                            </m:e>
                          </m:d>
                          <m:d>
                            <m:dPr>
                              <m:ctrlPr>
                                <a:rPr lang="es-ES" b="0" i="1" smtClean="0">
                                  <a:latin typeface="Cambria Math" panose="02040503050406030204" pitchFamily="18" charset="0"/>
                                </a:rPr>
                              </m:ctrlPr>
                            </m:dPr>
                            <m:e>
                              <m:m>
                                <m:mPr>
                                  <m:mcs>
                                    <m:mc>
                                      <m:mcPr>
                                        <m:count m:val="1"/>
                                        <m:mcJc m:val="center"/>
                                      </m:mcPr>
                                    </m:mc>
                                  </m:mcs>
                                  <m:ctrlPr>
                                    <a:rPr lang="es-ES" b="0" i="1" smtClean="0">
                                      <a:latin typeface="Cambria Math" panose="02040503050406030204" pitchFamily="18" charset="0"/>
                                    </a:rPr>
                                  </m:ctrlPr>
                                </m:mPr>
                                <m:mr>
                                  <m:e>
                                    <m:r>
                                      <m:rPr>
                                        <m:brk m:alnAt="7"/>
                                      </m:rPr>
                                      <a:rPr lang="es-ES" b="0" i="1" smtClean="0">
                                        <a:latin typeface="Cambria Math" panose="02040503050406030204" pitchFamily="18" charset="0"/>
                                      </a:rPr>
                                      <m:t>3</m:t>
                                    </m:r>
                                  </m:e>
                                </m:mr>
                                <m:mr>
                                  <m:e>
                                    <m:r>
                                      <a:rPr lang="es-ES" b="0" i="1" smtClean="0">
                                        <a:latin typeface="Cambria Math" panose="02040503050406030204" pitchFamily="18" charset="0"/>
                                      </a:rPr>
                                      <m:t>1</m:t>
                                    </m:r>
                                  </m:e>
                                </m:mr>
                              </m:m>
                            </m:e>
                          </m:d>
                        </m:num>
                        <m:den>
                          <m:d>
                            <m:dPr>
                              <m:ctrlPr>
                                <a:rPr lang="es-ES" b="0" i="1" smtClean="0">
                                  <a:latin typeface="Cambria Math" panose="02040503050406030204" pitchFamily="18" charset="0"/>
                                </a:rPr>
                              </m:ctrlPr>
                            </m:dPr>
                            <m:e>
                              <m:m>
                                <m:mPr>
                                  <m:mcs>
                                    <m:mc>
                                      <m:mcPr>
                                        <m:count m:val="1"/>
                                        <m:mcJc m:val="center"/>
                                      </m:mcPr>
                                    </m:mc>
                                  </m:mcs>
                                  <m:ctrlPr>
                                    <a:rPr lang="es-ES" b="0" i="1" smtClean="0">
                                      <a:latin typeface="Cambria Math" panose="02040503050406030204" pitchFamily="18" charset="0"/>
                                    </a:rPr>
                                  </m:ctrlPr>
                                </m:mPr>
                                <m:mr>
                                  <m:e>
                                    <m:r>
                                      <m:rPr>
                                        <m:brk m:alnAt="7"/>
                                      </m:rPr>
                                      <a:rPr lang="es-ES" b="0" i="1" smtClean="0">
                                        <a:latin typeface="Cambria Math" panose="02040503050406030204" pitchFamily="18" charset="0"/>
                                      </a:rPr>
                                      <m:t>1</m:t>
                                    </m:r>
                                    <m:r>
                                      <a:rPr lang="es-ES" b="0" i="1" smtClean="0">
                                        <a:latin typeface="Cambria Math" panose="02040503050406030204" pitchFamily="18" charset="0"/>
                                      </a:rPr>
                                      <m:t>0</m:t>
                                    </m:r>
                                  </m:e>
                                </m:mr>
                                <m:mr>
                                  <m:e>
                                    <m:r>
                                      <a:rPr lang="es-ES" b="0" i="1" smtClean="0">
                                        <a:latin typeface="Cambria Math" panose="02040503050406030204" pitchFamily="18" charset="0"/>
                                      </a:rPr>
                                      <m:t>3</m:t>
                                    </m:r>
                                  </m:e>
                                </m:mr>
                              </m:m>
                            </m:e>
                          </m:d>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(21)(3)</m:t>
                          </m:r>
                        </m:num>
                        <m:den>
                          <m:r>
                            <a:rPr lang="es-ES" b="0" i="1" smtClean="0">
                              <a:latin typeface="Cambria Math" panose="02040503050406030204" pitchFamily="18" charset="0"/>
                            </a:rPr>
                            <m:t>120</m:t>
                          </m:r>
                        </m:den>
                      </m:f>
                      <m:r>
                        <a:rPr lang="es-ES" b="0" i="1" smtClean="0">
                          <a:latin typeface="Cambria Math" panose="02040503050406030204" pitchFamily="18" charset="0"/>
                        </a:rPr>
                        <m:t>=0.525</m:t>
                      </m:r>
                    </m:oMath>
                  </m:oMathPara>
                </a14:m>
                <a:endParaRPr lang="es-ES" dirty="0"/>
              </a:p>
            </p:txBody>
          </p:sp>
        </mc:Choice>
        <mc:Fallback xmlns="">
          <p:sp>
            <p:nvSpPr>
              <p:cNvPr id="4" name="CuadroTexto 3"/>
              <p:cNvSpPr txBox="1">
                <a:spLocks noRot="1" noChangeAspect="1" noMove="1" noResize="1" noEditPoints="1" noAdjustHandles="1" noChangeArrowheads="1" noChangeShapeType="1" noTextEdit="1"/>
              </p:cNvSpPr>
              <p:nvPr/>
            </p:nvSpPr>
            <p:spPr>
              <a:xfrm>
                <a:off x="2579511" y="2071510"/>
                <a:ext cx="3935052" cy="961866"/>
              </a:xfrm>
              <a:prstGeom prst="rect">
                <a:avLst/>
              </a:prstGeom>
              <a:blipFill rotWithShape="0">
                <a:blip r:embed="rId2"/>
                <a:stretch>
                  <a:fillRect/>
                </a:stretch>
              </a:blipFill>
            </p:spPr>
            <p:txBody>
              <a:bodyPr/>
              <a:lstStyle/>
              <a:p>
                <a:r>
                  <a:rPr lang="es-ES">
                    <a:noFill/>
                  </a:rPr>
                  <a:t> </a:t>
                </a:r>
              </a:p>
            </p:txBody>
          </p:sp>
        </mc:Fallback>
      </mc:AlternateContent>
      <p:sp>
        <p:nvSpPr>
          <p:cNvPr id="5" name="Rectángulo 4"/>
          <p:cNvSpPr/>
          <p:nvPr/>
        </p:nvSpPr>
        <p:spPr>
          <a:xfrm>
            <a:off x="1185334" y="3206594"/>
            <a:ext cx="9561688" cy="1754326"/>
          </a:xfrm>
          <a:prstGeom prst="rect">
            <a:avLst/>
          </a:prstGeom>
        </p:spPr>
        <p:txBody>
          <a:bodyPr wrap="square">
            <a:spAutoFit/>
          </a:bodyPr>
          <a:lstStyle/>
          <a:p>
            <a:pPr algn="just">
              <a:lnSpc>
                <a:spcPct val="150000"/>
              </a:lnSpc>
            </a:pPr>
            <a:r>
              <a:rPr lang="es-ES_tradnl" b="1" dirty="0">
                <a:latin typeface="Times New Roman" panose="02020603050405020304" pitchFamily="18" charset="0"/>
              </a:rPr>
              <a:t>Ejemplo 2</a:t>
            </a:r>
            <a:r>
              <a:rPr lang="es-ES_tradnl" dirty="0">
                <a:latin typeface="Times New Roman" panose="02020603050405020304" pitchFamily="18" charset="0"/>
              </a:rPr>
              <a:t>. Para evitar que lo descubran en la aduana, un viajero ha colocado 6 tabletas  de narcótico en una botella que contiene 9 píldoras de vitamina que son similares en apariencia. Si el oficial de la aduana selecciona 3 tabletas aleatoriamente para analizarlas, ¿</a:t>
            </a:r>
            <a:r>
              <a:rPr lang="es-ES_tradnl" b="1" dirty="0">
                <a:latin typeface="Times New Roman" panose="02020603050405020304" pitchFamily="18" charset="0"/>
              </a:rPr>
              <a:t>cuál es la probabilidad que el viajero sea arrestado por posesión de narcóticos</a:t>
            </a:r>
            <a:r>
              <a:rPr lang="es-ES_tradnl" dirty="0">
                <a:latin typeface="Times New Roman" panose="02020603050405020304" pitchFamily="18" charset="0"/>
              </a:rPr>
              <a:t>?</a:t>
            </a:r>
            <a:endParaRPr lang="es-ES" dirty="0"/>
          </a:p>
        </p:txBody>
      </p:sp>
      <mc:AlternateContent xmlns:mc="http://schemas.openxmlformats.org/markup-compatibility/2006" xmlns:a14="http://schemas.microsoft.com/office/drawing/2010/main">
        <mc:Choice Requires="a14">
          <p:sp>
            <p:nvSpPr>
              <p:cNvPr id="7" name="CuadroTexto 6"/>
              <p:cNvSpPr txBox="1"/>
              <p:nvPr/>
            </p:nvSpPr>
            <p:spPr>
              <a:xfrm>
                <a:off x="2635956" y="5209820"/>
                <a:ext cx="3550355" cy="692947"/>
              </a:xfrm>
              <a:prstGeom prst="rect">
                <a:avLst/>
              </a:prstGeom>
              <a:noFill/>
            </p:spPr>
            <p:txBody>
              <a:bodyPr wrap="square" lIns="0" tIns="0" rIns="0" bIns="0" rtlCol="0">
                <a:spAutoFit/>
              </a:bodyPr>
              <a:lstStyle/>
              <a:p>
                <a14:m>
                  <m:oMath xmlns:m="http://schemas.openxmlformats.org/officeDocument/2006/math">
                    <m:r>
                      <a:rPr lang="es-ES" b="0" i="1" smtClean="0">
                        <a:latin typeface="Cambria Math" panose="02040503050406030204" pitchFamily="18" charset="0"/>
                        <a:ea typeface="Cambria Math" panose="02040503050406030204" pitchFamily="18" charset="0"/>
                      </a:rPr>
                      <m:t>𝑃</m:t>
                    </m:r>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≥1</m:t>
                        </m:r>
                      </m:e>
                    </m:d>
                    <m:r>
                      <a:rPr lang="es-ES" b="0" i="1" smtClean="0">
                        <a:latin typeface="Cambria Math" panose="02040503050406030204" pitchFamily="18" charset="0"/>
                        <a:ea typeface="Cambria Math" panose="02040503050406030204" pitchFamily="18" charset="0"/>
                      </a:rPr>
                      <m:t>=1−</m:t>
                    </m:r>
                    <m:f>
                      <m:fPr>
                        <m:ctrlPr>
                          <a:rPr lang="es-ES" i="1">
                            <a:latin typeface="Cambria Math" panose="02040503050406030204" pitchFamily="18" charset="0"/>
                            <a:ea typeface="Cambria Math" panose="02040503050406030204" pitchFamily="18" charset="0"/>
                          </a:rPr>
                        </m:ctrlPr>
                      </m:fPr>
                      <m:num>
                        <m:d>
                          <m:dPr>
                            <m:ctrlPr>
                              <a:rPr lang="es-ES" i="1">
                                <a:latin typeface="Cambria Math" panose="02040503050406030204" pitchFamily="18" charset="0"/>
                                <a:ea typeface="Cambria Math" panose="02040503050406030204" pitchFamily="18" charset="0"/>
                              </a:rPr>
                            </m:ctrlPr>
                          </m:dPr>
                          <m:e>
                            <m:m>
                              <m:mPr>
                                <m:mcs>
                                  <m:mc>
                                    <m:mcPr>
                                      <m:count m:val="1"/>
                                      <m:mcJc m:val="center"/>
                                    </m:mcPr>
                                  </m:mc>
                                </m:mcs>
                                <m:ctrlPr>
                                  <a:rPr lang="es-ES" i="1">
                                    <a:latin typeface="Cambria Math" panose="02040503050406030204" pitchFamily="18" charset="0"/>
                                    <a:ea typeface="Cambria Math" panose="02040503050406030204" pitchFamily="18" charset="0"/>
                                  </a:rPr>
                                </m:ctrlPr>
                              </m:mPr>
                              <m:mr>
                                <m:e>
                                  <m:r>
                                    <m:rPr>
                                      <m:brk m:alnAt="7"/>
                                    </m:rPr>
                                    <a:rPr lang="es-ES" b="0" i="1" smtClean="0">
                                      <a:latin typeface="Cambria Math" panose="02040503050406030204" pitchFamily="18" charset="0"/>
                                      <a:ea typeface="Cambria Math" panose="02040503050406030204" pitchFamily="18" charset="0"/>
                                    </a:rPr>
                                    <m:t>6</m:t>
                                  </m:r>
                                </m:e>
                              </m:mr>
                              <m:mr>
                                <m:e>
                                  <m:r>
                                    <a:rPr lang="es-ES" b="0" i="1" smtClean="0">
                                      <a:latin typeface="Cambria Math" panose="02040503050406030204" pitchFamily="18" charset="0"/>
                                      <a:ea typeface="Cambria Math" panose="02040503050406030204" pitchFamily="18" charset="0"/>
                                    </a:rPr>
                                    <m:t>0</m:t>
                                  </m:r>
                                </m:e>
                              </m:mr>
                            </m:m>
                          </m:e>
                        </m:d>
                        <m:d>
                          <m:dPr>
                            <m:ctrlPr>
                              <a:rPr lang="es-ES" i="1">
                                <a:latin typeface="Cambria Math" panose="02040503050406030204" pitchFamily="18" charset="0"/>
                                <a:ea typeface="Cambria Math" panose="02040503050406030204" pitchFamily="18" charset="0"/>
                              </a:rPr>
                            </m:ctrlPr>
                          </m:dPr>
                          <m:e>
                            <m:m>
                              <m:mPr>
                                <m:mcs>
                                  <m:mc>
                                    <m:mcPr>
                                      <m:count m:val="1"/>
                                      <m:mcJc m:val="center"/>
                                    </m:mcPr>
                                  </m:mc>
                                </m:mcs>
                                <m:ctrlPr>
                                  <a:rPr lang="es-ES" i="1">
                                    <a:latin typeface="Cambria Math" panose="02040503050406030204" pitchFamily="18" charset="0"/>
                                    <a:ea typeface="Cambria Math" panose="02040503050406030204" pitchFamily="18" charset="0"/>
                                  </a:rPr>
                                </m:ctrlPr>
                              </m:mPr>
                              <m:mr>
                                <m:e>
                                  <m:r>
                                    <m:rPr>
                                      <m:brk m:alnAt="7"/>
                                    </m:rPr>
                                    <a:rPr lang="es-ES" b="0" i="1" smtClean="0">
                                      <a:latin typeface="Cambria Math" panose="02040503050406030204" pitchFamily="18" charset="0"/>
                                      <a:ea typeface="Cambria Math" panose="02040503050406030204" pitchFamily="18" charset="0"/>
                                    </a:rPr>
                                    <m:t>9</m:t>
                                  </m:r>
                                </m:e>
                              </m:mr>
                              <m:mr>
                                <m:e>
                                  <m:r>
                                    <a:rPr lang="es-ES" b="0" i="1" smtClean="0">
                                      <a:latin typeface="Cambria Math" panose="02040503050406030204" pitchFamily="18" charset="0"/>
                                      <a:ea typeface="Cambria Math" panose="02040503050406030204" pitchFamily="18" charset="0"/>
                                    </a:rPr>
                                    <m:t>3</m:t>
                                  </m:r>
                                </m:e>
                              </m:mr>
                            </m:m>
                          </m:e>
                        </m:d>
                      </m:num>
                      <m:den>
                        <m:d>
                          <m:dPr>
                            <m:ctrlPr>
                              <a:rPr lang="es-ES" i="1">
                                <a:latin typeface="Cambria Math" panose="02040503050406030204" pitchFamily="18" charset="0"/>
                                <a:ea typeface="Cambria Math" panose="02040503050406030204" pitchFamily="18" charset="0"/>
                              </a:rPr>
                            </m:ctrlPr>
                          </m:dPr>
                          <m:e>
                            <m:m>
                              <m:mPr>
                                <m:mcs>
                                  <m:mc>
                                    <m:mcPr>
                                      <m:count m:val="1"/>
                                      <m:mcJc m:val="center"/>
                                    </m:mcPr>
                                  </m:mc>
                                </m:mcs>
                                <m:ctrlPr>
                                  <a:rPr lang="es-ES" i="1">
                                    <a:latin typeface="Cambria Math" panose="02040503050406030204" pitchFamily="18" charset="0"/>
                                    <a:ea typeface="Cambria Math" panose="02040503050406030204" pitchFamily="18" charset="0"/>
                                  </a:rPr>
                                </m:ctrlPr>
                              </m:mPr>
                              <m:mr>
                                <m:e>
                                  <m:r>
                                    <m:rPr>
                                      <m:brk m:alnAt="7"/>
                                    </m:rPr>
                                    <a:rPr lang="es-ES" i="1">
                                      <a:latin typeface="Cambria Math" panose="02040503050406030204" pitchFamily="18" charset="0"/>
                                      <a:ea typeface="Cambria Math" panose="02040503050406030204" pitchFamily="18" charset="0"/>
                                    </a:rPr>
                                    <m:t>1</m:t>
                                  </m:r>
                                  <m:r>
                                    <a:rPr lang="es-ES" b="0" i="1" smtClean="0">
                                      <a:latin typeface="Cambria Math" panose="02040503050406030204" pitchFamily="18" charset="0"/>
                                      <a:ea typeface="Cambria Math" panose="02040503050406030204" pitchFamily="18" charset="0"/>
                                    </a:rPr>
                                    <m:t>5</m:t>
                                  </m:r>
                                </m:e>
                              </m:mr>
                              <m:mr>
                                <m:e>
                                  <m:r>
                                    <a:rPr lang="es-ES" i="1">
                                      <a:latin typeface="Cambria Math" panose="02040503050406030204" pitchFamily="18" charset="0"/>
                                      <a:ea typeface="Cambria Math" panose="02040503050406030204" pitchFamily="18" charset="0"/>
                                    </a:rPr>
                                    <m:t>3</m:t>
                                  </m:r>
                                </m:e>
                              </m:mr>
                            </m:m>
                          </m:e>
                        </m:d>
                      </m:den>
                    </m:f>
                  </m:oMath>
                </a14:m>
                <a:r>
                  <a:rPr lang="es-ES" dirty="0">
                    <a:latin typeface="Cambria Math" panose="02040503050406030204" pitchFamily="18" charset="0"/>
                    <a:ea typeface="Cambria Math" panose="02040503050406030204" pitchFamily="18" charset="0"/>
                  </a:rPr>
                  <a:t>=0.8154</a:t>
                </a:r>
              </a:p>
            </p:txBody>
          </p:sp>
        </mc:Choice>
        <mc:Fallback xmlns="">
          <p:sp>
            <p:nvSpPr>
              <p:cNvPr id="7" name="CuadroTexto 6"/>
              <p:cNvSpPr txBox="1">
                <a:spLocks noRot="1" noChangeAspect="1" noMove="1" noResize="1" noEditPoints="1" noAdjustHandles="1" noChangeArrowheads="1" noChangeShapeType="1" noTextEdit="1"/>
              </p:cNvSpPr>
              <p:nvPr/>
            </p:nvSpPr>
            <p:spPr>
              <a:xfrm>
                <a:off x="2635956" y="5209820"/>
                <a:ext cx="3550355" cy="692947"/>
              </a:xfrm>
              <a:prstGeom prst="rect">
                <a:avLst/>
              </a:prstGeom>
              <a:blipFill rotWithShape="0">
                <a:blip r:embed="rId3"/>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4914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BB185B-4F25-4E35-9D3B-704DDC43F1B3}"/>
              </a:ext>
            </a:extLst>
          </p:cNvPr>
          <p:cNvPicPr>
            <a:picLocks noChangeAspect="1"/>
          </p:cNvPicPr>
          <p:nvPr/>
        </p:nvPicPr>
        <p:blipFill>
          <a:blip r:embed="rId2"/>
          <a:stretch>
            <a:fillRect/>
          </a:stretch>
        </p:blipFill>
        <p:spPr>
          <a:xfrm>
            <a:off x="580610" y="692633"/>
            <a:ext cx="9547363" cy="1594701"/>
          </a:xfrm>
          <a:prstGeom prst="rect">
            <a:avLst/>
          </a:prstGeom>
        </p:spPr>
      </p:pic>
      <p:pic>
        <p:nvPicPr>
          <p:cNvPr id="4" name="Picture 3">
            <a:extLst>
              <a:ext uri="{FF2B5EF4-FFF2-40B4-BE49-F238E27FC236}">
                <a16:creationId xmlns:a16="http://schemas.microsoft.com/office/drawing/2014/main" id="{0050AF6C-5FE9-4BF8-B526-9EF0B20FD129}"/>
              </a:ext>
            </a:extLst>
          </p:cNvPr>
          <p:cNvPicPr>
            <a:picLocks noChangeAspect="1"/>
          </p:cNvPicPr>
          <p:nvPr/>
        </p:nvPicPr>
        <p:blipFill>
          <a:blip r:embed="rId3"/>
          <a:stretch>
            <a:fillRect/>
          </a:stretch>
        </p:blipFill>
        <p:spPr>
          <a:xfrm>
            <a:off x="707748" y="3509225"/>
            <a:ext cx="9281077" cy="1628798"/>
          </a:xfrm>
          <a:prstGeom prst="rect">
            <a:avLst/>
          </a:prstGeom>
        </p:spPr>
      </p:pic>
    </p:spTree>
    <p:extLst>
      <p:ext uri="{BB962C8B-B14F-4D97-AF65-F5344CB8AC3E}">
        <p14:creationId xmlns:p14="http://schemas.microsoft.com/office/powerpoint/2010/main" val="24165129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73871" y="738201"/>
            <a:ext cx="6411011" cy="400110"/>
          </a:xfrm>
          <a:prstGeom prst="rect">
            <a:avLst/>
          </a:prstGeom>
        </p:spPr>
        <p:txBody>
          <a:bodyPr wrap="square">
            <a:spAutoFit/>
          </a:bodyPr>
          <a:lstStyle/>
          <a:p>
            <a:r>
              <a:rPr lang="es-ES" sz="2000" b="1" dirty="0">
                <a:solidFill>
                  <a:schemeClr val="accent5">
                    <a:lumMod val="75000"/>
                  </a:schemeClr>
                </a:solidFill>
                <a:effectLst>
                  <a:outerShdw blurRad="38100" dist="38100" dir="2700000" algn="tl">
                    <a:srgbClr val="000000">
                      <a:alpha val="43137"/>
                    </a:srgbClr>
                  </a:outerShdw>
                </a:effectLst>
                <a:latin typeface="Arial Black" panose="020B0A04020102020204" pitchFamily="34" charset="0"/>
              </a:rPr>
              <a:t>Distribución de Poisson</a:t>
            </a:r>
          </a:p>
        </p:txBody>
      </p:sp>
      <p:sp>
        <p:nvSpPr>
          <p:cNvPr id="3" name="Rectángulo 2"/>
          <p:cNvSpPr/>
          <p:nvPr/>
        </p:nvSpPr>
        <p:spPr>
          <a:xfrm>
            <a:off x="1106310" y="1442495"/>
            <a:ext cx="9381067" cy="1338828"/>
          </a:xfrm>
          <a:prstGeom prst="rect">
            <a:avLst/>
          </a:prstGeom>
        </p:spPr>
        <p:txBody>
          <a:bodyPr wrap="square">
            <a:spAutoFit/>
          </a:bodyPr>
          <a:lstStyle/>
          <a:p>
            <a:pPr algn="just">
              <a:lnSpc>
                <a:spcPct val="150000"/>
              </a:lnSpc>
            </a:pPr>
            <a:r>
              <a:rPr lang="es-ES" dirty="0"/>
              <a:t>Es una distribución de probabilidad discreta que expresa, a partir de una frecuencia de ocurrencia media, la probabilidad de que ocurra un determinado número de eventos durante cierto período de tiempo (espacio o volumen).</a:t>
            </a:r>
          </a:p>
        </p:txBody>
      </p:sp>
      <p:pic>
        <p:nvPicPr>
          <p:cNvPr id="6" name="Imagen 5"/>
          <p:cNvPicPr>
            <a:picLocks noChangeAspect="1"/>
          </p:cNvPicPr>
          <p:nvPr/>
        </p:nvPicPr>
        <p:blipFill>
          <a:blip r:embed="rId2"/>
          <a:stretch>
            <a:fillRect/>
          </a:stretch>
        </p:blipFill>
        <p:spPr>
          <a:xfrm>
            <a:off x="7958665" y="364420"/>
            <a:ext cx="1411111" cy="1102430"/>
          </a:xfrm>
          <a:prstGeom prst="rect">
            <a:avLst/>
          </a:prstGeom>
        </p:spPr>
      </p:pic>
      <p:pic>
        <p:nvPicPr>
          <p:cNvPr id="7" name="Imagen 6"/>
          <p:cNvPicPr>
            <a:picLocks noChangeAspect="1"/>
          </p:cNvPicPr>
          <p:nvPr/>
        </p:nvPicPr>
        <p:blipFill>
          <a:blip r:embed="rId3"/>
          <a:stretch>
            <a:fillRect/>
          </a:stretch>
        </p:blipFill>
        <p:spPr>
          <a:xfrm>
            <a:off x="9480727" y="628651"/>
            <a:ext cx="1220434" cy="443794"/>
          </a:xfrm>
          <a:prstGeom prst="rect">
            <a:avLst/>
          </a:prstGeom>
        </p:spPr>
      </p:pic>
      <mc:AlternateContent xmlns:mc="http://schemas.openxmlformats.org/markup-compatibility/2006" xmlns:a14="http://schemas.microsoft.com/office/drawing/2010/main">
        <mc:Choice Requires="a14">
          <p:sp>
            <p:nvSpPr>
              <p:cNvPr id="10" name="CuadroTexto 9"/>
              <p:cNvSpPr txBox="1"/>
              <p:nvPr/>
            </p:nvSpPr>
            <p:spPr>
              <a:xfrm>
                <a:off x="5667022" y="2991557"/>
                <a:ext cx="4662311" cy="646331"/>
              </a:xfrm>
              <a:prstGeom prst="rect">
                <a:avLst/>
              </a:prstGeom>
              <a:noFill/>
            </p:spPr>
            <p:txBody>
              <a:bodyPr wrap="square" rtlCol="0">
                <a:spAutoFit/>
              </a:bodyPr>
              <a:lstStyle/>
              <a:p>
                <a14:m>
                  <m:oMath xmlns:m="http://schemas.openxmlformats.org/officeDocument/2006/math">
                    <m:r>
                      <a:rPr lang="es-ES" b="1" i="1" smtClean="0">
                        <a:latin typeface="Cambria Math" panose="02040503050406030204" pitchFamily="18" charset="0"/>
                        <a:ea typeface="Cambria Math" panose="02040503050406030204" pitchFamily="18" charset="0"/>
                      </a:rPr>
                      <m:t>𝝀</m:t>
                    </m:r>
                  </m:oMath>
                </a14:m>
                <a:r>
                  <a:rPr lang="es-ES" dirty="0"/>
                  <a:t>: el número promedio de eventos aleatorios que ocurren en período de tiempo.</a:t>
                </a:r>
              </a:p>
            </p:txBody>
          </p:sp>
        </mc:Choice>
        <mc:Fallback xmlns="">
          <p:sp>
            <p:nvSpPr>
              <p:cNvPr id="10" name="CuadroTexto 9"/>
              <p:cNvSpPr txBox="1">
                <a:spLocks noRot="1" noChangeAspect="1" noMove="1" noResize="1" noEditPoints="1" noAdjustHandles="1" noChangeArrowheads="1" noChangeShapeType="1" noTextEdit="1"/>
              </p:cNvSpPr>
              <p:nvPr/>
            </p:nvSpPr>
            <p:spPr>
              <a:xfrm>
                <a:off x="5667022" y="2991557"/>
                <a:ext cx="4662311" cy="646331"/>
              </a:xfrm>
              <a:prstGeom prst="rect">
                <a:avLst/>
              </a:prstGeom>
              <a:blipFill rotWithShape="0">
                <a:blip r:embed="rId4"/>
                <a:stretch>
                  <a:fillRect l="-1178" t="-5660" b="-14151"/>
                </a:stretch>
              </a:blipFill>
            </p:spPr>
            <p:txBody>
              <a:bodyPr/>
              <a:lstStyle/>
              <a:p>
                <a:r>
                  <a:rPr lang="es-ES">
                    <a:noFill/>
                  </a:rPr>
                  <a:t> </a:t>
                </a:r>
              </a:p>
            </p:txBody>
          </p:sp>
        </mc:Fallback>
      </mc:AlternateContent>
      <p:sp>
        <p:nvSpPr>
          <p:cNvPr id="9" name="Rectángulo 8"/>
          <p:cNvSpPr/>
          <p:nvPr/>
        </p:nvSpPr>
        <p:spPr>
          <a:xfrm>
            <a:off x="1151466" y="3777103"/>
            <a:ext cx="9516533" cy="1338828"/>
          </a:xfrm>
          <a:prstGeom prst="rect">
            <a:avLst/>
          </a:prstGeom>
        </p:spPr>
        <p:txBody>
          <a:bodyPr wrap="square">
            <a:spAutoFit/>
          </a:bodyPr>
          <a:lstStyle/>
          <a:p>
            <a:pPr algn="just">
              <a:lnSpc>
                <a:spcPct val="150000"/>
              </a:lnSpc>
            </a:pPr>
            <a:r>
              <a:rPr lang="es-ES" b="1" dirty="0"/>
              <a:t>Ejemplo 1</a:t>
            </a:r>
            <a:r>
              <a:rPr lang="es-ES" dirty="0"/>
              <a:t>. Los camiones llegan a una empresa de transporte con un tiempo medio entre llegadas de 5 minutos. ¿Cuál es la probabilidad de que no llegue ningún camión durante un intervalo de treinta minutos? </a:t>
            </a:r>
          </a:p>
        </p:txBody>
      </p:sp>
      <mc:AlternateContent xmlns:mc="http://schemas.openxmlformats.org/markup-compatibility/2006" xmlns:a14="http://schemas.microsoft.com/office/drawing/2010/main">
        <mc:Choice Requires="a14">
          <p:sp>
            <p:nvSpPr>
              <p:cNvPr id="11" name="CuadroTexto 10"/>
              <p:cNvSpPr txBox="1"/>
              <p:nvPr/>
            </p:nvSpPr>
            <p:spPr>
              <a:xfrm>
                <a:off x="3979333" y="5300132"/>
                <a:ext cx="3729034" cy="446084"/>
              </a:xfrm>
              <a:prstGeom prst="rect">
                <a:avLst/>
              </a:prstGeom>
              <a:noFill/>
            </p:spPr>
            <p:txBody>
              <a:bodyPr wrap="none" lIns="0" tIns="0" rIns="0" bIns="0" rtlCol="0">
                <a:spAutoFit/>
              </a:bodyPr>
              <a:lstStyle/>
              <a:p>
                <a14:m>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r>
                          <a:rPr lang="es-ES" b="0" i="1" smtClean="0">
                            <a:latin typeface="Cambria Math" panose="02040503050406030204" pitchFamily="18" charset="0"/>
                          </a:rPr>
                          <m:t>=0</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r>
                              <a:rPr lang="es-ES" b="0" i="1" smtClean="0">
                                <a:latin typeface="Cambria Math" panose="02040503050406030204" pitchFamily="18" charset="0"/>
                              </a:rPr>
                              <m:t>(</m:t>
                            </m:r>
                            <m:r>
                              <a:rPr lang="es-ES" b="0" i="1" smtClean="0">
                                <a:latin typeface="Cambria Math" panose="02040503050406030204" pitchFamily="18" charset="0"/>
                                <a:ea typeface="Cambria Math" panose="02040503050406030204" pitchFamily="18" charset="0"/>
                              </a:rPr>
                              <m:t>6</m:t>
                            </m:r>
                            <m:r>
                              <a:rPr lang="es-ES" b="0" i="1" smtClean="0">
                                <a:latin typeface="Cambria Math" panose="02040503050406030204" pitchFamily="18" charset="0"/>
                              </a:rPr>
                              <m:t>)</m:t>
                            </m:r>
                          </m:e>
                          <m:sup>
                            <m:r>
                              <a:rPr lang="es-ES" b="0" i="1" smtClean="0">
                                <a:latin typeface="Cambria Math" panose="02040503050406030204" pitchFamily="18" charset="0"/>
                              </a:rPr>
                              <m:t>0</m:t>
                            </m:r>
                          </m:sup>
                        </m:sSup>
                        <m:sSup>
                          <m:sSupPr>
                            <m:ctrlPr>
                              <a:rPr lang="es-ES" b="0" i="1" smtClean="0">
                                <a:latin typeface="Cambria Math" panose="02040503050406030204" pitchFamily="18" charset="0"/>
                              </a:rPr>
                            </m:ctrlPr>
                          </m:sSupPr>
                          <m:e>
                            <m:r>
                              <a:rPr lang="es-ES" b="0" i="1" smtClean="0">
                                <a:latin typeface="Cambria Math" panose="02040503050406030204" pitchFamily="18" charset="0"/>
                              </a:rPr>
                              <m:t>𝑒</m:t>
                            </m:r>
                          </m:e>
                          <m:sup>
                            <m:r>
                              <a:rPr lang="es-ES" b="0" i="1" smtClean="0">
                                <a:latin typeface="Cambria Math" panose="02040503050406030204" pitchFamily="18" charset="0"/>
                              </a:rPr>
                              <m:t>−(</m:t>
                            </m:r>
                            <m:r>
                              <a:rPr lang="es-ES" b="0" i="1" smtClean="0">
                                <a:latin typeface="Cambria Math" panose="02040503050406030204" pitchFamily="18" charset="0"/>
                                <a:ea typeface="Cambria Math" panose="02040503050406030204" pitchFamily="18" charset="0"/>
                              </a:rPr>
                              <m:t>6)</m:t>
                            </m:r>
                          </m:sup>
                        </m:sSup>
                      </m:num>
                      <m:den>
                        <m:r>
                          <a:rPr lang="es-ES" b="0" i="1" smtClean="0">
                            <a:latin typeface="Cambria Math" panose="02040503050406030204" pitchFamily="18" charset="0"/>
                          </a:rPr>
                          <m:t>0!</m:t>
                        </m:r>
                      </m:den>
                    </m:f>
                    <m:r>
                      <a:rPr lang="es-ES" b="0" i="1" smtClean="0">
                        <a:latin typeface="Cambria Math" panose="02040503050406030204" pitchFamily="18" charset="0"/>
                      </a:rPr>
                      <m:t>=</m:t>
                    </m:r>
                    <m:sSup>
                      <m:sSupPr>
                        <m:ctrlPr>
                          <a:rPr lang="es-ES" i="1">
                            <a:latin typeface="Cambria Math" panose="02040503050406030204" pitchFamily="18" charset="0"/>
                          </a:rPr>
                        </m:ctrlPr>
                      </m:sSupPr>
                      <m:e>
                        <m:r>
                          <a:rPr lang="es-ES" i="1">
                            <a:latin typeface="Cambria Math" panose="02040503050406030204" pitchFamily="18" charset="0"/>
                          </a:rPr>
                          <m:t>𝑒</m:t>
                        </m:r>
                      </m:e>
                      <m:sup>
                        <m:r>
                          <a:rPr lang="es-ES" i="1">
                            <a:latin typeface="Cambria Math" panose="02040503050406030204" pitchFamily="18" charset="0"/>
                          </a:rPr>
                          <m:t>−(</m:t>
                        </m:r>
                        <m:r>
                          <a:rPr lang="es-ES" i="1">
                            <a:latin typeface="Cambria Math" panose="02040503050406030204" pitchFamily="18" charset="0"/>
                            <a:ea typeface="Cambria Math" panose="02040503050406030204" pitchFamily="18" charset="0"/>
                          </a:rPr>
                          <m:t>6)</m:t>
                        </m:r>
                      </m:sup>
                    </m:sSup>
                  </m:oMath>
                </a14:m>
                <a:r>
                  <a:rPr lang="es-ES" dirty="0"/>
                  <a:t>=0.002479</a:t>
                </a:r>
              </a:p>
            </p:txBody>
          </p:sp>
        </mc:Choice>
        <mc:Fallback xmlns="">
          <p:sp>
            <p:nvSpPr>
              <p:cNvPr id="11" name="CuadroTexto 10"/>
              <p:cNvSpPr txBox="1">
                <a:spLocks noRot="1" noChangeAspect="1" noMove="1" noResize="1" noEditPoints="1" noAdjustHandles="1" noChangeArrowheads="1" noChangeShapeType="1" noTextEdit="1"/>
              </p:cNvSpPr>
              <p:nvPr/>
            </p:nvSpPr>
            <p:spPr>
              <a:xfrm>
                <a:off x="3979333" y="5300132"/>
                <a:ext cx="3729034" cy="446084"/>
              </a:xfrm>
              <a:prstGeom prst="rect">
                <a:avLst/>
              </a:prstGeom>
              <a:blipFill rotWithShape="0">
                <a:blip r:embed="rId6"/>
                <a:stretch>
                  <a:fillRect r="-3110" b="-1756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1698978" y="5413022"/>
                <a:ext cx="135691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ea typeface="Cambria Math" panose="02040503050406030204" pitchFamily="18" charset="0"/>
                        </a:rPr>
                        <m:t>𝜆</m:t>
                      </m:r>
                      <m:r>
                        <a:rPr lang="es-ES" b="0" i="1" smtClean="0">
                          <a:latin typeface="Cambria Math" panose="02040503050406030204" pitchFamily="18" charset="0"/>
                          <a:ea typeface="Cambria Math" panose="02040503050406030204" pitchFamily="18" charset="0"/>
                        </a:rPr>
                        <m:t>=1(6)=6</m:t>
                      </m:r>
                    </m:oMath>
                  </m:oMathPara>
                </a14:m>
                <a:endParaRPr lang="es-ES"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1698978" y="5413022"/>
                <a:ext cx="1356910" cy="276999"/>
              </a:xfrm>
              <a:prstGeom prst="rect">
                <a:avLst/>
              </a:prstGeom>
              <a:blipFill rotWithShape="0">
                <a:blip r:embed="rId7"/>
                <a:stretch>
                  <a:fillRect l="-4054" t="-2222" r="-3604" b="-3555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2579427" y="2879677"/>
                <a:ext cx="1869807" cy="7595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0" i="1" smtClean="0">
                          <a:latin typeface="Cambria Math" panose="02040503050406030204" pitchFamily="18" charset="0"/>
                        </a:rPr>
                        <m:t>𝑓</m:t>
                      </m:r>
                      <m:d>
                        <m:dPr>
                          <m:ctrlPr>
                            <a:rPr lang="es-ES" sz="2400" b="0" i="1" smtClean="0">
                              <a:latin typeface="Cambria Math" panose="02040503050406030204" pitchFamily="18" charset="0"/>
                            </a:rPr>
                          </m:ctrlPr>
                        </m:dPr>
                        <m:e>
                          <m:r>
                            <a:rPr lang="es-ES" sz="2400" b="0" i="1" smtClean="0">
                              <a:latin typeface="Cambria Math" panose="02040503050406030204" pitchFamily="18" charset="0"/>
                            </a:rPr>
                            <m:t>𝑥</m:t>
                          </m:r>
                        </m:e>
                      </m:d>
                      <m:r>
                        <a:rPr lang="es-ES" sz="2400" b="0" i="1" smtClean="0">
                          <a:latin typeface="Cambria Math" panose="02040503050406030204" pitchFamily="18" charset="0"/>
                        </a:rPr>
                        <m:t>=</m:t>
                      </m:r>
                      <m:f>
                        <m:fPr>
                          <m:ctrlPr>
                            <a:rPr lang="es-ES" sz="2400" b="0" i="1" smtClean="0">
                              <a:latin typeface="Cambria Math" panose="02040503050406030204" pitchFamily="18" charset="0"/>
                            </a:rPr>
                          </m:ctrlPr>
                        </m:fPr>
                        <m:num>
                          <m:sSup>
                            <m:sSupPr>
                              <m:ctrlPr>
                                <a:rPr lang="es-ES" sz="2400" b="0" i="1" smtClean="0">
                                  <a:latin typeface="Cambria Math" panose="02040503050406030204" pitchFamily="18" charset="0"/>
                                </a:rPr>
                              </m:ctrlPr>
                            </m:sSupPr>
                            <m:e>
                              <m:r>
                                <a:rPr lang="es-ES" sz="2400" b="0" i="1" smtClean="0">
                                  <a:latin typeface="Cambria Math" panose="02040503050406030204" pitchFamily="18" charset="0"/>
                                  <a:ea typeface="Cambria Math" panose="02040503050406030204" pitchFamily="18" charset="0"/>
                                </a:rPr>
                                <m:t>𝜆</m:t>
                              </m:r>
                            </m:e>
                            <m:sup>
                              <m:r>
                                <a:rPr lang="es-ES" sz="2400" b="0" i="1" smtClean="0">
                                  <a:latin typeface="Cambria Math" panose="02040503050406030204" pitchFamily="18" charset="0"/>
                                </a:rPr>
                                <m:t>𝑥</m:t>
                              </m:r>
                            </m:sup>
                          </m:sSup>
                          <m:sSup>
                            <m:sSupPr>
                              <m:ctrlPr>
                                <a:rPr lang="es-ES" sz="2400" b="0" i="1" smtClean="0">
                                  <a:latin typeface="Cambria Math" panose="02040503050406030204" pitchFamily="18" charset="0"/>
                                </a:rPr>
                              </m:ctrlPr>
                            </m:sSupPr>
                            <m:e>
                              <m:r>
                                <a:rPr lang="es-ES" sz="2400" b="0" i="1" smtClean="0">
                                  <a:latin typeface="Cambria Math" panose="02040503050406030204" pitchFamily="18" charset="0"/>
                                </a:rPr>
                                <m:t>𝑒</m:t>
                              </m:r>
                            </m:e>
                            <m:sup>
                              <m:r>
                                <a:rPr lang="es-ES" sz="2400" b="0" i="1" smtClean="0">
                                  <a:latin typeface="Cambria Math" panose="02040503050406030204" pitchFamily="18" charset="0"/>
                                </a:rPr>
                                <m:t>−</m:t>
                              </m:r>
                              <m:r>
                                <a:rPr lang="es-ES" sz="2400" b="0" i="1" smtClean="0">
                                  <a:latin typeface="Cambria Math" panose="02040503050406030204" pitchFamily="18" charset="0"/>
                                  <a:ea typeface="Cambria Math" panose="02040503050406030204" pitchFamily="18" charset="0"/>
                                </a:rPr>
                                <m:t>𝜆</m:t>
                              </m:r>
                            </m:sup>
                          </m:sSup>
                        </m:num>
                        <m:den>
                          <m:r>
                            <a:rPr lang="es-ES" sz="2400" b="0" i="1" smtClean="0">
                              <a:latin typeface="Cambria Math" panose="02040503050406030204" pitchFamily="18" charset="0"/>
                            </a:rPr>
                            <m:t>𝑥</m:t>
                          </m:r>
                          <m:r>
                            <a:rPr lang="es-ES" sz="2400" b="0" i="1" smtClean="0">
                              <a:latin typeface="Cambria Math" panose="02040503050406030204" pitchFamily="18" charset="0"/>
                            </a:rPr>
                            <m:t>!</m:t>
                          </m:r>
                        </m:den>
                      </m:f>
                    </m:oMath>
                  </m:oMathPara>
                </a14:m>
                <a:endParaRPr lang="es-ES" sz="2400" dirty="0"/>
              </a:p>
            </p:txBody>
          </p:sp>
        </mc:Choice>
        <mc:Fallback xmlns="">
          <p:sp>
            <p:nvSpPr>
              <p:cNvPr id="5" name="CuadroTexto 4"/>
              <p:cNvSpPr txBox="1">
                <a:spLocks noRot="1" noChangeAspect="1" noMove="1" noResize="1" noEditPoints="1" noAdjustHandles="1" noChangeArrowheads="1" noChangeShapeType="1" noTextEdit="1"/>
              </p:cNvSpPr>
              <p:nvPr/>
            </p:nvSpPr>
            <p:spPr>
              <a:xfrm>
                <a:off x="2579427" y="2879677"/>
                <a:ext cx="1869807" cy="759567"/>
              </a:xfrm>
              <a:prstGeom prst="rect">
                <a:avLst/>
              </a:prstGeom>
              <a:blipFill rotWithShape="0">
                <a:blip r:embed="rId8"/>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249720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17599" y="638792"/>
            <a:ext cx="9906001" cy="923330"/>
          </a:xfrm>
          <a:prstGeom prst="rect">
            <a:avLst/>
          </a:prstGeom>
        </p:spPr>
        <p:txBody>
          <a:bodyPr wrap="square">
            <a:spAutoFit/>
          </a:bodyPr>
          <a:lstStyle/>
          <a:p>
            <a:pPr algn="just">
              <a:lnSpc>
                <a:spcPct val="150000"/>
              </a:lnSpc>
            </a:pPr>
            <a:r>
              <a:rPr lang="es-ES" b="1" dirty="0"/>
              <a:t>Ejemplo 2</a:t>
            </a:r>
            <a:r>
              <a:rPr lang="es-ES" dirty="0"/>
              <a:t>. En la hora punta de la mañana en un semáforo  pasan una media de 8 coches por minuto. ¿Cuál es la probabilidad que pasen más de 9 en un intervalo de 2 minutos? </a:t>
            </a:r>
          </a:p>
        </p:txBody>
      </p:sp>
      <mc:AlternateContent xmlns:mc="http://schemas.openxmlformats.org/markup-compatibility/2006" xmlns:a14="http://schemas.microsoft.com/office/drawing/2010/main">
        <mc:Choice Requires="a14">
          <p:sp>
            <p:nvSpPr>
              <p:cNvPr id="5" name="CuadroTexto 4"/>
              <p:cNvSpPr txBox="1"/>
              <p:nvPr/>
            </p:nvSpPr>
            <p:spPr>
              <a:xfrm>
                <a:off x="1557867" y="2500488"/>
                <a:ext cx="4594578" cy="27699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r>
                            <a:rPr lang="es-ES" i="1">
                              <a:latin typeface="Cambria Math" panose="02040503050406030204" pitchFamily="18" charset="0"/>
                              <a:ea typeface="Cambria Math" panose="02040503050406030204" pitchFamily="18" charset="0"/>
                            </a:rPr>
                            <m:t>&gt;</m:t>
                          </m:r>
                          <m:r>
                            <a:rPr lang="es-ES" b="0" i="1" smtClean="0">
                              <a:latin typeface="Cambria Math" panose="02040503050406030204" pitchFamily="18" charset="0"/>
                              <a:ea typeface="Cambria Math" panose="02040503050406030204" pitchFamily="18" charset="0"/>
                            </a:rPr>
                            <m:t>9</m:t>
                          </m:r>
                        </m:e>
                      </m:d>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𝑃</m:t>
                      </m:r>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≥10</m:t>
                          </m:r>
                        </m:e>
                      </m:d>
                      <m:r>
                        <a:rPr lang="es-ES" b="0" i="1" smtClean="0">
                          <a:latin typeface="Cambria Math" panose="02040503050406030204" pitchFamily="18" charset="0"/>
                          <a:ea typeface="Cambria Math" panose="02040503050406030204" pitchFamily="18" charset="0"/>
                        </a:rPr>
                        <m:t>=1−</m:t>
                      </m:r>
                      <m:r>
                        <a:rPr lang="es-ES" b="0" i="1" smtClean="0">
                          <a:latin typeface="Cambria Math" panose="02040503050406030204" pitchFamily="18" charset="0"/>
                          <a:ea typeface="Cambria Math" panose="02040503050406030204" pitchFamily="18" charset="0"/>
                        </a:rPr>
                        <m:t>𝐹</m:t>
                      </m:r>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9</m:t>
                          </m:r>
                        </m:e>
                      </m:d>
                    </m:oMath>
                  </m:oMathPara>
                </a14:m>
                <a:endParaRPr lang="es-ES" b="0" i="1" dirty="0">
                  <a:latin typeface="Cambria Math" panose="02040503050406030204" pitchFamily="18" charset="0"/>
                  <a:ea typeface="Cambria Math" panose="02040503050406030204" pitchFamily="18" charset="0"/>
                </a:endParaRPr>
              </a:p>
            </p:txBody>
          </p:sp>
        </mc:Choice>
        <mc:Fallback xmlns="">
          <p:sp>
            <p:nvSpPr>
              <p:cNvPr id="5" name="CuadroTexto 4"/>
              <p:cNvSpPr txBox="1">
                <a:spLocks noRot="1" noChangeAspect="1" noMove="1" noResize="1" noEditPoints="1" noAdjustHandles="1" noChangeArrowheads="1" noChangeShapeType="1" noTextEdit="1"/>
              </p:cNvSpPr>
              <p:nvPr/>
            </p:nvSpPr>
            <p:spPr>
              <a:xfrm>
                <a:off x="1557867" y="2500488"/>
                <a:ext cx="4594578" cy="276999"/>
              </a:xfrm>
              <a:prstGeom prst="rect">
                <a:avLst/>
              </a:prstGeom>
              <a:blipFill rotWithShape="0">
                <a:blip r:embed="rId2"/>
                <a:stretch>
                  <a:fillRect l="-1859" b="-1304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1574800" y="2048933"/>
                <a:ext cx="14843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ea typeface="Cambria Math" panose="02040503050406030204" pitchFamily="18" charset="0"/>
                        </a:rPr>
                        <m:t>𝜆</m:t>
                      </m:r>
                      <m:r>
                        <a:rPr lang="es-ES" b="0" i="1" smtClean="0">
                          <a:latin typeface="Cambria Math" panose="02040503050406030204" pitchFamily="18" charset="0"/>
                          <a:ea typeface="Cambria Math" panose="02040503050406030204" pitchFamily="18" charset="0"/>
                        </a:rPr>
                        <m:t>=8</m:t>
                      </m:r>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2</m:t>
                          </m:r>
                        </m:e>
                      </m:d>
                      <m:r>
                        <a:rPr lang="es-ES" b="0" i="1" smtClean="0">
                          <a:latin typeface="Cambria Math" panose="02040503050406030204" pitchFamily="18" charset="0"/>
                          <a:ea typeface="Cambria Math" panose="02040503050406030204" pitchFamily="18" charset="0"/>
                        </a:rPr>
                        <m:t>=16</m:t>
                      </m:r>
                    </m:oMath>
                  </m:oMathPara>
                </a14:m>
                <a:endParaRPr lang="es-ES" dirty="0"/>
              </a:p>
            </p:txBody>
          </p:sp>
        </mc:Choice>
        <mc:Fallback xmlns="">
          <p:sp>
            <p:nvSpPr>
              <p:cNvPr id="6" name="CuadroTexto 5"/>
              <p:cNvSpPr txBox="1">
                <a:spLocks noRot="1" noChangeAspect="1" noMove="1" noResize="1" noEditPoints="1" noAdjustHandles="1" noChangeArrowheads="1" noChangeShapeType="1" noTextEdit="1"/>
              </p:cNvSpPr>
              <p:nvPr/>
            </p:nvSpPr>
            <p:spPr>
              <a:xfrm>
                <a:off x="1574800" y="2048933"/>
                <a:ext cx="1484381" cy="276999"/>
              </a:xfrm>
              <a:prstGeom prst="rect">
                <a:avLst/>
              </a:prstGeom>
              <a:blipFill rotWithShape="0">
                <a:blip r:embed="rId3"/>
                <a:stretch>
                  <a:fillRect l="-3689" r="-3279" b="-6522"/>
                </a:stretch>
              </a:blipFill>
            </p:spPr>
            <p:txBody>
              <a:bodyPr/>
              <a:lstStyle/>
              <a:p>
                <a:r>
                  <a:rPr lang="es-ES">
                    <a:noFill/>
                  </a:rPr>
                  <a:t> </a:t>
                </a:r>
              </a:p>
            </p:txBody>
          </p:sp>
        </mc:Fallback>
      </mc:AlternateContent>
      <p:sp>
        <p:nvSpPr>
          <p:cNvPr id="10" name="Rectángulo 9"/>
          <p:cNvSpPr/>
          <p:nvPr/>
        </p:nvSpPr>
        <p:spPr>
          <a:xfrm>
            <a:off x="1275643" y="3915602"/>
            <a:ext cx="9279467" cy="1338828"/>
          </a:xfrm>
          <a:prstGeom prst="rect">
            <a:avLst/>
          </a:prstGeom>
        </p:spPr>
        <p:txBody>
          <a:bodyPr wrap="square">
            <a:spAutoFit/>
          </a:bodyPr>
          <a:lstStyle/>
          <a:p>
            <a:pPr algn="just">
              <a:lnSpc>
                <a:spcPct val="150000"/>
              </a:lnSpc>
            </a:pPr>
            <a:r>
              <a:rPr lang="es-ES" b="1" dirty="0"/>
              <a:t>Ejemplo 3</a:t>
            </a:r>
            <a:r>
              <a:rPr lang="es-ES" dirty="0"/>
              <a:t>. El número de pacientes que llega a un hospital sigue una distribución de </a:t>
            </a:r>
            <a:r>
              <a:rPr lang="es-ES" dirty="0" err="1"/>
              <a:t>Poisson</a:t>
            </a:r>
            <a:r>
              <a:rPr lang="es-ES" dirty="0"/>
              <a:t>. Si el número promedio es de 120 por hora, ¿cuál es la probabilidad que en un minuto lleguen como máximo 3 pacientes?</a:t>
            </a:r>
          </a:p>
        </p:txBody>
      </p:sp>
      <mc:AlternateContent xmlns:mc="http://schemas.openxmlformats.org/markup-compatibility/2006" xmlns:a14="http://schemas.microsoft.com/office/drawing/2010/main">
        <mc:Choice Requires="a14">
          <p:sp>
            <p:nvSpPr>
              <p:cNvPr id="11" name="CuadroTexto 10"/>
              <p:cNvSpPr txBox="1"/>
              <p:nvPr/>
            </p:nvSpPr>
            <p:spPr>
              <a:xfrm>
                <a:off x="2720623" y="5508978"/>
                <a:ext cx="166308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ea typeface="Cambria Math" panose="02040503050406030204" pitchFamily="18" charset="0"/>
                        </a:rPr>
                        <m:t>𝜆</m:t>
                      </m:r>
                      <m:r>
                        <a:rPr lang="es-ES" b="0" i="1" smtClean="0">
                          <a:latin typeface="Cambria Math" panose="02040503050406030204" pitchFamily="18" charset="0"/>
                          <a:ea typeface="Cambria Math" panose="02040503050406030204" pitchFamily="18" charset="0"/>
                        </a:rPr>
                        <m:t>=120/60=2</m:t>
                      </m:r>
                    </m:oMath>
                  </m:oMathPara>
                </a14:m>
                <a:endParaRPr lang="es-ES"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2720623" y="5508978"/>
                <a:ext cx="1663084" cy="276999"/>
              </a:xfrm>
              <a:prstGeom prst="rect">
                <a:avLst/>
              </a:prstGeom>
              <a:blipFill rotWithShape="0">
                <a:blip r:embed="rId5"/>
                <a:stretch>
                  <a:fillRect l="-2930" t="-4444" r="-2930" b="-3555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4827343" y="5445667"/>
                <a:ext cx="28994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rPr>
                        <m:t>𝑃</m:t>
                      </m:r>
                      <m:d>
                        <m:dPr>
                          <m:ctrlPr>
                            <a:rPr lang="es-ES" i="1">
                              <a:latin typeface="Cambria Math" panose="02040503050406030204" pitchFamily="18" charset="0"/>
                            </a:rPr>
                          </m:ctrlPr>
                        </m:dPr>
                        <m:e>
                          <m:r>
                            <a:rPr lang="es-ES" i="1">
                              <a:latin typeface="Cambria Math" panose="02040503050406030204" pitchFamily="18" charset="0"/>
                            </a:rPr>
                            <m:t>𝑥</m:t>
                          </m:r>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3</m:t>
                          </m:r>
                        </m:e>
                      </m:d>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𝐹</m:t>
                      </m:r>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3</m:t>
                          </m:r>
                        </m:e>
                      </m:d>
                      <m:r>
                        <a:rPr lang="es-ES" b="0" i="1" smtClean="0">
                          <a:latin typeface="Cambria Math" panose="02040503050406030204" pitchFamily="18" charset="0"/>
                          <a:ea typeface="Cambria Math" panose="02040503050406030204" pitchFamily="18" charset="0"/>
                        </a:rPr>
                        <m:t>=0.8571</m:t>
                      </m:r>
                    </m:oMath>
                  </m:oMathPara>
                </a14:m>
                <a:endParaRPr lang="es-ES" dirty="0"/>
              </a:p>
            </p:txBody>
          </p:sp>
        </mc:Choice>
        <mc:Fallback xmlns="">
          <p:sp>
            <p:nvSpPr>
              <p:cNvPr id="12" name="Rectángulo 11"/>
              <p:cNvSpPr>
                <a:spLocks noRot="1" noChangeAspect="1" noMove="1" noResize="1" noEditPoints="1" noAdjustHandles="1" noChangeArrowheads="1" noChangeShapeType="1" noTextEdit="1"/>
              </p:cNvSpPr>
              <p:nvPr/>
            </p:nvSpPr>
            <p:spPr>
              <a:xfrm>
                <a:off x="4827343" y="5445667"/>
                <a:ext cx="2899448" cy="369332"/>
              </a:xfrm>
              <a:prstGeom prst="rect">
                <a:avLst/>
              </a:prstGeom>
              <a:blipFill rotWithShape="0">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2413700" y="2905668"/>
                <a:ext cx="2284600" cy="369332"/>
              </a:xfrm>
              <a:prstGeom prst="rect">
                <a:avLst/>
              </a:prstGeom>
            </p:spPr>
            <p:txBody>
              <a:bodyPr wrap="none">
                <a:spAutoFit/>
              </a:bodyPr>
              <a:lstStyle/>
              <a:p>
                <a14:m>
                  <m:oMath xmlns:m="http://schemas.openxmlformats.org/officeDocument/2006/math">
                    <m:r>
                      <a:rPr lang="es-ES" i="1">
                        <a:latin typeface="Cambria Math" panose="02040503050406030204" pitchFamily="18" charset="0"/>
                        <a:ea typeface="Cambria Math" panose="02040503050406030204" pitchFamily="18" charset="0"/>
                      </a:rPr>
                      <m:t>=1−</m:t>
                    </m:r>
                  </m:oMath>
                </a14:m>
                <a:r>
                  <a:rPr lang="es-ES" dirty="0"/>
                  <a:t>0.0433 = </a:t>
                </a:r>
                <a:r>
                  <a:rPr lang="es-ES" b="1" dirty="0"/>
                  <a:t>0.9567</a:t>
                </a:r>
              </a:p>
            </p:txBody>
          </p:sp>
        </mc:Choice>
        <mc:Fallback xmlns="">
          <p:sp>
            <p:nvSpPr>
              <p:cNvPr id="14" name="Rectángulo 13"/>
              <p:cNvSpPr>
                <a:spLocks noRot="1" noChangeAspect="1" noMove="1" noResize="1" noEditPoints="1" noAdjustHandles="1" noChangeArrowheads="1" noChangeShapeType="1" noTextEdit="1"/>
              </p:cNvSpPr>
              <p:nvPr/>
            </p:nvSpPr>
            <p:spPr>
              <a:xfrm>
                <a:off x="2413700" y="2905668"/>
                <a:ext cx="2284600" cy="369332"/>
              </a:xfrm>
              <a:prstGeom prst="rect">
                <a:avLst/>
              </a:prstGeom>
              <a:blipFill rotWithShape="0">
                <a:blip r:embed="rId7"/>
                <a:stretch>
                  <a:fillRect t="-10000" r="-1067" b="-26667"/>
                </a:stretch>
              </a:blipFill>
            </p:spPr>
            <p:txBody>
              <a:bodyPr/>
              <a:lstStyle/>
              <a:p>
                <a:r>
                  <a:rPr lang="es-ES">
                    <a:noFill/>
                  </a:rPr>
                  <a:t> </a:t>
                </a:r>
              </a:p>
            </p:txBody>
          </p:sp>
        </mc:Fallback>
      </mc:AlternateContent>
    </p:spTree>
    <p:extLst>
      <p:ext uri="{BB962C8B-B14F-4D97-AF65-F5344CB8AC3E}">
        <p14:creationId xmlns:p14="http://schemas.microsoft.com/office/powerpoint/2010/main" val="210088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1" grpId="0"/>
      <p:bldP spid="12" grpId="0"/>
      <p:bldP spid="1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254D1E-77DB-4EFC-851D-AB4D65646D2A}"/>
              </a:ext>
            </a:extLst>
          </p:cNvPr>
          <p:cNvPicPr>
            <a:picLocks noChangeAspect="1"/>
          </p:cNvPicPr>
          <p:nvPr/>
        </p:nvPicPr>
        <p:blipFill>
          <a:blip r:embed="rId2"/>
          <a:stretch>
            <a:fillRect/>
          </a:stretch>
        </p:blipFill>
        <p:spPr>
          <a:xfrm>
            <a:off x="477078" y="753154"/>
            <a:ext cx="10664687" cy="1064557"/>
          </a:xfrm>
          <a:prstGeom prst="rect">
            <a:avLst/>
          </a:prstGeom>
        </p:spPr>
      </p:pic>
      <p:pic>
        <p:nvPicPr>
          <p:cNvPr id="3" name="Picture 2">
            <a:extLst>
              <a:ext uri="{FF2B5EF4-FFF2-40B4-BE49-F238E27FC236}">
                <a16:creationId xmlns:a16="http://schemas.microsoft.com/office/drawing/2014/main" id="{555AB498-64EC-461B-B2A9-684C4A8B13FF}"/>
              </a:ext>
            </a:extLst>
          </p:cNvPr>
          <p:cNvPicPr>
            <a:picLocks noChangeAspect="1"/>
          </p:cNvPicPr>
          <p:nvPr/>
        </p:nvPicPr>
        <p:blipFill>
          <a:blip r:embed="rId3"/>
          <a:stretch>
            <a:fillRect/>
          </a:stretch>
        </p:blipFill>
        <p:spPr>
          <a:xfrm>
            <a:off x="636104" y="2190375"/>
            <a:ext cx="9183757" cy="1477846"/>
          </a:xfrm>
          <a:prstGeom prst="rect">
            <a:avLst/>
          </a:prstGeom>
        </p:spPr>
      </p:pic>
      <p:pic>
        <p:nvPicPr>
          <p:cNvPr id="4" name="Picture 3">
            <a:extLst>
              <a:ext uri="{FF2B5EF4-FFF2-40B4-BE49-F238E27FC236}">
                <a16:creationId xmlns:a16="http://schemas.microsoft.com/office/drawing/2014/main" id="{BFEDC2C6-5D05-4796-9C8F-D5F936BA1CC8}"/>
              </a:ext>
            </a:extLst>
          </p:cNvPr>
          <p:cNvPicPr>
            <a:picLocks noChangeAspect="1"/>
          </p:cNvPicPr>
          <p:nvPr/>
        </p:nvPicPr>
        <p:blipFill>
          <a:blip r:embed="rId4"/>
          <a:stretch>
            <a:fillRect/>
          </a:stretch>
        </p:blipFill>
        <p:spPr>
          <a:xfrm>
            <a:off x="477078" y="3917619"/>
            <a:ext cx="10803835" cy="701759"/>
          </a:xfrm>
          <a:prstGeom prst="rect">
            <a:avLst/>
          </a:prstGeom>
        </p:spPr>
      </p:pic>
      <p:pic>
        <p:nvPicPr>
          <p:cNvPr id="5" name="Picture 4">
            <a:extLst>
              <a:ext uri="{FF2B5EF4-FFF2-40B4-BE49-F238E27FC236}">
                <a16:creationId xmlns:a16="http://schemas.microsoft.com/office/drawing/2014/main" id="{356C295C-C941-4999-AA21-76A1FF31F4C5}"/>
              </a:ext>
            </a:extLst>
          </p:cNvPr>
          <p:cNvPicPr>
            <a:picLocks noChangeAspect="1"/>
          </p:cNvPicPr>
          <p:nvPr/>
        </p:nvPicPr>
        <p:blipFill>
          <a:blip r:embed="rId5"/>
          <a:stretch>
            <a:fillRect/>
          </a:stretch>
        </p:blipFill>
        <p:spPr>
          <a:xfrm>
            <a:off x="941733" y="4663259"/>
            <a:ext cx="6761093" cy="1850988"/>
          </a:xfrm>
          <a:prstGeom prst="rect">
            <a:avLst/>
          </a:prstGeom>
        </p:spPr>
      </p:pic>
    </p:spTree>
    <p:extLst>
      <p:ext uri="{BB962C8B-B14F-4D97-AF65-F5344CB8AC3E}">
        <p14:creationId xmlns:p14="http://schemas.microsoft.com/office/powerpoint/2010/main" val="402098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BF8B23-B8AD-4E4D-AD13-5B0A9E1666A7}"/>
              </a:ext>
            </a:extLst>
          </p:cNvPr>
          <p:cNvPicPr>
            <a:picLocks noChangeAspect="1"/>
          </p:cNvPicPr>
          <p:nvPr/>
        </p:nvPicPr>
        <p:blipFill>
          <a:blip r:embed="rId2"/>
          <a:stretch>
            <a:fillRect/>
          </a:stretch>
        </p:blipFill>
        <p:spPr>
          <a:xfrm>
            <a:off x="805069" y="676830"/>
            <a:ext cx="10118035" cy="2670872"/>
          </a:xfrm>
          <a:prstGeom prst="rect">
            <a:avLst/>
          </a:prstGeom>
        </p:spPr>
      </p:pic>
    </p:spTree>
    <p:extLst>
      <p:ext uri="{BB962C8B-B14F-4D97-AF65-F5344CB8AC3E}">
        <p14:creationId xmlns:p14="http://schemas.microsoft.com/office/powerpoint/2010/main" val="2048473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54756" y="726912"/>
            <a:ext cx="9866488" cy="400110"/>
          </a:xfrm>
          <a:prstGeom prst="rect">
            <a:avLst/>
          </a:prstGeom>
        </p:spPr>
        <p:txBody>
          <a:bodyPr wrap="square">
            <a:spAutoFit/>
          </a:bodyPr>
          <a:lstStyle/>
          <a:p>
            <a:r>
              <a:rPr lang="es-ES_tradnl" sz="2000" b="1" spc="-15" dirty="0">
                <a:solidFill>
                  <a:schemeClr val="accent5">
                    <a:lumMod val="75000"/>
                  </a:schemeClr>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Times New Roman" panose="02020603050405020304" pitchFamily="18" charset="0"/>
              </a:rPr>
              <a:t>Probabilidad como área </a:t>
            </a:r>
            <a:endParaRPr lang="es-ES" sz="2000" b="1" dirty="0">
              <a:solidFill>
                <a:schemeClr val="accent5">
                  <a:lumMod val="75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3" name="Rectángulo 2"/>
          <p:cNvSpPr/>
          <p:nvPr/>
        </p:nvSpPr>
        <p:spPr>
          <a:xfrm>
            <a:off x="1106313" y="1172402"/>
            <a:ext cx="9539111" cy="923330"/>
          </a:xfrm>
          <a:prstGeom prst="rect">
            <a:avLst/>
          </a:prstGeom>
        </p:spPr>
        <p:txBody>
          <a:bodyPr wrap="square">
            <a:spAutoFit/>
          </a:bodyPr>
          <a:lstStyle/>
          <a:p>
            <a:pPr algn="just">
              <a:lnSpc>
                <a:spcPct val="150000"/>
              </a:lnSpc>
              <a:spcAft>
                <a:spcPts val="0"/>
              </a:spcAft>
              <a:tabLst>
                <a:tab pos="-457200" algn="l"/>
              </a:tabLst>
            </a:pPr>
            <a:r>
              <a:rPr lang="es-ES_tradnl" dirty="0">
                <a:ea typeface="Times New Roman" panose="02020603050405020304" pitchFamily="18" charset="0"/>
                <a:cs typeface="Times New Roman" panose="02020603050405020304" pitchFamily="18" charset="0"/>
              </a:rPr>
              <a:t>En el caso de variable continua la distribución de probabilidad es la integral de la función de densidad, por lo que tenemos entonces que:</a:t>
            </a:r>
            <a:endParaRPr lang="es-ES" dirty="0">
              <a:effectLst/>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ángulo 3"/>
              <p:cNvSpPr/>
              <p:nvPr/>
            </p:nvSpPr>
            <p:spPr>
              <a:xfrm>
                <a:off x="4088821" y="2203051"/>
                <a:ext cx="3269292" cy="6908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𝐹</m:t>
                      </m:r>
                      <m:d>
                        <m:dPr>
                          <m:ctrlPr>
                            <a:rPr lang="es-ES" i="1">
                              <a:latin typeface="Cambria Math" panose="02040503050406030204" pitchFamily="18" charset="0"/>
                            </a:rPr>
                          </m:ctrlPr>
                        </m:dPr>
                        <m:e>
                          <m:r>
                            <a:rPr lang="es-ES" i="1">
                              <a:latin typeface="Cambria Math" panose="02040503050406030204" pitchFamily="18" charset="0"/>
                            </a:rPr>
                            <m:t>𝑥</m:t>
                          </m:r>
                        </m:e>
                      </m:d>
                      <m:r>
                        <a:rPr lang="es-ES" i="0">
                          <a:latin typeface="Cambria Math" panose="02040503050406030204" pitchFamily="18" charset="0"/>
                        </a:rPr>
                        <m:t>=</m:t>
                      </m:r>
                      <m:r>
                        <a:rPr lang="es-ES" i="1">
                          <a:latin typeface="Cambria Math" panose="02040503050406030204" pitchFamily="18" charset="0"/>
                        </a:rPr>
                        <m:t>𝑃</m:t>
                      </m:r>
                      <m:d>
                        <m:dPr>
                          <m:ctrlPr>
                            <a:rPr lang="es-ES" i="1">
                              <a:latin typeface="Cambria Math" panose="02040503050406030204" pitchFamily="18" charset="0"/>
                            </a:rPr>
                          </m:ctrlPr>
                        </m:dPr>
                        <m:e>
                          <m:r>
                            <a:rPr lang="es-ES" i="1">
                              <a:latin typeface="Cambria Math" panose="02040503050406030204" pitchFamily="18" charset="0"/>
                            </a:rPr>
                            <m:t>𝑋</m:t>
                          </m:r>
                          <m:r>
                            <a:rPr lang="es-ES" i="0">
                              <a:latin typeface="Cambria Math" panose="02040503050406030204" pitchFamily="18" charset="0"/>
                            </a:rPr>
                            <m:t>≤</m:t>
                          </m:r>
                          <m:r>
                            <a:rPr lang="es-ES" i="1">
                              <a:latin typeface="Cambria Math" panose="02040503050406030204" pitchFamily="18" charset="0"/>
                            </a:rPr>
                            <m:t>𝑥</m:t>
                          </m:r>
                        </m:e>
                      </m:d>
                      <m:r>
                        <a:rPr lang="es-ES" i="0">
                          <a:latin typeface="Cambria Math" panose="02040503050406030204" pitchFamily="18" charset="0"/>
                        </a:rPr>
                        <m:t>=</m:t>
                      </m:r>
                      <m:nary>
                        <m:naryPr>
                          <m:limLoc m:val="subSup"/>
                          <m:ctrlPr>
                            <a:rPr lang="es-ES" i="1">
                              <a:latin typeface="Cambria Math" panose="02040503050406030204" pitchFamily="18" charset="0"/>
                            </a:rPr>
                          </m:ctrlPr>
                        </m:naryPr>
                        <m:sub>
                          <m:r>
                            <a:rPr lang="es-ES" i="0">
                              <a:latin typeface="Cambria Math" panose="02040503050406030204" pitchFamily="18" charset="0"/>
                            </a:rPr>
                            <m:t>−∞</m:t>
                          </m:r>
                        </m:sub>
                        <m:sup>
                          <m:r>
                            <a:rPr lang="es-ES" i="1">
                              <a:latin typeface="Cambria Math" panose="02040503050406030204" pitchFamily="18" charset="0"/>
                            </a:rPr>
                            <m:t>𝑥</m:t>
                          </m:r>
                        </m:sup>
                        <m:e>
                          <m:r>
                            <a:rPr lang="es-ES" i="1">
                              <a:latin typeface="Cambria Math" panose="02040503050406030204" pitchFamily="18" charset="0"/>
                            </a:rPr>
                            <m:t>𝑓</m:t>
                          </m:r>
                          <m:d>
                            <m:dPr>
                              <m:ctrlPr>
                                <a:rPr lang="es-ES" i="1">
                                  <a:latin typeface="Cambria Math" panose="02040503050406030204" pitchFamily="18" charset="0"/>
                                </a:rPr>
                              </m:ctrlPr>
                            </m:dPr>
                            <m:e>
                              <m:r>
                                <a:rPr lang="es-ES" i="1">
                                  <a:latin typeface="Cambria Math" panose="02040503050406030204" pitchFamily="18" charset="0"/>
                                </a:rPr>
                                <m:t>𝑡</m:t>
                              </m:r>
                            </m:e>
                          </m:d>
                          <m:r>
                            <a:rPr lang="es-ES" i="1">
                              <a:latin typeface="Cambria Math" panose="02040503050406030204" pitchFamily="18" charset="0"/>
                            </a:rPr>
                            <m:t>𝑑𝑡</m:t>
                          </m:r>
                        </m:e>
                      </m:nary>
                    </m:oMath>
                  </m:oMathPara>
                </a14:m>
                <a:endParaRPr lang="es-ES" dirty="0"/>
              </a:p>
            </p:txBody>
          </p:sp>
        </mc:Choice>
        <mc:Fallback xmlns="">
          <p:sp>
            <p:nvSpPr>
              <p:cNvPr id="4" name="Rectángulo 3"/>
              <p:cNvSpPr>
                <a:spLocks noRot="1" noChangeAspect="1" noMove="1" noResize="1" noEditPoints="1" noAdjustHandles="1" noChangeArrowheads="1" noChangeShapeType="1" noTextEdit="1"/>
              </p:cNvSpPr>
              <p:nvPr/>
            </p:nvSpPr>
            <p:spPr>
              <a:xfrm>
                <a:off x="4088821" y="2203051"/>
                <a:ext cx="3269292" cy="690830"/>
              </a:xfrm>
              <a:prstGeom prst="rect">
                <a:avLst/>
              </a:prstGeom>
              <a:blipFill rotWithShape="0">
                <a:blip r:embed="rId2"/>
                <a:stretch>
                  <a:fillRect/>
                </a:stretch>
              </a:blipFill>
            </p:spPr>
            <p:txBody>
              <a:bodyPr/>
              <a:lstStyle/>
              <a:p>
                <a:r>
                  <a:rPr lang="es-ES">
                    <a:noFill/>
                  </a:rPr>
                  <a:t> </a:t>
                </a:r>
              </a:p>
            </p:txBody>
          </p:sp>
        </mc:Fallback>
      </mc:AlternateContent>
      <p:sp>
        <p:nvSpPr>
          <p:cNvPr id="5" name="Rectángulo 4"/>
          <p:cNvSpPr/>
          <p:nvPr/>
        </p:nvSpPr>
        <p:spPr>
          <a:xfrm>
            <a:off x="1343378" y="3154023"/>
            <a:ext cx="9358489" cy="369332"/>
          </a:xfrm>
          <a:prstGeom prst="rect">
            <a:avLst/>
          </a:prstGeom>
        </p:spPr>
        <p:txBody>
          <a:bodyPr wrap="square">
            <a:spAutoFit/>
          </a:bodyPr>
          <a:lstStyle/>
          <a:p>
            <a:pPr>
              <a:spcAft>
                <a:spcPts val="0"/>
              </a:spcAft>
              <a:tabLst>
                <a:tab pos="-457200" algn="l"/>
              </a:tabLst>
            </a:pPr>
            <a:r>
              <a:rPr lang="es-CR" b="1" spc="-1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Distribución normal</a:t>
            </a:r>
            <a:endParaRPr lang="es-ES" sz="16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Rectángulo 5"/>
          <p:cNvSpPr/>
          <p:nvPr/>
        </p:nvSpPr>
        <p:spPr>
          <a:xfrm>
            <a:off x="1016001" y="3593448"/>
            <a:ext cx="5147733" cy="1754326"/>
          </a:xfrm>
          <a:prstGeom prst="rect">
            <a:avLst/>
          </a:prstGeom>
        </p:spPr>
        <p:txBody>
          <a:bodyPr wrap="square">
            <a:spAutoFit/>
          </a:bodyPr>
          <a:lstStyle/>
          <a:p>
            <a:pPr algn="just">
              <a:lnSpc>
                <a:spcPct val="150000"/>
              </a:lnSpc>
            </a:pPr>
            <a:r>
              <a:rPr lang="es-CR" spc="-15" dirty="0">
                <a:ea typeface="Times New Roman" panose="02020603050405020304" pitchFamily="18" charset="0"/>
                <a:cs typeface="Times New Roman" panose="02020603050405020304" pitchFamily="18" charset="0"/>
              </a:rPr>
              <a:t>La distribución normal, o de Gauss, es una de las más útiles, y gran parte de la estadística matemática se basa en ella. La normal es en muchos aspectos la piedra angular de la estadística. </a:t>
            </a:r>
            <a:endParaRPr lang="es-ES" dirty="0"/>
          </a:p>
        </p:txBody>
      </p:sp>
      <mc:AlternateContent xmlns:mc="http://schemas.openxmlformats.org/markup-compatibility/2006" xmlns:a14="http://schemas.microsoft.com/office/drawing/2010/main">
        <mc:Choice Requires="a14">
          <p:sp>
            <p:nvSpPr>
              <p:cNvPr id="7" name="Rectángulo 6"/>
              <p:cNvSpPr/>
              <p:nvPr/>
            </p:nvSpPr>
            <p:spPr>
              <a:xfrm>
                <a:off x="1220205" y="5536126"/>
                <a:ext cx="3926524" cy="6851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𝑓</m:t>
                      </m:r>
                      <m:d>
                        <m:dPr>
                          <m:ctrlPr>
                            <a:rPr lang="es-ES" i="1">
                              <a:latin typeface="Cambria Math" panose="02040503050406030204" pitchFamily="18" charset="0"/>
                            </a:rPr>
                          </m:ctrlPr>
                        </m:dPr>
                        <m:e>
                          <m:r>
                            <a:rPr lang="es-ES" i="1">
                              <a:latin typeface="Cambria Math" panose="02040503050406030204" pitchFamily="18" charset="0"/>
                            </a:rPr>
                            <m:t>𝑥</m:t>
                          </m:r>
                        </m:e>
                      </m:d>
                      <m:r>
                        <a:rPr lang="es-ES" i="0">
                          <a:latin typeface="Cambria Math" panose="02040503050406030204" pitchFamily="18" charset="0"/>
                        </a:rPr>
                        <m:t>=</m:t>
                      </m:r>
                      <m:f>
                        <m:fPr>
                          <m:ctrlPr>
                            <a:rPr lang="es-ES" i="1">
                              <a:latin typeface="Cambria Math" panose="02040503050406030204" pitchFamily="18" charset="0"/>
                            </a:rPr>
                          </m:ctrlPr>
                        </m:fPr>
                        <m:num>
                          <m:r>
                            <a:rPr lang="es-ES" i="0">
                              <a:latin typeface="Cambria Math" panose="02040503050406030204" pitchFamily="18" charset="0"/>
                            </a:rPr>
                            <m:t>1</m:t>
                          </m:r>
                        </m:num>
                        <m:den>
                          <m:r>
                            <a:rPr lang="es-ES" i="1">
                              <a:latin typeface="Cambria Math" panose="02040503050406030204" pitchFamily="18" charset="0"/>
                            </a:rPr>
                            <m:t>𝜎</m:t>
                          </m:r>
                          <m:rad>
                            <m:radPr>
                              <m:degHide m:val="on"/>
                              <m:ctrlPr>
                                <a:rPr lang="es-ES" i="1">
                                  <a:latin typeface="Cambria Math" panose="02040503050406030204" pitchFamily="18" charset="0"/>
                                </a:rPr>
                              </m:ctrlPr>
                            </m:radPr>
                            <m:deg/>
                            <m:e>
                              <m:r>
                                <a:rPr lang="es-ES" i="0">
                                  <a:latin typeface="Cambria Math" panose="02040503050406030204" pitchFamily="18" charset="0"/>
                                </a:rPr>
                                <m:t>2</m:t>
                              </m:r>
                              <m:r>
                                <a:rPr lang="es-ES" i="1">
                                  <a:latin typeface="Cambria Math" panose="02040503050406030204" pitchFamily="18" charset="0"/>
                                </a:rPr>
                                <m:t>𝜋</m:t>
                              </m:r>
                            </m:e>
                          </m:rad>
                        </m:den>
                      </m:f>
                      <m:sSup>
                        <m:sSupPr>
                          <m:ctrlPr>
                            <a:rPr lang="es-ES" i="1">
                              <a:latin typeface="Cambria Math" panose="02040503050406030204" pitchFamily="18" charset="0"/>
                            </a:rPr>
                          </m:ctrlPr>
                        </m:sSupPr>
                        <m:e>
                          <m:r>
                            <a:rPr lang="es-ES" i="1">
                              <a:latin typeface="Cambria Math" panose="02040503050406030204" pitchFamily="18" charset="0"/>
                            </a:rPr>
                            <m:t>𝑒</m:t>
                          </m:r>
                        </m:e>
                        <m:sup>
                          <m:f>
                            <m:fPr>
                              <m:ctrlPr>
                                <a:rPr lang="es-ES" i="1">
                                  <a:latin typeface="Cambria Math" panose="02040503050406030204" pitchFamily="18" charset="0"/>
                                </a:rPr>
                              </m:ctrlPr>
                            </m:fPr>
                            <m:num>
                              <m:r>
                                <a:rPr lang="es-ES" i="0">
                                  <a:latin typeface="Cambria Math" panose="02040503050406030204" pitchFamily="18" charset="0"/>
                                </a:rPr>
                                <m:t>−1</m:t>
                              </m:r>
                            </m:num>
                            <m:den>
                              <m:r>
                                <a:rPr lang="es-ES" i="0">
                                  <a:latin typeface="Cambria Math" panose="02040503050406030204" pitchFamily="18" charset="0"/>
                                </a:rPr>
                                <m:t>2</m:t>
                              </m:r>
                            </m:den>
                          </m:f>
                          <m:sSup>
                            <m:sSupPr>
                              <m:ctrlPr>
                                <a:rPr lang="es-ES" i="1">
                                  <a:latin typeface="Cambria Math" panose="02040503050406030204" pitchFamily="18" charset="0"/>
                                </a:rPr>
                              </m:ctrlPr>
                            </m:sSupPr>
                            <m:e>
                              <m:d>
                                <m:dPr>
                                  <m:ctrlPr>
                                    <a:rPr lang="es-ES" i="1">
                                      <a:latin typeface="Cambria Math" panose="02040503050406030204" pitchFamily="18" charset="0"/>
                                    </a:rPr>
                                  </m:ctrlPr>
                                </m:dPr>
                                <m:e>
                                  <m:f>
                                    <m:fPr>
                                      <m:ctrlPr>
                                        <a:rPr lang="es-ES" i="1">
                                          <a:latin typeface="Cambria Math" panose="02040503050406030204" pitchFamily="18" charset="0"/>
                                        </a:rPr>
                                      </m:ctrlPr>
                                    </m:fPr>
                                    <m:num>
                                      <m:r>
                                        <a:rPr lang="es-ES" i="1">
                                          <a:latin typeface="Cambria Math" panose="02040503050406030204" pitchFamily="18" charset="0"/>
                                        </a:rPr>
                                        <m:t>𝑥</m:t>
                                      </m:r>
                                      <m:r>
                                        <a:rPr lang="es-ES" i="0">
                                          <a:latin typeface="Cambria Math" panose="02040503050406030204" pitchFamily="18" charset="0"/>
                                        </a:rPr>
                                        <m:t>−</m:t>
                                      </m:r>
                                      <m:r>
                                        <a:rPr lang="es-ES" i="1">
                                          <a:latin typeface="Cambria Math" panose="02040503050406030204" pitchFamily="18" charset="0"/>
                                        </a:rPr>
                                        <m:t>𝜇</m:t>
                                      </m:r>
                                    </m:num>
                                    <m:den>
                                      <m:r>
                                        <a:rPr lang="es-ES" i="1">
                                          <a:latin typeface="Cambria Math" panose="02040503050406030204" pitchFamily="18" charset="0"/>
                                        </a:rPr>
                                        <m:t>𝜎</m:t>
                                      </m:r>
                                    </m:den>
                                  </m:f>
                                </m:e>
                              </m:d>
                            </m:e>
                            <m:sup>
                              <m:r>
                                <a:rPr lang="es-ES" i="0">
                                  <a:latin typeface="Cambria Math" panose="02040503050406030204" pitchFamily="18" charset="0"/>
                                </a:rPr>
                                <m:t>2</m:t>
                              </m:r>
                            </m:sup>
                          </m:sSup>
                        </m:sup>
                      </m:sSup>
                      <m:r>
                        <a:rPr lang="es-ES" i="0">
                          <a:latin typeface="Cambria Math" panose="02040503050406030204" pitchFamily="18" charset="0"/>
                        </a:rPr>
                        <m:t>, −∞&lt;</m:t>
                      </m:r>
                      <m:r>
                        <a:rPr lang="es-ES" i="1">
                          <a:latin typeface="Cambria Math" panose="02040503050406030204" pitchFamily="18" charset="0"/>
                        </a:rPr>
                        <m:t>𝑥</m:t>
                      </m:r>
                      <m:r>
                        <a:rPr lang="es-ES" i="0">
                          <a:latin typeface="Cambria Math" panose="02040503050406030204" pitchFamily="18" charset="0"/>
                        </a:rPr>
                        <m:t>&lt;∞</m:t>
                      </m:r>
                    </m:oMath>
                  </m:oMathPara>
                </a14:m>
                <a:endParaRPr lang="es-ES" dirty="0"/>
              </a:p>
            </p:txBody>
          </p:sp>
        </mc:Choice>
        <mc:Fallback xmlns="">
          <p:sp>
            <p:nvSpPr>
              <p:cNvPr id="7" name="Rectángulo 6"/>
              <p:cNvSpPr>
                <a:spLocks noRot="1" noChangeAspect="1" noMove="1" noResize="1" noEditPoints="1" noAdjustHandles="1" noChangeArrowheads="1" noChangeShapeType="1" noTextEdit="1"/>
              </p:cNvSpPr>
              <p:nvPr/>
            </p:nvSpPr>
            <p:spPr>
              <a:xfrm>
                <a:off x="1220205" y="5536126"/>
                <a:ext cx="3926524" cy="685124"/>
              </a:xfrm>
              <a:prstGeom prst="rect">
                <a:avLst/>
              </a:prstGeom>
              <a:blipFill rotWithShape="0">
                <a:blip r:embed="rId3"/>
                <a:stretch>
                  <a:fillRect/>
                </a:stretch>
              </a:blipFill>
            </p:spPr>
            <p:txBody>
              <a:bodyPr/>
              <a:lstStyle/>
              <a:p>
                <a:r>
                  <a:rPr lang="es-ES">
                    <a:noFill/>
                  </a:rPr>
                  <a:t> </a:t>
                </a:r>
              </a:p>
            </p:txBody>
          </p:sp>
        </mc:Fallback>
      </mc:AlternateContent>
      <p:pic>
        <p:nvPicPr>
          <p:cNvPr id="1026" name="Picture 2" descr="https://upload.wikimedia.org/wikipedia/commons/thumb/1/1b/Normal_distribution_pdf.png/325px-Normal_distribution_pd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731" y="3707518"/>
            <a:ext cx="3998736" cy="300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4520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03111" y="670468"/>
            <a:ext cx="10205155" cy="400110"/>
          </a:xfrm>
          <a:prstGeom prst="rect">
            <a:avLst/>
          </a:prstGeom>
        </p:spPr>
        <p:txBody>
          <a:bodyPr wrap="square">
            <a:spAutoFit/>
          </a:bodyPr>
          <a:lstStyle/>
          <a:p>
            <a:r>
              <a:rPr lang="es-ES_tradnl" sz="2000" b="1" spc="-15" dirty="0">
                <a:solidFill>
                  <a:schemeClr val="accent5">
                    <a:lumMod val="75000"/>
                  </a:schemeClr>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Times New Roman" panose="02020603050405020304" pitchFamily="18" charset="0"/>
              </a:rPr>
              <a:t>Distribución Normal Estándar</a:t>
            </a:r>
            <a:endParaRPr lang="es-ES" sz="2000" b="1" dirty="0">
              <a:solidFill>
                <a:schemeClr val="accent5">
                  <a:lumMod val="75000"/>
                </a:schemeClr>
              </a:solidFill>
              <a:effectLst>
                <a:outerShdw blurRad="38100" dist="38100" dir="2700000" algn="tl">
                  <a:srgbClr val="000000">
                    <a:alpha val="43137"/>
                  </a:srgbClr>
                </a:outerShdw>
              </a:effectLst>
              <a:latin typeface="Arial Black" panose="020B0A04020102020204" pitchFamily="34" charset="0"/>
            </a:endParaRPr>
          </a:p>
        </p:txBody>
      </p:sp>
      <mc:AlternateContent xmlns:mc="http://schemas.openxmlformats.org/markup-compatibility/2006" xmlns:a14="http://schemas.microsoft.com/office/drawing/2010/main">
        <mc:Choice Requires="a14">
          <p:sp>
            <p:nvSpPr>
              <p:cNvPr id="5" name="Rectángulo 4"/>
              <p:cNvSpPr/>
              <p:nvPr/>
            </p:nvSpPr>
            <p:spPr>
              <a:xfrm>
                <a:off x="959554" y="1274058"/>
                <a:ext cx="10069689" cy="1384995"/>
              </a:xfrm>
              <a:prstGeom prst="rect">
                <a:avLst/>
              </a:prstGeom>
            </p:spPr>
            <p:txBody>
              <a:bodyPr wrap="square">
                <a:spAutoFit/>
              </a:bodyPr>
              <a:lstStyle/>
              <a:p>
                <a:pPr algn="just">
                  <a:lnSpc>
                    <a:spcPct val="150000"/>
                  </a:lnSpc>
                </a:pPr>
                <a:r>
                  <a:rPr lang="es-CR" spc="-15" dirty="0">
                    <a:ea typeface="Times New Roman" panose="02020603050405020304" pitchFamily="18" charset="0"/>
                    <a:cs typeface="Times New Roman" panose="02020603050405020304" pitchFamily="18" charset="0"/>
                  </a:rPr>
                  <a:t>Puesto que existen muchas combinaciones de </a:t>
                </a:r>
                <a14:m>
                  <m:oMath xmlns:m="http://schemas.openxmlformats.org/officeDocument/2006/math">
                    <m:r>
                      <a:rPr lang="es-CR" sz="2000" i="1">
                        <a:effectLst/>
                        <a:latin typeface="Cambria Math" panose="02040503050406030204" pitchFamily="18" charset="0"/>
                        <a:ea typeface="Times New Roman" panose="02020603050405020304" pitchFamily="18" charset="0"/>
                        <a:cs typeface="Times New Roman" panose="02020603050405020304" pitchFamily="18" charset="0"/>
                      </a:rPr>
                      <m:t>𝜇</m:t>
                    </m:r>
                  </m:oMath>
                </a14:m>
                <a:r>
                  <a:rPr lang="es-CR" sz="2000" dirty="0">
                    <a:effectLst/>
                    <a:ea typeface="Times New Roman" panose="02020603050405020304" pitchFamily="18" charset="0"/>
                    <a:cs typeface="Times New Roman" panose="02020603050405020304" pitchFamily="18" charset="0"/>
                  </a:rPr>
                  <a:t> y </a:t>
                </a:r>
                <a14:m>
                  <m:oMath xmlns:m="http://schemas.openxmlformats.org/officeDocument/2006/math">
                    <m:r>
                      <a:rPr lang="es-CR" sz="2000" i="1">
                        <a:effectLst/>
                        <a:latin typeface="Cambria Math" panose="02040503050406030204" pitchFamily="18" charset="0"/>
                        <a:ea typeface="Times New Roman" panose="02020603050405020304" pitchFamily="18" charset="0"/>
                        <a:cs typeface="Times New Roman" panose="02020603050405020304" pitchFamily="18" charset="0"/>
                      </a:rPr>
                      <m:t>𝜎</m:t>
                    </m:r>
                  </m:oMath>
                </a14:m>
                <a:r>
                  <a:rPr lang="es-CR" sz="2000" dirty="0">
                    <a:effectLst/>
                    <a:ea typeface="Times New Roman" panose="02020603050405020304" pitchFamily="18" charset="0"/>
                    <a:cs typeface="Times New Roman" panose="02020603050405020304" pitchFamily="18" charset="0"/>
                  </a:rPr>
                  <a:t>,</a:t>
                </a:r>
                <a:r>
                  <a:rPr lang="es-CR" spc="-15" dirty="0">
                    <a:effectLst/>
                    <a:ea typeface="Times New Roman" panose="02020603050405020304" pitchFamily="18" charset="0"/>
                    <a:cs typeface="Times New Roman" panose="02020603050405020304" pitchFamily="18" charset="0"/>
                  </a:rPr>
                  <a:t> se tienen un número infinito de distribuciones de probabilidad normales. Un método de solucionar el problema es la estandarización los datos con el fin de obtener la distribución normal estándar.</a:t>
                </a:r>
                <a:endParaRPr lang="es-ES" dirty="0"/>
              </a:p>
            </p:txBody>
          </p:sp>
        </mc:Choice>
        <mc:Fallback xmlns="">
          <p:sp>
            <p:nvSpPr>
              <p:cNvPr id="5" name="Rectángulo 4"/>
              <p:cNvSpPr>
                <a:spLocks noRot="1" noChangeAspect="1" noMove="1" noResize="1" noEditPoints="1" noAdjustHandles="1" noChangeArrowheads="1" noChangeShapeType="1" noTextEdit="1"/>
              </p:cNvSpPr>
              <p:nvPr/>
            </p:nvSpPr>
            <p:spPr>
              <a:xfrm>
                <a:off x="959554" y="1274058"/>
                <a:ext cx="10069689" cy="1384995"/>
              </a:xfrm>
              <a:prstGeom prst="rect">
                <a:avLst/>
              </a:prstGeom>
              <a:blipFill rotWithShape="0">
                <a:blip r:embed="rId2"/>
                <a:stretch>
                  <a:fillRect l="-484" r="-545" b="-3084"/>
                </a:stretch>
              </a:blipFill>
            </p:spPr>
            <p:txBody>
              <a:bodyPr/>
              <a:lstStyle/>
              <a:p>
                <a:r>
                  <a:rPr lang="es-ES">
                    <a:noFill/>
                  </a:rPr>
                  <a:t> </a:t>
                </a:r>
              </a:p>
            </p:txBody>
          </p:sp>
        </mc:Fallback>
      </mc:AlternateContent>
      <p:pic>
        <p:nvPicPr>
          <p:cNvPr id="6" name="Imagen 5"/>
          <p:cNvPicPr>
            <a:picLocks noChangeAspect="1"/>
          </p:cNvPicPr>
          <p:nvPr/>
        </p:nvPicPr>
        <p:blipFill>
          <a:blip r:embed="rId3"/>
          <a:stretch>
            <a:fillRect/>
          </a:stretch>
        </p:blipFill>
        <p:spPr>
          <a:xfrm>
            <a:off x="1012649" y="3824109"/>
            <a:ext cx="2337794" cy="1007534"/>
          </a:xfrm>
          <a:prstGeom prst="rect">
            <a:avLst/>
          </a:prstGeom>
        </p:spPr>
      </p:pic>
      <p:pic>
        <p:nvPicPr>
          <p:cNvPr id="7" name="Imagen 6"/>
          <p:cNvPicPr>
            <a:picLocks noChangeAspect="1"/>
          </p:cNvPicPr>
          <p:nvPr/>
        </p:nvPicPr>
        <p:blipFill>
          <a:blip r:embed="rId4"/>
          <a:stretch>
            <a:fillRect/>
          </a:stretch>
        </p:blipFill>
        <p:spPr>
          <a:xfrm>
            <a:off x="4257322" y="2808287"/>
            <a:ext cx="6477000" cy="3476625"/>
          </a:xfrm>
          <a:prstGeom prst="rect">
            <a:avLst/>
          </a:prstGeom>
        </p:spPr>
      </p:pic>
    </p:spTree>
    <p:extLst>
      <p:ext uri="{BB962C8B-B14F-4D97-AF65-F5344CB8AC3E}">
        <p14:creationId xmlns:p14="http://schemas.microsoft.com/office/powerpoint/2010/main" val="33662129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58067A-63E1-4856-9925-8549F8FD7CC0}"/>
              </a:ext>
            </a:extLst>
          </p:cNvPr>
          <p:cNvSpPr txBox="1"/>
          <p:nvPr/>
        </p:nvSpPr>
        <p:spPr>
          <a:xfrm>
            <a:off x="665922" y="626165"/>
            <a:ext cx="9839739" cy="646331"/>
          </a:xfrm>
          <a:prstGeom prst="rect">
            <a:avLst/>
          </a:prstGeom>
          <a:noFill/>
        </p:spPr>
        <p:txBody>
          <a:bodyPr wrap="square" rtlCol="0">
            <a:spAutoFit/>
          </a:bodyPr>
          <a:lstStyle/>
          <a:p>
            <a:r>
              <a:rPr lang="es-CR" dirty="0">
                <a:solidFill>
                  <a:srgbClr val="002060"/>
                </a:solidFill>
                <a:latin typeface="Arial Black" panose="020B0A04020102020204" pitchFamily="34" charset="0"/>
              </a:rPr>
              <a:t>Reglas para el cálculo de probabilidades con la distribución normal usando Excel</a:t>
            </a:r>
            <a:endParaRPr lang="en-US" dirty="0">
              <a:solidFill>
                <a:srgbClr val="002060"/>
              </a:solidFill>
              <a:latin typeface="Arial Black" panose="020B0A04020102020204" pitchFamily="34" charset="0"/>
            </a:endParaRPr>
          </a:p>
        </p:txBody>
      </p:sp>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1EA4C593-54C7-4BC3-A317-177FF178FB84}"/>
                  </a:ext>
                </a:extLst>
              </p:cNvPr>
              <p:cNvSpPr txBox="1"/>
              <p:nvPr/>
            </p:nvSpPr>
            <p:spPr>
              <a:xfrm>
                <a:off x="864704" y="1928191"/>
                <a:ext cx="8378687" cy="369332"/>
              </a:xfrm>
              <a:prstGeom prst="rect">
                <a:avLst/>
              </a:prstGeom>
              <a:noFill/>
            </p:spPr>
            <p:txBody>
              <a:bodyPr wrap="square" rtlCol="0">
                <a:spAutoFit/>
              </a:bodyPr>
              <a:lstStyle/>
              <a:p>
                <a:r>
                  <a:rPr lang="es-CR" b="1" dirty="0">
                    <a:solidFill>
                      <a:srgbClr val="FF0000"/>
                    </a:solidFill>
                    <a:latin typeface="Arial Rounded MT Bold" panose="020F0704030504030204" pitchFamily="34" charset="0"/>
                  </a:rPr>
                  <a:t>1)-</a:t>
                </a:r>
                <a:r>
                  <a:rPr lang="es-CR" b="1" dirty="0">
                    <a:latin typeface="Arial Rounded MT Bold" panose="020F0704030504030204" pitchFamily="34" charset="0"/>
                  </a:rPr>
                  <a:t> </a:t>
                </a:r>
                <a14:m>
                  <m:oMath xmlns:m="http://schemas.openxmlformats.org/officeDocument/2006/math">
                    <m:r>
                      <a:rPr lang="es-CR" b="1" i="1" smtClean="0">
                        <a:latin typeface="Cambria Math" panose="02040503050406030204" pitchFamily="18" charset="0"/>
                      </a:rPr>
                      <m:t>𝑷</m:t>
                    </m:r>
                    <m:d>
                      <m:dPr>
                        <m:ctrlPr>
                          <a:rPr lang="es-CR" b="1" i="1" smtClean="0">
                            <a:latin typeface="Cambria Math" panose="02040503050406030204" pitchFamily="18" charset="0"/>
                          </a:rPr>
                        </m:ctrlPr>
                      </m:dPr>
                      <m:e>
                        <m:r>
                          <a:rPr lang="es-CR" b="1" i="1" smtClean="0">
                            <a:latin typeface="Cambria Math" panose="02040503050406030204" pitchFamily="18" charset="0"/>
                          </a:rPr>
                          <m:t>𝑿</m:t>
                        </m:r>
                        <m:r>
                          <a:rPr lang="es-CR" b="1" i="1" smtClean="0">
                            <a:latin typeface="Cambria Math" panose="02040503050406030204" pitchFamily="18" charset="0"/>
                            <a:ea typeface="Cambria Math" panose="02040503050406030204" pitchFamily="18" charset="0"/>
                          </a:rPr>
                          <m:t>≤</m:t>
                        </m:r>
                        <m:r>
                          <a:rPr lang="es-CR" b="1" i="1" smtClean="0">
                            <a:latin typeface="Cambria Math" panose="02040503050406030204" pitchFamily="18" charset="0"/>
                            <a:ea typeface="Cambria Math" panose="02040503050406030204" pitchFamily="18" charset="0"/>
                          </a:rPr>
                          <m:t>𝒙</m:t>
                        </m:r>
                      </m:e>
                    </m:d>
                  </m:oMath>
                </a14:m>
                <a:r>
                  <a:rPr lang="en-US" dirty="0">
                    <a:latin typeface="Arial Rounded MT Bold" panose="020F0704030504030204" pitchFamily="34" charset="0"/>
                  </a:rPr>
                  <a:t>= </a:t>
                </a:r>
                <a:r>
                  <a:rPr lang="es-ES" dirty="0">
                    <a:latin typeface="Arial Rounded MT Bold" panose="020F0704030504030204" pitchFamily="34" charset="0"/>
                  </a:rPr>
                  <a:t>DISTR.NORM.N(x,media,desv_estándar,verdadero)</a:t>
                </a:r>
                <a:endParaRPr lang="en-US" dirty="0">
                  <a:latin typeface="Arial Rounded MT Bold" panose="020F0704030504030204" pitchFamily="34" charset="0"/>
                </a:endParaRPr>
              </a:p>
            </p:txBody>
          </p:sp>
        </mc:Choice>
        <mc:Fallback xmlns="">
          <p:sp>
            <p:nvSpPr>
              <p:cNvPr id="4" name="CuadroTexto 3">
                <a:extLst>
                  <a:ext uri="{FF2B5EF4-FFF2-40B4-BE49-F238E27FC236}">
                    <a16:creationId xmlns:a16="http://schemas.microsoft.com/office/drawing/2014/main" id="{1EA4C593-54C7-4BC3-A317-177FF178FB84}"/>
                  </a:ext>
                </a:extLst>
              </p:cNvPr>
              <p:cNvSpPr txBox="1">
                <a:spLocks noRot="1" noChangeAspect="1" noMove="1" noResize="1" noEditPoints="1" noAdjustHandles="1" noChangeArrowheads="1" noChangeShapeType="1" noTextEdit="1"/>
              </p:cNvSpPr>
              <p:nvPr/>
            </p:nvSpPr>
            <p:spPr>
              <a:xfrm>
                <a:off x="864704" y="1928191"/>
                <a:ext cx="8378687" cy="369332"/>
              </a:xfrm>
              <a:prstGeom prst="rect">
                <a:avLst/>
              </a:prstGeom>
              <a:blipFill>
                <a:blip r:embed="rId2"/>
                <a:stretch>
                  <a:fillRect l="-655"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0C6F2F3B-B80C-41E3-A926-B5DBD36553CD}"/>
                  </a:ext>
                </a:extLst>
              </p:cNvPr>
              <p:cNvSpPr txBox="1"/>
              <p:nvPr/>
            </p:nvSpPr>
            <p:spPr>
              <a:xfrm>
                <a:off x="864704" y="3429000"/>
                <a:ext cx="8905461" cy="369332"/>
              </a:xfrm>
              <a:prstGeom prst="rect">
                <a:avLst/>
              </a:prstGeom>
              <a:noFill/>
            </p:spPr>
            <p:txBody>
              <a:bodyPr wrap="square" rtlCol="0">
                <a:spAutoFit/>
              </a:bodyPr>
              <a:lstStyle/>
              <a:p>
                <a:r>
                  <a:rPr lang="es-CR" b="1" dirty="0">
                    <a:solidFill>
                      <a:srgbClr val="FF0000"/>
                    </a:solidFill>
                    <a:latin typeface="Arial Rounded MT Bold" panose="020F0704030504030204" pitchFamily="34" charset="0"/>
                  </a:rPr>
                  <a:t>2)- </a:t>
                </a:r>
                <a14:m>
                  <m:oMath xmlns:m="http://schemas.openxmlformats.org/officeDocument/2006/math">
                    <m:r>
                      <a:rPr lang="es-CR" b="1" i="1" smtClean="0">
                        <a:latin typeface="Cambria Math" panose="02040503050406030204" pitchFamily="18" charset="0"/>
                      </a:rPr>
                      <m:t>𝑷</m:t>
                    </m:r>
                    <m:d>
                      <m:dPr>
                        <m:ctrlPr>
                          <a:rPr lang="es-CR" b="1" i="1" smtClean="0">
                            <a:latin typeface="Cambria Math" panose="02040503050406030204" pitchFamily="18" charset="0"/>
                          </a:rPr>
                        </m:ctrlPr>
                      </m:dPr>
                      <m:e>
                        <m:r>
                          <a:rPr lang="es-CR" b="1" i="1" smtClean="0">
                            <a:latin typeface="Cambria Math" panose="02040503050406030204" pitchFamily="18" charset="0"/>
                          </a:rPr>
                          <m:t>𝑿</m:t>
                        </m:r>
                        <m:r>
                          <a:rPr lang="es-CR" b="1" i="1" smtClean="0">
                            <a:latin typeface="Cambria Math" panose="02040503050406030204" pitchFamily="18" charset="0"/>
                            <a:ea typeface="Cambria Math" panose="02040503050406030204" pitchFamily="18" charset="0"/>
                          </a:rPr>
                          <m:t>≥</m:t>
                        </m:r>
                        <m:r>
                          <a:rPr lang="es-CR" b="1" i="1" smtClean="0">
                            <a:latin typeface="Cambria Math" panose="02040503050406030204" pitchFamily="18" charset="0"/>
                            <a:ea typeface="Cambria Math" panose="02040503050406030204" pitchFamily="18" charset="0"/>
                          </a:rPr>
                          <m:t>𝒙</m:t>
                        </m:r>
                      </m:e>
                    </m:d>
                  </m:oMath>
                </a14:m>
                <a:r>
                  <a:rPr lang="en-US" dirty="0">
                    <a:latin typeface="Arial Rounded MT Bold" panose="020F0704030504030204" pitchFamily="34" charset="0"/>
                  </a:rPr>
                  <a:t>= 1- </a:t>
                </a:r>
                <a:r>
                  <a:rPr lang="es-ES" dirty="0">
                    <a:latin typeface="Arial Rounded MT Bold" panose="020F0704030504030204" pitchFamily="34" charset="0"/>
                  </a:rPr>
                  <a:t>DISTR.NORM.N(x,media,desv_estándar,verdadero)</a:t>
                </a:r>
                <a:endParaRPr lang="en-US" dirty="0">
                  <a:latin typeface="Arial Rounded MT Bold" panose="020F0704030504030204" pitchFamily="34" charset="0"/>
                </a:endParaRPr>
              </a:p>
            </p:txBody>
          </p:sp>
        </mc:Choice>
        <mc:Fallback xmlns="">
          <p:sp>
            <p:nvSpPr>
              <p:cNvPr id="5" name="CuadroTexto 4">
                <a:extLst>
                  <a:ext uri="{FF2B5EF4-FFF2-40B4-BE49-F238E27FC236}">
                    <a16:creationId xmlns:a16="http://schemas.microsoft.com/office/drawing/2014/main" id="{0C6F2F3B-B80C-41E3-A926-B5DBD36553CD}"/>
                  </a:ext>
                </a:extLst>
              </p:cNvPr>
              <p:cNvSpPr txBox="1">
                <a:spLocks noRot="1" noChangeAspect="1" noMove="1" noResize="1" noEditPoints="1" noAdjustHandles="1" noChangeArrowheads="1" noChangeShapeType="1" noTextEdit="1"/>
              </p:cNvSpPr>
              <p:nvPr/>
            </p:nvSpPr>
            <p:spPr>
              <a:xfrm>
                <a:off x="864704" y="3429000"/>
                <a:ext cx="8905461" cy="369332"/>
              </a:xfrm>
              <a:prstGeom prst="rect">
                <a:avLst/>
              </a:prstGeom>
              <a:blipFill>
                <a:blip r:embed="rId3"/>
                <a:stretch>
                  <a:fillRect l="-616" t="-10000"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4AB8C1C3-3388-487D-A915-5D716F5FDBBC}"/>
                  </a:ext>
                </a:extLst>
              </p:cNvPr>
              <p:cNvSpPr txBox="1"/>
              <p:nvPr/>
            </p:nvSpPr>
            <p:spPr>
              <a:xfrm>
                <a:off x="944216" y="4790661"/>
                <a:ext cx="10277062" cy="646331"/>
              </a:xfrm>
              <a:prstGeom prst="rect">
                <a:avLst/>
              </a:prstGeom>
              <a:noFill/>
            </p:spPr>
            <p:txBody>
              <a:bodyPr wrap="square" rtlCol="0">
                <a:spAutoFit/>
              </a:bodyPr>
              <a:lstStyle/>
              <a:p>
                <a:r>
                  <a:rPr lang="es-CR" b="1" dirty="0">
                    <a:solidFill>
                      <a:srgbClr val="FF0000"/>
                    </a:solidFill>
                    <a:latin typeface="Arial Rounded MT Bold" panose="020F0704030504030204" pitchFamily="34" charset="0"/>
                  </a:rPr>
                  <a:t>3)- </a:t>
                </a:r>
                <a14:m>
                  <m:oMath xmlns:m="http://schemas.openxmlformats.org/officeDocument/2006/math">
                    <m:r>
                      <a:rPr lang="es-CR" b="1" i="1" smtClean="0">
                        <a:latin typeface="Cambria Math" panose="02040503050406030204" pitchFamily="18" charset="0"/>
                      </a:rPr>
                      <m:t>𝑷</m:t>
                    </m:r>
                    <m:d>
                      <m:dPr>
                        <m:ctrlPr>
                          <a:rPr lang="es-CR" b="1" i="1" smtClean="0">
                            <a:latin typeface="Cambria Math" panose="02040503050406030204" pitchFamily="18" charset="0"/>
                          </a:rPr>
                        </m:ctrlPr>
                      </m:dPr>
                      <m:e>
                        <m:r>
                          <a:rPr lang="es-CR" b="1" i="1" smtClean="0">
                            <a:latin typeface="Cambria Math" panose="02040503050406030204" pitchFamily="18" charset="0"/>
                          </a:rPr>
                          <m:t>𝒙</m:t>
                        </m:r>
                        <m:r>
                          <a:rPr lang="es-CR" b="1" i="1" smtClean="0">
                            <a:latin typeface="Cambria Math" panose="02040503050406030204" pitchFamily="18" charset="0"/>
                          </a:rPr>
                          <m:t>𝟏</m:t>
                        </m:r>
                        <m:r>
                          <a:rPr lang="es-CR" b="1" i="1" smtClean="0">
                            <a:latin typeface="Cambria Math" panose="02040503050406030204" pitchFamily="18" charset="0"/>
                            <a:ea typeface="Cambria Math" panose="02040503050406030204" pitchFamily="18" charset="0"/>
                          </a:rPr>
                          <m:t>≤</m:t>
                        </m:r>
                        <m:r>
                          <a:rPr lang="es-CR" b="1" i="1" smtClean="0">
                            <a:latin typeface="Cambria Math" panose="02040503050406030204" pitchFamily="18" charset="0"/>
                            <a:ea typeface="Cambria Math" panose="02040503050406030204" pitchFamily="18" charset="0"/>
                          </a:rPr>
                          <m:t>𝑿</m:t>
                        </m:r>
                        <m:r>
                          <a:rPr lang="es-CR" b="1" i="1" smtClean="0">
                            <a:latin typeface="Cambria Math" panose="02040503050406030204" pitchFamily="18" charset="0"/>
                            <a:ea typeface="Cambria Math" panose="02040503050406030204" pitchFamily="18" charset="0"/>
                          </a:rPr>
                          <m:t>≤</m:t>
                        </m:r>
                        <m:r>
                          <a:rPr lang="es-CR" b="1" i="1" smtClean="0">
                            <a:latin typeface="Cambria Math" panose="02040503050406030204" pitchFamily="18" charset="0"/>
                            <a:ea typeface="Cambria Math" panose="02040503050406030204" pitchFamily="18" charset="0"/>
                          </a:rPr>
                          <m:t>𝒙</m:t>
                        </m:r>
                        <m:r>
                          <a:rPr lang="es-CR" b="1" i="1" smtClean="0">
                            <a:latin typeface="Cambria Math" panose="02040503050406030204" pitchFamily="18" charset="0"/>
                            <a:ea typeface="Cambria Math" panose="02040503050406030204" pitchFamily="18" charset="0"/>
                          </a:rPr>
                          <m:t>𝟐</m:t>
                        </m:r>
                      </m:e>
                    </m:d>
                    <m:r>
                      <a:rPr lang="es-CR" b="0" i="0" smtClean="0">
                        <a:latin typeface="Cambria Math" panose="02040503050406030204" pitchFamily="18" charset="0"/>
                      </a:rPr>
                      <m:t>=</m:t>
                    </m:r>
                    <m:r>
                      <m:rPr>
                        <m:nor/>
                      </m:rPr>
                      <a:rPr lang="es-ES" dirty="0">
                        <a:latin typeface="Arial Rounded MT Bold" panose="020F0704030504030204" pitchFamily="34" charset="0"/>
                      </a:rPr>
                      <m:t>DISTR</m:t>
                    </m:r>
                    <m:r>
                      <m:rPr>
                        <m:nor/>
                      </m:rPr>
                      <a:rPr lang="es-ES" dirty="0">
                        <a:latin typeface="Arial Rounded MT Bold" panose="020F0704030504030204" pitchFamily="34" charset="0"/>
                      </a:rPr>
                      <m:t>.</m:t>
                    </m:r>
                    <m:r>
                      <m:rPr>
                        <m:nor/>
                      </m:rPr>
                      <a:rPr lang="es-ES" dirty="0">
                        <a:latin typeface="Arial Rounded MT Bold" panose="020F0704030504030204" pitchFamily="34" charset="0"/>
                      </a:rPr>
                      <m:t>NORM</m:t>
                    </m:r>
                    <m:r>
                      <m:rPr>
                        <m:nor/>
                      </m:rPr>
                      <a:rPr lang="es-ES" dirty="0">
                        <a:latin typeface="Arial Rounded MT Bold" panose="020F0704030504030204" pitchFamily="34" charset="0"/>
                      </a:rPr>
                      <m:t>.</m:t>
                    </m:r>
                    <m:r>
                      <m:rPr>
                        <m:nor/>
                      </m:rPr>
                      <a:rPr lang="es-ES" dirty="0">
                        <a:latin typeface="Arial Rounded MT Bold" panose="020F0704030504030204" pitchFamily="34" charset="0"/>
                      </a:rPr>
                      <m:t>N</m:t>
                    </m:r>
                    <m:r>
                      <m:rPr>
                        <m:nor/>
                      </m:rPr>
                      <a:rPr lang="es-ES" dirty="0">
                        <a:latin typeface="Arial Rounded MT Bold" panose="020F0704030504030204" pitchFamily="34" charset="0"/>
                      </a:rPr>
                      <m:t>(</m:t>
                    </m:r>
                    <m:r>
                      <m:rPr>
                        <m:nor/>
                      </m:rPr>
                      <a:rPr lang="es-ES" dirty="0">
                        <a:latin typeface="Arial Rounded MT Bold" panose="020F0704030504030204" pitchFamily="34" charset="0"/>
                      </a:rPr>
                      <m:t>x</m:t>
                    </m:r>
                    <m:r>
                      <m:rPr>
                        <m:nor/>
                      </m:rPr>
                      <a:rPr lang="es-CR" b="0" i="0" dirty="0" smtClean="0">
                        <a:latin typeface="Arial Rounded MT Bold" panose="020F0704030504030204" pitchFamily="34" charset="0"/>
                      </a:rPr>
                      <m:t>2</m:t>
                    </m:r>
                    <m:r>
                      <m:rPr>
                        <m:nor/>
                      </m:rPr>
                      <a:rPr lang="es-ES" dirty="0">
                        <a:latin typeface="Arial Rounded MT Bold" panose="020F0704030504030204" pitchFamily="34" charset="0"/>
                      </a:rPr>
                      <m:t>,</m:t>
                    </m:r>
                    <m:r>
                      <m:rPr>
                        <m:nor/>
                      </m:rPr>
                      <a:rPr lang="es-ES" dirty="0">
                        <a:latin typeface="Arial Rounded MT Bold" panose="020F0704030504030204" pitchFamily="34" charset="0"/>
                      </a:rPr>
                      <m:t>media</m:t>
                    </m:r>
                    <m:r>
                      <m:rPr>
                        <m:nor/>
                      </m:rPr>
                      <a:rPr lang="es-ES" dirty="0">
                        <a:latin typeface="Arial Rounded MT Bold" panose="020F0704030504030204" pitchFamily="34" charset="0"/>
                      </a:rPr>
                      <m:t>,</m:t>
                    </m:r>
                    <m:r>
                      <m:rPr>
                        <m:nor/>
                      </m:rPr>
                      <a:rPr lang="es-ES" dirty="0">
                        <a:latin typeface="Arial Rounded MT Bold" panose="020F0704030504030204" pitchFamily="34" charset="0"/>
                      </a:rPr>
                      <m:t>desv</m:t>
                    </m:r>
                    <m:r>
                      <m:rPr>
                        <m:nor/>
                      </m:rPr>
                      <a:rPr lang="es-ES" dirty="0">
                        <a:latin typeface="Arial Rounded MT Bold" panose="020F0704030504030204" pitchFamily="34" charset="0"/>
                      </a:rPr>
                      <m:t>_</m:t>
                    </m:r>
                    <m:r>
                      <m:rPr>
                        <m:nor/>
                      </m:rPr>
                      <a:rPr lang="es-ES" dirty="0">
                        <a:latin typeface="Arial Rounded MT Bold" panose="020F0704030504030204" pitchFamily="34" charset="0"/>
                      </a:rPr>
                      <m:t>est</m:t>
                    </m:r>
                    <m:r>
                      <m:rPr>
                        <m:nor/>
                      </m:rPr>
                      <a:rPr lang="es-ES" dirty="0">
                        <a:latin typeface="Arial Rounded MT Bold" panose="020F0704030504030204" pitchFamily="34" charset="0"/>
                      </a:rPr>
                      <m:t>á</m:t>
                    </m:r>
                    <m:r>
                      <m:rPr>
                        <m:nor/>
                      </m:rPr>
                      <a:rPr lang="es-ES" dirty="0">
                        <a:latin typeface="Arial Rounded MT Bold" panose="020F0704030504030204" pitchFamily="34" charset="0"/>
                      </a:rPr>
                      <m:t>ndar</m:t>
                    </m:r>
                    <m:r>
                      <m:rPr>
                        <m:nor/>
                      </m:rPr>
                      <a:rPr lang="es-ES" dirty="0">
                        <a:latin typeface="Arial Rounded MT Bold" panose="020F0704030504030204" pitchFamily="34" charset="0"/>
                      </a:rPr>
                      <m:t>,</m:t>
                    </m:r>
                    <m:r>
                      <m:rPr>
                        <m:nor/>
                      </m:rPr>
                      <a:rPr lang="es-ES" dirty="0">
                        <a:latin typeface="Arial Rounded MT Bold" panose="020F0704030504030204" pitchFamily="34" charset="0"/>
                      </a:rPr>
                      <m:t>verdadero</m:t>
                    </m:r>
                    <m:r>
                      <m:rPr>
                        <m:nor/>
                      </m:rPr>
                      <a:rPr lang="es-ES" dirty="0">
                        <a:latin typeface="Arial Rounded MT Bold" panose="020F0704030504030204" pitchFamily="34" charset="0"/>
                      </a:rPr>
                      <m:t>)</m:t>
                    </m:r>
                    <m:r>
                      <m:rPr>
                        <m:nor/>
                      </m:rPr>
                      <a:rPr lang="es-CR" b="0" i="0" dirty="0" smtClean="0">
                        <a:latin typeface="Arial Rounded MT Bold" panose="020F0704030504030204" pitchFamily="34" charset="0"/>
                      </a:rPr>
                      <m:t>− </m:t>
                    </m:r>
                    <m:r>
                      <m:rPr>
                        <m:nor/>
                      </m:rPr>
                      <a:rPr lang="es-ES" dirty="0">
                        <a:latin typeface="Arial Rounded MT Bold" panose="020F0704030504030204" pitchFamily="34" charset="0"/>
                      </a:rPr>
                      <m:t>DISTR</m:t>
                    </m:r>
                    <m:r>
                      <m:rPr>
                        <m:nor/>
                      </m:rPr>
                      <a:rPr lang="es-ES" dirty="0">
                        <a:latin typeface="Arial Rounded MT Bold" panose="020F0704030504030204" pitchFamily="34" charset="0"/>
                      </a:rPr>
                      <m:t>.</m:t>
                    </m:r>
                    <m:r>
                      <m:rPr>
                        <m:nor/>
                      </m:rPr>
                      <a:rPr lang="es-ES" dirty="0">
                        <a:latin typeface="Arial Rounded MT Bold" panose="020F0704030504030204" pitchFamily="34" charset="0"/>
                      </a:rPr>
                      <m:t>NORM</m:t>
                    </m:r>
                    <m:r>
                      <m:rPr>
                        <m:nor/>
                      </m:rPr>
                      <a:rPr lang="es-ES" dirty="0">
                        <a:latin typeface="Arial Rounded MT Bold" panose="020F0704030504030204" pitchFamily="34" charset="0"/>
                      </a:rPr>
                      <m:t>.</m:t>
                    </m:r>
                    <m:r>
                      <m:rPr>
                        <m:nor/>
                      </m:rPr>
                      <a:rPr lang="es-ES" dirty="0">
                        <a:latin typeface="Arial Rounded MT Bold" panose="020F0704030504030204" pitchFamily="34" charset="0"/>
                      </a:rPr>
                      <m:t>N</m:t>
                    </m:r>
                    <m:r>
                      <m:rPr>
                        <m:nor/>
                      </m:rPr>
                      <a:rPr lang="es-ES" dirty="0">
                        <a:latin typeface="Arial Rounded MT Bold" panose="020F0704030504030204" pitchFamily="34" charset="0"/>
                      </a:rPr>
                      <m:t>(</m:t>
                    </m:r>
                    <m:r>
                      <m:rPr>
                        <m:nor/>
                      </m:rPr>
                      <a:rPr lang="es-ES" dirty="0">
                        <a:latin typeface="Arial Rounded MT Bold" panose="020F0704030504030204" pitchFamily="34" charset="0"/>
                      </a:rPr>
                      <m:t>x</m:t>
                    </m:r>
                    <m:r>
                      <m:rPr>
                        <m:nor/>
                      </m:rPr>
                      <a:rPr lang="es-CR" b="0" i="0" dirty="0" smtClean="0">
                        <a:latin typeface="Arial Rounded MT Bold" panose="020F0704030504030204" pitchFamily="34" charset="0"/>
                      </a:rPr>
                      <m:t>1</m:t>
                    </m:r>
                    <m:r>
                      <m:rPr>
                        <m:nor/>
                      </m:rPr>
                      <a:rPr lang="es-ES" dirty="0">
                        <a:latin typeface="Arial Rounded MT Bold" panose="020F0704030504030204" pitchFamily="34" charset="0"/>
                      </a:rPr>
                      <m:t>,</m:t>
                    </m:r>
                    <m:r>
                      <m:rPr>
                        <m:nor/>
                      </m:rPr>
                      <a:rPr lang="es-ES" dirty="0">
                        <a:latin typeface="Arial Rounded MT Bold" panose="020F0704030504030204" pitchFamily="34" charset="0"/>
                      </a:rPr>
                      <m:t>media</m:t>
                    </m:r>
                    <m:r>
                      <m:rPr>
                        <m:nor/>
                      </m:rPr>
                      <a:rPr lang="es-ES" dirty="0">
                        <a:latin typeface="Arial Rounded MT Bold" panose="020F0704030504030204" pitchFamily="34" charset="0"/>
                      </a:rPr>
                      <m:t>,</m:t>
                    </m:r>
                    <m:r>
                      <m:rPr>
                        <m:nor/>
                      </m:rPr>
                      <a:rPr lang="es-ES" dirty="0">
                        <a:latin typeface="Arial Rounded MT Bold" panose="020F0704030504030204" pitchFamily="34" charset="0"/>
                      </a:rPr>
                      <m:t>desv</m:t>
                    </m:r>
                    <m:r>
                      <m:rPr>
                        <m:nor/>
                      </m:rPr>
                      <a:rPr lang="es-ES" dirty="0">
                        <a:latin typeface="Arial Rounded MT Bold" panose="020F0704030504030204" pitchFamily="34" charset="0"/>
                      </a:rPr>
                      <m:t>_</m:t>
                    </m:r>
                    <m:r>
                      <m:rPr>
                        <m:nor/>
                      </m:rPr>
                      <a:rPr lang="es-ES" dirty="0">
                        <a:latin typeface="Arial Rounded MT Bold" panose="020F0704030504030204" pitchFamily="34" charset="0"/>
                      </a:rPr>
                      <m:t>est</m:t>
                    </m:r>
                    <m:r>
                      <m:rPr>
                        <m:nor/>
                      </m:rPr>
                      <a:rPr lang="es-ES" dirty="0">
                        <a:latin typeface="Arial Rounded MT Bold" panose="020F0704030504030204" pitchFamily="34" charset="0"/>
                      </a:rPr>
                      <m:t>á</m:t>
                    </m:r>
                    <m:r>
                      <m:rPr>
                        <m:nor/>
                      </m:rPr>
                      <a:rPr lang="es-ES" dirty="0">
                        <a:latin typeface="Arial Rounded MT Bold" panose="020F0704030504030204" pitchFamily="34" charset="0"/>
                      </a:rPr>
                      <m:t>ndar</m:t>
                    </m:r>
                    <m:r>
                      <m:rPr>
                        <m:nor/>
                      </m:rPr>
                      <a:rPr lang="es-ES" dirty="0">
                        <a:latin typeface="Arial Rounded MT Bold" panose="020F0704030504030204" pitchFamily="34" charset="0"/>
                      </a:rPr>
                      <m:t>,</m:t>
                    </m:r>
                    <m:r>
                      <m:rPr>
                        <m:nor/>
                      </m:rPr>
                      <a:rPr lang="es-ES" dirty="0">
                        <a:latin typeface="Arial Rounded MT Bold" panose="020F0704030504030204" pitchFamily="34" charset="0"/>
                      </a:rPr>
                      <m:t>verdadero</m:t>
                    </m:r>
                    <m:r>
                      <m:rPr>
                        <m:nor/>
                      </m:rPr>
                      <a:rPr lang="es-ES" dirty="0">
                        <a:latin typeface="Arial Rounded MT Bold" panose="020F0704030504030204" pitchFamily="34" charset="0"/>
                      </a:rPr>
                      <m:t>)</m:t>
                    </m:r>
                  </m:oMath>
                </a14:m>
                <a:endParaRPr lang="en-US" dirty="0">
                  <a:latin typeface="Arial Rounded MT Bold" panose="020F0704030504030204" pitchFamily="34" charset="0"/>
                </a:endParaRPr>
              </a:p>
            </p:txBody>
          </p:sp>
        </mc:Choice>
        <mc:Fallback xmlns="">
          <p:sp>
            <p:nvSpPr>
              <p:cNvPr id="6" name="CuadroTexto 5">
                <a:extLst>
                  <a:ext uri="{FF2B5EF4-FFF2-40B4-BE49-F238E27FC236}">
                    <a16:creationId xmlns:a16="http://schemas.microsoft.com/office/drawing/2014/main" id="{4AB8C1C3-3388-487D-A915-5D716F5FDBBC}"/>
                  </a:ext>
                </a:extLst>
              </p:cNvPr>
              <p:cNvSpPr txBox="1">
                <a:spLocks noRot="1" noChangeAspect="1" noMove="1" noResize="1" noEditPoints="1" noAdjustHandles="1" noChangeArrowheads="1" noChangeShapeType="1" noTextEdit="1"/>
              </p:cNvSpPr>
              <p:nvPr/>
            </p:nvSpPr>
            <p:spPr>
              <a:xfrm>
                <a:off x="944216" y="4790661"/>
                <a:ext cx="10277062" cy="646331"/>
              </a:xfrm>
              <a:prstGeom prst="rect">
                <a:avLst/>
              </a:prstGeom>
              <a:blipFill>
                <a:blip r:embed="rId4"/>
                <a:stretch>
                  <a:fillRect l="-534" t="-5660" b="-8491"/>
                </a:stretch>
              </a:blipFill>
            </p:spPr>
            <p:txBody>
              <a:bodyPr/>
              <a:lstStyle/>
              <a:p>
                <a:r>
                  <a:rPr lang="en-US">
                    <a:noFill/>
                  </a:rPr>
                  <a:t> </a:t>
                </a:r>
              </a:p>
            </p:txBody>
          </p:sp>
        </mc:Fallback>
      </mc:AlternateContent>
      <p:pic>
        <p:nvPicPr>
          <p:cNvPr id="8" name="Imagen 7">
            <a:extLst>
              <a:ext uri="{FF2B5EF4-FFF2-40B4-BE49-F238E27FC236}">
                <a16:creationId xmlns:a16="http://schemas.microsoft.com/office/drawing/2014/main" id="{3A5FD7B4-AC03-4F34-8834-C0D88101B50F}"/>
              </a:ext>
            </a:extLst>
          </p:cNvPr>
          <p:cNvPicPr>
            <a:picLocks noChangeAspect="1"/>
          </p:cNvPicPr>
          <p:nvPr/>
        </p:nvPicPr>
        <p:blipFill>
          <a:blip r:embed="rId5"/>
          <a:stretch>
            <a:fillRect/>
          </a:stretch>
        </p:blipFill>
        <p:spPr>
          <a:xfrm>
            <a:off x="9660835" y="1272496"/>
            <a:ext cx="2214377" cy="2842456"/>
          </a:xfrm>
          <a:prstGeom prst="rect">
            <a:avLst/>
          </a:prstGeom>
        </p:spPr>
      </p:pic>
    </p:spTree>
    <p:extLst>
      <p:ext uri="{BB962C8B-B14F-4D97-AF65-F5344CB8AC3E}">
        <p14:creationId xmlns:p14="http://schemas.microsoft.com/office/powerpoint/2010/main" val="35827013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03111" y="670468"/>
            <a:ext cx="10205155" cy="369332"/>
          </a:xfrm>
          <a:prstGeom prst="rect">
            <a:avLst/>
          </a:prstGeom>
        </p:spPr>
        <p:txBody>
          <a:bodyPr wrap="square">
            <a:spAutoFit/>
          </a:bodyPr>
          <a:lstStyle/>
          <a:p>
            <a:r>
              <a:rPr lang="es-ES_tradnl" b="1" spc="-15" dirty="0">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Tabla Normal Estándar</a:t>
            </a:r>
            <a:endParaRPr lang="es-ES" b="1" dirty="0">
              <a:solidFill>
                <a:srgbClr val="FF0000"/>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5" name="Rectángulo 4"/>
              <p:cNvSpPr/>
              <p:nvPr/>
            </p:nvSpPr>
            <p:spPr>
              <a:xfrm>
                <a:off x="993422" y="1335669"/>
                <a:ext cx="9369778" cy="507831"/>
              </a:xfrm>
              <a:prstGeom prst="rect">
                <a:avLst/>
              </a:prstGeom>
            </p:spPr>
            <p:txBody>
              <a:bodyPr wrap="square">
                <a:spAutoFit/>
              </a:bodyPr>
              <a:lstStyle/>
              <a:p>
                <a:pPr algn="just">
                  <a:lnSpc>
                    <a:spcPct val="150000"/>
                  </a:lnSpc>
                </a:pPr>
                <a:r>
                  <a:rPr lang="es-CR" b="1" spc="-15" dirty="0">
                    <a:ea typeface="Times New Roman" panose="02020603050405020304" pitchFamily="18" charset="0"/>
                    <a:cs typeface="Times New Roman" panose="02020603050405020304" pitchFamily="18" charset="0"/>
                  </a:rPr>
                  <a:t>Ejemplo 1</a:t>
                </a:r>
                <a:r>
                  <a:rPr lang="es-CR" spc="-15" dirty="0">
                    <a:effectLst/>
                    <a:ea typeface="Times New Roman" panose="02020603050405020304" pitchFamily="18" charset="0"/>
                    <a:cs typeface="Times New Roman" panose="02020603050405020304" pitchFamily="18" charset="0"/>
                  </a:rPr>
                  <a:t>. Calcular la probabilidad de </a:t>
                </a:r>
                <a14:m>
                  <m:oMath xmlns:m="http://schemas.openxmlformats.org/officeDocument/2006/math">
                    <m:r>
                      <a:rPr lang="es-ES_tradnl" i="1">
                        <a:effectLst/>
                        <a:latin typeface="Cambria Math" panose="02040503050406030204" pitchFamily="18" charset="0"/>
                        <a:ea typeface="Times New Roman" panose="02020603050405020304" pitchFamily="18" charset="0"/>
                        <a:cs typeface="Times New Roman" panose="02020603050405020304" pitchFamily="18" charset="0"/>
                      </a:rPr>
                      <m:t>𝑍</m:t>
                    </m:r>
                  </m:oMath>
                </a14:m>
                <a:r>
                  <a:rPr lang="es-CR" spc="-15" dirty="0">
                    <a:effectLst/>
                    <a:ea typeface="Times New Roman" panose="02020603050405020304" pitchFamily="18" charset="0"/>
                    <a:cs typeface="Times New Roman" panose="02020603050405020304" pitchFamily="18" charset="0"/>
                  </a:rPr>
                  <a:t> menor a 0.55 </a:t>
                </a:r>
                <a:endParaRPr lang="es-ES" dirty="0"/>
              </a:p>
            </p:txBody>
          </p:sp>
        </mc:Choice>
        <mc:Fallback xmlns="">
          <p:sp>
            <p:nvSpPr>
              <p:cNvPr id="5" name="Rectángulo 4"/>
              <p:cNvSpPr>
                <a:spLocks noRot="1" noChangeAspect="1" noMove="1" noResize="1" noEditPoints="1" noAdjustHandles="1" noChangeArrowheads="1" noChangeShapeType="1" noTextEdit="1"/>
              </p:cNvSpPr>
              <p:nvPr/>
            </p:nvSpPr>
            <p:spPr>
              <a:xfrm>
                <a:off x="993422" y="1335669"/>
                <a:ext cx="9369778" cy="507831"/>
              </a:xfrm>
              <a:prstGeom prst="rect">
                <a:avLst/>
              </a:prstGeom>
              <a:blipFill rotWithShape="0">
                <a:blip r:embed="rId2"/>
                <a:stretch>
                  <a:fillRect l="-586" b="-10843"/>
                </a:stretch>
              </a:blipFill>
            </p:spPr>
            <p:txBody>
              <a:bodyPr/>
              <a:lstStyle/>
              <a:p>
                <a:r>
                  <a:rPr lang="es-ES">
                    <a:noFill/>
                  </a:rPr>
                  <a:t> </a:t>
                </a:r>
              </a:p>
            </p:txBody>
          </p:sp>
        </mc:Fallback>
      </mc:AlternateContent>
      <p:pic>
        <p:nvPicPr>
          <p:cNvPr id="12" name="Imagen 11" descr="Image411"/>
          <p:cNvPicPr/>
          <p:nvPr/>
        </p:nvPicPr>
        <p:blipFill>
          <a:blip r:embed="rId3">
            <a:extLst>
              <a:ext uri="{28A0092B-C50C-407E-A947-70E740481C1C}">
                <a14:useLocalDpi xmlns:a14="http://schemas.microsoft.com/office/drawing/2010/main" val="0"/>
              </a:ext>
            </a:extLst>
          </a:blip>
          <a:srcRect/>
          <a:stretch>
            <a:fillRect/>
          </a:stretch>
        </p:blipFill>
        <p:spPr bwMode="auto">
          <a:xfrm>
            <a:off x="7926033" y="2215481"/>
            <a:ext cx="3813175" cy="1772285"/>
          </a:xfrm>
          <a:prstGeom prst="rect">
            <a:avLst/>
          </a:prstGeom>
          <a:noFill/>
          <a:ln>
            <a:noFill/>
          </a:ln>
        </p:spPr>
      </p:pic>
      <mc:AlternateContent xmlns:mc="http://schemas.openxmlformats.org/markup-compatibility/2006" xmlns:a14="http://schemas.microsoft.com/office/drawing/2010/main">
        <mc:Choice Requires="a14">
          <p:sp>
            <p:nvSpPr>
              <p:cNvPr id="11" name="Rectángulo 10"/>
              <p:cNvSpPr/>
              <p:nvPr/>
            </p:nvSpPr>
            <p:spPr>
              <a:xfrm>
                <a:off x="8456095" y="4316779"/>
                <a:ext cx="25724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rPr>
                        <m:t>𝑃</m:t>
                      </m:r>
                      <m:d>
                        <m:dPr>
                          <m:ctrlPr>
                            <a:rPr lang="es-ES" i="1">
                              <a:latin typeface="Cambria Math" panose="02040503050406030204" pitchFamily="18" charset="0"/>
                            </a:rPr>
                          </m:ctrlPr>
                        </m:dPr>
                        <m:e>
                          <m:r>
                            <a:rPr lang="es-ES" i="1">
                              <a:latin typeface="Cambria Math" panose="02040503050406030204" pitchFamily="18" charset="0"/>
                            </a:rPr>
                            <m:t>𝑍</m:t>
                          </m:r>
                          <m:r>
                            <a:rPr lang="es-ES" i="0">
                              <a:latin typeface="Cambria Math" panose="02040503050406030204" pitchFamily="18" charset="0"/>
                            </a:rPr>
                            <m:t>≤0</m:t>
                          </m:r>
                          <m:r>
                            <a:rPr lang="es-ES" b="0" i="0" smtClean="0">
                              <a:latin typeface="Cambria Math" panose="02040503050406030204" pitchFamily="18" charset="0"/>
                            </a:rPr>
                            <m:t>.</m:t>
                          </m:r>
                          <m:r>
                            <a:rPr lang="es-ES" i="0">
                              <a:latin typeface="Cambria Math" panose="02040503050406030204" pitchFamily="18" charset="0"/>
                            </a:rPr>
                            <m:t>55</m:t>
                          </m:r>
                        </m:e>
                      </m:d>
                      <m:r>
                        <a:rPr lang="es-ES" i="0">
                          <a:latin typeface="Cambria Math" panose="02040503050406030204" pitchFamily="18" charset="0"/>
                        </a:rPr>
                        <m:t>=0</m:t>
                      </m:r>
                      <m:r>
                        <a:rPr lang="es-ES" b="0" i="0" smtClean="0">
                          <a:latin typeface="Cambria Math" panose="02040503050406030204" pitchFamily="18" charset="0"/>
                        </a:rPr>
                        <m:t>.</m:t>
                      </m:r>
                      <m:r>
                        <a:rPr lang="es-ES" i="0">
                          <a:latin typeface="Cambria Math" panose="02040503050406030204" pitchFamily="18" charset="0"/>
                        </a:rPr>
                        <m:t>70884</m:t>
                      </m:r>
                    </m:oMath>
                  </m:oMathPara>
                </a14:m>
                <a:endParaRPr lang="es-ES" dirty="0"/>
              </a:p>
            </p:txBody>
          </p:sp>
        </mc:Choice>
        <mc:Fallback xmlns="">
          <p:sp>
            <p:nvSpPr>
              <p:cNvPr id="11" name="Rectángulo 10"/>
              <p:cNvSpPr>
                <a:spLocks noRot="1" noChangeAspect="1" noMove="1" noResize="1" noEditPoints="1" noAdjustHandles="1" noChangeArrowheads="1" noChangeShapeType="1" noTextEdit="1"/>
              </p:cNvSpPr>
              <p:nvPr/>
            </p:nvSpPr>
            <p:spPr>
              <a:xfrm>
                <a:off x="8456095" y="4316779"/>
                <a:ext cx="2572435" cy="369332"/>
              </a:xfrm>
              <a:prstGeom prst="rect">
                <a:avLst/>
              </a:prstGeom>
              <a:blipFill rotWithShape="0">
                <a:blip r:embed="rId4"/>
                <a:stretch>
                  <a:fillRect/>
                </a:stretch>
              </a:blipFill>
            </p:spPr>
            <p:txBody>
              <a:bodyPr/>
              <a:lstStyle/>
              <a:p>
                <a:r>
                  <a:rPr lang="es-ES">
                    <a:noFill/>
                  </a:rPr>
                  <a:t> </a:t>
                </a:r>
              </a:p>
            </p:txBody>
          </p:sp>
        </mc:Fallback>
      </mc:AlternateContent>
      <p:pic>
        <p:nvPicPr>
          <p:cNvPr id="3" name="Imagen 2"/>
          <p:cNvPicPr>
            <a:picLocks noChangeAspect="1"/>
          </p:cNvPicPr>
          <p:nvPr/>
        </p:nvPicPr>
        <p:blipFill>
          <a:blip r:embed="rId5"/>
          <a:stretch>
            <a:fillRect/>
          </a:stretch>
        </p:blipFill>
        <p:spPr>
          <a:xfrm>
            <a:off x="1307923" y="2242080"/>
            <a:ext cx="6559968" cy="2871787"/>
          </a:xfrm>
          <a:prstGeom prst="rect">
            <a:avLst/>
          </a:prstGeom>
        </p:spPr>
      </p:pic>
    </p:spTree>
    <p:extLst>
      <p:ext uri="{BB962C8B-B14F-4D97-AF65-F5344CB8AC3E}">
        <p14:creationId xmlns:p14="http://schemas.microsoft.com/office/powerpoint/2010/main" val="24053974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903110" y="757746"/>
                <a:ext cx="9742311" cy="369332"/>
              </a:xfrm>
              <a:prstGeom prst="rect">
                <a:avLst/>
              </a:prstGeom>
            </p:spPr>
            <p:txBody>
              <a:bodyPr wrap="square">
                <a:spAutoFit/>
              </a:bodyPr>
              <a:lstStyle/>
              <a:p>
                <a:r>
                  <a:rPr lang="es-CR" b="1" spc="-15" dirty="0">
                    <a:ea typeface="Times New Roman" panose="02020603050405020304" pitchFamily="18" charset="0"/>
                    <a:cs typeface="Times New Roman" panose="02020603050405020304" pitchFamily="18" charset="0"/>
                  </a:rPr>
                  <a:t>Ejemplo 2</a:t>
                </a:r>
                <a:r>
                  <a:rPr lang="es-CR" spc="-15" dirty="0">
                    <a:effectLst/>
                    <a:ea typeface="Times New Roman" panose="02020603050405020304" pitchFamily="18" charset="0"/>
                    <a:cs typeface="Times New Roman" panose="02020603050405020304" pitchFamily="18" charset="0"/>
                  </a:rPr>
                  <a:t>. ¿Cuál es la probabilidad de que </a:t>
                </a:r>
                <a14:m>
                  <m:oMath xmlns:m="http://schemas.openxmlformats.org/officeDocument/2006/math">
                    <m:r>
                      <a:rPr lang="es-ES_tradnl" i="1">
                        <a:effectLst/>
                        <a:latin typeface="Cambria Math" panose="02040503050406030204" pitchFamily="18" charset="0"/>
                        <a:ea typeface="Times New Roman" panose="02020603050405020304" pitchFamily="18" charset="0"/>
                        <a:cs typeface="Times New Roman" panose="02020603050405020304" pitchFamily="18" charset="0"/>
                      </a:rPr>
                      <m:t>𝑍</m:t>
                    </m:r>
                  </m:oMath>
                </a14:m>
                <a:r>
                  <a:rPr lang="es-CR" spc="-15" dirty="0">
                    <a:effectLst/>
                    <a:ea typeface="Times New Roman" panose="02020603050405020304" pitchFamily="18" charset="0"/>
                    <a:cs typeface="Times New Roman" panose="02020603050405020304" pitchFamily="18" charset="0"/>
                  </a:rPr>
                  <a:t> sea mayor o igual a 2,38. </a:t>
                </a:r>
                <a:endParaRPr lang="es-ES" dirty="0"/>
              </a:p>
            </p:txBody>
          </p:sp>
        </mc:Choice>
        <mc:Fallback xmlns="">
          <p:sp>
            <p:nvSpPr>
              <p:cNvPr id="2" name="Rectángulo 1"/>
              <p:cNvSpPr>
                <a:spLocks noRot="1" noChangeAspect="1" noMove="1" noResize="1" noEditPoints="1" noAdjustHandles="1" noChangeArrowheads="1" noChangeShapeType="1" noTextEdit="1"/>
              </p:cNvSpPr>
              <p:nvPr/>
            </p:nvSpPr>
            <p:spPr>
              <a:xfrm>
                <a:off x="903110" y="757746"/>
                <a:ext cx="9742311" cy="369332"/>
              </a:xfrm>
              <a:prstGeom prst="rect">
                <a:avLst/>
              </a:prstGeom>
              <a:blipFill rotWithShape="0">
                <a:blip r:embed="rId2"/>
                <a:stretch>
                  <a:fillRect l="-501" t="-8197" b="-2459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3111470" y="1844511"/>
                <a:ext cx="16540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0" smtClean="0">
                          <a:latin typeface="Cambria Math" panose="02040503050406030204" pitchFamily="18" charset="0"/>
                        </a:rPr>
                        <m:t>=1−</m:t>
                      </m:r>
                      <m:r>
                        <a:rPr lang="es-ES" b="0" i="1" smtClean="0">
                          <a:latin typeface="Cambria Math" panose="02040503050406030204" pitchFamily="18" charset="0"/>
                        </a:rPr>
                        <m:t>𝐹</m:t>
                      </m:r>
                      <m:r>
                        <a:rPr lang="es-ES" i="0">
                          <a:latin typeface="Cambria Math" panose="02040503050406030204" pitchFamily="18" charset="0"/>
                        </a:rPr>
                        <m:t>(2</m:t>
                      </m:r>
                      <m:r>
                        <a:rPr lang="es-ES" b="0" i="0" smtClean="0">
                          <a:latin typeface="Cambria Math" panose="02040503050406030204" pitchFamily="18" charset="0"/>
                        </a:rPr>
                        <m:t>.</m:t>
                      </m:r>
                      <m:r>
                        <a:rPr lang="es-ES" i="0">
                          <a:latin typeface="Cambria Math" panose="02040503050406030204" pitchFamily="18" charset="0"/>
                        </a:rPr>
                        <m:t>38)</m:t>
                      </m:r>
                    </m:oMath>
                  </m:oMathPara>
                </a14:m>
                <a:endParaRPr lang="es-ES" dirty="0"/>
              </a:p>
            </p:txBody>
          </p:sp>
        </mc:Choice>
        <mc:Fallback xmlns="">
          <p:sp>
            <p:nvSpPr>
              <p:cNvPr id="4" name="Rectángulo 3"/>
              <p:cNvSpPr>
                <a:spLocks noRot="1" noChangeAspect="1" noMove="1" noResize="1" noEditPoints="1" noAdjustHandles="1" noChangeArrowheads="1" noChangeShapeType="1" noTextEdit="1"/>
              </p:cNvSpPr>
              <p:nvPr/>
            </p:nvSpPr>
            <p:spPr>
              <a:xfrm>
                <a:off x="3111470" y="1844511"/>
                <a:ext cx="1654043" cy="369332"/>
              </a:xfrm>
              <a:prstGeom prst="rect">
                <a:avLst/>
              </a:prstGeom>
              <a:blipFill rotWithShape="0">
                <a:blip r:embed="rId3"/>
                <a:stretch>
                  <a:fillRect b="-1333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948266" y="3655955"/>
                <a:ext cx="10419645" cy="507831"/>
              </a:xfrm>
              <a:prstGeom prst="rect">
                <a:avLst/>
              </a:prstGeom>
            </p:spPr>
            <p:txBody>
              <a:bodyPr wrap="square">
                <a:spAutoFit/>
              </a:bodyPr>
              <a:lstStyle/>
              <a:p>
                <a:pPr algn="just">
                  <a:lnSpc>
                    <a:spcPct val="150000"/>
                  </a:lnSpc>
                  <a:spcAft>
                    <a:spcPts val="0"/>
                  </a:spcAft>
                  <a:tabLst>
                    <a:tab pos="-457200" algn="l"/>
                  </a:tabLst>
                </a:pPr>
                <a:r>
                  <a:rPr lang="es-CR" b="1" spc="-15" dirty="0">
                    <a:ea typeface="Times New Roman" panose="02020603050405020304" pitchFamily="18" charset="0"/>
                    <a:cs typeface="Times New Roman" panose="02020603050405020304" pitchFamily="18" charset="0"/>
                  </a:rPr>
                  <a:t>Ejemplo 3</a:t>
                </a:r>
                <a:r>
                  <a:rPr lang="es-CR" spc="-15" dirty="0">
                    <a:effectLst/>
                    <a:ea typeface="Times New Roman" panose="02020603050405020304" pitchFamily="18" charset="0"/>
                    <a:cs typeface="Times New Roman" panose="02020603050405020304" pitchFamily="18" charset="0"/>
                  </a:rPr>
                  <a:t>. ¿Cuál es la probabilidad de que </a:t>
                </a:r>
                <a14:m>
                  <m:oMath xmlns:m="http://schemas.openxmlformats.org/officeDocument/2006/math">
                    <m:r>
                      <a:rPr lang="es-ES_tradnl" i="1">
                        <a:effectLst/>
                        <a:latin typeface="Cambria Math" panose="02040503050406030204" pitchFamily="18" charset="0"/>
                        <a:ea typeface="Times New Roman" panose="02020603050405020304" pitchFamily="18" charset="0"/>
                        <a:cs typeface="Times New Roman" panose="02020603050405020304" pitchFamily="18" charset="0"/>
                      </a:rPr>
                      <m:t>𝑍</m:t>
                    </m:r>
                  </m:oMath>
                </a14:m>
                <a:r>
                  <a:rPr lang="es-CR" spc="-15" dirty="0">
                    <a:effectLst/>
                    <a:ea typeface="Times New Roman" panose="02020603050405020304" pitchFamily="18" charset="0"/>
                    <a:cs typeface="Times New Roman" panose="02020603050405020304" pitchFamily="18" charset="0"/>
                  </a:rPr>
                  <a:t> se encuentre entre </a:t>
                </a:r>
                <a14:m>
                  <m:oMath xmlns:m="http://schemas.openxmlformats.org/officeDocument/2006/math">
                    <m:r>
                      <a:rPr lang="es-CR" i="1" spc="-15">
                        <a:effectLst/>
                        <a:latin typeface="Cambria Math" panose="02040503050406030204" pitchFamily="18" charset="0"/>
                        <a:ea typeface="Times New Roman" panose="02020603050405020304" pitchFamily="18" charset="0"/>
                        <a:cs typeface="Times New Roman" panose="02020603050405020304" pitchFamily="18" charset="0"/>
                      </a:rPr>
                      <m:t>−3</m:t>
                    </m:r>
                    <m:r>
                      <a:rPr lang="es-ES" b="0" i="1" spc="-15"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s-CR" i="1" spc="-15">
                        <a:effectLst/>
                        <a:latin typeface="Cambria Math" panose="02040503050406030204" pitchFamily="18" charset="0"/>
                        <a:ea typeface="Times New Roman" panose="02020603050405020304" pitchFamily="18" charset="0"/>
                        <a:cs typeface="Times New Roman" panose="02020603050405020304" pitchFamily="18" charset="0"/>
                      </a:rPr>
                      <m:t>45</m:t>
                    </m:r>
                  </m:oMath>
                </a14:m>
                <a:r>
                  <a:rPr lang="es-CR" spc="-15" dirty="0">
                    <a:effectLst/>
                    <a:ea typeface="Times New Roman" panose="02020603050405020304" pitchFamily="18" charset="0"/>
                    <a:cs typeface="Times New Roman" panose="02020603050405020304" pitchFamily="18" charset="0"/>
                  </a:rPr>
                  <a:t> y </a:t>
                </a:r>
                <a14:m>
                  <m:oMath xmlns:m="http://schemas.openxmlformats.org/officeDocument/2006/math">
                    <m:r>
                      <a:rPr lang="es-CR" i="1" spc="-15">
                        <a:effectLst/>
                        <a:latin typeface="Cambria Math" panose="02040503050406030204" pitchFamily="18" charset="0"/>
                        <a:ea typeface="Times New Roman" panose="02020603050405020304" pitchFamily="18" charset="0"/>
                        <a:cs typeface="Times New Roman" panose="02020603050405020304" pitchFamily="18" charset="0"/>
                      </a:rPr>
                      <m:t>−1</m:t>
                    </m:r>
                    <m:r>
                      <a:rPr lang="es-ES" b="0" i="1" spc="-15"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s-CR" i="1" spc="-15">
                        <a:effectLst/>
                        <a:latin typeface="Cambria Math" panose="02040503050406030204" pitchFamily="18" charset="0"/>
                        <a:ea typeface="Times New Roman" panose="02020603050405020304" pitchFamily="18" charset="0"/>
                        <a:cs typeface="Times New Roman" panose="02020603050405020304" pitchFamily="18" charset="0"/>
                      </a:rPr>
                      <m:t>10</m:t>
                    </m:r>
                    <m:r>
                      <a:rPr lang="es-ES" b="0" i="1" spc="-15"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s-CR" spc="-15" dirty="0">
                    <a:effectLst/>
                    <a:ea typeface="Times New Roman" panose="02020603050405020304" pitchFamily="18" charset="0"/>
                    <a:cs typeface="Times New Roman" panose="02020603050405020304" pitchFamily="18" charset="0"/>
                  </a:rPr>
                  <a:t> </a:t>
                </a:r>
                <a:endParaRPr lang="es-ES" dirty="0">
                  <a:effectLst/>
                  <a:ea typeface="Times New Roman" panose="02020603050405020304" pitchFamily="18"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948266" y="3655955"/>
                <a:ext cx="10419645" cy="507831"/>
              </a:xfrm>
              <a:prstGeom prst="rect">
                <a:avLst/>
              </a:prstGeom>
              <a:blipFill rotWithShape="0">
                <a:blip r:embed="rId4"/>
                <a:stretch>
                  <a:fillRect l="-527" b="-1084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3928534" y="4633009"/>
                <a:ext cx="2833511"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i="0" smtClean="0">
                          <a:latin typeface="Cambria Math" panose="02040503050406030204" pitchFamily="18" charset="0"/>
                        </a:rPr>
                        <m:t>=</m:t>
                      </m:r>
                      <m:r>
                        <a:rPr lang="es-ES" b="0" i="1" smtClean="0">
                          <a:latin typeface="Cambria Math" panose="02040503050406030204" pitchFamily="18" charset="0"/>
                        </a:rPr>
                        <m:t>𝐹</m:t>
                      </m:r>
                      <m:d>
                        <m:dPr>
                          <m:ctrlPr>
                            <a:rPr lang="es-ES" i="1">
                              <a:latin typeface="Cambria Math" panose="02040503050406030204" pitchFamily="18" charset="0"/>
                            </a:rPr>
                          </m:ctrlPr>
                        </m:dPr>
                        <m:e>
                          <m:r>
                            <a:rPr lang="es-ES" b="0" i="1" smtClean="0">
                              <a:latin typeface="Cambria Math" panose="02040503050406030204" pitchFamily="18" charset="0"/>
                            </a:rPr>
                            <m:t>−</m:t>
                          </m:r>
                          <m:r>
                            <a:rPr lang="es-ES" i="0">
                              <a:latin typeface="Cambria Math" panose="02040503050406030204" pitchFamily="18" charset="0"/>
                            </a:rPr>
                            <m:t>1</m:t>
                          </m:r>
                          <m:r>
                            <a:rPr lang="es-ES" b="0" i="0" smtClean="0">
                              <a:latin typeface="Cambria Math" panose="02040503050406030204" pitchFamily="18" charset="0"/>
                            </a:rPr>
                            <m:t>.</m:t>
                          </m:r>
                          <m:r>
                            <a:rPr lang="es-ES" i="0">
                              <a:latin typeface="Cambria Math" panose="02040503050406030204" pitchFamily="18" charset="0"/>
                            </a:rPr>
                            <m:t>10</m:t>
                          </m:r>
                        </m:e>
                      </m:d>
                      <m:r>
                        <a:rPr lang="es-ES" i="0">
                          <a:latin typeface="Cambria Math" panose="02040503050406030204" pitchFamily="18" charset="0"/>
                        </a:rPr>
                        <m:t>−</m:t>
                      </m:r>
                      <m:r>
                        <m:rPr>
                          <m:sty m:val="p"/>
                        </m:rPr>
                        <a:rPr lang="es-ES" b="0" i="0" smtClean="0">
                          <a:latin typeface="Cambria Math" panose="02040503050406030204" pitchFamily="18" charset="0"/>
                        </a:rPr>
                        <m:t>F</m:t>
                      </m:r>
                      <m:r>
                        <a:rPr lang="es-ES" i="0">
                          <a:latin typeface="Cambria Math" panose="02040503050406030204" pitchFamily="18" charset="0"/>
                        </a:rPr>
                        <m:t>(−3</m:t>
                      </m:r>
                      <m:r>
                        <a:rPr lang="es-ES" b="0" i="0" smtClean="0">
                          <a:latin typeface="Cambria Math" panose="02040503050406030204" pitchFamily="18" charset="0"/>
                        </a:rPr>
                        <m:t>.</m:t>
                      </m:r>
                      <m:r>
                        <a:rPr lang="es-ES" i="0">
                          <a:latin typeface="Cambria Math" panose="02040503050406030204" pitchFamily="18" charset="0"/>
                        </a:rPr>
                        <m:t>45</m:t>
                      </m:r>
                      <m:r>
                        <a:rPr lang="es-ES" b="0" i="0" smtClean="0">
                          <a:latin typeface="Cambria Math" panose="02040503050406030204" pitchFamily="18" charset="0"/>
                        </a:rPr>
                        <m:t>)</m:t>
                      </m:r>
                    </m:oMath>
                  </m:oMathPara>
                </a14:m>
                <a:endParaRPr lang="es-ES" dirty="0"/>
              </a:p>
            </p:txBody>
          </p:sp>
        </mc:Choice>
        <mc:Fallback xmlns="">
          <p:sp>
            <p:nvSpPr>
              <p:cNvPr id="8" name="Rectángulo 7"/>
              <p:cNvSpPr>
                <a:spLocks noRot="1" noChangeAspect="1" noMove="1" noResize="1" noEditPoints="1" noAdjustHandles="1" noChangeArrowheads="1" noChangeShapeType="1" noTextEdit="1"/>
              </p:cNvSpPr>
              <p:nvPr/>
            </p:nvSpPr>
            <p:spPr>
              <a:xfrm>
                <a:off x="3928534" y="4633009"/>
                <a:ext cx="2833511" cy="369332"/>
              </a:xfrm>
              <a:prstGeom prst="rect">
                <a:avLst/>
              </a:prstGeom>
              <a:blipFill rotWithShape="0">
                <a:blip r:embed="rId5"/>
                <a:stretch>
                  <a:fillRect b="-13115"/>
                </a:stretch>
              </a:blipFill>
            </p:spPr>
            <p:txBody>
              <a:bodyPr/>
              <a:lstStyle/>
              <a:p>
                <a:r>
                  <a:rPr lang="es-ES">
                    <a:noFill/>
                  </a:rPr>
                  <a:t> </a:t>
                </a:r>
              </a:p>
            </p:txBody>
          </p:sp>
        </mc:Fallback>
      </mc:AlternateContent>
      <p:pic>
        <p:nvPicPr>
          <p:cNvPr id="10" name="Imagen 9"/>
          <p:cNvPicPr>
            <a:picLocks noChangeAspect="1"/>
          </p:cNvPicPr>
          <p:nvPr/>
        </p:nvPicPr>
        <p:blipFill>
          <a:blip r:embed="rId6"/>
          <a:stretch>
            <a:fillRect/>
          </a:stretch>
        </p:blipFill>
        <p:spPr>
          <a:xfrm>
            <a:off x="7471834" y="4613451"/>
            <a:ext cx="3276600" cy="1514475"/>
          </a:xfrm>
          <a:prstGeom prst="rect">
            <a:avLst/>
          </a:prstGeom>
        </p:spPr>
      </p:pic>
      <p:pic>
        <p:nvPicPr>
          <p:cNvPr id="11" name="Imagen 10"/>
          <p:cNvPicPr>
            <a:picLocks noChangeAspect="1"/>
          </p:cNvPicPr>
          <p:nvPr/>
        </p:nvPicPr>
        <p:blipFill>
          <a:blip r:embed="rId7"/>
          <a:stretch>
            <a:fillRect/>
          </a:stretch>
        </p:blipFill>
        <p:spPr>
          <a:xfrm>
            <a:off x="6789915" y="1550459"/>
            <a:ext cx="3105150" cy="1657350"/>
          </a:xfrm>
          <a:prstGeom prst="rect">
            <a:avLst/>
          </a:prstGeom>
        </p:spPr>
      </p:pic>
      <mc:AlternateContent xmlns:mc="http://schemas.openxmlformats.org/markup-compatibility/2006" xmlns:a14="http://schemas.microsoft.com/office/drawing/2010/main">
        <mc:Choice Requires="a14">
          <p:sp>
            <p:nvSpPr>
              <p:cNvPr id="5" name="Rectángulo 4"/>
              <p:cNvSpPr/>
              <p:nvPr/>
            </p:nvSpPr>
            <p:spPr>
              <a:xfrm>
                <a:off x="4105561" y="5163445"/>
                <a:ext cx="238558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mtClean="0">
                          <a:latin typeface="Cambria Math" panose="02040503050406030204" pitchFamily="18" charset="0"/>
                        </a:rPr>
                        <m:t>=0</m:t>
                      </m:r>
                      <m:r>
                        <a:rPr lang="es-ES" b="0" i="0" smtClean="0">
                          <a:latin typeface="Cambria Math" panose="02040503050406030204" pitchFamily="18" charset="0"/>
                        </a:rPr>
                        <m:t>.</m:t>
                      </m:r>
                      <m:r>
                        <a:rPr lang="es-ES">
                          <a:latin typeface="Cambria Math" panose="02040503050406030204" pitchFamily="18" charset="0"/>
                        </a:rPr>
                        <m:t>13567−0</m:t>
                      </m:r>
                      <m:r>
                        <a:rPr lang="es-ES" b="0" i="0" smtClean="0">
                          <a:latin typeface="Cambria Math" panose="02040503050406030204" pitchFamily="18" charset="0"/>
                        </a:rPr>
                        <m:t>.</m:t>
                      </m:r>
                      <m:r>
                        <a:rPr lang="es-ES">
                          <a:latin typeface="Cambria Math" panose="02040503050406030204" pitchFamily="18" charset="0"/>
                        </a:rPr>
                        <m:t>00028</m:t>
                      </m:r>
                    </m:oMath>
                  </m:oMathPara>
                </a14:m>
                <a:endParaRPr lang="es-ES" dirty="0"/>
              </a:p>
            </p:txBody>
          </p:sp>
        </mc:Choice>
        <mc:Fallback xmlns="">
          <p:sp>
            <p:nvSpPr>
              <p:cNvPr id="5" name="Rectángulo 4"/>
              <p:cNvSpPr>
                <a:spLocks noRot="1" noChangeAspect="1" noMove="1" noResize="1" noEditPoints="1" noAdjustHandles="1" noChangeArrowheads="1" noChangeShapeType="1" noTextEdit="1"/>
              </p:cNvSpPr>
              <p:nvPr/>
            </p:nvSpPr>
            <p:spPr>
              <a:xfrm>
                <a:off x="4105561" y="5163445"/>
                <a:ext cx="2385589" cy="369332"/>
              </a:xfrm>
              <a:prstGeom prst="rect">
                <a:avLst/>
              </a:prstGeom>
              <a:blipFill rotWithShape="0">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4117740" y="5648867"/>
                <a:ext cx="12923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mtClean="0">
                          <a:latin typeface="Cambria Math" panose="02040503050406030204" pitchFamily="18" charset="0"/>
                        </a:rPr>
                        <m:t>=0</m:t>
                      </m:r>
                      <m:r>
                        <a:rPr lang="es-ES" b="0" i="0" smtClean="0">
                          <a:latin typeface="Cambria Math" panose="02040503050406030204" pitchFamily="18" charset="0"/>
                        </a:rPr>
                        <m:t>.</m:t>
                      </m:r>
                      <m:r>
                        <a:rPr lang="es-ES">
                          <a:latin typeface="Cambria Math" panose="02040503050406030204" pitchFamily="18" charset="0"/>
                        </a:rPr>
                        <m:t>13539</m:t>
                      </m:r>
                    </m:oMath>
                  </m:oMathPara>
                </a14:m>
                <a:endParaRPr lang="es-ES" dirty="0"/>
              </a:p>
            </p:txBody>
          </p:sp>
        </mc:Choice>
        <mc:Fallback xmlns="">
          <p:sp>
            <p:nvSpPr>
              <p:cNvPr id="7" name="Rectángulo 6"/>
              <p:cNvSpPr>
                <a:spLocks noRot="1" noChangeAspect="1" noMove="1" noResize="1" noEditPoints="1" noAdjustHandles="1" noChangeArrowheads="1" noChangeShapeType="1" noTextEdit="1"/>
              </p:cNvSpPr>
              <p:nvPr/>
            </p:nvSpPr>
            <p:spPr>
              <a:xfrm>
                <a:off x="4117740" y="5648867"/>
                <a:ext cx="1292340" cy="369332"/>
              </a:xfrm>
              <a:prstGeom prst="rect">
                <a:avLst/>
              </a:prstGeom>
              <a:blipFill rotWithShape="0">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2020990" y="1246201"/>
                <a:ext cx="1603068" cy="369332"/>
              </a:xfrm>
              <a:prstGeom prst="rect">
                <a:avLst/>
              </a:prstGeom>
            </p:spPr>
            <p:txBody>
              <a:bodyPr wrap="none">
                <a:spAutoFit/>
              </a:bodyPr>
              <a:lstStyle/>
              <a:p>
                <a14:m>
                  <m:oMath xmlns:m="http://schemas.openxmlformats.org/officeDocument/2006/math">
                    <m:r>
                      <a:rPr lang="es-CR" i="1" spc="-15" smtClean="0">
                        <a:latin typeface="Cambria Math" panose="02040503050406030204" pitchFamily="18" charset="0"/>
                        <a:ea typeface="Times New Roman" panose="02020603050405020304" pitchFamily="18" charset="0"/>
                        <a:cs typeface="Times New Roman" panose="02020603050405020304" pitchFamily="18" charset="0"/>
                      </a:rPr>
                      <m:t>𝑃</m:t>
                    </m:r>
                    <m:r>
                      <a:rPr lang="es-CR" i="1" spc="-15" smtClean="0">
                        <a:latin typeface="Cambria Math" panose="02040503050406030204" pitchFamily="18" charset="0"/>
                        <a:ea typeface="Times New Roman" panose="02020603050405020304" pitchFamily="18" charset="0"/>
                        <a:cs typeface="Times New Roman" panose="02020603050405020304" pitchFamily="18" charset="0"/>
                      </a:rPr>
                      <m:t>(</m:t>
                    </m:r>
                    <m:r>
                      <a:rPr lang="es-CR" i="1" spc="-15" smtClean="0">
                        <a:latin typeface="Cambria Math" panose="02040503050406030204" pitchFamily="18" charset="0"/>
                        <a:ea typeface="Times New Roman" panose="02020603050405020304" pitchFamily="18" charset="0"/>
                        <a:cs typeface="Times New Roman" panose="02020603050405020304" pitchFamily="18" charset="0"/>
                      </a:rPr>
                      <m:t>𝑍</m:t>
                    </m:r>
                    <m:r>
                      <a:rPr lang="es-CR" i="1" spc="-15" smtClean="0">
                        <a:latin typeface="Cambria Math" panose="02040503050406030204" pitchFamily="18" charset="0"/>
                        <a:ea typeface="Times New Roman" panose="02020603050405020304" pitchFamily="18" charset="0"/>
                        <a:cs typeface="Times New Roman" panose="02020603050405020304" pitchFamily="18" charset="0"/>
                      </a:rPr>
                      <m:t>≥2.38)</m:t>
                    </m:r>
                  </m:oMath>
                </a14:m>
                <a:r>
                  <a:rPr lang="es-CR" spc="-15" dirty="0">
                    <a:ea typeface="Times New Roman" panose="02020603050405020304" pitchFamily="18" charset="0"/>
                    <a:cs typeface="Times New Roman" panose="02020603050405020304" pitchFamily="18" charset="0"/>
                  </a:rPr>
                  <a:t>=?</a:t>
                </a:r>
                <a:endParaRPr lang="es-ES" dirty="0"/>
              </a:p>
            </p:txBody>
          </p:sp>
        </mc:Choice>
        <mc:Fallback xmlns="">
          <p:sp>
            <p:nvSpPr>
              <p:cNvPr id="9" name="Rectángulo 8"/>
              <p:cNvSpPr>
                <a:spLocks noRot="1" noChangeAspect="1" noMove="1" noResize="1" noEditPoints="1" noAdjustHandles="1" noChangeArrowheads="1" noChangeShapeType="1" noTextEdit="1"/>
              </p:cNvSpPr>
              <p:nvPr/>
            </p:nvSpPr>
            <p:spPr>
              <a:xfrm>
                <a:off x="2020990" y="1246201"/>
                <a:ext cx="1603068" cy="369332"/>
              </a:xfrm>
              <a:prstGeom prst="rect">
                <a:avLst/>
              </a:prstGeom>
              <a:blipFill rotWithShape="0">
                <a:blip r:embed="rId10"/>
                <a:stretch>
                  <a:fillRect t="-8197" r="-3053" b="-2459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3091114" y="2397668"/>
                <a:ext cx="169629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0" i="0" smtClean="0">
                          <a:latin typeface="Cambria Math" panose="02040503050406030204" pitchFamily="18" charset="0"/>
                        </a:rPr>
                        <m:t>=</m:t>
                      </m:r>
                      <m:r>
                        <a:rPr lang="es-ES">
                          <a:latin typeface="Cambria Math" panose="02040503050406030204" pitchFamily="18" charset="0"/>
                        </a:rPr>
                        <m:t>1−0</m:t>
                      </m:r>
                      <m:r>
                        <a:rPr lang="es-ES" b="0" i="0" smtClean="0">
                          <a:latin typeface="Cambria Math" panose="02040503050406030204" pitchFamily="18" charset="0"/>
                        </a:rPr>
                        <m:t>.</m:t>
                      </m:r>
                      <m:r>
                        <a:rPr lang="es-ES">
                          <a:latin typeface="Cambria Math" panose="02040503050406030204" pitchFamily="18" charset="0"/>
                        </a:rPr>
                        <m:t>99134</m:t>
                      </m:r>
                    </m:oMath>
                  </m:oMathPara>
                </a14:m>
                <a:endParaRPr lang="es-ES" dirty="0"/>
              </a:p>
            </p:txBody>
          </p:sp>
        </mc:Choice>
        <mc:Fallback xmlns="">
          <p:sp>
            <p:nvSpPr>
              <p:cNvPr id="12" name="Rectángulo 11"/>
              <p:cNvSpPr>
                <a:spLocks noRot="1" noChangeAspect="1" noMove="1" noResize="1" noEditPoints="1" noAdjustHandles="1" noChangeArrowheads="1" noChangeShapeType="1" noTextEdit="1"/>
              </p:cNvSpPr>
              <p:nvPr/>
            </p:nvSpPr>
            <p:spPr>
              <a:xfrm>
                <a:off x="3091114" y="2397668"/>
                <a:ext cx="1696298" cy="369332"/>
              </a:xfrm>
              <a:prstGeom prst="rect">
                <a:avLst/>
              </a:prstGeom>
              <a:blipFill rotWithShape="0">
                <a:blip r:embed="rId11"/>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3090453" y="2860512"/>
                <a:ext cx="12923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mtClean="0">
                          <a:latin typeface="Cambria Math" panose="02040503050406030204" pitchFamily="18" charset="0"/>
                        </a:rPr>
                        <m:t>=0</m:t>
                      </m:r>
                      <m:r>
                        <a:rPr lang="es-ES" b="0" i="0" smtClean="0">
                          <a:latin typeface="Cambria Math" panose="02040503050406030204" pitchFamily="18" charset="0"/>
                        </a:rPr>
                        <m:t>.</m:t>
                      </m:r>
                      <m:r>
                        <a:rPr lang="es-ES">
                          <a:latin typeface="Cambria Math" panose="02040503050406030204" pitchFamily="18" charset="0"/>
                        </a:rPr>
                        <m:t>00866</m:t>
                      </m:r>
                    </m:oMath>
                  </m:oMathPara>
                </a14:m>
                <a:endParaRPr lang="es-ES" dirty="0"/>
              </a:p>
            </p:txBody>
          </p:sp>
        </mc:Choice>
        <mc:Fallback xmlns="">
          <p:sp>
            <p:nvSpPr>
              <p:cNvPr id="13" name="Rectángulo 12"/>
              <p:cNvSpPr>
                <a:spLocks noRot="1" noChangeAspect="1" noMove="1" noResize="1" noEditPoints="1" noAdjustHandles="1" noChangeArrowheads="1" noChangeShapeType="1" noTextEdit="1"/>
              </p:cNvSpPr>
              <p:nvPr/>
            </p:nvSpPr>
            <p:spPr>
              <a:xfrm>
                <a:off x="3090453" y="2860512"/>
                <a:ext cx="1292340" cy="369332"/>
              </a:xfrm>
              <a:prstGeom prst="rect">
                <a:avLst/>
              </a:prstGeom>
              <a:blipFill rotWithShape="0">
                <a:blip r:embed="rId1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1819867" y="4157218"/>
                <a:ext cx="2794932" cy="507831"/>
              </a:xfrm>
              <a:prstGeom prst="rect">
                <a:avLst/>
              </a:prstGeom>
            </p:spPr>
            <p:txBody>
              <a:bodyPr wrap="none">
                <a:spAutoFit/>
              </a:bodyPr>
              <a:lstStyle/>
              <a:p>
                <a:pPr algn="just">
                  <a:lnSpc>
                    <a:spcPct val="150000"/>
                  </a:lnSpc>
                  <a:spcAft>
                    <a:spcPts val="0"/>
                  </a:spcAft>
                  <a:tabLst>
                    <a:tab pos="-457200" algn="l"/>
                  </a:tabLst>
                </a:pPr>
                <a14:m>
                  <m:oMath xmlns:m="http://schemas.openxmlformats.org/officeDocument/2006/math">
                    <m:r>
                      <a:rPr lang="es-CR" i="1" spc="-15" smtClean="0">
                        <a:latin typeface="Cambria Math" panose="02040503050406030204" pitchFamily="18" charset="0"/>
                        <a:ea typeface="Times New Roman" panose="02020603050405020304" pitchFamily="18" charset="0"/>
                        <a:cs typeface="Times New Roman" panose="02020603050405020304" pitchFamily="18" charset="0"/>
                      </a:rPr>
                      <m:t>𝑃</m:t>
                    </m:r>
                    <m:d>
                      <m:dPr>
                        <m:ctrlPr>
                          <a:rPr lang="es-CR" i="1" spc="-15">
                            <a:latin typeface="Cambria Math" panose="02040503050406030204" pitchFamily="18" charset="0"/>
                            <a:ea typeface="Times New Roman" panose="02020603050405020304" pitchFamily="18" charset="0"/>
                            <a:cs typeface="Times New Roman" panose="02020603050405020304" pitchFamily="18" charset="0"/>
                          </a:rPr>
                        </m:ctrlPr>
                      </m:dPr>
                      <m:e>
                        <m:r>
                          <a:rPr lang="es-CR" i="1" spc="-15">
                            <a:latin typeface="Cambria Math" panose="02040503050406030204" pitchFamily="18" charset="0"/>
                            <a:ea typeface="Times New Roman" panose="02020603050405020304" pitchFamily="18" charset="0"/>
                            <a:cs typeface="Times New Roman" panose="02020603050405020304" pitchFamily="18" charset="0"/>
                          </a:rPr>
                          <m:t>−3</m:t>
                        </m:r>
                        <m:r>
                          <a:rPr lang="es-ES" b="0" i="1" spc="-15" smtClean="0">
                            <a:latin typeface="Cambria Math" panose="02040503050406030204" pitchFamily="18" charset="0"/>
                            <a:ea typeface="Times New Roman" panose="02020603050405020304" pitchFamily="18" charset="0"/>
                            <a:cs typeface="Times New Roman" panose="02020603050405020304" pitchFamily="18" charset="0"/>
                          </a:rPr>
                          <m:t>.</m:t>
                        </m:r>
                        <m:r>
                          <a:rPr lang="es-CR" i="1" spc="-15">
                            <a:latin typeface="Cambria Math" panose="02040503050406030204" pitchFamily="18" charset="0"/>
                            <a:ea typeface="Times New Roman" panose="02020603050405020304" pitchFamily="18" charset="0"/>
                            <a:cs typeface="Times New Roman" panose="02020603050405020304" pitchFamily="18" charset="0"/>
                          </a:rPr>
                          <m:t>45≤</m:t>
                        </m:r>
                        <m:r>
                          <a:rPr lang="es-CR" i="1" spc="-15">
                            <a:latin typeface="Cambria Math" panose="02040503050406030204" pitchFamily="18" charset="0"/>
                            <a:ea typeface="Times New Roman" panose="02020603050405020304" pitchFamily="18" charset="0"/>
                            <a:cs typeface="Times New Roman" panose="02020603050405020304" pitchFamily="18" charset="0"/>
                          </a:rPr>
                          <m:t>𝑍</m:t>
                        </m:r>
                        <m:r>
                          <a:rPr lang="es-CR" i="1" spc="-15">
                            <a:latin typeface="Cambria Math" panose="02040503050406030204" pitchFamily="18" charset="0"/>
                            <a:ea typeface="Times New Roman" panose="02020603050405020304" pitchFamily="18" charset="0"/>
                            <a:cs typeface="Times New Roman" panose="02020603050405020304" pitchFamily="18" charset="0"/>
                          </a:rPr>
                          <m:t>≤−1.10</m:t>
                        </m:r>
                      </m:e>
                    </m:d>
                    <m:r>
                      <a:rPr lang="es-ES" b="0" i="1" spc="-15"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es-CR" spc="-15" dirty="0">
                    <a:ea typeface="Times New Roman" panose="02020603050405020304" pitchFamily="18" charset="0"/>
                    <a:cs typeface="Times New Roman" panose="02020603050405020304" pitchFamily="18" charset="0"/>
                  </a:rPr>
                  <a:t>?</a:t>
                </a:r>
                <a:endParaRPr lang="es-ES" dirty="0">
                  <a:ea typeface="Times New Roman" panose="02020603050405020304" pitchFamily="18" charset="0"/>
                  <a:cs typeface="Times New Roman" panose="02020603050405020304" pitchFamily="18" charset="0"/>
                </a:endParaRPr>
              </a:p>
            </p:txBody>
          </p:sp>
        </mc:Choice>
        <mc:Fallback xmlns="">
          <p:sp>
            <p:nvSpPr>
              <p:cNvPr id="14" name="Rectángulo 13"/>
              <p:cNvSpPr>
                <a:spLocks noRot="1" noChangeAspect="1" noMove="1" noResize="1" noEditPoints="1" noAdjustHandles="1" noChangeArrowheads="1" noChangeShapeType="1" noTextEdit="1"/>
              </p:cNvSpPr>
              <p:nvPr/>
            </p:nvSpPr>
            <p:spPr>
              <a:xfrm>
                <a:off x="1819867" y="4157218"/>
                <a:ext cx="2794932" cy="507831"/>
              </a:xfrm>
              <a:prstGeom prst="rect">
                <a:avLst/>
              </a:prstGeom>
              <a:blipFill rotWithShape="0">
                <a:blip r:embed="rId13"/>
                <a:stretch>
                  <a:fillRect r="-1092" b="-10843"/>
                </a:stretch>
              </a:blipFill>
            </p:spPr>
            <p:txBody>
              <a:bodyPr/>
              <a:lstStyle/>
              <a:p>
                <a:r>
                  <a:rPr lang="es-ES">
                    <a:noFill/>
                  </a:rPr>
                  <a:t> </a:t>
                </a:r>
              </a:p>
            </p:txBody>
          </p:sp>
        </mc:Fallback>
      </mc:AlternateContent>
    </p:spTree>
    <p:extLst>
      <p:ext uri="{BB962C8B-B14F-4D97-AF65-F5344CB8AC3E}">
        <p14:creationId xmlns:p14="http://schemas.microsoft.com/office/powerpoint/2010/main" val="61766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5" grpId="0"/>
      <p:bldP spid="7" grpId="0"/>
      <p:bldP spid="9" grpId="0"/>
      <p:bldP spid="12" grpId="0"/>
      <p:bldP spid="13" grpId="0"/>
      <p:bldP spid="1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a:stretch>
            <a:fillRect/>
          </a:stretch>
        </p:blipFill>
        <p:spPr>
          <a:xfrm>
            <a:off x="7385038" y="3094742"/>
            <a:ext cx="3380857" cy="2538414"/>
          </a:xfrm>
          <a:prstGeom prst="rect">
            <a:avLst/>
          </a:prstGeom>
        </p:spPr>
      </p:pic>
      <p:sp>
        <p:nvSpPr>
          <p:cNvPr id="2" name="CuadroTexto 1"/>
          <p:cNvSpPr txBox="1"/>
          <p:nvPr/>
        </p:nvSpPr>
        <p:spPr>
          <a:xfrm>
            <a:off x="1230489" y="1061156"/>
            <a:ext cx="8015111" cy="369332"/>
          </a:xfrm>
          <a:prstGeom prst="rect">
            <a:avLst/>
          </a:prstGeom>
          <a:noFill/>
        </p:spPr>
        <p:txBody>
          <a:bodyPr wrap="square" rtlCol="0">
            <a:spAutoFit/>
          </a:bodyPr>
          <a:lstStyle/>
          <a:p>
            <a:r>
              <a:rPr lang="es-ES" b="1" dirty="0"/>
              <a:t>Ejemplo 1</a:t>
            </a:r>
            <a:r>
              <a:rPr lang="es-ES" dirty="0"/>
              <a:t>. Una población tiene una media de 80 y una desviación estándar de 14.0</a:t>
            </a:r>
          </a:p>
        </p:txBody>
      </p:sp>
      <p:sp>
        <p:nvSpPr>
          <p:cNvPr id="3" name="CuadroTexto 2"/>
          <p:cNvSpPr txBox="1"/>
          <p:nvPr/>
        </p:nvSpPr>
        <p:spPr>
          <a:xfrm>
            <a:off x="1264355" y="1919110"/>
            <a:ext cx="5678311" cy="369332"/>
          </a:xfrm>
          <a:prstGeom prst="rect">
            <a:avLst/>
          </a:prstGeom>
          <a:noFill/>
        </p:spPr>
        <p:txBody>
          <a:bodyPr wrap="square" rtlCol="0">
            <a:spAutoFit/>
          </a:bodyPr>
          <a:lstStyle/>
          <a:p>
            <a:r>
              <a:rPr lang="es-ES" dirty="0"/>
              <a:t>Calcular la probabilidad de un valor entre 75.0 y 90.0</a:t>
            </a:r>
          </a:p>
        </p:txBody>
      </p:sp>
      <mc:AlternateContent xmlns:mc="http://schemas.openxmlformats.org/markup-compatibility/2006" xmlns:a14="http://schemas.microsoft.com/office/drawing/2010/main">
        <mc:Choice Requires="a14">
          <p:sp>
            <p:nvSpPr>
              <p:cNvPr id="4" name="CuadroTexto 3"/>
              <p:cNvSpPr txBox="1"/>
              <p:nvPr/>
            </p:nvSpPr>
            <p:spPr>
              <a:xfrm>
                <a:off x="1349022" y="2714978"/>
                <a:ext cx="5646802"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75.0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≤90.0</m:t>
                          </m:r>
                        </m:e>
                      </m:d>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𝑃</m:t>
                      </m:r>
                      <m:d>
                        <m:dPr>
                          <m:ctrlPr>
                            <a:rPr lang="es-ES" b="0" i="1" smtClean="0">
                              <a:latin typeface="Cambria Math" panose="02040503050406030204" pitchFamily="18" charset="0"/>
                              <a:ea typeface="Cambria Math" panose="02040503050406030204" pitchFamily="18" charset="0"/>
                            </a:rPr>
                          </m:ctrlPr>
                        </m:dPr>
                        <m:e>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75.0−80</m:t>
                              </m:r>
                            </m:num>
                            <m:den>
                              <m:r>
                                <a:rPr lang="es-ES" b="0" i="1" smtClean="0">
                                  <a:latin typeface="Cambria Math" panose="02040503050406030204" pitchFamily="18" charset="0"/>
                                  <a:ea typeface="Cambria Math" panose="02040503050406030204" pitchFamily="18" charset="0"/>
                                </a:rPr>
                                <m:t>14</m:t>
                              </m:r>
                            </m:den>
                          </m:f>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𝑍</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90.0−80</m:t>
                              </m:r>
                            </m:num>
                            <m:den>
                              <m:r>
                                <a:rPr lang="es-ES" b="0" i="1" smtClean="0">
                                  <a:latin typeface="Cambria Math" panose="02040503050406030204" pitchFamily="18" charset="0"/>
                                  <a:ea typeface="Cambria Math" panose="02040503050406030204" pitchFamily="18" charset="0"/>
                                </a:rPr>
                                <m:t>14.0</m:t>
                              </m:r>
                            </m:den>
                          </m:f>
                        </m:e>
                      </m:d>
                      <m:r>
                        <a:rPr lang="es-ES" b="0" i="1" smtClean="0">
                          <a:latin typeface="Cambria Math" panose="02040503050406030204" pitchFamily="18" charset="0"/>
                          <a:ea typeface="Cambria Math" panose="02040503050406030204" pitchFamily="18" charset="0"/>
                        </a:rPr>
                        <m:t> </m:t>
                      </m:r>
                    </m:oMath>
                  </m:oMathPara>
                </a14:m>
                <a:endParaRPr lang="es-ES" dirty="0"/>
              </a:p>
            </p:txBody>
          </p:sp>
        </mc:Choice>
        <mc:Fallback xmlns="">
          <p:sp>
            <p:nvSpPr>
              <p:cNvPr id="4" name="CuadroTexto 3"/>
              <p:cNvSpPr txBox="1">
                <a:spLocks noRot="1" noChangeAspect="1" noMove="1" noResize="1" noEditPoints="1" noAdjustHandles="1" noChangeArrowheads="1" noChangeShapeType="1" noTextEdit="1"/>
              </p:cNvSpPr>
              <p:nvPr/>
            </p:nvSpPr>
            <p:spPr>
              <a:xfrm>
                <a:off x="1349022" y="2714978"/>
                <a:ext cx="5646802" cy="622350"/>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3471333" y="3764843"/>
                <a:ext cx="24134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m:t>
                      </m:r>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−0.36</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𝑍</m:t>
                          </m:r>
                          <m:r>
                            <a:rPr lang="es-ES" b="0" i="1" smtClean="0">
                              <a:latin typeface="Cambria Math" panose="02040503050406030204" pitchFamily="18" charset="0"/>
                              <a:ea typeface="Cambria Math" panose="02040503050406030204" pitchFamily="18" charset="0"/>
                            </a:rPr>
                            <m:t>≤0.71</m:t>
                          </m:r>
                        </m:e>
                      </m:d>
                    </m:oMath>
                  </m:oMathPara>
                </a14:m>
                <a:endParaRPr lang="es-ES" dirty="0"/>
              </a:p>
            </p:txBody>
          </p:sp>
        </mc:Choice>
        <mc:Fallback xmlns="">
          <p:sp>
            <p:nvSpPr>
              <p:cNvPr id="6" name="CuadroTexto 5"/>
              <p:cNvSpPr txBox="1">
                <a:spLocks noRot="1" noChangeAspect="1" noMove="1" noResize="1" noEditPoints="1" noAdjustHandles="1" noChangeArrowheads="1" noChangeShapeType="1" noTextEdit="1"/>
              </p:cNvSpPr>
              <p:nvPr/>
            </p:nvSpPr>
            <p:spPr>
              <a:xfrm>
                <a:off x="3471333" y="3764843"/>
                <a:ext cx="2413418" cy="276999"/>
              </a:xfrm>
              <a:prstGeom prst="rect">
                <a:avLst/>
              </a:prstGeom>
              <a:blipFill rotWithShape="0">
                <a:blip r:embed="rId4"/>
                <a:stretch>
                  <a:fillRect l="-505" b="-1111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3471333" y="4464755"/>
                <a:ext cx="22887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m:t>
                      </m:r>
                      <m:r>
                        <a:rPr lang="es-ES" b="0" i="1" smtClean="0">
                          <a:latin typeface="Cambria Math" panose="02040503050406030204" pitchFamily="18" charset="0"/>
                        </a:rPr>
                        <m:t>𝐹</m:t>
                      </m:r>
                      <m:d>
                        <m:dPr>
                          <m:ctrlPr>
                            <a:rPr lang="es-ES" b="0" i="1" smtClean="0">
                              <a:latin typeface="Cambria Math" panose="02040503050406030204" pitchFamily="18" charset="0"/>
                            </a:rPr>
                          </m:ctrlPr>
                        </m:dPr>
                        <m:e>
                          <m:r>
                            <a:rPr lang="es-ES" b="0" i="1" smtClean="0">
                              <a:latin typeface="Cambria Math" panose="02040503050406030204" pitchFamily="18" charset="0"/>
                            </a:rPr>
                            <m:t>0.71</m:t>
                          </m:r>
                        </m:e>
                      </m:d>
                      <m:r>
                        <a:rPr lang="es-ES" b="0" i="1" smtClean="0">
                          <a:latin typeface="Cambria Math" panose="02040503050406030204" pitchFamily="18" charset="0"/>
                        </a:rPr>
                        <m:t>−</m:t>
                      </m:r>
                      <m:r>
                        <a:rPr lang="es-ES" b="0" i="1" smtClean="0">
                          <a:latin typeface="Cambria Math" panose="02040503050406030204" pitchFamily="18" charset="0"/>
                        </a:rPr>
                        <m:t>𝐹</m:t>
                      </m:r>
                      <m:r>
                        <a:rPr lang="es-ES" b="0" i="1" smtClean="0">
                          <a:latin typeface="Cambria Math" panose="02040503050406030204" pitchFamily="18" charset="0"/>
                        </a:rPr>
                        <m:t>(−0.36)</m:t>
                      </m:r>
                    </m:oMath>
                  </m:oMathPara>
                </a14:m>
                <a:endParaRPr lang="es-ES" dirty="0"/>
              </a:p>
            </p:txBody>
          </p:sp>
        </mc:Choice>
        <mc:Fallback xmlns="">
          <p:sp>
            <p:nvSpPr>
              <p:cNvPr id="7" name="CuadroTexto 6"/>
              <p:cNvSpPr txBox="1">
                <a:spLocks noRot="1" noChangeAspect="1" noMove="1" noResize="1" noEditPoints="1" noAdjustHandles="1" noChangeArrowheads="1" noChangeShapeType="1" noTextEdit="1"/>
              </p:cNvSpPr>
              <p:nvPr/>
            </p:nvSpPr>
            <p:spPr>
              <a:xfrm>
                <a:off x="3471333" y="4464755"/>
                <a:ext cx="2288768" cy="276999"/>
              </a:xfrm>
              <a:prstGeom prst="rect">
                <a:avLst/>
              </a:prstGeom>
              <a:blipFill rotWithShape="0">
                <a:blip r:embed="rId5"/>
                <a:stretch>
                  <a:fillRect l="-532" t="-2174" r="-3191" b="-3260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3460044" y="5085644"/>
                <a:ext cx="22009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=0.76115−0.35942</m:t>
                      </m:r>
                    </m:oMath>
                  </m:oMathPara>
                </a14:m>
                <a:endParaRPr lang="es-ES" dirty="0"/>
              </a:p>
            </p:txBody>
          </p:sp>
        </mc:Choice>
        <mc:Fallback xmlns="">
          <p:sp>
            <p:nvSpPr>
              <p:cNvPr id="9" name="CuadroTexto 8"/>
              <p:cNvSpPr txBox="1">
                <a:spLocks noRot="1" noChangeAspect="1" noMove="1" noResize="1" noEditPoints="1" noAdjustHandles="1" noChangeArrowheads="1" noChangeShapeType="1" noTextEdit="1"/>
              </p:cNvSpPr>
              <p:nvPr/>
            </p:nvSpPr>
            <p:spPr>
              <a:xfrm>
                <a:off x="3460044" y="5085644"/>
                <a:ext cx="2200924" cy="276999"/>
              </a:xfrm>
              <a:prstGeom prst="rect">
                <a:avLst/>
              </a:prstGeom>
              <a:blipFill rotWithShape="0">
                <a:blip r:embed="rId6"/>
                <a:stretch>
                  <a:fillRect l="-831" r="-2493" b="-652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CuadroTexto 14"/>
              <p:cNvSpPr txBox="1"/>
              <p:nvPr/>
            </p:nvSpPr>
            <p:spPr>
              <a:xfrm>
                <a:off x="3482623" y="5717823"/>
                <a:ext cx="110767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=0.40173</m:t>
                      </m:r>
                    </m:oMath>
                  </m:oMathPara>
                </a14:m>
                <a:endParaRPr lang="es-ES"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3482623" y="5717823"/>
                <a:ext cx="1107676" cy="276999"/>
              </a:xfrm>
              <a:prstGeom prst="rect">
                <a:avLst/>
              </a:prstGeom>
              <a:blipFill rotWithShape="0">
                <a:blip r:embed="rId7"/>
                <a:stretch>
                  <a:fillRect l="-1648" r="-4945" b="-6667"/>
                </a:stretch>
              </a:blipFill>
            </p:spPr>
            <p:txBody>
              <a:bodyPr/>
              <a:lstStyle/>
              <a:p>
                <a:r>
                  <a:rPr lang="es-ES">
                    <a:noFill/>
                  </a:rPr>
                  <a:t> </a:t>
                </a:r>
              </a:p>
            </p:txBody>
          </p:sp>
        </mc:Fallback>
      </mc:AlternateContent>
    </p:spTree>
    <p:extLst>
      <p:ext uri="{BB962C8B-B14F-4D97-AF65-F5344CB8AC3E}">
        <p14:creationId xmlns:p14="http://schemas.microsoft.com/office/powerpoint/2010/main" val="40739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40681" y="1239754"/>
            <a:ext cx="7667853" cy="923330"/>
          </a:xfrm>
          <a:prstGeom prst="rect">
            <a:avLst/>
          </a:prstGeom>
          <a:noFill/>
        </p:spPr>
        <p:txBody>
          <a:bodyPr wrap="square" rtlCol="0">
            <a:spAutoFit/>
          </a:bodyPr>
          <a:lstStyle/>
          <a:p>
            <a:pPr>
              <a:lnSpc>
                <a:spcPct val="150000"/>
              </a:lnSpc>
            </a:pPr>
            <a:r>
              <a:rPr lang="es-ES" dirty="0"/>
              <a:t>Las combinaciones son aquellas formas de agrupar los elementos de un conjunto teniendo en cuenta que NO influye el orden en que se colocan.</a:t>
            </a:r>
            <a:endParaRPr lang="es-ES" b="1" dirty="0"/>
          </a:p>
        </p:txBody>
      </p:sp>
      <p:sp>
        <p:nvSpPr>
          <p:cNvPr id="3" name="Rectángulo 2"/>
          <p:cNvSpPr/>
          <p:nvPr/>
        </p:nvSpPr>
        <p:spPr>
          <a:xfrm>
            <a:off x="1469578" y="3756718"/>
            <a:ext cx="10001956" cy="923330"/>
          </a:xfrm>
          <a:prstGeom prst="rect">
            <a:avLst/>
          </a:prstGeom>
        </p:spPr>
        <p:txBody>
          <a:bodyPr wrap="square">
            <a:spAutoFit/>
          </a:bodyPr>
          <a:lstStyle/>
          <a:p>
            <a:pPr>
              <a:lnSpc>
                <a:spcPct val="150000"/>
              </a:lnSpc>
            </a:pPr>
            <a:r>
              <a:rPr lang="es-ES" dirty="0"/>
              <a:t>De entre 8 personas debemos formar un comité de cinco miembros. ¿</a:t>
            </a:r>
            <a:r>
              <a:rPr lang="es-ES" b="1" dirty="0"/>
              <a:t>Cuántas diferentes posibilidades existen para formar el comité</a:t>
            </a:r>
            <a:r>
              <a:rPr lang="es-ES" dirty="0"/>
              <a:t>?</a:t>
            </a:r>
          </a:p>
        </p:txBody>
      </p:sp>
      <p:sp>
        <p:nvSpPr>
          <p:cNvPr id="8" name="Rectángulo 7"/>
          <p:cNvSpPr/>
          <p:nvPr/>
        </p:nvSpPr>
        <p:spPr>
          <a:xfrm>
            <a:off x="1340680" y="624463"/>
            <a:ext cx="4447378" cy="506164"/>
          </a:xfrm>
          <a:prstGeom prst="rect">
            <a:avLst/>
          </a:prstGeom>
        </p:spPr>
        <p:txBody>
          <a:bodyPr wrap="square">
            <a:spAutoFit/>
          </a:bodyPr>
          <a:lstStyle/>
          <a:p>
            <a:pPr>
              <a:lnSpc>
                <a:spcPct val="150000"/>
              </a:lnSpc>
            </a:pPr>
            <a:r>
              <a:rPr lang="es-ES" sz="2000" b="1" dirty="0">
                <a:solidFill>
                  <a:srgbClr val="0070C0"/>
                </a:solidFill>
                <a:effectLst>
                  <a:outerShdw blurRad="38100" dist="38100" dir="2700000" algn="tl">
                    <a:srgbClr val="000000">
                      <a:alpha val="43137"/>
                    </a:srgbClr>
                  </a:outerShdw>
                </a:effectLst>
                <a:latin typeface="Arial Black" panose="020B0A04020102020204" pitchFamily="34" charset="0"/>
              </a:rPr>
              <a:t>Análisis de Combinaciones</a:t>
            </a:r>
          </a:p>
        </p:txBody>
      </p:sp>
      <p:pic>
        <p:nvPicPr>
          <p:cNvPr id="9" name="Imagen 8"/>
          <p:cNvPicPr>
            <a:picLocks noChangeAspect="1"/>
          </p:cNvPicPr>
          <p:nvPr/>
        </p:nvPicPr>
        <p:blipFill>
          <a:blip r:embed="rId2"/>
          <a:stretch>
            <a:fillRect/>
          </a:stretch>
        </p:blipFill>
        <p:spPr>
          <a:xfrm>
            <a:off x="8685360" y="856899"/>
            <a:ext cx="2723330" cy="2518477"/>
          </a:xfrm>
          <a:prstGeom prst="rect">
            <a:avLst/>
          </a:prstGeom>
        </p:spPr>
      </p:pic>
      <mc:AlternateContent xmlns:mc="http://schemas.openxmlformats.org/markup-compatibility/2006" xmlns:a14="http://schemas.microsoft.com/office/drawing/2010/main">
        <mc:Choice Requires="a14">
          <p:sp>
            <p:nvSpPr>
              <p:cNvPr id="10" name="CuadroTexto 9"/>
              <p:cNvSpPr txBox="1"/>
              <p:nvPr/>
            </p:nvSpPr>
            <p:spPr>
              <a:xfrm>
                <a:off x="4645378" y="2681111"/>
                <a:ext cx="2408673" cy="5577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s-ES" i="1" smtClean="0">
                              <a:latin typeface="Cambria Math" panose="02040503050406030204" pitchFamily="18" charset="0"/>
                            </a:rPr>
                          </m:ctrlPr>
                        </m:dPr>
                        <m:e>
                          <m:m>
                            <m:mPr>
                              <m:mcs>
                                <m:mc>
                                  <m:mcPr>
                                    <m:count m:val="1"/>
                                    <m:mcJc m:val="center"/>
                                  </m:mcPr>
                                </m:mc>
                              </m:mcs>
                              <m:ctrlPr>
                                <a:rPr lang="es-ES" i="1" smtClean="0">
                                  <a:latin typeface="Cambria Math" panose="02040503050406030204" pitchFamily="18" charset="0"/>
                                </a:rPr>
                              </m:ctrlPr>
                            </m:mPr>
                            <m:mr>
                              <m:e>
                                <m:r>
                                  <m:rPr>
                                    <m:brk m:alnAt="7"/>
                                  </m:rPr>
                                  <a:rPr lang="es-ES" b="0" i="1" smtClean="0">
                                    <a:latin typeface="Cambria Math" panose="02040503050406030204" pitchFamily="18" charset="0"/>
                                  </a:rPr>
                                  <m:t>𝑛</m:t>
                                </m:r>
                              </m:e>
                            </m:mr>
                            <m:mr>
                              <m:e>
                                <m:r>
                                  <a:rPr lang="es-ES" b="0" i="1" smtClean="0">
                                    <a:latin typeface="Cambria Math" panose="02040503050406030204" pitchFamily="18" charset="0"/>
                                  </a:rPr>
                                  <m:t>𝑟</m:t>
                                </m:r>
                              </m:e>
                            </m:mr>
                          </m:m>
                        </m:e>
                      </m:d>
                      <m:sSub>
                        <m:sSubPr>
                          <m:ctrlPr>
                            <a:rPr lang="es-ES" i="1" smtClean="0">
                              <a:latin typeface="Cambria Math" panose="02040503050406030204" pitchFamily="18" charset="0"/>
                            </a:rPr>
                          </m:ctrlPr>
                        </m:sSubPr>
                        <m:e>
                          <m:r>
                            <a:rPr lang="es-ES" b="0" i="1" smtClean="0">
                              <a:latin typeface="Cambria Math" panose="02040503050406030204" pitchFamily="18" charset="0"/>
                            </a:rPr>
                            <m:t>=</m:t>
                          </m:r>
                        </m:e>
                        <m:sub>
                          <m:r>
                            <a:rPr lang="es-ES" b="0" i="1" smtClean="0">
                              <a:latin typeface="Cambria Math" panose="02040503050406030204" pitchFamily="18" charset="0"/>
                            </a:rPr>
                            <m:t> </m:t>
                          </m:r>
                          <m:r>
                            <a:rPr lang="es-ES" b="0" i="1" smtClean="0">
                              <a:latin typeface="Cambria Math" panose="02040503050406030204" pitchFamily="18" charset="0"/>
                            </a:rPr>
                            <m:t>𝑛</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𝐶</m:t>
                          </m:r>
                        </m:e>
                        <m:sub>
                          <m:r>
                            <a:rPr lang="es-ES" b="0" i="1" smtClean="0">
                              <a:latin typeface="Cambria Math" panose="02040503050406030204" pitchFamily="18" charset="0"/>
                            </a:rPr>
                            <m:t>𝑟</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𝑛</m:t>
                          </m:r>
                          <m:r>
                            <a:rPr lang="es-ES" b="0" i="1" smtClean="0">
                              <a:latin typeface="Cambria Math" panose="02040503050406030204" pitchFamily="18" charset="0"/>
                            </a:rPr>
                            <m:t>!</m:t>
                          </m:r>
                        </m:num>
                        <m:den>
                          <m:r>
                            <a:rPr lang="es-ES" b="0" i="1" smtClean="0">
                              <a:latin typeface="Cambria Math" panose="02040503050406030204" pitchFamily="18" charset="0"/>
                            </a:rPr>
                            <m:t>𝑟</m:t>
                          </m:r>
                          <m:r>
                            <a:rPr lang="es-ES" b="0" i="1" smtClean="0">
                              <a:latin typeface="Cambria Math" panose="02040503050406030204" pitchFamily="18" charset="0"/>
                            </a:rPr>
                            <m:t>!</m:t>
                          </m:r>
                          <m:d>
                            <m:dPr>
                              <m:ctrlPr>
                                <a:rPr lang="es-ES" b="0" i="1" smtClean="0">
                                  <a:latin typeface="Cambria Math" panose="02040503050406030204" pitchFamily="18" charset="0"/>
                                </a:rPr>
                              </m:ctrlPr>
                            </m:dPr>
                            <m:e>
                              <m:r>
                                <a:rPr lang="es-ES" b="0" i="1" smtClean="0">
                                  <a:latin typeface="Cambria Math" panose="02040503050406030204" pitchFamily="18" charset="0"/>
                                </a:rPr>
                                <m:t>𝑛</m:t>
                              </m:r>
                              <m:r>
                                <a:rPr lang="es-ES" b="0" i="1" smtClean="0">
                                  <a:latin typeface="Cambria Math" panose="02040503050406030204" pitchFamily="18" charset="0"/>
                                </a:rPr>
                                <m:t>−</m:t>
                              </m:r>
                              <m:r>
                                <a:rPr lang="es-ES" b="0" i="1" smtClean="0">
                                  <a:latin typeface="Cambria Math" panose="02040503050406030204" pitchFamily="18" charset="0"/>
                                </a:rPr>
                                <m:t>𝑟</m:t>
                              </m:r>
                            </m:e>
                          </m:d>
                          <m:r>
                            <a:rPr lang="es-ES" b="0" i="1" smtClean="0">
                              <a:latin typeface="Cambria Math" panose="02040503050406030204" pitchFamily="18" charset="0"/>
                            </a:rPr>
                            <m:t>!</m:t>
                          </m:r>
                        </m:den>
                      </m:f>
                    </m:oMath>
                  </m:oMathPara>
                </a14:m>
                <a:endParaRPr lang="es-ES"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4645378" y="2681111"/>
                <a:ext cx="2408673" cy="557781"/>
              </a:xfrm>
              <a:prstGeom prst="rect">
                <a:avLst/>
              </a:prstGeom>
              <a:blipFill rotWithShape="0">
                <a:blip r:embed="rId3"/>
                <a:stretch>
                  <a:fillRect b="-109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4425245" y="4865510"/>
                <a:ext cx="2929007" cy="5596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s-ES" i="1" smtClean="0">
                              <a:latin typeface="Cambria Math" panose="02040503050406030204" pitchFamily="18" charset="0"/>
                            </a:rPr>
                          </m:ctrlPr>
                        </m:dPr>
                        <m:e>
                          <m:m>
                            <m:mPr>
                              <m:mcs>
                                <m:mc>
                                  <m:mcPr>
                                    <m:count m:val="1"/>
                                    <m:mcJc m:val="center"/>
                                  </m:mcPr>
                                </m:mc>
                              </m:mcs>
                              <m:ctrlPr>
                                <a:rPr lang="es-ES" i="1" smtClean="0">
                                  <a:latin typeface="Cambria Math" panose="02040503050406030204" pitchFamily="18" charset="0"/>
                                </a:rPr>
                              </m:ctrlPr>
                            </m:mPr>
                            <m:mr>
                              <m:e>
                                <m:r>
                                  <m:rPr>
                                    <m:brk m:alnAt="7"/>
                                  </m:rPr>
                                  <a:rPr lang="es-ES" b="0" i="1" smtClean="0">
                                    <a:latin typeface="Cambria Math" panose="02040503050406030204" pitchFamily="18" charset="0"/>
                                  </a:rPr>
                                  <m:t>8</m:t>
                                </m:r>
                              </m:e>
                            </m:mr>
                            <m:mr>
                              <m:e>
                                <m:r>
                                  <a:rPr lang="es-ES" b="0" i="1" smtClean="0">
                                    <a:latin typeface="Cambria Math" panose="02040503050406030204" pitchFamily="18" charset="0"/>
                                  </a:rPr>
                                  <m:t>5</m:t>
                                </m:r>
                              </m:e>
                            </m:mr>
                          </m:m>
                        </m:e>
                      </m:d>
                      <m:sSub>
                        <m:sSubPr>
                          <m:ctrlPr>
                            <a:rPr lang="es-ES" i="1" smtClean="0">
                              <a:latin typeface="Cambria Math" panose="02040503050406030204" pitchFamily="18" charset="0"/>
                            </a:rPr>
                          </m:ctrlPr>
                        </m:sSubPr>
                        <m:e>
                          <m:r>
                            <a:rPr lang="es-ES" b="0" i="1" smtClean="0">
                              <a:latin typeface="Cambria Math" panose="02040503050406030204" pitchFamily="18" charset="0"/>
                            </a:rPr>
                            <m:t>=</m:t>
                          </m:r>
                        </m:e>
                        <m:sub>
                          <m:r>
                            <a:rPr lang="es-ES" b="0" i="1" smtClean="0">
                              <a:latin typeface="Cambria Math" panose="02040503050406030204" pitchFamily="18" charset="0"/>
                            </a:rPr>
                            <m:t>8</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𝐶</m:t>
                          </m:r>
                        </m:e>
                        <m:sub>
                          <m:r>
                            <a:rPr lang="es-ES" b="0" i="1" smtClean="0">
                              <a:latin typeface="Cambria Math" panose="02040503050406030204" pitchFamily="18" charset="0"/>
                            </a:rPr>
                            <m:t>5</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8!</m:t>
                          </m:r>
                        </m:num>
                        <m:den>
                          <m:r>
                            <a:rPr lang="es-ES" b="0" i="1" smtClean="0">
                              <a:latin typeface="Cambria Math" panose="02040503050406030204" pitchFamily="18" charset="0"/>
                            </a:rPr>
                            <m:t>5!</m:t>
                          </m:r>
                          <m:d>
                            <m:dPr>
                              <m:ctrlPr>
                                <a:rPr lang="es-ES" b="0" i="1" smtClean="0">
                                  <a:latin typeface="Cambria Math" panose="02040503050406030204" pitchFamily="18" charset="0"/>
                                </a:rPr>
                              </m:ctrlPr>
                            </m:dPr>
                            <m:e>
                              <m:r>
                                <a:rPr lang="es-ES" b="0" i="1" smtClean="0">
                                  <a:latin typeface="Cambria Math" panose="02040503050406030204" pitchFamily="18" charset="0"/>
                                </a:rPr>
                                <m:t>8−5</m:t>
                              </m:r>
                            </m:e>
                          </m:d>
                          <m:r>
                            <a:rPr lang="es-ES" b="0" i="1" smtClean="0">
                              <a:latin typeface="Cambria Math" panose="02040503050406030204" pitchFamily="18" charset="0"/>
                            </a:rPr>
                            <m:t>!</m:t>
                          </m:r>
                        </m:den>
                      </m:f>
                      <m:r>
                        <a:rPr lang="es-ES" b="0" i="1" smtClean="0">
                          <a:latin typeface="Cambria Math" panose="02040503050406030204" pitchFamily="18" charset="0"/>
                        </a:rPr>
                        <m:t>=56</m:t>
                      </m:r>
                    </m:oMath>
                  </m:oMathPara>
                </a14:m>
                <a:endParaRPr lang="es-ES"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4425245" y="4865510"/>
                <a:ext cx="2929007" cy="559640"/>
              </a:xfrm>
              <a:prstGeom prst="rect">
                <a:avLst/>
              </a:prstGeom>
              <a:blipFill rotWithShape="0">
                <a:blip r:embed="rId4"/>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53429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88622" y="258002"/>
            <a:ext cx="10272889" cy="1338828"/>
          </a:xfrm>
          <a:prstGeom prst="rect">
            <a:avLst/>
          </a:prstGeom>
        </p:spPr>
        <p:txBody>
          <a:bodyPr wrap="square">
            <a:spAutoFit/>
          </a:bodyPr>
          <a:lstStyle/>
          <a:p>
            <a:pPr algn="just">
              <a:lnSpc>
                <a:spcPct val="150000"/>
              </a:lnSpc>
            </a:pPr>
            <a:r>
              <a:rPr lang="es-ES" b="1" dirty="0"/>
              <a:t>Ejemplo 2</a:t>
            </a:r>
            <a:r>
              <a:rPr lang="es-ES" dirty="0"/>
              <a:t>. El promedio de los pesos de 500 estudiantes de un colegio universitario es 55 kg y la desviación típica 6 kg. Suponiendo que los pesos se distribuyen normalmente, calcular la probabilidad que estudiantes seleccionado al azar tengo un peso de:</a:t>
            </a:r>
          </a:p>
        </p:txBody>
      </p:sp>
      <p:sp>
        <p:nvSpPr>
          <p:cNvPr id="4" name="Rectángulo 3"/>
          <p:cNvSpPr/>
          <p:nvPr/>
        </p:nvSpPr>
        <p:spPr>
          <a:xfrm>
            <a:off x="1025794" y="1912244"/>
            <a:ext cx="1659429" cy="369332"/>
          </a:xfrm>
          <a:prstGeom prst="rect">
            <a:avLst/>
          </a:prstGeom>
        </p:spPr>
        <p:txBody>
          <a:bodyPr wrap="none">
            <a:spAutoFit/>
          </a:bodyPr>
          <a:lstStyle/>
          <a:p>
            <a:r>
              <a:rPr lang="es-ES" dirty="0"/>
              <a:t>a) Más de 60 kg</a:t>
            </a:r>
          </a:p>
        </p:txBody>
      </p:sp>
      <p:sp>
        <p:nvSpPr>
          <p:cNvPr id="5" name="Rectángulo 4"/>
          <p:cNvSpPr/>
          <p:nvPr/>
        </p:nvSpPr>
        <p:spPr>
          <a:xfrm>
            <a:off x="1149916" y="4361934"/>
            <a:ext cx="1919115" cy="369332"/>
          </a:xfrm>
          <a:prstGeom prst="rect">
            <a:avLst/>
          </a:prstGeom>
        </p:spPr>
        <p:txBody>
          <a:bodyPr wrap="none">
            <a:spAutoFit/>
          </a:bodyPr>
          <a:lstStyle/>
          <a:p>
            <a:r>
              <a:rPr lang="es-ES" dirty="0"/>
              <a:t>b) Menos de 45 kg</a:t>
            </a:r>
          </a:p>
        </p:txBody>
      </p:sp>
      <mc:AlternateContent xmlns:mc="http://schemas.openxmlformats.org/markup-compatibility/2006" xmlns:a14="http://schemas.microsoft.com/office/drawing/2010/main">
        <mc:Choice Requires="a14">
          <p:sp>
            <p:nvSpPr>
              <p:cNvPr id="6" name="CuadroTexto 5"/>
              <p:cNvSpPr txBox="1"/>
              <p:nvPr/>
            </p:nvSpPr>
            <p:spPr>
              <a:xfrm>
                <a:off x="3493911" y="1766711"/>
                <a:ext cx="3065968"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≥60</m:t>
                          </m:r>
                        </m:e>
                      </m:d>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𝑃</m:t>
                      </m:r>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𝑍</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60−55</m:t>
                              </m:r>
                            </m:num>
                            <m:den>
                              <m:r>
                                <a:rPr lang="es-ES" b="0" i="1" smtClean="0">
                                  <a:latin typeface="Cambria Math" panose="02040503050406030204" pitchFamily="18" charset="0"/>
                                  <a:ea typeface="Cambria Math" panose="02040503050406030204" pitchFamily="18" charset="0"/>
                                </a:rPr>
                                <m:t>6</m:t>
                              </m:r>
                            </m:den>
                          </m:f>
                        </m:e>
                      </m:d>
                    </m:oMath>
                  </m:oMathPara>
                </a14:m>
                <a:endParaRPr lang="es-ES" dirty="0"/>
              </a:p>
            </p:txBody>
          </p:sp>
        </mc:Choice>
        <mc:Fallback xmlns="">
          <p:sp>
            <p:nvSpPr>
              <p:cNvPr id="6" name="CuadroTexto 5"/>
              <p:cNvSpPr txBox="1">
                <a:spLocks noRot="1" noChangeAspect="1" noMove="1" noResize="1" noEditPoints="1" noAdjustHandles="1" noChangeArrowheads="1" noChangeShapeType="1" noTextEdit="1"/>
              </p:cNvSpPr>
              <p:nvPr/>
            </p:nvSpPr>
            <p:spPr>
              <a:xfrm>
                <a:off x="3493911" y="1766711"/>
                <a:ext cx="3065968" cy="622350"/>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4600223" y="2556933"/>
                <a:ext cx="150688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m:t>
                      </m:r>
                      <m:r>
                        <a:rPr lang="es-ES" b="0" i="1" smtClean="0">
                          <a:latin typeface="Cambria Math" panose="02040503050406030204" pitchFamily="18" charset="0"/>
                        </a:rPr>
                        <m:t>𝑃</m:t>
                      </m:r>
                      <m:r>
                        <a:rPr lang="es-ES" b="0" i="1" smtClean="0">
                          <a:latin typeface="Cambria Math" panose="02040503050406030204" pitchFamily="18" charset="0"/>
                        </a:rPr>
                        <m:t>(</m:t>
                      </m:r>
                      <m:r>
                        <a:rPr lang="es-ES" b="0" i="1" smtClean="0">
                          <a:latin typeface="Cambria Math" panose="02040503050406030204" pitchFamily="18" charset="0"/>
                        </a:rPr>
                        <m:t>𝑍</m:t>
                      </m:r>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0.83)</m:t>
                      </m:r>
                    </m:oMath>
                  </m:oMathPara>
                </a14:m>
                <a:endParaRPr lang="es-ES"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4600223" y="2556933"/>
                <a:ext cx="1506887" cy="276999"/>
              </a:xfrm>
              <a:prstGeom prst="rect">
                <a:avLst/>
              </a:prstGeom>
              <a:blipFill rotWithShape="0">
                <a:blip r:embed="rId3"/>
                <a:stretch>
                  <a:fillRect l="-1619" t="-2174" r="-5668" b="-3260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CuadroTexto 12"/>
              <p:cNvSpPr txBox="1"/>
              <p:nvPr/>
            </p:nvSpPr>
            <p:spPr>
              <a:xfrm>
                <a:off x="4611511" y="3098799"/>
                <a:ext cx="14686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=1−</m:t>
                      </m:r>
                      <m:r>
                        <a:rPr lang="es-ES" b="0" i="1" smtClean="0">
                          <a:latin typeface="Cambria Math" panose="02040503050406030204" pitchFamily="18" charset="0"/>
                        </a:rPr>
                        <m:t>𝐹</m:t>
                      </m:r>
                      <m:d>
                        <m:dPr>
                          <m:ctrlPr>
                            <a:rPr lang="es-ES" b="0" i="1" smtClean="0">
                              <a:latin typeface="Cambria Math" panose="02040503050406030204" pitchFamily="18" charset="0"/>
                            </a:rPr>
                          </m:ctrlPr>
                        </m:dPr>
                        <m:e>
                          <m:r>
                            <a:rPr lang="es-ES" b="0" i="1" smtClean="0">
                              <a:latin typeface="Cambria Math" panose="02040503050406030204" pitchFamily="18" charset="0"/>
                            </a:rPr>
                            <m:t>0.83</m:t>
                          </m:r>
                        </m:e>
                      </m:d>
                    </m:oMath>
                  </m:oMathPara>
                </a14:m>
                <a:endParaRPr lang="es-ES"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4611511" y="3098799"/>
                <a:ext cx="1468607" cy="276999"/>
              </a:xfrm>
              <a:prstGeom prst="rect">
                <a:avLst/>
              </a:prstGeom>
              <a:blipFill rotWithShape="0">
                <a:blip r:embed="rId4"/>
                <a:stretch>
                  <a:fillRect l="-1245" b="-652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4558009" y="3549134"/>
                <a:ext cx="2518638" cy="369332"/>
              </a:xfrm>
              <a:prstGeom prst="rect">
                <a:avLst/>
              </a:prstGeom>
            </p:spPr>
            <p:txBody>
              <a:bodyPr wrap="none">
                <a:spAutoFit/>
              </a:bodyPr>
              <a:lstStyle/>
              <a:p>
                <a14:m>
                  <m:oMath xmlns:m="http://schemas.openxmlformats.org/officeDocument/2006/math">
                    <m:r>
                      <a:rPr lang="es-ES"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m:t>
                    </m:r>
                    <m:r>
                      <a:rPr lang="es-ES" i="1">
                        <a:latin typeface="Cambria Math" panose="02040503050406030204" pitchFamily="18" charset="0"/>
                        <a:ea typeface="Cambria Math" panose="02040503050406030204" pitchFamily="18" charset="0"/>
                      </a:rPr>
                      <m:t>0.79673</m:t>
                    </m:r>
                  </m:oMath>
                </a14:m>
                <a:r>
                  <a:rPr lang="es-ES" dirty="0"/>
                  <a:t>=0.20327</a:t>
                </a:r>
              </a:p>
            </p:txBody>
          </p:sp>
        </mc:Choice>
        <mc:Fallback xmlns="">
          <p:sp>
            <p:nvSpPr>
              <p:cNvPr id="14" name="Rectángulo 13"/>
              <p:cNvSpPr>
                <a:spLocks noRot="1" noChangeAspect="1" noMove="1" noResize="1" noEditPoints="1" noAdjustHandles="1" noChangeArrowheads="1" noChangeShapeType="1" noTextEdit="1"/>
              </p:cNvSpPr>
              <p:nvPr/>
            </p:nvSpPr>
            <p:spPr>
              <a:xfrm>
                <a:off x="4558009" y="3549134"/>
                <a:ext cx="2518638" cy="369332"/>
              </a:xfrm>
              <a:prstGeom prst="rect">
                <a:avLst/>
              </a:prstGeom>
              <a:blipFill rotWithShape="0">
                <a:blip r:embed="rId5"/>
                <a:stretch>
                  <a:fillRect t="-8197" r="-1211" b="-2459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CuadroTexto 14"/>
              <p:cNvSpPr txBox="1"/>
              <p:nvPr/>
            </p:nvSpPr>
            <p:spPr>
              <a:xfrm>
                <a:off x="3595511" y="4205111"/>
                <a:ext cx="3065968"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≤45</m:t>
                          </m:r>
                        </m:e>
                      </m:d>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𝑃</m:t>
                      </m:r>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𝑍</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45−55</m:t>
                              </m:r>
                            </m:num>
                            <m:den>
                              <m:r>
                                <a:rPr lang="es-ES" b="0" i="1" smtClean="0">
                                  <a:latin typeface="Cambria Math" panose="02040503050406030204" pitchFamily="18" charset="0"/>
                                  <a:ea typeface="Cambria Math" panose="02040503050406030204" pitchFamily="18" charset="0"/>
                                </a:rPr>
                                <m:t>6</m:t>
                              </m:r>
                            </m:den>
                          </m:f>
                        </m:e>
                      </m:d>
                    </m:oMath>
                  </m:oMathPara>
                </a14:m>
                <a:endParaRPr lang="es-ES"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3595511" y="4205111"/>
                <a:ext cx="3065968" cy="622350"/>
              </a:xfrm>
              <a:prstGeom prst="rect">
                <a:avLst/>
              </a:prstGeom>
              <a:blipFill rotWithShape="0">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CuadroTexto 15"/>
              <p:cNvSpPr txBox="1"/>
              <p:nvPr/>
            </p:nvSpPr>
            <p:spPr>
              <a:xfrm>
                <a:off x="4701823" y="5017911"/>
                <a:ext cx="168001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m:t>
                      </m:r>
                      <m:r>
                        <a:rPr lang="es-ES" b="0" i="1" smtClean="0">
                          <a:latin typeface="Cambria Math" panose="02040503050406030204" pitchFamily="18" charset="0"/>
                        </a:rPr>
                        <m:t>𝑃</m:t>
                      </m:r>
                      <m:r>
                        <a:rPr lang="es-ES" b="0" i="1" smtClean="0">
                          <a:latin typeface="Cambria Math" panose="02040503050406030204" pitchFamily="18" charset="0"/>
                        </a:rPr>
                        <m:t>(</m:t>
                      </m:r>
                      <m:r>
                        <a:rPr lang="es-ES" b="0" i="1" smtClean="0">
                          <a:latin typeface="Cambria Math" panose="02040503050406030204" pitchFamily="18" charset="0"/>
                        </a:rPr>
                        <m:t>𝑍</m:t>
                      </m:r>
                      <m:r>
                        <a:rPr lang="es-ES" b="0" i="1" smtClean="0">
                          <a:latin typeface="Cambria Math" panose="02040503050406030204" pitchFamily="18" charset="0"/>
                          <a:ea typeface="Cambria Math" panose="02040503050406030204" pitchFamily="18" charset="0"/>
                        </a:rPr>
                        <m:t>≤−1.67)</m:t>
                      </m:r>
                    </m:oMath>
                  </m:oMathPara>
                </a14:m>
                <a:endParaRPr lang="es-ES" dirty="0"/>
              </a:p>
            </p:txBody>
          </p:sp>
        </mc:Choice>
        <mc:Fallback xmlns="">
          <p:sp>
            <p:nvSpPr>
              <p:cNvPr id="16" name="CuadroTexto 15"/>
              <p:cNvSpPr txBox="1">
                <a:spLocks noRot="1" noChangeAspect="1" noMove="1" noResize="1" noEditPoints="1" noAdjustHandles="1" noChangeArrowheads="1" noChangeShapeType="1" noTextEdit="1"/>
              </p:cNvSpPr>
              <p:nvPr/>
            </p:nvSpPr>
            <p:spPr>
              <a:xfrm>
                <a:off x="4701823" y="5017911"/>
                <a:ext cx="1680012" cy="276999"/>
              </a:xfrm>
              <a:prstGeom prst="rect">
                <a:avLst/>
              </a:prstGeom>
              <a:blipFill rotWithShape="0">
                <a:blip r:embed="rId7"/>
                <a:stretch>
                  <a:fillRect l="-725" t="-2174" r="-4710" b="-3260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CuadroTexto 16"/>
              <p:cNvSpPr txBox="1"/>
              <p:nvPr/>
            </p:nvSpPr>
            <p:spPr>
              <a:xfrm>
                <a:off x="4724400" y="5514621"/>
                <a:ext cx="12377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m:t>
                      </m:r>
                      <m:r>
                        <a:rPr lang="es-ES" b="0" i="1" smtClean="0">
                          <a:latin typeface="Cambria Math" panose="02040503050406030204" pitchFamily="18" charset="0"/>
                        </a:rPr>
                        <m:t>𝐹</m:t>
                      </m:r>
                      <m:d>
                        <m:dPr>
                          <m:ctrlPr>
                            <a:rPr lang="es-ES" b="0" i="1" smtClean="0">
                              <a:latin typeface="Cambria Math" panose="02040503050406030204" pitchFamily="18" charset="0"/>
                            </a:rPr>
                          </m:ctrlPr>
                        </m:dPr>
                        <m:e>
                          <m:r>
                            <a:rPr lang="es-ES" b="0" i="1" smtClean="0">
                              <a:latin typeface="Cambria Math" panose="02040503050406030204" pitchFamily="18" charset="0"/>
                            </a:rPr>
                            <m:t>−1.67</m:t>
                          </m:r>
                        </m:e>
                      </m:d>
                    </m:oMath>
                  </m:oMathPara>
                </a14:m>
                <a:endParaRPr lang="es-ES"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4724400" y="5514621"/>
                <a:ext cx="1237775" cy="276999"/>
              </a:xfrm>
              <a:prstGeom prst="rect">
                <a:avLst/>
              </a:prstGeom>
              <a:blipFill rotWithShape="0">
                <a:blip r:embed="rId8"/>
                <a:stretch>
                  <a:fillRect l="-1478" b="-66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CuadroTexto 17"/>
              <p:cNvSpPr txBox="1"/>
              <p:nvPr/>
            </p:nvSpPr>
            <p:spPr>
              <a:xfrm>
                <a:off x="4724400" y="6000044"/>
                <a:ext cx="110767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=0.04746</m:t>
                      </m:r>
                    </m:oMath>
                  </m:oMathPara>
                </a14:m>
                <a:endParaRPr lang="es-ES" dirty="0"/>
              </a:p>
            </p:txBody>
          </p:sp>
        </mc:Choice>
        <mc:Fallback xmlns="">
          <p:sp>
            <p:nvSpPr>
              <p:cNvPr id="18" name="CuadroTexto 17"/>
              <p:cNvSpPr txBox="1">
                <a:spLocks noRot="1" noChangeAspect="1" noMove="1" noResize="1" noEditPoints="1" noAdjustHandles="1" noChangeArrowheads="1" noChangeShapeType="1" noTextEdit="1"/>
              </p:cNvSpPr>
              <p:nvPr/>
            </p:nvSpPr>
            <p:spPr>
              <a:xfrm>
                <a:off x="4724400" y="6000044"/>
                <a:ext cx="1107676" cy="276999"/>
              </a:xfrm>
              <a:prstGeom prst="rect">
                <a:avLst/>
              </a:prstGeom>
              <a:blipFill rotWithShape="0">
                <a:blip r:embed="rId9"/>
                <a:stretch>
                  <a:fillRect l="-1648" r="-4396" b="-6522"/>
                </a:stretch>
              </a:blipFill>
            </p:spPr>
            <p:txBody>
              <a:bodyPr/>
              <a:lstStyle/>
              <a:p>
                <a:r>
                  <a:rPr lang="es-ES">
                    <a:noFill/>
                  </a:rPr>
                  <a:t> </a:t>
                </a:r>
              </a:p>
            </p:txBody>
          </p:sp>
        </mc:Fallback>
      </mc:AlternateContent>
    </p:spTree>
    <p:extLst>
      <p:ext uri="{BB962C8B-B14F-4D97-AF65-F5344CB8AC3E}">
        <p14:creationId xmlns:p14="http://schemas.microsoft.com/office/powerpoint/2010/main" val="275898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P spid="13" grpId="0"/>
      <p:bldP spid="14" grpId="0"/>
      <p:bldP spid="15" grpId="0"/>
      <p:bldP spid="16" grpId="0"/>
      <p:bldP spid="17" grpId="0"/>
      <p:bldP spid="1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69244" y="582347"/>
            <a:ext cx="10103556" cy="1338828"/>
          </a:xfrm>
          <a:prstGeom prst="rect">
            <a:avLst/>
          </a:prstGeom>
        </p:spPr>
        <p:txBody>
          <a:bodyPr wrap="square">
            <a:spAutoFit/>
          </a:bodyPr>
          <a:lstStyle/>
          <a:p>
            <a:pPr algn="just">
              <a:lnSpc>
                <a:spcPct val="150000"/>
              </a:lnSpc>
            </a:pPr>
            <a:r>
              <a:rPr lang="es-ES" b="1" dirty="0"/>
              <a:t>Ejemplo 3</a:t>
            </a:r>
            <a:r>
              <a:rPr lang="es-ES" dirty="0"/>
              <a:t>. En una ciudad se estima que la temperatura máxima en el mes de junio sigue una distribución normal, con una media aritmética 25° y desviación estándar 5°. Calcular el número de días del mes en los que se espera alcanzar máximas entre 27° y 30°.</a:t>
            </a:r>
          </a:p>
        </p:txBody>
      </p:sp>
      <mc:AlternateContent xmlns:mc="http://schemas.openxmlformats.org/markup-compatibility/2006" xmlns:a14="http://schemas.microsoft.com/office/drawing/2010/main">
        <mc:Choice Requires="a14">
          <p:sp>
            <p:nvSpPr>
              <p:cNvPr id="6" name="CuadroTexto 5"/>
              <p:cNvSpPr txBox="1"/>
              <p:nvPr/>
            </p:nvSpPr>
            <p:spPr>
              <a:xfrm>
                <a:off x="2286001" y="2387599"/>
                <a:ext cx="4713855"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27</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≤30</m:t>
                          </m:r>
                        </m:e>
                      </m:d>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𝑃</m:t>
                      </m:r>
                      <m:d>
                        <m:dPr>
                          <m:ctrlPr>
                            <a:rPr lang="es-ES" b="0" i="1" smtClean="0">
                              <a:latin typeface="Cambria Math" panose="02040503050406030204" pitchFamily="18" charset="0"/>
                              <a:ea typeface="Cambria Math" panose="02040503050406030204" pitchFamily="18" charset="0"/>
                            </a:rPr>
                          </m:ctrlPr>
                        </m:dPr>
                        <m:e>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27−25</m:t>
                              </m:r>
                            </m:num>
                            <m:den>
                              <m:r>
                                <a:rPr lang="es-ES" b="0" i="1" smtClean="0">
                                  <a:latin typeface="Cambria Math" panose="02040503050406030204" pitchFamily="18" charset="0"/>
                                  <a:ea typeface="Cambria Math" panose="02040503050406030204" pitchFamily="18" charset="0"/>
                                </a:rPr>
                                <m:t>5</m:t>
                              </m:r>
                            </m:den>
                          </m:f>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𝑍</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30−25</m:t>
                              </m:r>
                            </m:num>
                            <m:den>
                              <m:r>
                                <a:rPr lang="es-ES" b="0" i="1" smtClean="0">
                                  <a:latin typeface="Cambria Math" panose="02040503050406030204" pitchFamily="18" charset="0"/>
                                  <a:ea typeface="Cambria Math" panose="02040503050406030204" pitchFamily="18" charset="0"/>
                                </a:rPr>
                                <m:t>5</m:t>
                              </m:r>
                            </m:den>
                          </m:f>
                        </m:e>
                      </m:d>
                    </m:oMath>
                  </m:oMathPara>
                </a14:m>
                <a:endParaRPr lang="es-ES" dirty="0"/>
              </a:p>
            </p:txBody>
          </p:sp>
        </mc:Choice>
        <mc:Fallback xmlns="">
          <p:sp>
            <p:nvSpPr>
              <p:cNvPr id="6" name="CuadroTexto 5"/>
              <p:cNvSpPr txBox="1">
                <a:spLocks noRot="1" noChangeAspect="1" noMove="1" noResize="1" noEditPoints="1" noAdjustHandles="1" noChangeArrowheads="1" noChangeShapeType="1" noTextEdit="1"/>
              </p:cNvSpPr>
              <p:nvPr/>
            </p:nvSpPr>
            <p:spPr>
              <a:xfrm>
                <a:off x="2286001" y="2387599"/>
                <a:ext cx="4713855" cy="622350"/>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3842666" y="3244335"/>
                <a:ext cx="24249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𝑃</m:t>
                      </m:r>
                      <m:d>
                        <m:dPr>
                          <m:ctrlPr>
                            <a:rPr lang="es-ES" i="1">
                              <a:latin typeface="Cambria Math" panose="02040503050406030204" pitchFamily="18" charset="0"/>
                              <a:ea typeface="Cambria Math" panose="02040503050406030204" pitchFamily="18" charset="0"/>
                            </a:rPr>
                          </m:ctrlPr>
                        </m:dPr>
                        <m:e>
                          <m:r>
                            <a:rPr lang="es-ES" i="1">
                              <a:latin typeface="Cambria Math" panose="02040503050406030204" pitchFamily="18" charset="0"/>
                              <a:ea typeface="Cambria Math" panose="02040503050406030204" pitchFamily="18" charset="0"/>
                            </a:rPr>
                            <m:t>0.40≤</m:t>
                          </m:r>
                          <m:r>
                            <a:rPr lang="es-ES" i="1">
                              <a:latin typeface="Cambria Math" panose="02040503050406030204" pitchFamily="18" charset="0"/>
                              <a:ea typeface="Cambria Math" panose="02040503050406030204" pitchFamily="18" charset="0"/>
                            </a:rPr>
                            <m:t>𝑍</m:t>
                          </m:r>
                          <m:r>
                            <a:rPr lang="es-ES" i="1">
                              <a:latin typeface="Cambria Math" panose="02040503050406030204" pitchFamily="18" charset="0"/>
                              <a:ea typeface="Cambria Math" panose="02040503050406030204" pitchFamily="18" charset="0"/>
                            </a:rPr>
                            <m:t>≤1.00</m:t>
                          </m:r>
                        </m:e>
                      </m:d>
                    </m:oMath>
                  </m:oMathPara>
                </a14:m>
                <a:endParaRPr lang="es-ES" dirty="0"/>
              </a:p>
            </p:txBody>
          </p:sp>
        </mc:Choice>
        <mc:Fallback xmlns="">
          <p:sp>
            <p:nvSpPr>
              <p:cNvPr id="7" name="Rectángulo 6"/>
              <p:cNvSpPr>
                <a:spLocks noRot="1" noChangeAspect="1" noMove="1" noResize="1" noEditPoints="1" noAdjustHandles="1" noChangeArrowheads="1" noChangeShapeType="1" noTextEdit="1"/>
              </p:cNvSpPr>
              <p:nvPr/>
            </p:nvSpPr>
            <p:spPr>
              <a:xfrm>
                <a:off x="3842666" y="3244335"/>
                <a:ext cx="2424958" cy="369332"/>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3839534" y="3944245"/>
                <a:ext cx="23003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ea typeface="Cambria Math" panose="02040503050406030204" pitchFamily="18" charset="0"/>
                        </a:rPr>
                        <m:t>=</m:t>
                      </m:r>
                      <m:r>
                        <a:rPr lang="es-ES" i="1" smtClean="0">
                          <a:latin typeface="Cambria Math" panose="02040503050406030204" pitchFamily="18" charset="0"/>
                          <a:ea typeface="Cambria Math" panose="02040503050406030204" pitchFamily="18" charset="0"/>
                        </a:rPr>
                        <m:t>𝐹</m:t>
                      </m:r>
                      <m:d>
                        <m:dPr>
                          <m:ctrlPr>
                            <a:rPr lang="es-ES" i="1">
                              <a:latin typeface="Cambria Math" panose="02040503050406030204" pitchFamily="18" charset="0"/>
                              <a:ea typeface="Cambria Math" panose="02040503050406030204" pitchFamily="18" charset="0"/>
                            </a:rPr>
                          </m:ctrlPr>
                        </m:dPr>
                        <m:e>
                          <m:r>
                            <a:rPr lang="es-ES" i="1">
                              <a:latin typeface="Cambria Math" panose="02040503050406030204" pitchFamily="18" charset="0"/>
                              <a:ea typeface="Cambria Math" panose="02040503050406030204" pitchFamily="18" charset="0"/>
                            </a:rPr>
                            <m:t>1.00</m:t>
                          </m:r>
                        </m:e>
                      </m:d>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𝐹</m:t>
                      </m:r>
                      <m:r>
                        <a:rPr lang="es-ES" i="1">
                          <a:latin typeface="Cambria Math" panose="02040503050406030204" pitchFamily="18" charset="0"/>
                          <a:ea typeface="Cambria Math" panose="02040503050406030204" pitchFamily="18" charset="0"/>
                        </a:rPr>
                        <m:t>(0.40)</m:t>
                      </m:r>
                    </m:oMath>
                  </m:oMathPara>
                </a14:m>
                <a:endParaRPr lang="es-ES" dirty="0"/>
              </a:p>
            </p:txBody>
          </p:sp>
        </mc:Choice>
        <mc:Fallback xmlns="">
          <p:sp>
            <p:nvSpPr>
              <p:cNvPr id="8" name="Rectángulo 7"/>
              <p:cNvSpPr>
                <a:spLocks noRot="1" noChangeAspect="1" noMove="1" noResize="1" noEditPoints="1" noAdjustHandles="1" noChangeArrowheads="1" noChangeShapeType="1" noTextEdit="1"/>
              </p:cNvSpPr>
              <p:nvPr/>
            </p:nvSpPr>
            <p:spPr>
              <a:xfrm>
                <a:off x="3839534" y="3944245"/>
                <a:ext cx="2300310" cy="369332"/>
              </a:xfrm>
              <a:prstGeom prst="rect">
                <a:avLst/>
              </a:prstGeom>
              <a:blipFill rotWithShape="0">
                <a:blip r:embed="rId4"/>
                <a:stretch>
                  <a:fillRect b="-1311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3911600" y="4667955"/>
                <a:ext cx="22009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=0.84134−0.65542</m:t>
                      </m:r>
                    </m:oMath>
                  </m:oMathPara>
                </a14:m>
                <a:endParaRPr lang="es-ES"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3911600" y="4667955"/>
                <a:ext cx="2200924" cy="276999"/>
              </a:xfrm>
              <a:prstGeom prst="rect">
                <a:avLst/>
              </a:prstGeom>
              <a:blipFill rotWithShape="0">
                <a:blip r:embed="rId5"/>
                <a:stretch>
                  <a:fillRect l="-831" r="-2493" b="-888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CuadroTexto 12"/>
              <p:cNvSpPr txBox="1"/>
              <p:nvPr/>
            </p:nvSpPr>
            <p:spPr>
              <a:xfrm>
                <a:off x="3934178" y="5333999"/>
                <a:ext cx="998671" cy="276999"/>
              </a:xfrm>
              <a:prstGeom prst="rect">
                <a:avLst/>
              </a:prstGeom>
              <a:noFill/>
            </p:spPr>
            <p:txBody>
              <a:bodyPr wrap="none" lIns="0" tIns="0" rIns="0" bIns="0" rtlCol="0">
                <a:spAutoFit/>
              </a:bodyPr>
              <a:lstStyle/>
              <a:p>
                <a14:m>
                  <m:oMath xmlns:m="http://schemas.openxmlformats.org/officeDocument/2006/math">
                    <m:r>
                      <a:rPr lang="es-ES" b="0" i="1" smtClean="0">
                        <a:latin typeface="Cambria Math" panose="02040503050406030204" pitchFamily="18" charset="0"/>
                      </a:rPr>
                      <m:t>=0.</m:t>
                    </m:r>
                  </m:oMath>
                </a14:m>
                <a:r>
                  <a:rPr lang="es-ES" dirty="0"/>
                  <a:t>18592</a:t>
                </a:r>
              </a:p>
            </p:txBody>
          </p:sp>
        </mc:Choice>
        <mc:Fallback xmlns="">
          <p:sp>
            <p:nvSpPr>
              <p:cNvPr id="13" name="CuadroTexto 12"/>
              <p:cNvSpPr txBox="1">
                <a:spLocks noRot="1" noChangeAspect="1" noMove="1" noResize="1" noEditPoints="1" noAdjustHandles="1" noChangeArrowheads="1" noChangeShapeType="1" noTextEdit="1"/>
              </p:cNvSpPr>
              <p:nvPr/>
            </p:nvSpPr>
            <p:spPr>
              <a:xfrm>
                <a:off x="3934178" y="5333999"/>
                <a:ext cx="998671" cy="276999"/>
              </a:xfrm>
              <a:prstGeom prst="rect">
                <a:avLst/>
              </a:prstGeom>
              <a:blipFill rotWithShape="0">
                <a:blip r:embed="rId6"/>
                <a:stretch>
                  <a:fillRect l="-4878" t="-28889" r="-13415" b="-5111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CuadroTexto 13"/>
              <p:cNvSpPr txBox="1"/>
              <p:nvPr/>
            </p:nvSpPr>
            <p:spPr>
              <a:xfrm>
                <a:off x="7151512" y="5334000"/>
                <a:ext cx="2213426" cy="3842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s-ES" b="0" i="1" smtClean="0">
                              <a:latin typeface="Cambria Math" panose="02040503050406030204" pitchFamily="18" charset="0"/>
                            </a:rPr>
                          </m:ctrlPr>
                        </m:groupChrPr>
                        <m:e>
                          <m:r>
                            <m:rPr>
                              <m:brk m:alnAt="1"/>
                            </m:rPr>
                            <a:rPr lang="es-ES" b="0" i="1" smtClean="0">
                              <a:latin typeface="Cambria Math" panose="02040503050406030204" pitchFamily="18" charset="0"/>
                            </a:rPr>
                            <m:t>𝑅</m:t>
                          </m:r>
                          <m:r>
                            <a:rPr lang="es-ES" b="0" i="1" smtClean="0">
                              <a:latin typeface="Cambria Math" panose="02040503050406030204" pitchFamily="18" charset="0"/>
                            </a:rPr>
                            <m:t>𝑒𝑠𝑝</m:t>
                          </m:r>
                          <m:r>
                            <a:rPr lang="es-ES" b="0" i="1" smtClean="0">
                              <a:latin typeface="Cambria Math" panose="02040503050406030204" pitchFamily="18" charset="0"/>
                            </a:rPr>
                            <m:t>.</m:t>
                          </m:r>
                        </m:e>
                      </m:groupChr>
                      <m:r>
                        <a:rPr lang="es-ES" b="0" i="1" smtClean="0">
                          <a:latin typeface="Cambria Math" panose="02040503050406030204" pitchFamily="18" charset="0"/>
                        </a:rPr>
                        <m:t>0.18592</m:t>
                      </m:r>
                      <m:d>
                        <m:dPr>
                          <m:ctrlPr>
                            <a:rPr lang="es-ES" b="0" i="1" smtClean="0">
                              <a:latin typeface="Cambria Math" panose="02040503050406030204" pitchFamily="18" charset="0"/>
                            </a:rPr>
                          </m:ctrlPr>
                        </m:dPr>
                        <m:e>
                          <m:r>
                            <a:rPr lang="es-ES" b="0" i="1" smtClean="0">
                              <a:latin typeface="Cambria Math" panose="02040503050406030204" pitchFamily="18" charset="0"/>
                            </a:rPr>
                            <m:t>30</m:t>
                          </m:r>
                        </m:e>
                      </m:d>
                      <m:r>
                        <a:rPr lang="es-ES" b="0" i="1" smtClean="0">
                          <a:latin typeface="Cambria Math" panose="02040503050406030204" pitchFamily="18" charset="0"/>
                        </a:rPr>
                        <m:t>=6</m:t>
                      </m:r>
                    </m:oMath>
                  </m:oMathPara>
                </a14:m>
                <a:endParaRPr lang="es-ES"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7151512" y="5334000"/>
                <a:ext cx="2213426" cy="384272"/>
              </a:xfrm>
              <a:prstGeom prst="rect">
                <a:avLst/>
              </a:prstGeom>
              <a:blipFill rotWithShape="0">
                <a:blip r:embed="rId7"/>
                <a:stretch>
                  <a:fillRect l="-1653" r="-2204" b="-19048"/>
                </a:stretch>
              </a:blipFill>
            </p:spPr>
            <p:txBody>
              <a:bodyPr/>
              <a:lstStyle/>
              <a:p>
                <a:r>
                  <a:rPr lang="es-ES">
                    <a:noFill/>
                  </a:rPr>
                  <a:t> </a:t>
                </a:r>
              </a:p>
            </p:txBody>
          </p:sp>
        </mc:Fallback>
      </mc:AlternateContent>
    </p:spTree>
    <p:extLst>
      <p:ext uri="{BB962C8B-B14F-4D97-AF65-F5344CB8AC3E}">
        <p14:creationId xmlns:p14="http://schemas.microsoft.com/office/powerpoint/2010/main" val="61990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2" grpId="0"/>
      <p:bldP spid="13" grpId="0"/>
      <p:bldP spid="1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049866" y="632177"/>
            <a:ext cx="9708445" cy="1754326"/>
          </a:xfrm>
          <a:prstGeom prst="rect">
            <a:avLst/>
          </a:prstGeom>
          <a:noFill/>
        </p:spPr>
        <p:txBody>
          <a:bodyPr wrap="square" rtlCol="0">
            <a:spAutoFit/>
          </a:bodyPr>
          <a:lstStyle/>
          <a:p>
            <a:pPr algn="just">
              <a:lnSpc>
                <a:spcPct val="150000"/>
              </a:lnSpc>
            </a:pPr>
            <a:r>
              <a:rPr lang="es-ES" b="1" dirty="0"/>
              <a:t>Ejemplo 4</a:t>
            </a:r>
            <a:r>
              <a:rPr lang="es-ES" dirty="0"/>
              <a:t>. Las ventas semanales de una tienda de ropa , tiene una distribución normal, con una media de 1200 dólares y una desviación estándar de 225 dólares. Al propietario le gustaría establecer niveles de inventario de maneras que solo haya 0.05 de probabilidad que se agoten las existencias. ¿Dónde se deben establecer los niveles de inventario? </a:t>
            </a:r>
          </a:p>
        </p:txBody>
      </p:sp>
      <p:pic>
        <p:nvPicPr>
          <p:cNvPr id="8" name="Imagen 7"/>
          <p:cNvPicPr>
            <a:picLocks noChangeAspect="1"/>
          </p:cNvPicPr>
          <p:nvPr/>
        </p:nvPicPr>
        <p:blipFill>
          <a:blip r:embed="rId2"/>
          <a:stretch>
            <a:fillRect/>
          </a:stretch>
        </p:blipFill>
        <p:spPr>
          <a:xfrm>
            <a:off x="7026804" y="1914525"/>
            <a:ext cx="3720219" cy="2515451"/>
          </a:xfrm>
          <a:prstGeom prst="rect">
            <a:avLst/>
          </a:prstGeom>
        </p:spPr>
      </p:pic>
      <p:pic>
        <p:nvPicPr>
          <p:cNvPr id="10" name="Imagen 9"/>
          <p:cNvPicPr>
            <a:picLocks noChangeAspect="1"/>
          </p:cNvPicPr>
          <p:nvPr/>
        </p:nvPicPr>
        <p:blipFill>
          <a:blip r:embed="rId3"/>
          <a:stretch>
            <a:fillRect/>
          </a:stretch>
        </p:blipFill>
        <p:spPr>
          <a:xfrm>
            <a:off x="3406431" y="4524727"/>
            <a:ext cx="1859024" cy="600430"/>
          </a:xfrm>
          <a:prstGeom prst="rect">
            <a:avLst/>
          </a:prstGeom>
        </p:spPr>
      </p:pic>
      <p:pic>
        <p:nvPicPr>
          <p:cNvPr id="11" name="Imagen 10"/>
          <p:cNvPicPr>
            <a:picLocks noChangeAspect="1"/>
          </p:cNvPicPr>
          <p:nvPr/>
        </p:nvPicPr>
        <p:blipFill>
          <a:blip r:embed="rId4"/>
          <a:stretch>
            <a:fillRect/>
          </a:stretch>
        </p:blipFill>
        <p:spPr>
          <a:xfrm>
            <a:off x="2836332" y="5216523"/>
            <a:ext cx="2419019" cy="348897"/>
          </a:xfrm>
          <a:prstGeom prst="rect">
            <a:avLst/>
          </a:prstGeom>
        </p:spPr>
      </p:pic>
      <p:pic>
        <p:nvPicPr>
          <p:cNvPr id="12" name="Imagen 11"/>
          <p:cNvPicPr>
            <a:picLocks noChangeAspect="1"/>
          </p:cNvPicPr>
          <p:nvPr/>
        </p:nvPicPr>
        <p:blipFill>
          <a:blip r:embed="rId5"/>
          <a:stretch>
            <a:fillRect/>
          </a:stretch>
        </p:blipFill>
        <p:spPr>
          <a:xfrm>
            <a:off x="3191228" y="5740577"/>
            <a:ext cx="2157760" cy="332846"/>
          </a:xfrm>
          <a:prstGeom prst="rect">
            <a:avLst/>
          </a:prstGeom>
        </p:spPr>
      </p:pic>
      <p:pic>
        <p:nvPicPr>
          <p:cNvPr id="13" name="Imagen 12"/>
          <p:cNvPicPr>
            <a:picLocks noChangeAspect="1"/>
          </p:cNvPicPr>
          <p:nvPr/>
        </p:nvPicPr>
        <p:blipFill>
          <a:blip r:embed="rId6"/>
          <a:stretch>
            <a:fillRect/>
          </a:stretch>
        </p:blipFill>
        <p:spPr>
          <a:xfrm>
            <a:off x="3772958" y="6248048"/>
            <a:ext cx="2104185" cy="254352"/>
          </a:xfrm>
          <a:prstGeom prst="rect">
            <a:avLst/>
          </a:prstGeom>
        </p:spPr>
      </p:pic>
      <p:pic>
        <p:nvPicPr>
          <p:cNvPr id="14" name="Imagen 13"/>
          <p:cNvPicPr>
            <a:picLocks noChangeAspect="1"/>
          </p:cNvPicPr>
          <p:nvPr/>
        </p:nvPicPr>
        <p:blipFill>
          <a:blip r:embed="rId7"/>
          <a:stretch>
            <a:fillRect/>
          </a:stretch>
        </p:blipFill>
        <p:spPr>
          <a:xfrm>
            <a:off x="7321903" y="5278260"/>
            <a:ext cx="1652764" cy="540905"/>
          </a:xfrm>
          <a:prstGeom prst="rect">
            <a:avLst/>
          </a:prstGeom>
          <a:ln w="38100" cap="sq">
            <a:no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a14="http://schemas.microsoft.com/office/drawing/2010/main">
        <mc:Choice Requires="a14">
          <p:sp>
            <p:nvSpPr>
              <p:cNvPr id="2" name="CuadroTexto 1"/>
              <p:cNvSpPr txBox="1"/>
              <p:nvPr/>
            </p:nvSpPr>
            <p:spPr>
              <a:xfrm>
                <a:off x="1157111" y="2613377"/>
                <a:ext cx="18472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𝑥</m:t>
                              </m:r>
                            </m:e>
                            <m:sub>
                              <m:r>
                                <a:rPr lang="es-ES" b="0" i="1" smtClean="0">
                                  <a:latin typeface="Cambria Math" panose="02040503050406030204" pitchFamily="18" charset="0"/>
                                  <a:ea typeface="Cambria Math" panose="02040503050406030204" pitchFamily="18" charset="0"/>
                                </a:rPr>
                                <m:t>0</m:t>
                              </m:r>
                            </m:sub>
                          </m:sSub>
                        </m:e>
                      </m:d>
                      <m:r>
                        <a:rPr lang="es-ES" b="0" i="1" smtClean="0">
                          <a:latin typeface="Cambria Math" panose="02040503050406030204" pitchFamily="18" charset="0"/>
                          <a:ea typeface="Cambria Math" panose="02040503050406030204" pitchFamily="18" charset="0"/>
                        </a:rPr>
                        <m:t>=0.05</m:t>
                      </m:r>
                    </m:oMath>
                  </m:oMathPara>
                </a14:m>
                <a:endParaRPr lang="es-ES" dirty="0"/>
              </a:p>
            </p:txBody>
          </p:sp>
        </mc:Choice>
        <mc:Fallback xmlns="">
          <p:sp>
            <p:nvSpPr>
              <p:cNvPr id="2" name="CuadroTexto 1"/>
              <p:cNvSpPr txBox="1">
                <a:spLocks noRot="1" noChangeAspect="1" noMove="1" noResize="1" noEditPoints="1" noAdjustHandles="1" noChangeArrowheads="1" noChangeShapeType="1" noTextEdit="1"/>
              </p:cNvSpPr>
              <p:nvPr/>
            </p:nvSpPr>
            <p:spPr>
              <a:xfrm>
                <a:off x="1157111" y="2613377"/>
                <a:ext cx="1847236" cy="276999"/>
              </a:xfrm>
              <a:prstGeom prst="rect">
                <a:avLst/>
              </a:prstGeom>
              <a:blipFill rotWithShape="0">
                <a:blip r:embed="rId8"/>
                <a:stretch>
                  <a:fillRect l="-990" r="-1320" b="-1555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CuadroTexto 14"/>
              <p:cNvSpPr txBox="1"/>
              <p:nvPr/>
            </p:nvSpPr>
            <p:spPr>
              <a:xfrm>
                <a:off x="1072444" y="3330223"/>
                <a:ext cx="5556521"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r>
                                <a:rPr lang="es-CR" b="0" i="1" smtClean="0">
                                  <a:latin typeface="Cambria Math" panose="02040503050406030204" pitchFamily="18" charset="0"/>
                                </a:rPr>
                                <m:t>𝑥</m:t>
                              </m:r>
                              <m:r>
                                <a:rPr lang="es-CR" b="0" i="1" smtClean="0">
                                  <a:latin typeface="Cambria Math" panose="02040503050406030204" pitchFamily="18" charset="0"/>
                                </a:rPr>
                                <m:t>−</m:t>
                              </m:r>
                              <m:r>
                                <a:rPr lang="es-CR" b="0" i="1" smtClean="0">
                                  <a:latin typeface="Cambria Math" panose="02040503050406030204" pitchFamily="18" charset="0"/>
                                  <a:ea typeface="Cambria Math" panose="02040503050406030204" pitchFamily="18" charset="0"/>
                                </a:rPr>
                                <m:t>𝜇</m:t>
                              </m:r>
                            </m:num>
                            <m:den>
                              <m:r>
                                <a:rPr lang="es-ES" b="0" i="1" smtClean="0">
                                  <a:latin typeface="Cambria Math" panose="02040503050406030204" pitchFamily="18" charset="0"/>
                                  <a:ea typeface="Cambria Math" panose="02040503050406030204" pitchFamily="18" charset="0"/>
                                </a:rPr>
                                <m:t>𝜎</m:t>
                              </m:r>
                            </m:den>
                          </m:f>
                          <m:r>
                            <a:rPr lang="es-ES" i="1">
                              <a:latin typeface="Cambria Math" panose="02040503050406030204" pitchFamily="18" charset="0"/>
                              <a:ea typeface="Cambria Math" panose="02040503050406030204" pitchFamily="18" charset="0"/>
                            </a:rPr>
                            <m:t>≤</m:t>
                          </m:r>
                          <m:f>
                            <m:fPr>
                              <m:ctrlPr>
                                <a:rPr lang="es-ES" i="1" smtClean="0">
                                  <a:latin typeface="Cambria Math" panose="02040503050406030204" pitchFamily="18" charset="0"/>
                                  <a:ea typeface="Cambria Math" panose="02040503050406030204" pitchFamily="18" charset="0"/>
                                </a:rPr>
                              </m:ctrlPr>
                            </m:fPr>
                            <m:num>
                              <m:sSub>
                                <m:sSubPr>
                                  <m:ctrlPr>
                                    <a:rPr lang="es-ES"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𝑥</m:t>
                                  </m:r>
                                </m:e>
                                <m:sub>
                                  <m:r>
                                    <a:rPr lang="es-ES" b="0" i="1" smtClean="0">
                                      <a:latin typeface="Cambria Math" panose="02040503050406030204" pitchFamily="18" charset="0"/>
                                      <a:ea typeface="Cambria Math" panose="02040503050406030204" pitchFamily="18" charset="0"/>
                                    </a:rPr>
                                    <m:t>0</m:t>
                                  </m:r>
                                </m:sub>
                              </m:sSub>
                              <m:r>
                                <a:rPr lang="es-ES" b="0" i="1" smtClean="0">
                                  <a:latin typeface="Cambria Math" panose="02040503050406030204" pitchFamily="18" charset="0"/>
                                  <a:ea typeface="Cambria Math" panose="02040503050406030204" pitchFamily="18" charset="0"/>
                                </a:rPr>
                                <m:t>−1200</m:t>
                              </m:r>
                            </m:num>
                            <m:den>
                              <m:r>
                                <a:rPr lang="es-ES" b="0" i="1" smtClean="0">
                                  <a:latin typeface="Cambria Math" panose="02040503050406030204" pitchFamily="18" charset="0"/>
                                  <a:ea typeface="Cambria Math" panose="02040503050406030204" pitchFamily="18" charset="0"/>
                                </a:rPr>
                                <m:t>225</m:t>
                              </m:r>
                            </m:den>
                          </m:f>
                        </m:e>
                      </m:d>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𝑃</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𝑍</m:t>
                      </m:r>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𝑍</m:t>
                          </m:r>
                        </m:e>
                        <m:sub>
                          <m:r>
                            <a:rPr lang="es-ES" b="0" i="1" smtClean="0">
                              <a:latin typeface="Cambria Math" panose="02040503050406030204" pitchFamily="18" charset="0"/>
                              <a:ea typeface="Cambria Math" panose="02040503050406030204" pitchFamily="18" charset="0"/>
                            </a:rPr>
                            <m:t>0</m:t>
                          </m:r>
                        </m:sub>
                      </m:sSub>
                      <m:r>
                        <a:rPr lang="es-ES" b="0" i="1" smtClean="0">
                          <a:latin typeface="Cambria Math" panose="02040503050406030204" pitchFamily="18" charset="0"/>
                          <a:ea typeface="Cambria Math" panose="02040503050406030204" pitchFamily="18" charset="0"/>
                        </a:rPr>
                        <m:t>)=1−0.05=0.95</m:t>
                      </m:r>
                    </m:oMath>
                  </m:oMathPara>
                </a14:m>
                <a:endParaRPr lang="es-ES"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1072444" y="3330223"/>
                <a:ext cx="5556521" cy="622350"/>
              </a:xfrm>
              <a:prstGeom prst="rect">
                <a:avLst/>
              </a:prstGeom>
              <a:blipFill>
                <a:blip r:embed="rId9"/>
                <a:stretch>
                  <a:fillRect/>
                </a:stretch>
              </a:blipFill>
            </p:spPr>
            <p:txBody>
              <a:bodyPr/>
              <a:lstStyle/>
              <a:p>
                <a:r>
                  <a:rPr lang="es-CR">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3606800" y="4092222"/>
                <a:ext cx="1023935" cy="276999"/>
              </a:xfrm>
              <a:prstGeom prst="rect">
                <a:avLst/>
              </a:prstGeom>
            </p:spPr>
            <p:style>
              <a:lnRef idx="2">
                <a:schemeClr val="accent1"/>
              </a:lnRef>
              <a:fillRef idx="1">
                <a:schemeClr val="lt1"/>
              </a:fillRef>
              <a:effectRef idx="0">
                <a:schemeClr val="accent1"/>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0</m:t>
                          </m:r>
                        </m:sub>
                      </m:sSub>
                      <m:r>
                        <a:rPr lang="es-ES" b="0" i="1" smtClean="0">
                          <a:latin typeface="Cambria Math" panose="02040503050406030204" pitchFamily="18" charset="0"/>
                        </a:rPr>
                        <m:t>=1.65</m:t>
                      </m:r>
                    </m:oMath>
                  </m:oMathPara>
                </a14:m>
                <a:endParaRPr lang="es-ES" dirty="0"/>
              </a:p>
            </p:txBody>
          </p:sp>
        </mc:Choice>
        <mc:Fallback xmlns="">
          <p:sp>
            <p:nvSpPr>
              <p:cNvPr id="6" name="CuadroTexto 5"/>
              <p:cNvSpPr txBox="1">
                <a:spLocks noRot="1" noChangeAspect="1" noMove="1" noResize="1" noEditPoints="1" noAdjustHandles="1" noChangeArrowheads="1" noChangeShapeType="1" noTextEdit="1"/>
              </p:cNvSpPr>
              <p:nvPr/>
            </p:nvSpPr>
            <p:spPr>
              <a:xfrm>
                <a:off x="3606800" y="4092222"/>
                <a:ext cx="1023935" cy="276999"/>
              </a:xfrm>
              <a:prstGeom prst="rect">
                <a:avLst/>
              </a:prstGeom>
              <a:blipFill rotWithShape="0">
                <a:blip r:embed="rId10"/>
                <a:stretch>
                  <a:fillRect l="-4706" r="-4706" b="-12500"/>
                </a:stretch>
              </a:blipFill>
            </p:spPr>
            <p:txBody>
              <a:bodyPr/>
              <a:lstStyle/>
              <a:p>
                <a:r>
                  <a:rPr lang="es-ES">
                    <a:noFill/>
                  </a:rPr>
                  <a:t> </a:t>
                </a:r>
              </a:p>
            </p:txBody>
          </p:sp>
        </mc:Fallback>
      </mc:AlternateContent>
    </p:spTree>
    <p:extLst>
      <p:ext uri="{BB962C8B-B14F-4D97-AF65-F5344CB8AC3E}">
        <p14:creationId xmlns:p14="http://schemas.microsoft.com/office/powerpoint/2010/main" val="153104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163897" y="990859"/>
            <a:ext cx="8903118" cy="2116990"/>
          </a:xfrm>
          <a:prstGeom prst="rect">
            <a:avLst/>
          </a:prstGeom>
        </p:spPr>
      </p:pic>
      <mc:AlternateContent xmlns:mc="http://schemas.openxmlformats.org/markup-compatibility/2006" xmlns:a14="http://schemas.microsoft.com/office/drawing/2010/main">
        <mc:Choice Requires="a14">
          <p:sp>
            <p:nvSpPr>
              <p:cNvPr id="4" name="CuadroTexto 3"/>
              <p:cNvSpPr txBox="1"/>
              <p:nvPr/>
            </p:nvSpPr>
            <p:spPr>
              <a:xfrm>
                <a:off x="2668114" y="3270957"/>
                <a:ext cx="4527073"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30</m:t>
                          </m:r>
                          <m:r>
                            <a:rPr lang="es-ES" b="0" i="1" smtClean="0">
                              <a:latin typeface="Cambria Math" panose="02040503050406030204" pitchFamily="18" charset="0"/>
                              <a:ea typeface="Cambria Math" panose="02040503050406030204" pitchFamily="18" charset="0"/>
                            </a:rPr>
                            <m:t>&lt;</m:t>
                          </m:r>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&lt;50</m:t>
                          </m:r>
                        </m:e>
                      </m:d>
                      <m:r>
                        <a:rPr lang="es-ES" b="0" i="1" smtClean="0">
                          <a:latin typeface="Cambria Math" panose="02040503050406030204" pitchFamily="18" charset="0"/>
                          <a:ea typeface="Cambria Math" panose="02040503050406030204" pitchFamily="18" charset="0"/>
                        </a:rPr>
                        <m:t>=</m:t>
                      </m:r>
                      <m:d>
                        <m:dPr>
                          <m:ctrlPr>
                            <a:rPr lang="es-ES" b="0" i="1" smtClean="0">
                              <a:latin typeface="Cambria Math" panose="02040503050406030204" pitchFamily="18" charset="0"/>
                              <a:ea typeface="Cambria Math" panose="02040503050406030204" pitchFamily="18" charset="0"/>
                            </a:rPr>
                          </m:ctrlPr>
                        </m:dPr>
                        <m:e>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30−35</m:t>
                              </m:r>
                            </m:num>
                            <m:den>
                              <m:r>
                                <a:rPr lang="es-ES" b="0" i="1" smtClean="0">
                                  <a:latin typeface="Cambria Math" panose="02040503050406030204" pitchFamily="18" charset="0"/>
                                  <a:ea typeface="Cambria Math" panose="02040503050406030204" pitchFamily="18" charset="0"/>
                                </a:rPr>
                                <m:t>10</m:t>
                              </m:r>
                            </m:den>
                          </m:f>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𝑍</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50−35</m:t>
                              </m:r>
                            </m:num>
                            <m:den>
                              <m:r>
                                <a:rPr lang="es-ES" b="0" i="1" smtClean="0">
                                  <a:latin typeface="Cambria Math" panose="02040503050406030204" pitchFamily="18" charset="0"/>
                                  <a:ea typeface="Cambria Math" panose="02040503050406030204" pitchFamily="18" charset="0"/>
                                </a:rPr>
                                <m:t>10</m:t>
                              </m:r>
                            </m:den>
                          </m:f>
                        </m:e>
                      </m:d>
                    </m:oMath>
                  </m:oMathPara>
                </a14:m>
                <a:endParaRPr lang="es-ES" dirty="0"/>
              </a:p>
            </p:txBody>
          </p:sp>
        </mc:Choice>
        <mc:Fallback xmlns="">
          <p:sp>
            <p:nvSpPr>
              <p:cNvPr id="4" name="CuadroTexto 3"/>
              <p:cNvSpPr txBox="1">
                <a:spLocks noRot="1" noChangeAspect="1" noMove="1" noResize="1" noEditPoints="1" noAdjustHandles="1" noChangeArrowheads="1" noChangeShapeType="1" noTextEdit="1"/>
              </p:cNvSpPr>
              <p:nvPr/>
            </p:nvSpPr>
            <p:spPr>
              <a:xfrm>
                <a:off x="2668114" y="3270957"/>
                <a:ext cx="4527073" cy="622350"/>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4447302" y="4179562"/>
                <a:ext cx="241341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m:t>
                      </m:r>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−0,50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𝑍</m:t>
                          </m:r>
                          <m:r>
                            <a:rPr lang="es-ES" b="0" i="1" smtClean="0">
                              <a:latin typeface="Cambria Math" panose="02040503050406030204" pitchFamily="18" charset="0"/>
                              <a:ea typeface="Cambria Math" panose="02040503050406030204" pitchFamily="18" charset="0"/>
                            </a:rPr>
                            <m:t>≤1,50</m:t>
                          </m:r>
                        </m:e>
                      </m:d>
                    </m:oMath>
                  </m:oMathPara>
                </a14:m>
                <a:endParaRPr lang="es-ES" dirty="0"/>
              </a:p>
            </p:txBody>
          </p:sp>
        </mc:Choice>
        <mc:Fallback xmlns="">
          <p:sp>
            <p:nvSpPr>
              <p:cNvPr id="7" name="CuadroTexto 6"/>
              <p:cNvSpPr txBox="1">
                <a:spLocks noRot="1" noChangeAspect="1" noMove="1" noResize="1" noEditPoints="1" noAdjustHandles="1" noChangeArrowheads="1" noChangeShapeType="1" noTextEdit="1"/>
              </p:cNvSpPr>
              <p:nvPr/>
            </p:nvSpPr>
            <p:spPr>
              <a:xfrm>
                <a:off x="4447302" y="4179562"/>
                <a:ext cx="2413417" cy="276999"/>
              </a:xfrm>
              <a:prstGeom prst="rect">
                <a:avLst/>
              </a:prstGeom>
              <a:blipFill rotWithShape="0">
                <a:blip r:embed="rId4"/>
                <a:stretch>
                  <a:fillRect l="-759" b="-1111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4392044" y="5294488"/>
                <a:ext cx="1922001" cy="276999"/>
              </a:xfrm>
              <a:prstGeom prst="rect">
                <a:avLst/>
              </a:prstGeom>
              <a:noFill/>
            </p:spPr>
            <p:txBody>
              <a:bodyPr wrap="none" lIns="0" tIns="0" rIns="0" bIns="0" rtlCol="0">
                <a:spAutoFit/>
              </a:bodyPr>
              <a:lstStyle/>
              <a:p>
                <a14:m>
                  <m:oMath xmlns:m="http://schemas.openxmlformats.org/officeDocument/2006/math">
                    <m:r>
                      <a:rPr lang="es-ES" b="0" i="1" smtClean="0">
                        <a:latin typeface="Cambria Math" panose="02040503050406030204" pitchFamily="18" charset="0"/>
                      </a:rPr>
                      <m:t>=</m:t>
                    </m:r>
                  </m:oMath>
                </a14:m>
                <a:r>
                  <a:rPr lang="es-ES" dirty="0"/>
                  <a:t> 0,93319 - 0,30854</a:t>
                </a:r>
              </a:p>
            </p:txBody>
          </p:sp>
        </mc:Choice>
        <mc:Fallback xmlns="">
          <p:sp>
            <p:nvSpPr>
              <p:cNvPr id="8" name="CuadroTexto 7"/>
              <p:cNvSpPr txBox="1">
                <a:spLocks noRot="1" noChangeAspect="1" noMove="1" noResize="1" noEditPoints="1" noAdjustHandles="1" noChangeArrowheads="1" noChangeShapeType="1" noTextEdit="1"/>
              </p:cNvSpPr>
              <p:nvPr/>
            </p:nvSpPr>
            <p:spPr>
              <a:xfrm>
                <a:off x="4392044" y="5294488"/>
                <a:ext cx="1922001" cy="276999"/>
              </a:xfrm>
              <a:prstGeom prst="rect">
                <a:avLst/>
              </a:prstGeom>
              <a:blipFill rotWithShape="0">
                <a:blip r:embed="rId5"/>
                <a:stretch>
                  <a:fillRect l="-2532" t="-28889" r="-6329" b="-5111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4413137" y="5777238"/>
                <a:ext cx="998671" cy="276999"/>
              </a:xfrm>
              <a:prstGeom prst="rect">
                <a:avLst/>
              </a:prstGeom>
              <a:noFill/>
            </p:spPr>
            <p:txBody>
              <a:bodyPr wrap="none" lIns="0" tIns="0" rIns="0" bIns="0" rtlCol="0">
                <a:spAutoFit/>
              </a:bodyPr>
              <a:lstStyle/>
              <a:p>
                <a14:m>
                  <m:oMath xmlns:m="http://schemas.openxmlformats.org/officeDocument/2006/math">
                    <m:r>
                      <a:rPr lang="es-ES" b="0" i="1" smtClean="0">
                        <a:latin typeface="Cambria Math" panose="02040503050406030204" pitchFamily="18" charset="0"/>
                      </a:rPr>
                      <m:t>=0,</m:t>
                    </m:r>
                  </m:oMath>
                </a14:m>
                <a:r>
                  <a:rPr lang="es-ES" dirty="0"/>
                  <a:t>62465</a:t>
                </a:r>
              </a:p>
            </p:txBody>
          </p:sp>
        </mc:Choice>
        <mc:Fallback xmlns="">
          <p:sp>
            <p:nvSpPr>
              <p:cNvPr id="9" name="CuadroTexto 8"/>
              <p:cNvSpPr txBox="1">
                <a:spLocks noRot="1" noChangeAspect="1" noMove="1" noResize="1" noEditPoints="1" noAdjustHandles="1" noChangeArrowheads="1" noChangeShapeType="1" noTextEdit="1"/>
              </p:cNvSpPr>
              <p:nvPr/>
            </p:nvSpPr>
            <p:spPr>
              <a:xfrm>
                <a:off x="4413137" y="5777238"/>
                <a:ext cx="998671" cy="276999"/>
              </a:xfrm>
              <a:prstGeom prst="rect">
                <a:avLst/>
              </a:prstGeom>
              <a:blipFill rotWithShape="0">
                <a:blip r:embed="rId6"/>
                <a:stretch>
                  <a:fillRect l="-5488" t="-28889" r="-12805" b="-51111"/>
                </a:stretch>
              </a:blipFill>
            </p:spPr>
            <p:txBody>
              <a:bodyPr/>
              <a:lstStyle/>
              <a:p>
                <a:r>
                  <a:rPr lang="es-ES">
                    <a:noFill/>
                  </a:rPr>
                  <a:t> </a:t>
                </a:r>
              </a:p>
            </p:txBody>
          </p:sp>
        </mc:Fallback>
      </mc:AlternateContent>
      <p:sp>
        <p:nvSpPr>
          <p:cNvPr id="10" name="Rectángulo 9"/>
          <p:cNvSpPr/>
          <p:nvPr/>
        </p:nvSpPr>
        <p:spPr>
          <a:xfrm>
            <a:off x="1196188" y="647889"/>
            <a:ext cx="1242648" cy="369332"/>
          </a:xfrm>
          <a:prstGeom prst="rect">
            <a:avLst/>
          </a:prstGeom>
        </p:spPr>
        <p:txBody>
          <a:bodyPr wrap="none">
            <a:spAutoFit/>
          </a:bodyPr>
          <a:lstStyle/>
          <a:p>
            <a:r>
              <a:rPr lang="es-ES" b="1" dirty="0"/>
              <a:t>Ejemplo 5</a:t>
            </a:r>
            <a:r>
              <a:rPr lang="es-ES" dirty="0"/>
              <a:t>. </a:t>
            </a:r>
          </a:p>
        </p:txBody>
      </p:sp>
      <mc:AlternateContent xmlns:mc="http://schemas.openxmlformats.org/markup-compatibility/2006" xmlns:a14="http://schemas.microsoft.com/office/drawing/2010/main">
        <mc:Choice Requires="a14">
          <p:sp>
            <p:nvSpPr>
              <p:cNvPr id="11" name="Rectángulo 10"/>
              <p:cNvSpPr/>
              <p:nvPr/>
            </p:nvSpPr>
            <p:spPr>
              <a:xfrm>
                <a:off x="4294839" y="4745757"/>
                <a:ext cx="247343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𝐹</m:t>
                      </m:r>
                      <m:d>
                        <m:dPr>
                          <m:ctrlPr>
                            <a:rPr lang="es-ES" i="1">
                              <a:latin typeface="Cambria Math" panose="02040503050406030204" pitchFamily="18" charset="0"/>
                              <a:ea typeface="Cambria Math" panose="02040503050406030204" pitchFamily="18" charset="0"/>
                            </a:rPr>
                          </m:ctrlPr>
                        </m:dPr>
                        <m:e>
                          <m:r>
                            <a:rPr lang="es-ES" i="1">
                              <a:latin typeface="Cambria Math" panose="02040503050406030204" pitchFamily="18" charset="0"/>
                              <a:ea typeface="Cambria Math" panose="02040503050406030204" pitchFamily="18" charset="0"/>
                            </a:rPr>
                            <m:t>1,50</m:t>
                          </m:r>
                        </m:e>
                      </m:d>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𝐹</m:t>
                      </m:r>
                      <m:r>
                        <a:rPr lang="es-ES" i="1">
                          <a:latin typeface="Cambria Math" panose="02040503050406030204" pitchFamily="18" charset="0"/>
                          <a:ea typeface="Cambria Math" panose="02040503050406030204" pitchFamily="18" charset="0"/>
                        </a:rPr>
                        <m:t>(−0,50)</m:t>
                      </m:r>
                    </m:oMath>
                  </m:oMathPara>
                </a14:m>
                <a:endParaRPr lang="es-ES" dirty="0"/>
              </a:p>
            </p:txBody>
          </p:sp>
        </mc:Choice>
        <mc:Fallback xmlns="">
          <p:sp>
            <p:nvSpPr>
              <p:cNvPr id="11" name="Rectángulo 10"/>
              <p:cNvSpPr>
                <a:spLocks noRot="1" noChangeAspect="1" noMove="1" noResize="1" noEditPoints="1" noAdjustHandles="1" noChangeArrowheads="1" noChangeShapeType="1" noTextEdit="1"/>
              </p:cNvSpPr>
              <p:nvPr/>
            </p:nvSpPr>
            <p:spPr>
              <a:xfrm>
                <a:off x="4294839" y="4745757"/>
                <a:ext cx="2473433" cy="369332"/>
              </a:xfrm>
              <a:prstGeom prst="rect">
                <a:avLst/>
              </a:prstGeom>
              <a:blipFill rotWithShape="0">
                <a:blip r:embed="rId7"/>
                <a:stretch>
                  <a:fillRect b="-13333"/>
                </a:stretch>
              </a:blipFill>
            </p:spPr>
            <p:txBody>
              <a:bodyPr/>
              <a:lstStyle/>
              <a:p>
                <a:r>
                  <a:rPr lang="es-ES">
                    <a:noFill/>
                  </a:rPr>
                  <a:t> </a:t>
                </a:r>
              </a:p>
            </p:txBody>
          </p:sp>
        </mc:Fallback>
      </mc:AlternateContent>
    </p:spTree>
    <p:extLst>
      <p:ext uri="{BB962C8B-B14F-4D97-AF65-F5344CB8AC3E}">
        <p14:creationId xmlns:p14="http://schemas.microsoft.com/office/powerpoint/2010/main" val="423969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08898" y="732171"/>
            <a:ext cx="9637221" cy="819903"/>
          </a:xfrm>
          <a:prstGeom prst="rect">
            <a:avLst/>
          </a:prstGeom>
        </p:spPr>
      </p:pic>
      <mc:AlternateContent xmlns:mc="http://schemas.openxmlformats.org/markup-compatibility/2006" xmlns:a14="http://schemas.microsoft.com/office/drawing/2010/main">
        <mc:Choice Requires="a14">
          <p:sp>
            <p:nvSpPr>
              <p:cNvPr id="3" name="CuadroTexto 2"/>
              <p:cNvSpPr txBox="1"/>
              <p:nvPr/>
            </p:nvSpPr>
            <p:spPr>
              <a:xfrm>
                <a:off x="1582152" y="1648326"/>
                <a:ext cx="178728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𝑥</m:t>
                              </m:r>
                            </m:e>
                            <m:sub>
                              <m:r>
                                <a:rPr lang="es-ES" b="0" i="1" smtClean="0">
                                  <a:latin typeface="Cambria Math" panose="02040503050406030204" pitchFamily="18" charset="0"/>
                                  <a:ea typeface="Cambria Math" panose="02040503050406030204" pitchFamily="18" charset="0"/>
                                </a:rPr>
                                <m:t>0</m:t>
                              </m:r>
                            </m:sub>
                          </m:sSub>
                        </m:e>
                      </m:d>
                      <m:r>
                        <a:rPr lang="es-ES" b="0" i="1" smtClean="0">
                          <a:latin typeface="Cambria Math" panose="02040503050406030204" pitchFamily="18" charset="0"/>
                          <a:ea typeface="Cambria Math" panose="02040503050406030204" pitchFamily="18" charset="0"/>
                        </a:rPr>
                        <m:t>=0,90</m:t>
                      </m:r>
                    </m:oMath>
                  </m:oMathPara>
                </a14:m>
                <a:endParaRPr lang="es-ES" dirty="0"/>
              </a:p>
            </p:txBody>
          </p:sp>
        </mc:Choice>
        <mc:Fallback xmlns="">
          <p:sp>
            <p:nvSpPr>
              <p:cNvPr id="3" name="CuadroTexto 2"/>
              <p:cNvSpPr txBox="1">
                <a:spLocks noRot="1" noChangeAspect="1" noMove="1" noResize="1" noEditPoints="1" noAdjustHandles="1" noChangeArrowheads="1" noChangeShapeType="1" noTextEdit="1"/>
              </p:cNvSpPr>
              <p:nvPr/>
            </p:nvSpPr>
            <p:spPr>
              <a:xfrm>
                <a:off x="1582152" y="1648326"/>
                <a:ext cx="1787284" cy="276999"/>
              </a:xfrm>
              <a:prstGeom prst="rect">
                <a:avLst/>
              </a:prstGeom>
              <a:blipFill rotWithShape="0">
                <a:blip r:embed="rId3"/>
                <a:stretch>
                  <a:fillRect l="-2730" r="-2730" b="-1521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CuadroTexto 3"/>
              <p:cNvSpPr txBox="1"/>
              <p:nvPr/>
            </p:nvSpPr>
            <p:spPr>
              <a:xfrm>
                <a:off x="3072111" y="3543880"/>
                <a:ext cx="180709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𝑍</m:t>
                          </m:r>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𝑍</m:t>
                              </m:r>
                            </m:e>
                            <m:sub>
                              <m:r>
                                <a:rPr lang="es-ES" b="0" i="1" smtClean="0">
                                  <a:latin typeface="Cambria Math" panose="02040503050406030204" pitchFamily="18" charset="0"/>
                                  <a:ea typeface="Cambria Math" panose="02040503050406030204" pitchFamily="18" charset="0"/>
                                </a:rPr>
                                <m:t>0</m:t>
                              </m:r>
                            </m:sub>
                          </m:sSub>
                        </m:e>
                      </m:d>
                      <m:r>
                        <a:rPr lang="es-ES" b="0" i="1" smtClean="0">
                          <a:latin typeface="Cambria Math" panose="02040503050406030204" pitchFamily="18" charset="0"/>
                          <a:ea typeface="Cambria Math" panose="02040503050406030204" pitchFamily="18" charset="0"/>
                        </a:rPr>
                        <m:t>=0,90</m:t>
                      </m:r>
                    </m:oMath>
                  </m:oMathPara>
                </a14:m>
                <a:endParaRPr lang="es-ES" dirty="0"/>
              </a:p>
            </p:txBody>
          </p:sp>
        </mc:Choice>
        <mc:Fallback xmlns="">
          <p:sp>
            <p:nvSpPr>
              <p:cNvPr id="4" name="CuadroTexto 3"/>
              <p:cNvSpPr txBox="1">
                <a:spLocks noRot="1" noChangeAspect="1" noMove="1" noResize="1" noEditPoints="1" noAdjustHandles="1" noChangeArrowheads="1" noChangeShapeType="1" noTextEdit="1"/>
              </p:cNvSpPr>
              <p:nvPr/>
            </p:nvSpPr>
            <p:spPr>
              <a:xfrm>
                <a:off x="3072111" y="3543880"/>
                <a:ext cx="1807098" cy="276999"/>
              </a:xfrm>
              <a:prstGeom prst="rect">
                <a:avLst/>
              </a:prstGeom>
              <a:blipFill>
                <a:blip r:embed="rId4"/>
                <a:stretch>
                  <a:fillRect l="-2703" r="-2703" b="-15217"/>
                </a:stretch>
              </a:blipFill>
            </p:spPr>
            <p:txBody>
              <a:bodyPr/>
              <a:lstStyle/>
              <a:p>
                <a:r>
                  <a:rPr lang="en-US">
                    <a:noFill/>
                  </a:rPr>
                  <a:t> </a:t>
                </a:r>
              </a:p>
            </p:txBody>
          </p:sp>
        </mc:Fallback>
      </mc:AlternateContent>
      <p:pic>
        <p:nvPicPr>
          <p:cNvPr id="5" name="Imagen 4"/>
          <p:cNvPicPr>
            <a:picLocks noChangeAspect="1"/>
          </p:cNvPicPr>
          <p:nvPr/>
        </p:nvPicPr>
        <p:blipFill>
          <a:blip r:embed="rId5"/>
          <a:stretch>
            <a:fillRect/>
          </a:stretch>
        </p:blipFill>
        <p:spPr>
          <a:xfrm>
            <a:off x="7429852" y="1359326"/>
            <a:ext cx="2914650" cy="1619250"/>
          </a:xfrm>
          <a:prstGeom prst="rect">
            <a:avLst/>
          </a:prstGeom>
        </p:spPr>
      </p:pic>
      <mc:AlternateContent xmlns:mc="http://schemas.openxmlformats.org/markup-compatibility/2006" xmlns:a14="http://schemas.microsoft.com/office/drawing/2010/main">
        <mc:Choice Requires="a14">
          <p:sp>
            <p:nvSpPr>
              <p:cNvPr id="6" name="CuadroTexto 5"/>
              <p:cNvSpPr txBox="1"/>
              <p:nvPr/>
            </p:nvSpPr>
            <p:spPr>
              <a:xfrm>
                <a:off x="5717741" y="3429000"/>
                <a:ext cx="1595052" cy="3980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s-ES" sz="2000" i="1" smtClean="0">
                              <a:latin typeface="Cambria Math" panose="02040503050406030204" pitchFamily="18" charset="0"/>
                            </a:rPr>
                          </m:ctrlPr>
                        </m:groupChrPr>
                        <m:e/>
                      </m:groupChr>
                      <m:sSub>
                        <m:sSubPr>
                          <m:ctrlPr>
                            <a:rPr lang="es-ES" sz="2000" i="1" smtClean="0">
                              <a:latin typeface="Cambria Math" panose="02040503050406030204" pitchFamily="18" charset="0"/>
                            </a:rPr>
                          </m:ctrlPr>
                        </m:sSubPr>
                        <m:e>
                          <m:r>
                            <a:rPr lang="es-ES" sz="2000" b="0" i="1" smtClean="0">
                              <a:latin typeface="Cambria Math" panose="02040503050406030204" pitchFamily="18" charset="0"/>
                            </a:rPr>
                            <m:t>𝑍</m:t>
                          </m:r>
                        </m:e>
                        <m:sub>
                          <m:r>
                            <a:rPr lang="es-ES" sz="2000" b="0" i="1" smtClean="0">
                              <a:latin typeface="Cambria Math" panose="02040503050406030204" pitchFamily="18" charset="0"/>
                            </a:rPr>
                            <m:t>0</m:t>
                          </m:r>
                        </m:sub>
                      </m:sSub>
                      <m:r>
                        <a:rPr lang="es-ES" sz="2000" b="0" i="1" smtClean="0">
                          <a:latin typeface="Cambria Math" panose="02040503050406030204" pitchFamily="18" charset="0"/>
                        </a:rPr>
                        <m:t>=−1,28</m:t>
                      </m:r>
                    </m:oMath>
                  </m:oMathPara>
                </a14:m>
                <a:endParaRPr lang="es-ES" sz="2000" dirty="0"/>
              </a:p>
            </p:txBody>
          </p:sp>
        </mc:Choice>
        <mc:Fallback xmlns="">
          <p:sp>
            <p:nvSpPr>
              <p:cNvPr id="6" name="CuadroTexto 5"/>
              <p:cNvSpPr txBox="1">
                <a:spLocks noRot="1" noChangeAspect="1" noMove="1" noResize="1" noEditPoints="1" noAdjustHandles="1" noChangeArrowheads="1" noChangeShapeType="1" noTextEdit="1"/>
              </p:cNvSpPr>
              <p:nvPr/>
            </p:nvSpPr>
            <p:spPr>
              <a:xfrm>
                <a:off x="5717741" y="3429000"/>
                <a:ext cx="1595052" cy="398058"/>
              </a:xfrm>
              <a:prstGeom prst="rect">
                <a:avLst/>
              </a:prstGeom>
              <a:blipFill>
                <a:blip r:embed="rId6"/>
                <a:stretch>
                  <a:fillRect l="-14885" t="-60000" r="-3053" b="-78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1517983" y="2306052"/>
                <a:ext cx="4141327"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𝑥</m:t>
                              </m:r>
                            </m:e>
                            <m:sub>
                              <m:r>
                                <a:rPr lang="es-ES" b="0" i="1" smtClean="0">
                                  <a:latin typeface="Cambria Math" panose="02040503050406030204" pitchFamily="18" charset="0"/>
                                  <a:ea typeface="Cambria Math" panose="02040503050406030204" pitchFamily="18" charset="0"/>
                                </a:rPr>
                                <m:t>0</m:t>
                              </m:r>
                            </m:sub>
                          </m:sSub>
                        </m:e>
                      </m:d>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𝑃</m:t>
                      </m:r>
                      <m:d>
                        <m:dPr>
                          <m:ctrlPr>
                            <a:rPr lang="es-ES" b="0" i="1" smtClean="0">
                              <a:latin typeface="Cambria Math" panose="02040503050406030204" pitchFamily="18" charset="0"/>
                              <a:ea typeface="Cambria Math" panose="02040503050406030204" pitchFamily="18" charset="0"/>
                            </a:rPr>
                          </m:ctrlPr>
                        </m:dPr>
                        <m:e>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𝜇</m:t>
                              </m:r>
                            </m:num>
                            <m:den>
                              <m:r>
                                <a:rPr lang="es-ES" b="0" i="1" smtClean="0">
                                  <a:latin typeface="Cambria Math" panose="02040503050406030204" pitchFamily="18" charset="0"/>
                                  <a:ea typeface="Cambria Math" panose="02040503050406030204" pitchFamily="18" charset="0"/>
                                </a:rPr>
                                <m:t>𝜎</m:t>
                              </m:r>
                            </m:den>
                          </m:f>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𝑥</m:t>
                                  </m:r>
                                </m:e>
                                <m:sub>
                                  <m:r>
                                    <a:rPr lang="es-ES" b="0" i="1" smtClean="0">
                                      <a:latin typeface="Cambria Math" panose="02040503050406030204" pitchFamily="18" charset="0"/>
                                      <a:ea typeface="Cambria Math" panose="02040503050406030204" pitchFamily="18" charset="0"/>
                                    </a:rPr>
                                    <m:t>0</m:t>
                                  </m:r>
                                </m:sub>
                              </m:sSub>
                              <m:r>
                                <a:rPr lang="es-ES" b="0" i="1" smtClean="0">
                                  <a:latin typeface="Cambria Math" panose="02040503050406030204" pitchFamily="18" charset="0"/>
                                  <a:ea typeface="Cambria Math" panose="02040503050406030204" pitchFamily="18" charset="0"/>
                                </a:rPr>
                                <m:t>−35</m:t>
                              </m:r>
                            </m:num>
                            <m:den>
                              <m:r>
                                <a:rPr lang="es-ES" b="0" i="1" smtClean="0">
                                  <a:latin typeface="Cambria Math" panose="02040503050406030204" pitchFamily="18" charset="0"/>
                                  <a:ea typeface="Cambria Math" panose="02040503050406030204" pitchFamily="18" charset="0"/>
                                </a:rPr>
                                <m:t>10</m:t>
                              </m:r>
                            </m:den>
                          </m:f>
                        </m:e>
                      </m:d>
                      <m:r>
                        <a:rPr lang="es-ES" b="0" i="1" smtClean="0">
                          <a:latin typeface="Cambria Math" panose="02040503050406030204" pitchFamily="18" charset="0"/>
                          <a:ea typeface="Cambria Math" panose="02040503050406030204" pitchFamily="18" charset="0"/>
                        </a:rPr>
                        <m:t>=0,90</m:t>
                      </m:r>
                    </m:oMath>
                  </m:oMathPara>
                </a14:m>
                <a:endParaRPr lang="es-ES" dirty="0"/>
              </a:p>
            </p:txBody>
          </p:sp>
        </mc:Choice>
        <mc:Fallback xmlns="">
          <p:sp>
            <p:nvSpPr>
              <p:cNvPr id="7" name="CuadroTexto 6"/>
              <p:cNvSpPr txBox="1">
                <a:spLocks noRot="1" noChangeAspect="1" noMove="1" noResize="1" noEditPoints="1" noAdjustHandles="1" noChangeArrowheads="1" noChangeShapeType="1" noTextEdit="1"/>
              </p:cNvSpPr>
              <p:nvPr/>
            </p:nvSpPr>
            <p:spPr>
              <a:xfrm>
                <a:off x="1517983" y="2306052"/>
                <a:ext cx="4141327" cy="622350"/>
              </a:xfrm>
              <a:prstGeom prst="rect">
                <a:avLst/>
              </a:prstGeom>
              <a:blipFill rotWithShape="0">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3232180" y="4436357"/>
                <a:ext cx="1720920"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−1,28=</m:t>
                      </m:r>
                      <m:f>
                        <m:fPr>
                          <m:ctrlPr>
                            <a:rPr lang="es-ES" i="1">
                              <a:latin typeface="Cambria Math" panose="02040503050406030204" pitchFamily="18" charset="0"/>
                              <a:ea typeface="Cambria Math" panose="02040503050406030204" pitchFamily="18" charset="0"/>
                            </a:rPr>
                          </m:ctrlPr>
                        </m:fPr>
                        <m:num>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𝑥</m:t>
                              </m:r>
                            </m:e>
                            <m:sub>
                              <m:r>
                                <a:rPr lang="es-ES" i="1">
                                  <a:latin typeface="Cambria Math" panose="02040503050406030204" pitchFamily="18" charset="0"/>
                                  <a:ea typeface="Cambria Math" panose="02040503050406030204" pitchFamily="18" charset="0"/>
                                </a:rPr>
                                <m:t>0</m:t>
                              </m:r>
                            </m:sub>
                          </m:sSub>
                          <m:r>
                            <a:rPr lang="es-ES" i="1">
                              <a:latin typeface="Cambria Math" panose="02040503050406030204" pitchFamily="18" charset="0"/>
                              <a:ea typeface="Cambria Math" panose="02040503050406030204" pitchFamily="18" charset="0"/>
                            </a:rPr>
                            <m:t>−35</m:t>
                          </m:r>
                        </m:num>
                        <m:den>
                          <m:r>
                            <a:rPr lang="es-ES" i="1">
                              <a:latin typeface="Cambria Math" panose="02040503050406030204" pitchFamily="18" charset="0"/>
                              <a:ea typeface="Cambria Math" panose="02040503050406030204" pitchFamily="18" charset="0"/>
                            </a:rPr>
                            <m:t>10</m:t>
                          </m:r>
                        </m:den>
                      </m:f>
                    </m:oMath>
                  </m:oMathPara>
                </a14:m>
                <a:endParaRPr lang="es-ES" dirty="0"/>
              </a:p>
            </p:txBody>
          </p:sp>
        </mc:Choice>
        <mc:Fallback xmlns="">
          <p:sp>
            <p:nvSpPr>
              <p:cNvPr id="8" name="CuadroTexto 7"/>
              <p:cNvSpPr txBox="1">
                <a:spLocks noRot="1" noChangeAspect="1" noMove="1" noResize="1" noEditPoints="1" noAdjustHandles="1" noChangeArrowheads="1" noChangeShapeType="1" noTextEdit="1"/>
              </p:cNvSpPr>
              <p:nvPr/>
            </p:nvSpPr>
            <p:spPr>
              <a:xfrm>
                <a:off x="3232180" y="4436357"/>
                <a:ext cx="1720920" cy="52597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3975660" y="5543275"/>
                <a:ext cx="1200265" cy="369332"/>
              </a:xfrm>
              <a:prstGeom prst="rect">
                <a:avLst/>
              </a:prstGeom>
              <a:noFill/>
              <a:ln w="28575">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none">
                <a:spAutoFit/>
              </a:bodyPr>
              <a:lstStyle/>
              <a:p>
                <a14:m>
                  <m:oMath xmlns:m="http://schemas.openxmlformats.org/officeDocument/2006/math">
                    <m:sSub>
                      <m:sSubPr>
                        <m:ctrlPr>
                          <a:rPr lang="es-ES" i="1" smtClean="0">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𝑥</m:t>
                        </m:r>
                      </m:e>
                      <m:sub>
                        <m:r>
                          <a:rPr lang="es-ES" i="1">
                            <a:latin typeface="Cambria Math" panose="02040503050406030204" pitchFamily="18" charset="0"/>
                            <a:ea typeface="Cambria Math" panose="02040503050406030204" pitchFamily="18" charset="0"/>
                          </a:rPr>
                          <m:t>0</m:t>
                        </m:r>
                      </m:sub>
                    </m:sSub>
                    <m:r>
                      <a:rPr lang="es-ES" b="0" i="1" smtClean="0">
                        <a:latin typeface="Cambria Math" panose="02040503050406030204" pitchFamily="18" charset="0"/>
                        <a:ea typeface="Cambria Math" panose="02040503050406030204" pitchFamily="18" charset="0"/>
                      </a:rPr>
                      <m:t>=22,2</m:t>
                    </m:r>
                  </m:oMath>
                </a14:m>
                <a:r>
                  <a:rPr lang="es-ES" dirty="0"/>
                  <a:t> </a:t>
                </a:r>
              </a:p>
            </p:txBody>
          </p:sp>
        </mc:Choice>
        <mc:Fallback xmlns="">
          <p:sp>
            <p:nvSpPr>
              <p:cNvPr id="9" name="Rectángulo 8"/>
              <p:cNvSpPr>
                <a:spLocks noRot="1" noChangeAspect="1" noMove="1" noResize="1" noEditPoints="1" noAdjustHandles="1" noChangeArrowheads="1" noChangeShapeType="1" noTextEdit="1"/>
              </p:cNvSpPr>
              <p:nvPr/>
            </p:nvSpPr>
            <p:spPr>
              <a:xfrm>
                <a:off x="3975660" y="5543275"/>
                <a:ext cx="1200265" cy="369332"/>
              </a:xfrm>
              <a:prstGeom prst="rect">
                <a:avLst/>
              </a:prstGeom>
              <a:blipFill>
                <a:blip r:embed="rId9"/>
                <a:stretch>
                  <a:fillRect/>
                </a:stretch>
              </a:blipFill>
              <a:ln w="28575">
                <a:solidFill>
                  <a:schemeClr val="accent1">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65816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0E7F7E-9B52-41AE-A67B-9827DC059526}"/>
              </a:ext>
            </a:extLst>
          </p:cNvPr>
          <p:cNvPicPr>
            <a:picLocks noChangeAspect="1"/>
          </p:cNvPicPr>
          <p:nvPr/>
        </p:nvPicPr>
        <p:blipFill>
          <a:blip r:embed="rId2"/>
          <a:stretch>
            <a:fillRect/>
          </a:stretch>
        </p:blipFill>
        <p:spPr>
          <a:xfrm>
            <a:off x="278296" y="419306"/>
            <a:ext cx="11479695" cy="1025921"/>
          </a:xfrm>
          <a:prstGeom prst="rect">
            <a:avLst/>
          </a:prstGeom>
        </p:spPr>
      </p:pic>
      <p:pic>
        <p:nvPicPr>
          <p:cNvPr id="3" name="Picture 2">
            <a:extLst>
              <a:ext uri="{FF2B5EF4-FFF2-40B4-BE49-F238E27FC236}">
                <a16:creationId xmlns:a16="http://schemas.microsoft.com/office/drawing/2014/main" id="{E782ADEF-A0DD-4C9F-A77E-557AACB2EF08}"/>
              </a:ext>
            </a:extLst>
          </p:cNvPr>
          <p:cNvPicPr>
            <a:picLocks noChangeAspect="1"/>
          </p:cNvPicPr>
          <p:nvPr/>
        </p:nvPicPr>
        <p:blipFill>
          <a:blip r:embed="rId3"/>
          <a:stretch>
            <a:fillRect/>
          </a:stretch>
        </p:blipFill>
        <p:spPr>
          <a:xfrm>
            <a:off x="642938" y="1765853"/>
            <a:ext cx="6582810" cy="1788736"/>
          </a:xfrm>
          <a:prstGeom prst="rect">
            <a:avLst/>
          </a:prstGeom>
        </p:spPr>
      </p:pic>
      <p:pic>
        <p:nvPicPr>
          <p:cNvPr id="4" name="Picture 3">
            <a:extLst>
              <a:ext uri="{FF2B5EF4-FFF2-40B4-BE49-F238E27FC236}">
                <a16:creationId xmlns:a16="http://schemas.microsoft.com/office/drawing/2014/main" id="{3A94C8D7-066E-494B-8451-9096AF95AF3D}"/>
              </a:ext>
            </a:extLst>
          </p:cNvPr>
          <p:cNvPicPr>
            <a:picLocks noChangeAspect="1"/>
          </p:cNvPicPr>
          <p:nvPr/>
        </p:nvPicPr>
        <p:blipFill>
          <a:blip r:embed="rId4"/>
          <a:stretch>
            <a:fillRect/>
          </a:stretch>
        </p:blipFill>
        <p:spPr>
          <a:xfrm>
            <a:off x="506483" y="3429000"/>
            <a:ext cx="7600950" cy="609600"/>
          </a:xfrm>
          <a:prstGeom prst="rect">
            <a:avLst/>
          </a:prstGeom>
        </p:spPr>
      </p:pic>
      <p:pic>
        <p:nvPicPr>
          <p:cNvPr id="5" name="Picture 4">
            <a:extLst>
              <a:ext uri="{FF2B5EF4-FFF2-40B4-BE49-F238E27FC236}">
                <a16:creationId xmlns:a16="http://schemas.microsoft.com/office/drawing/2014/main" id="{419C1B05-4749-4D8D-AB62-384023690DCC}"/>
              </a:ext>
            </a:extLst>
          </p:cNvPr>
          <p:cNvPicPr>
            <a:picLocks noChangeAspect="1"/>
          </p:cNvPicPr>
          <p:nvPr/>
        </p:nvPicPr>
        <p:blipFill>
          <a:blip r:embed="rId5"/>
          <a:stretch>
            <a:fillRect/>
          </a:stretch>
        </p:blipFill>
        <p:spPr>
          <a:xfrm>
            <a:off x="1139687" y="3951673"/>
            <a:ext cx="5638800" cy="2488015"/>
          </a:xfrm>
          <a:prstGeom prst="rect">
            <a:avLst/>
          </a:prstGeom>
        </p:spPr>
      </p:pic>
    </p:spTree>
    <p:extLst>
      <p:ext uri="{BB962C8B-B14F-4D97-AF65-F5344CB8AC3E}">
        <p14:creationId xmlns:p14="http://schemas.microsoft.com/office/powerpoint/2010/main" val="288971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207FF4-FA10-44EC-891D-823DE740BF3D}"/>
              </a:ext>
            </a:extLst>
          </p:cNvPr>
          <p:cNvPicPr>
            <a:picLocks noChangeAspect="1"/>
          </p:cNvPicPr>
          <p:nvPr/>
        </p:nvPicPr>
        <p:blipFill>
          <a:blip r:embed="rId2"/>
          <a:stretch>
            <a:fillRect/>
          </a:stretch>
        </p:blipFill>
        <p:spPr>
          <a:xfrm>
            <a:off x="803413" y="779409"/>
            <a:ext cx="10585174" cy="4677359"/>
          </a:xfrm>
          <a:prstGeom prst="rect">
            <a:avLst/>
          </a:prstGeom>
        </p:spPr>
      </p:pic>
    </p:spTree>
    <p:extLst>
      <p:ext uri="{BB962C8B-B14F-4D97-AF65-F5344CB8AC3E}">
        <p14:creationId xmlns:p14="http://schemas.microsoft.com/office/powerpoint/2010/main" val="26658837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C4A499-FF50-40E9-88C5-64863FEA8DA2}"/>
              </a:ext>
            </a:extLst>
          </p:cNvPr>
          <p:cNvPicPr>
            <a:picLocks noChangeAspect="1"/>
          </p:cNvPicPr>
          <p:nvPr/>
        </p:nvPicPr>
        <p:blipFill>
          <a:blip r:embed="rId2"/>
          <a:stretch>
            <a:fillRect/>
          </a:stretch>
        </p:blipFill>
        <p:spPr>
          <a:xfrm>
            <a:off x="616226" y="476198"/>
            <a:ext cx="10783957" cy="4689043"/>
          </a:xfrm>
          <a:prstGeom prst="rect">
            <a:avLst/>
          </a:prstGeom>
        </p:spPr>
      </p:pic>
    </p:spTree>
    <p:extLst>
      <p:ext uri="{BB962C8B-B14F-4D97-AF65-F5344CB8AC3E}">
        <p14:creationId xmlns:p14="http://schemas.microsoft.com/office/powerpoint/2010/main" val="25188464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5A65B63-B22E-413E-A4E4-2FF20A4B8B07}"/>
              </a:ext>
            </a:extLst>
          </p:cNvPr>
          <p:cNvSpPr txBox="1"/>
          <p:nvPr/>
        </p:nvSpPr>
        <p:spPr>
          <a:xfrm>
            <a:off x="916757" y="833428"/>
            <a:ext cx="6094428" cy="400110"/>
          </a:xfrm>
          <a:prstGeom prst="rect">
            <a:avLst/>
          </a:prstGeom>
          <a:noFill/>
        </p:spPr>
        <p:txBody>
          <a:bodyPr wrap="square">
            <a:spAutoFit/>
          </a:bodyPr>
          <a:lstStyle/>
          <a:p>
            <a:r>
              <a:rPr lang="en-US" sz="2000" dirty="0">
                <a:solidFill>
                  <a:srgbClr val="0070C0"/>
                </a:solidFill>
                <a:effectLst>
                  <a:outerShdw blurRad="38100" dist="38100" dir="2700000" algn="tl">
                    <a:srgbClr val="000000">
                      <a:alpha val="43137"/>
                    </a:srgbClr>
                  </a:outerShdw>
                </a:effectLst>
                <a:latin typeface="Arial Black" panose="020B0A04020102020204" pitchFamily="34" charset="0"/>
              </a:rPr>
              <a:t>Corrección de Yates para la continuidad</a:t>
            </a:r>
          </a:p>
        </p:txBody>
      </p:sp>
      <p:sp>
        <p:nvSpPr>
          <p:cNvPr id="5" name="CuadroTexto 4">
            <a:extLst>
              <a:ext uri="{FF2B5EF4-FFF2-40B4-BE49-F238E27FC236}">
                <a16:creationId xmlns:a16="http://schemas.microsoft.com/office/drawing/2014/main" id="{C15D0EA5-CDE6-429D-B44B-06ED902F695B}"/>
              </a:ext>
            </a:extLst>
          </p:cNvPr>
          <p:cNvSpPr txBox="1"/>
          <p:nvPr/>
        </p:nvSpPr>
        <p:spPr>
          <a:xfrm>
            <a:off x="916757" y="1514419"/>
            <a:ext cx="10188018" cy="1477328"/>
          </a:xfrm>
          <a:prstGeom prst="rect">
            <a:avLst/>
          </a:prstGeom>
          <a:noFill/>
        </p:spPr>
        <p:txBody>
          <a:bodyPr wrap="square">
            <a:spAutoFit/>
          </a:bodyPr>
          <a:lstStyle/>
          <a:p>
            <a:pPr algn="just"/>
            <a:r>
              <a:rPr lang="es-ES" b="0" i="0" dirty="0">
                <a:effectLst/>
                <a:latin typeface="Arial" panose="020B0604020202020204" pitchFamily="34" charset="0"/>
              </a:rPr>
              <a:t>En general, se aplica la corrección de Yates o también </a:t>
            </a:r>
            <a:r>
              <a:rPr lang="es-ES" b="0" i="0" strike="noStrike" dirty="0">
                <a:effectLst/>
                <a:latin typeface="Arial" panose="020B0604020202020204" pitchFamily="34" charset="0"/>
              </a:rPr>
              <a:t>corrección por continuidad</a:t>
            </a:r>
            <a:r>
              <a:rPr lang="es-ES" b="0" i="0" dirty="0">
                <a:effectLst/>
                <a:latin typeface="Arial" panose="020B0604020202020204" pitchFamily="34" charset="0"/>
              </a:rPr>
              <a:t> cuando se aproxima una variable discreta a una distribución continua. La corrección consiste en añadir y substraer 0,5 a la variable en cuestión. Por ejemplo, obtener 3 caronas al lanzar una moneda es una medida discreta (nominal) que se ajusta a la </a:t>
            </a:r>
            <a:r>
              <a:rPr lang="es-ES" b="0" i="0" strike="noStrike" dirty="0">
                <a:effectLst/>
                <a:latin typeface="Arial" panose="020B0604020202020204" pitchFamily="34" charset="0"/>
              </a:rPr>
              <a:t>distribución binomial</a:t>
            </a:r>
            <a:r>
              <a:rPr lang="es-ES" b="0" i="0" dirty="0">
                <a:effectLst/>
                <a:latin typeface="Arial" panose="020B0604020202020204" pitchFamily="34" charset="0"/>
              </a:rPr>
              <a:t>. Mientras que si la aproximáramos a la </a:t>
            </a:r>
            <a:r>
              <a:rPr lang="es-ES" b="0" i="0" strike="noStrike" dirty="0">
                <a:effectLst/>
                <a:latin typeface="Arial" panose="020B0604020202020204" pitchFamily="34" charset="0"/>
              </a:rPr>
              <a:t>distribución normal</a:t>
            </a:r>
            <a:r>
              <a:rPr lang="es-ES" b="0" i="0" dirty="0">
                <a:effectLst/>
                <a:latin typeface="Arial" panose="020B0604020202020204" pitchFamily="34" charset="0"/>
              </a:rPr>
              <a:t>, su valor oscilará entre 2,5 y 3,5.</a:t>
            </a:r>
            <a:endParaRPr lang="en-US" dirty="0"/>
          </a:p>
        </p:txBody>
      </p:sp>
      <p:pic>
        <p:nvPicPr>
          <p:cNvPr id="9" name="Imagen 8">
            <a:extLst>
              <a:ext uri="{FF2B5EF4-FFF2-40B4-BE49-F238E27FC236}">
                <a16:creationId xmlns:a16="http://schemas.microsoft.com/office/drawing/2014/main" id="{CBA22C89-5772-4B19-A587-E54FCA45D5A6}"/>
              </a:ext>
            </a:extLst>
          </p:cNvPr>
          <p:cNvPicPr>
            <a:picLocks noChangeAspect="1"/>
          </p:cNvPicPr>
          <p:nvPr/>
        </p:nvPicPr>
        <p:blipFill>
          <a:blip r:embed="rId2"/>
          <a:stretch>
            <a:fillRect/>
          </a:stretch>
        </p:blipFill>
        <p:spPr>
          <a:xfrm>
            <a:off x="1018094" y="3272628"/>
            <a:ext cx="10216843" cy="3015050"/>
          </a:xfrm>
          <a:prstGeom prst="rect">
            <a:avLst/>
          </a:prstGeom>
        </p:spPr>
      </p:pic>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77C582AA-6453-4529-9F69-474A8D1941F8}"/>
                  </a:ext>
                </a:extLst>
              </p:cNvPr>
              <p:cNvSpPr txBox="1"/>
              <p:nvPr/>
            </p:nvSpPr>
            <p:spPr>
              <a:xfrm>
                <a:off x="8322055" y="4237348"/>
                <a:ext cx="2912882" cy="668068"/>
              </a:xfrm>
              <a:prstGeom prst="rect">
                <a:avLst/>
              </a:prstGeom>
              <a:solidFill>
                <a:schemeClr val="accent2">
                  <a:lumMod val="40000"/>
                  <a:lumOff val="60000"/>
                </a:schemeClr>
              </a:solidFill>
              <a:ln>
                <a:solidFill>
                  <a:schemeClr val="tx1">
                    <a:lumMod val="75000"/>
                    <a:lumOff val="25000"/>
                  </a:schemeClr>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s-CR" sz="2000" b="0" i="1" smtClean="0">
                              <a:latin typeface="Cambria Math" panose="02040503050406030204" pitchFamily="18" charset="0"/>
                            </a:rPr>
                            <m:t>𝑍</m:t>
                          </m:r>
                        </m:e>
                        <m:sub>
                          <m:r>
                            <a:rPr lang="es-CR" sz="2000" b="0" i="1" smtClean="0">
                              <a:latin typeface="Cambria Math" panose="02040503050406030204" pitchFamily="18" charset="0"/>
                            </a:rPr>
                            <m:t>𝑐</m:t>
                          </m:r>
                        </m:sub>
                      </m:sSub>
                      <m:r>
                        <a:rPr lang="es-CR" sz="2000" b="0" i="1" smtClean="0">
                          <a:latin typeface="Cambria Math" panose="02040503050406030204" pitchFamily="18" charset="0"/>
                        </a:rPr>
                        <m:t>=</m:t>
                      </m:r>
                      <m:f>
                        <m:fPr>
                          <m:ctrlPr>
                            <a:rPr lang="es-CR" sz="2000" b="0" i="1" smtClean="0">
                              <a:latin typeface="Cambria Math" panose="02040503050406030204" pitchFamily="18" charset="0"/>
                            </a:rPr>
                          </m:ctrlPr>
                        </m:fPr>
                        <m:num>
                          <m:d>
                            <m:dPr>
                              <m:ctrlPr>
                                <a:rPr lang="es-CR" sz="2000" b="0" i="1" smtClean="0">
                                  <a:latin typeface="Cambria Math" panose="02040503050406030204" pitchFamily="18" charset="0"/>
                                </a:rPr>
                              </m:ctrlPr>
                            </m:dPr>
                            <m:e>
                              <m:r>
                                <a:rPr lang="es-CR" sz="2000" b="0" i="1" smtClean="0">
                                  <a:latin typeface="Cambria Math" panose="02040503050406030204" pitchFamily="18" charset="0"/>
                                </a:rPr>
                                <m:t>𝑋</m:t>
                              </m:r>
                              <m:r>
                                <a:rPr lang="es-CR" sz="2000" b="0" i="1" smtClean="0">
                                  <a:latin typeface="Cambria Math" panose="02040503050406030204" pitchFamily="18" charset="0"/>
                                  <a:ea typeface="Cambria Math" panose="02040503050406030204" pitchFamily="18" charset="0"/>
                                </a:rPr>
                                <m:t>±0.5</m:t>
                              </m:r>
                            </m:e>
                          </m:d>
                          <m:r>
                            <a:rPr lang="es-CR" sz="2000" b="0" i="1" smtClean="0">
                              <a:latin typeface="Cambria Math" panose="02040503050406030204" pitchFamily="18" charset="0"/>
                              <a:ea typeface="Cambria Math" panose="02040503050406030204" pitchFamily="18" charset="0"/>
                            </a:rPr>
                            <m:t>−</m:t>
                          </m:r>
                          <m:r>
                            <a:rPr lang="es-CR" sz="2000" b="0" i="1" smtClean="0">
                              <a:latin typeface="Cambria Math" panose="02040503050406030204" pitchFamily="18" charset="0"/>
                              <a:ea typeface="Cambria Math" panose="02040503050406030204" pitchFamily="18" charset="0"/>
                            </a:rPr>
                            <m:t>𝑛𝑝</m:t>
                          </m:r>
                        </m:num>
                        <m:den>
                          <m:rad>
                            <m:radPr>
                              <m:degHide m:val="on"/>
                              <m:ctrlPr>
                                <a:rPr lang="es-CR" sz="2000" b="0" i="1" smtClean="0">
                                  <a:latin typeface="Cambria Math" panose="02040503050406030204" pitchFamily="18" charset="0"/>
                                </a:rPr>
                              </m:ctrlPr>
                            </m:radPr>
                            <m:deg/>
                            <m:e>
                              <m:r>
                                <a:rPr lang="es-CR" sz="2000" b="0" i="1" smtClean="0">
                                  <a:latin typeface="Cambria Math" panose="02040503050406030204" pitchFamily="18" charset="0"/>
                                </a:rPr>
                                <m:t>𝑛𝑝𝑞</m:t>
                              </m:r>
                            </m:e>
                          </m:rad>
                        </m:den>
                      </m:f>
                    </m:oMath>
                  </m:oMathPara>
                </a14:m>
                <a:endParaRPr lang="en-US" sz="2000" dirty="0"/>
              </a:p>
            </p:txBody>
          </p:sp>
        </mc:Choice>
        <mc:Fallback xmlns="">
          <p:sp>
            <p:nvSpPr>
              <p:cNvPr id="10" name="CuadroTexto 9">
                <a:extLst>
                  <a:ext uri="{FF2B5EF4-FFF2-40B4-BE49-F238E27FC236}">
                    <a16:creationId xmlns:a16="http://schemas.microsoft.com/office/drawing/2014/main" id="{77C582AA-6453-4529-9F69-474A8D1941F8}"/>
                  </a:ext>
                </a:extLst>
              </p:cNvPr>
              <p:cNvSpPr txBox="1">
                <a:spLocks noRot="1" noChangeAspect="1" noMove="1" noResize="1" noEditPoints="1" noAdjustHandles="1" noChangeArrowheads="1" noChangeShapeType="1" noTextEdit="1"/>
              </p:cNvSpPr>
              <p:nvPr/>
            </p:nvSpPr>
            <p:spPr>
              <a:xfrm>
                <a:off x="8322055" y="4237348"/>
                <a:ext cx="2912882" cy="668068"/>
              </a:xfrm>
              <a:prstGeom prst="rect">
                <a:avLst/>
              </a:prstGeom>
              <a:blipFill>
                <a:blip r:embed="rId3"/>
                <a:stretch>
                  <a:fillRect/>
                </a:stretch>
              </a:blipFill>
              <a:ln>
                <a:solidFill>
                  <a:schemeClr val="tx1">
                    <a:lumMod val="75000"/>
                    <a:lumOff val="2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4271209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85435" y="592490"/>
            <a:ext cx="10772775" cy="5514975"/>
          </a:xfrm>
          <a:prstGeom prst="rect">
            <a:avLst/>
          </a:prstGeom>
        </p:spPr>
      </p:pic>
    </p:spTree>
    <p:extLst>
      <p:ext uri="{BB962C8B-B14F-4D97-AF65-F5344CB8AC3E}">
        <p14:creationId xmlns:p14="http://schemas.microsoft.com/office/powerpoint/2010/main" val="1531446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9667" y="503237"/>
            <a:ext cx="8839200" cy="771525"/>
          </a:xfrm>
          <a:prstGeom prst="rect">
            <a:avLst/>
          </a:prstGeom>
        </p:spPr>
      </p:pic>
      <p:pic>
        <p:nvPicPr>
          <p:cNvPr id="3" name="Picture 2"/>
          <p:cNvPicPr>
            <a:picLocks noChangeAspect="1"/>
          </p:cNvPicPr>
          <p:nvPr/>
        </p:nvPicPr>
        <p:blipFill>
          <a:blip r:embed="rId3"/>
          <a:stretch>
            <a:fillRect/>
          </a:stretch>
        </p:blipFill>
        <p:spPr>
          <a:xfrm>
            <a:off x="719667" y="2777066"/>
            <a:ext cx="9077325" cy="2286000"/>
          </a:xfrm>
          <a:prstGeom prst="rect">
            <a:avLst/>
          </a:prstGeom>
        </p:spPr>
      </p:pic>
    </p:spTree>
    <p:extLst>
      <p:ext uri="{BB962C8B-B14F-4D97-AF65-F5344CB8AC3E}">
        <p14:creationId xmlns:p14="http://schemas.microsoft.com/office/powerpoint/2010/main" val="1392544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589985-9773-428F-9CFF-336DCF85376E}"/>
              </a:ext>
            </a:extLst>
          </p:cNvPr>
          <p:cNvPicPr>
            <a:picLocks noChangeAspect="1"/>
          </p:cNvPicPr>
          <p:nvPr/>
        </p:nvPicPr>
        <p:blipFill>
          <a:blip r:embed="rId2"/>
          <a:stretch>
            <a:fillRect/>
          </a:stretch>
        </p:blipFill>
        <p:spPr>
          <a:xfrm>
            <a:off x="741708" y="775872"/>
            <a:ext cx="6754074" cy="1947449"/>
          </a:xfrm>
          <a:prstGeom prst="rect">
            <a:avLst/>
          </a:prstGeom>
        </p:spPr>
      </p:pic>
      <p:pic>
        <p:nvPicPr>
          <p:cNvPr id="3" name="Picture 2">
            <a:extLst>
              <a:ext uri="{FF2B5EF4-FFF2-40B4-BE49-F238E27FC236}">
                <a16:creationId xmlns:a16="http://schemas.microsoft.com/office/drawing/2014/main" id="{9E8BEA77-D8FC-43B2-8CB1-FEF62B5B0A49}"/>
              </a:ext>
            </a:extLst>
          </p:cNvPr>
          <p:cNvPicPr>
            <a:picLocks noChangeAspect="1"/>
          </p:cNvPicPr>
          <p:nvPr/>
        </p:nvPicPr>
        <p:blipFill>
          <a:blip r:embed="rId3"/>
          <a:stretch>
            <a:fillRect/>
          </a:stretch>
        </p:blipFill>
        <p:spPr>
          <a:xfrm>
            <a:off x="8248857" y="677600"/>
            <a:ext cx="2554978" cy="1975499"/>
          </a:xfrm>
          <a:prstGeom prst="rect">
            <a:avLst/>
          </a:prstGeom>
        </p:spPr>
      </p:pic>
      <p:pic>
        <p:nvPicPr>
          <p:cNvPr id="4" name="Picture 3">
            <a:extLst>
              <a:ext uri="{FF2B5EF4-FFF2-40B4-BE49-F238E27FC236}">
                <a16:creationId xmlns:a16="http://schemas.microsoft.com/office/drawing/2014/main" id="{887ED02D-1B2C-44D1-85CC-63EBED266A47}"/>
              </a:ext>
            </a:extLst>
          </p:cNvPr>
          <p:cNvPicPr>
            <a:picLocks noChangeAspect="1"/>
          </p:cNvPicPr>
          <p:nvPr/>
        </p:nvPicPr>
        <p:blipFill>
          <a:blip r:embed="rId4"/>
          <a:stretch>
            <a:fillRect/>
          </a:stretch>
        </p:blipFill>
        <p:spPr>
          <a:xfrm>
            <a:off x="632378" y="3068084"/>
            <a:ext cx="3691144" cy="2768358"/>
          </a:xfrm>
          <a:prstGeom prst="rect">
            <a:avLst/>
          </a:prstGeom>
        </p:spPr>
      </p:pic>
      <p:pic>
        <p:nvPicPr>
          <p:cNvPr id="5" name="Picture 4">
            <a:extLst>
              <a:ext uri="{FF2B5EF4-FFF2-40B4-BE49-F238E27FC236}">
                <a16:creationId xmlns:a16="http://schemas.microsoft.com/office/drawing/2014/main" id="{1502E7BC-0190-4CE0-B347-1D584353ACEC}"/>
              </a:ext>
            </a:extLst>
          </p:cNvPr>
          <p:cNvPicPr>
            <a:picLocks noChangeAspect="1"/>
          </p:cNvPicPr>
          <p:nvPr/>
        </p:nvPicPr>
        <p:blipFill>
          <a:blip r:embed="rId5"/>
          <a:stretch>
            <a:fillRect/>
          </a:stretch>
        </p:blipFill>
        <p:spPr>
          <a:xfrm>
            <a:off x="5553826" y="3068084"/>
            <a:ext cx="4384752" cy="2895394"/>
          </a:xfrm>
          <a:prstGeom prst="rect">
            <a:avLst/>
          </a:prstGeom>
        </p:spPr>
      </p:pic>
    </p:spTree>
    <p:extLst>
      <p:ext uri="{BB962C8B-B14F-4D97-AF65-F5344CB8AC3E}">
        <p14:creationId xmlns:p14="http://schemas.microsoft.com/office/powerpoint/2010/main" val="62292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0C7B7A-3618-4B1F-A676-28A4FFF650AD}"/>
              </a:ext>
            </a:extLst>
          </p:cNvPr>
          <p:cNvPicPr>
            <a:picLocks noChangeAspect="1"/>
          </p:cNvPicPr>
          <p:nvPr/>
        </p:nvPicPr>
        <p:blipFill>
          <a:blip r:embed="rId2"/>
          <a:stretch>
            <a:fillRect/>
          </a:stretch>
        </p:blipFill>
        <p:spPr>
          <a:xfrm>
            <a:off x="581853" y="637761"/>
            <a:ext cx="10239028" cy="1687996"/>
          </a:xfrm>
          <a:prstGeom prst="rect">
            <a:avLst/>
          </a:prstGeom>
        </p:spPr>
      </p:pic>
      <p:pic>
        <p:nvPicPr>
          <p:cNvPr id="3" name="Picture 2">
            <a:extLst>
              <a:ext uri="{FF2B5EF4-FFF2-40B4-BE49-F238E27FC236}">
                <a16:creationId xmlns:a16="http://schemas.microsoft.com/office/drawing/2014/main" id="{AD8328EF-4C1A-49B1-9C9C-CFA7C16379C5}"/>
              </a:ext>
            </a:extLst>
          </p:cNvPr>
          <p:cNvPicPr>
            <a:picLocks noChangeAspect="1"/>
          </p:cNvPicPr>
          <p:nvPr/>
        </p:nvPicPr>
        <p:blipFill>
          <a:blip r:embed="rId3"/>
          <a:stretch>
            <a:fillRect/>
          </a:stretch>
        </p:blipFill>
        <p:spPr>
          <a:xfrm>
            <a:off x="788712" y="3174931"/>
            <a:ext cx="9508228" cy="2534815"/>
          </a:xfrm>
          <a:prstGeom prst="rect">
            <a:avLst/>
          </a:prstGeom>
        </p:spPr>
      </p:pic>
    </p:spTree>
    <p:extLst>
      <p:ext uri="{BB962C8B-B14F-4D97-AF65-F5344CB8AC3E}">
        <p14:creationId xmlns:p14="http://schemas.microsoft.com/office/powerpoint/2010/main" val="112838776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5316</TotalTime>
  <Words>3441</Words>
  <Application>Microsoft Office PowerPoint</Application>
  <PresentationFormat>Widescreen</PresentationFormat>
  <Paragraphs>217</Paragraphs>
  <Slides>69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69</vt:i4>
      </vt:variant>
    </vt:vector>
  </HeadingPairs>
  <TitlesOfParts>
    <vt:vector size="78" baseType="lpstr">
      <vt:lpstr>Arial</vt:lpstr>
      <vt:lpstr>Arial Black</vt:lpstr>
      <vt:lpstr>Arial Rounded MT Bold</vt:lpstr>
      <vt:lpstr>Calibri</vt:lpstr>
      <vt:lpstr>Calibri Light</vt:lpstr>
      <vt:lpstr>Cambria Math</vt:lpstr>
      <vt:lpstr>Lucida Sans</vt:lpstr>
      <vt:lpstr>Times New Roman</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Carlom</dc:creator>
  <cp:lastModifiedBy>Carlomagno Araya Alpízar</cp:lastModifiedBy>
  <cp:revision>674</cp:revision>
  <dcterms:created xsi:type="dcterms:W3CDTF">2016-05-21T01:10:05Z</dcterms:created>
  <dcterms:modified xsi:type="dcterms:W3CDTF">2022-02-21T23:46:26Z</dcterms:modified>
</cp:coreProperties>
</file>