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3" r:id="rId4"/>
    <p:sldId id="275" r:id="rId5"/>
    <p:sldId id="259" r:id="rId6"/>
    <p:sldId id="267" r:id="rId7"/>
    <p:sldId id="279" r:id="rId8"/>
    <p:sldId id="281" r:id="rId9"/>
    <p:sldId id="280" r:id="rId10"/>
    <p:sldId id="282" r:id="rId11"/>
    <p:sldId id="321" r:id="rId12"/>
    <p:sldId id="278" r:id="rId13"/>
    <p:sldId id="284" r:id="rId14"/>
    <p:sldId id="286" r:id="rId15"/>
    <p:sldId id="383" r:id="rId16"/>
    <p:sldId id="264" r:id="rId17"/>
    <p:sldId id="384" r:id="rId18"/>
    <p:sldId id="319" r:id="rId19"/>
    <p:sldId id="324" r:id="rId20"/>
    <p:sldId id="295" r:id="rId21"/>
    <p:sldId id="261" r:id="rId22"/>
    <p:sldId id="288" r:id="rId23"/>
    <p:sldId id="385" r:id="rId24"/>
    <p:sldId id="325" r:id="rId25"/>
    <p:sldId id="262" r:id="rId26"/>
    <p:sldId id="381" r:id="rId27"/>
    <p:sldId id="382" r:id="rId28"/>
    <p:sldId id="386" r:id="rId29"/>
    <p:sldId id="322" r:id="rId30"/>
    <p:sldId id="263" r:id="rId31"/>
    <p:sldId id="291" r:id="rId32"/>
    <p:sldId id="292" r:id="rId33"/>
    <p:sldId id="320" r:id="rId34"/>
    <p:sldId id="274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80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9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2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5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36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66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61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1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3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60.png"/><Relationship Id="rId7" Type="http://schemas.openxmlformats.org/officeDocument/2006/relationships/image" Target="../media/image6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9" y="416278"/>
            <a:ext cx="1640329" cy="17537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610993" y="604538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53B1A7-C9E9-45C8-AE00-28FA87A1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52" y="2628391"/>
            <a:ext cx="9454896" cy="28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657350"/>
            <a:ext cx="7591425" cy="3543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20" y="3052762"/>
            <a:ext cx="752475" cy="295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24" y="3532934"/>
            <a:ext cx="714375" cy="276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546" y="3917296"/>
            <a:ext cx="733425" cy="314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602" y="4374496"/>
            <a:ext cx="771525" cy="314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177" y="4804801"/>
            <a:ext cx="714375" cy="314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490" y="4814327"/>
            <a:ext cx="742950" cy="295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9173" y="4388784"/>
            <a:ext cx="752475" cy="285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9648" y="3967162"/>
            <a:ext cx="771525" cy="2952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671" y="3518647"/>
            <a:ext cx="714375" cy="30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2146" y="3089181"/>
            <a:ext cx="7334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E2A791-D9A7-412B-BE8A-9C6F1C8A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9" y="793172"/>
            <a:ext cx="8995990" cy="33539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67C5CF-B5D1-4B2E-AB8D-9376184A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374" y="793172"/>
            <a:ext cx="2146323" cy="23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34444" y="1060524"/>
            <a:ext cx="82331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La medición de las variables continuas y el problema del redondeo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01018" y="1785833"/>
            <a:ext cx="94723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Las </a:t>
            </a:r>
            <a:r>
              <a:rPr lang="es-ES" b="1" i="1" dirty="0"/>
              <a:t>variables continuas</a:t>
            </a:r>
            <a:r>
              <a:rPr lang="es-ES" b="1" dirty="0"/>
              <a:t> </a:t>
            </a:r>
            <a:r>
              <a:rPr lang="es-ES" dirty="0"/>
              <a:t>producen respuestas numéricas que surgen de un proceso de medición, pueden tomar cualquier valor dentro del intervalo de variación de la variable aleatoria.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34444" y="3032806"/>
            <a:ext cx="2920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S" dirty="0"/>
              <a:t>Hacia abajo (truncar).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S" dirty="0"/>
              <a:t>Al más próximo.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S" dirty="0"/>
              <a:t>Hacia arriba.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97175"/>
            <a:ext cx="3021278" cy="11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640759" y="2643115"/>
                <a:ext cx="6445098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𝑐𝑙𝑎𝑠𝑒𝑠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𝐴𝑚𝑝𝑙𝑖𝑡𝑢𝑑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𝑔𝑒𝑛𝑒𝑟𝑎𝑙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𝑙𝑜𝑠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𝑑𝑎𝑡𝑜𝑠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𝑨𝑮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𝐼𝑛𝑡𝑒𝑟𝑣𝑎𝑙𝑜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𝑐𝑙𝑎𝑠𝑒𝑠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59" y="2643115"/>
                <a:ext cx="6445098" cy="576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732051" y="3586665"/>
                <a:ext cx="1770504" cy="5761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𝑵𝑪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𝑨𝑮</m:t>
                          </m:r>
                        </m:num>
                        <m:den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s-ES" sz="2000" b="1" dirty="0">
                  <a:latin typeface="Blackoak Std" panose="04050907060602020202" pitchFamily="82" charset="0"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51" y="3586665"/>
                <a:ext cx="1770504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601498" y="3675125"/>
                <a:ext cx="343923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𝐴𝐺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98" y="3675125"/>
                <a:ext cx="3439237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1937308" y="764318"/>
            <a:ext cx="8233138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frecuencias de variables continuas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09474" y="1416524"/>
            <a:ext cx="944496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El número de clases y su intervalo están íntimamente  relacionados, ya que cuando se decide emplear un determinado intervalo de clase, de hecho, se fija el número de ellas y viceversa.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97043" y="4574024"/>
            <a:ext cx="9152928" cy="1338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/>
              <a:t>Intervalo de clase (I)</a:t>
            </a:r>
            <a:r>
              <a:rPr lang="es-E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Es el recorrido (o amplitud) entre el límite superior y el inferior de una clase. Se recomienda que todas las clases tenga igual amplitud.</a:t>
            </a:r>
          </a:p>
        </p:txBody>
      </p:sp>
    </p:spTree>
    <p:extLst>
      <p:ext uri="{BB962C8B-B14F-4D97-AF65-F5344CB8AC3E}">
        <p14:creationId xmlns:p14="http://schemas.microsoft.com/office/powerpoint/2010/main" val="395948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01003" y="599911"/>
            <a:ext cx="9239535" cy="17113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/>
              <a:t>Limites de clases</a:t>
            </a:r>
            <a:r>
              <a:rPr lang="es-E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Son los valores que definen una clase separándola de la anterior y de la posterior. Los límites deben ser tales que definan clases que sean exhaustivas, permitan clasificar todas las observaciones en alguna de ellas.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8" y="2853017"/>
            <a:ext cx="1628775" cy="2362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070" y="2848254"/>
            <a:ext cx="2019300" cy="23717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720" y="2981676"/>
            <a:ext cx="975300" cy="2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5098" y="1578815"/>
            <a:ext cx="9736751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tiene el salario por hora (en miles de colones)  de una muestra aleatoria de 60 trabajadores del sector de la construcción de San José en enero de 2020. 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251214" y="3181966"/>
          <a:ext cx="7378425" cy="1636192"/>
        </p:xfrm>
        <a:graphic>
          <a:graphicData uri="http://schemas.openxmlformats.org/drawingml/2006/table">
            <a:tbl>
              <a:tblPr/>
              <a:tblGrid>
                <a:gridCol w="49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51214" y="5014315"/>
            <a:ext cx="948452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Construya una distribución de frecuencias con cinco clases (incluya los limites indicados y las frecuencias absolutas y relativas).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DB886-92EC-4FF3-A6AD-77C20C76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39" y="272982"/>
            <a:ext cx="2529806" cy="16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42949" y="1146412"/>
            <a:ext cx="140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Min.(x)=1.0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26592" y="1105468"/>
            <a:ext cx="16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Max. (x)= 5.9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87653" y="1091821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AG</a:t>
            </a:r>
            <a:r>
              <a:rPr lang="es-ES" dirty="0"/>
              <a:t>= 5.9 – 1.0 = 4.9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52132" y="2169995"/>
            <a:ext cx="12282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NC=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53886" y="2088109"/>
                <a:ext cx="87344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4.9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86" y="2088109"/>
                <a:ext cx="873444" cy="5761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7110484" y="2074459"/>
                <a:ext cx="209442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=0.98≅1.0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484" y="2074459"/>
                <a:ext cx="2094420" cy="5204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 derecha 10"/>
          <p:cNvSpPr/>
          <p:nvPr/>
        </p:nvSpPr>
        <p:spPr>
          <a:xfrm>
            <a:off x="6073422" y="2224584"/>
            <a:ext cx="649870" cy="2476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75" y="2875626"/>
            <a:ext cx="3600450" cy="3495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025" y="4408975"/>
            <a:ext cx="838200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719" y="4421104"/>
            <a:ext cx="314325" cy="18002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999" y="4372556"/>
            <a:ext cx="657225" cy="18478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545" y="3300411"/>
            <a:ext cx="3543964" cy="28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4FFA27-9E60-4E2A-8E64-FADE6E90F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604962"/>
            <a:ext cx="7667625" cy="3648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76" y="3183290"/>
            <a:ext cx="352425" cy="333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98" y="3605212"/>
            <a:ext cx="352425" cy="257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859" y="4015140"/>
            <a:ext cx="314325" cy="295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61" y="4406723"/>
            <a:ext cx="342900" cy="257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623" y="4803599"/>
            <a:ext cx="304800" cy="276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875" y="4807125"/>
            <a:ext cx="171450" cy="314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383" y="4451878"/>
            <a:ext cx="266700" cy="2571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97" y="4062764"/>
            <a:ext cx="247650" cy="2000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9911" y="3630789"/>
            <a:ext cx="304800" cy="2286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7197" y="3232679"/>
            <a:ext cx="247650" cy="257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1108" y="3243967"/>
            <a:ext cx="552450" cy="257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0348" y="3613503"/>
            <a:ext cx="619125" cy="285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9873" y="4015140"/>
            <a:ext cx="600075" cy="2952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7295" y="4453114"/>
            <a:ext cx="600075" cy="2095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7296" y="4819650"/>
            <a:ext cx="600075" cy="2667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7719" y="4832703"/>
            <a:ext cx="628650" cy="2857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87190" y="4429301"/>
            <a:ext cx="561975" cy="2571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21056" y="4037717"/>
            <a:ext cx="561975" cy="2952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31111" y="3590925"/>
            <a:ext cx="609600" cy="2857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18058" y="3246967"/>
            <a:ext cx="5905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F64353-6088-4A31-B762-63EDD33F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547" y="825749"/>
            <a:ext cx="1733854" cy="2028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F238A7-B858-443A-8134-3AE9C904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194" y="3084367"/>
            <a:ext cx="1744207" cy="2028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6B46C-BAF0-464F-B388-3DD2B054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4" y="538451"/>
            <a:ext cx="8801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BE3054-17F2-46E7-99B9-147AAA23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5" y="903124"/>
            <a:ext cx="8249361" cy="53606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6B182D-FBFF-4959-A6DF-294CDA8E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25" y="903124"/>
            <a:ext cx="9694682" cy="54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8" y="508626"/>
            <a:ext cx="1847483" cy="113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56856" y="1945776"/>
            <a:ext cx="9661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estadística, se le llama </a:t>
            </a:r>
            <a:r>
              <a:rPr lang="es-ES" b="1" dirty="0"/>
              <a:t>distribución de frecuencias</a:t>
            </a:r>
            <a:r>
              <a:rPr lang="es-ES" dirty="0"/>
              <a:t> a la agrupación de datos en categorías mutuamente excluyentes que indican el número de observaciones en cada categoría.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76401" y="606272"/>
            <a:ext cx="7099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Necesidad de resumir la información: </a:t>
            </a:r>
          </a:p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la distribución de frecuencias.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396" y="3178078"/>
            <a:ext cx="4640239" cy="30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2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9007E-8F18-4D3F-9831-9D2AC19C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70" y="612397"/>
            <a:ext cx="7514547" cy="3668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0E67B-6BD3-4AD2-B4CD-30429AD9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87" y="3724712"/>
            <a:ext cx="5077829" cy="29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01906" y="536468"/>
            <a:ext cx="790686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Representación gráfica de las distribuciones de frecuencias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4706" y="1721224"/>
            <a:ext cx="22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Rounded MT Bold" panose="020F0704030504030204" pitchFamily="34" charset="0"/>
              </a:rPr>
              <a:t>HISTOGRAMA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32" y="2506133"/>
            <a:ext cx="5123909" cy="36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8247" y="783356"/>
            <a:ext cx="334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Cálculo limites reales de las clases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90" y="4582053"/>
            <a:ext cx="2515930" cy="13107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31" y="1516769"/>
            <a:ext cx="9115602" cy="28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0C436-7BE0-49D5-8B26-F987169F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69" y="1009650"/>
            <a:ext cx="8315325" cy="483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E08A0-16A2-444B-AD15-974A1E5A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6" y="635267"/>
            <a:ext cx="2216089" cy="2859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335D3-B15A-44C0-BB58-CBFE4DF9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6" y="3503783"/>
            <a:ext cx="2216089" cy="2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9DF672-E6F8-4581-97A4-25760BC6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24" y="738266"/>
            <a:ext cx="8704033" cy="5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29" y="3546706"/>
            <a:ext cx="3882028" cy="28215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34013" y="698534"/>
            <a:ext cx="4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POLIGONO DE FRECUENCIAS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17813" y="1411941"/>
            <a:ext cx="935915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 un gráfico que se construye usando los puntos de medios de clase y las frecuencias absolutas (o relativas); posteriormente, estos puntos se unen por segmentos de recta.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134753" y="4046537"/>
            <a:ext cx="31376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Para que el polígono quede cerrado se debe considerar un punto medio ficticio, al inicio y otro al final con frecuencias cero.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49" y="2608763"/>
            <a:ext cx="9143824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AF0A78-E58C-4A12-BE17-B7D34E41887B}"/>
              </a:ext>
            </a:extLst>
          </p:cNvPr>
          <p:cNvSpPr txBox="1"/>
          <p:nvPr/>
        </p:nvSpPr>
        <p:spPr>
          <a:xfrm>
            <a:off x="760428" y="641023"/>
            <a:ext cx="91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>
                <a:latin typeface="Arial Black" panose="020B0A04020102020204" pitchFamily="34" charset="0"/>
              </a:rPr>
              <a:t>Representación de distribuciones con intervalos desiguales</a:t>
            </a:r>
            <a:endParaRPr lang="en-US" i="1" dirty="0"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12123E-4854-48FC-BBAE-1D8AB5C0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2" y="1135292"/>
            <a:ext cx="9403778" cy="14057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85A532-18AB-4FDB-82A0-7A53BCE7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8" y="2673018"/>
            <a:ext cx="9248775" cy="971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FCCB035-13B4-4BA5-B831-DE6F3DB4C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353" y="3644568"/>
            <a:ext cx="5247882" cy="29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2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6FAA0B-1F64-479E-8CA3-E11C84D0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32" y="725716"/>
            <a:ext cx="8672071" cy="54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4567C-90B2-4025-A328-FD6CB809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42" y="738187"/>
            <a:ext cx="7686675" cy="538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60CAD-7975-46AF-BE17-C01B83FA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3" y="600265"/>
            <a:ext cx="1960245" cy="2872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CCBA6-3BB8-4BEB-ACA6-98DD1CB2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3" y="3630168"/>
            <a:ext cx="2048492" cy="26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C197C-6502-4BEF-8DF0-DA95AB28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36" y="504825"/>
            <a:ext cx="8924895" cy="3303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87652A-A3F6-4409-97B4-0A67739B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69" y="3976383"/>
            <a:ext cx="6790668" cy="25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CF7EB0-0DF9-4330-AF7C-5A43EE52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071562"/>
            <a:ext cx="105632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867835" y="632014"/>
            <a:ext cx="11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OJIVAS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89212" y="1169894"/>
            <a:ext cx="988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 gráfica se construye utilizando las frecuencias </a:t>
            </a:r>
            <a:r>
              <a:rPr lang="es-ES"/>
              <a:t>acumuladas absolutas o </a:t>
            </a:r>
            <a:r>
              <a:rPr lang="es-ES" dirty="0"/>
              <a:t>relativas. Este gráfico nos permite analizar cuántas observaciones están por debajo de un determinado valor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71600" y="5886271"/>
            <a:ext cx="92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Para llevar a cabo su construcción se requiere crear un intervalo ficticio (o falso) antes de la primera y última clase con </a:t>
            </a:r>
            <a:r>
              <a:rPr lang="es-ES" b="1"/>
              <a:t>frecuencia cero.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71" y="2194008"/>
            <a:ext cx="3933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9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DDE94-CECE-8507-B5A2-21C956D8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80126"/>
            <a:ext cx="5294716" cy="42977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037AD9C-7CFB-7829-A562-55E62BF4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9" y="1280126"/>
            <a:ext cx="4904506" cy="40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7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0473A5D8-3F20-C7E1-F05F-D9546F2B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9" y="643467"/>
            <a:ext cx="79303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784701-1689-4CD4-9CAA-9036A703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79" y="134166"/>
            <a:ext cx="6181457" cy="6589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A68627-6DFF-4939-BB64-414AFC1A5AC4}"/>
              </a:ext>
            </a:extLst>
          </p:cNvPr>
          <p:cNvSpPr txBox="1"/>
          <p:nvPr/>
        </p:nvSpPr>
        <p:spPr>
          <a:xfrm>
            <a:off x="6779490" y="406400"/>
            <a:ext cx="484909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Suponga que los siguientes datos representan la producción de basura diaria de una muestra aleatoria de 37 viviendas del distrito central del cantón de Naranjo.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09537C-06C2-43B9-8338-D4FA9A828D91}"/>
              </a:ext>
            </a:extLst>
          </p:cNvPr>
          <p:cNvSpPr txBox="1"/>
          <p:nvPr/>
        </p:nvSpPr>
        <p:spPr>
          <a:xfrm>
            <a:off x="6918036" y="2623127"/>
            <a:ext cx="471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a) </a:t>
            </a:r>
            <a:r>
              <a:rPr lang="es-CR" dirty="0"/>
              <a:t>Construya una distribución de frecuencias con un intervalo de clase de 2 kg/día de la basura por vivienda. Dibuje el histograma.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9C96D5-4033-4168-BFED-86E3E812C34F}"/>
              </a:ext>
            </a:extLst>
          </p:cNvPr>
          <p:cNvSpPr txBox="1"/>
          <p:nvPr/>
        </p:nvSpPr>
        <p:spPr>
          <a:xfrm>
            <a:off x="6918036" y="3833091"/>
            <a:ext cx="471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b) </a:t>
            </a:r>
            <a:r>
              <a:rPr lang="es-CR" dirty="0"/>
              <a:t>Construya una distribución de frecuencias con </a:t>
            </a:r>
            <a:r>
              <a:rPr lang="es-CR" b="1" dirty="0"/>
              <a:t> 5</a:t>
            </a:r>
            <a:r>
              <a:rPr lang="es-CR" dirty="0"/>
              <a:t> clases de la basura por habitante. Dibuje el polígono de frecuencias.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5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1012079"/>
            <a:ext cx="9226067" cy="49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1783" y="1507320"/>
            <a:ext cx="9042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Las </a:t>
            </a:r>
            <a:r>
              <a:rPr lang="es-ES" b="1" dirty="0"/>
              <a:t>variables</a:t>
            </a:r>
            <a:r>
              <a:rPr lang="es-ES" sz="2000" b="1" dirty="0"/>
              <a:t> discretas </a:t>
            </a:r>
            <a:r>
              <a:rPr lang="es-ES" sz="2000" dirty="0"/>
              <a:t>toman valores enteros en un conjunto numerable.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30730" y="842160"/>
            <a:ext cx="522254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sz="2000" b="1" spc="-1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Frecuencias de Variables discretas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31329" y="2198850"/>
            <a:ext cx="9541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Ejemplos: números de cuartos, números de hijos, número de materias y créditos matriculadas, números de goles,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CB12D-CCC0-4398-A40B-D157F69C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72" y="3524437"/>
            <a:ext cx="9042402" cy="25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260142" y="1409469"/>
                <a:ext cx="9685361" cy="1295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b="1" dirty="0"/>
                  <a:t>Frecuencia absoluta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dirty="0"/>
                  <a:t>La frecuencia absoluta es el número de veces que aparece un determinado valor en un estudio estadístico. Se representa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" dirty="0"/>
                  <a:t>. </a:t>
                </a:r>
                <a:endParaRPr lang="es-ES" b="1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142" y="1409469"/>
                <a:ext cx="9685361" cy="1295163"/>
              </a:xfrm>
              <a:prstGeom prst="rect">
                <a:avLst/>
              </a:prstGeom>
              <a:blipFill rotWithShape="0">
                <a:blip r:embed="rId2"/>
                <a:stretch>
                  <a:fillRect l="-566" b="-65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1273789" y="3325716"/>
            <a:ext cx="95761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Frecuencia relativa</a:t>
            </a:r>
          </a:p>
          <a:p>
            <a:pPr>
              <a:lnSpc>
                <a:spcPct val="150000"/>
              </a:lnSpc>
            </a:pPr>
            <a:r>
              <a:rPr lang="es-ES" dirty="0"/>
              <a:t>Se dice que la frecuencia relativa es el cociente entre la frecuencia absoluta de un determinado valor y el número total de datos.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521465" y="5694318"/>
                <a:ext cx="783291" cy="585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65" y="5694318"/>
                <a:ext cx="783291" cy="5851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960357" y="4923809"/>
                <a:ext cx="1013162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57" y="4923809"/>
                <a:ext cx="1013162" cy="7845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echa derecha 12"/>
          <p:cNvSpPr/>
          <p:nvPr/>
        </p:nvSpPr>
        <p:spPr>
          <a:xfrm>
            <a:off x="5922960" y="5210412"/>
            <a:ext cx="655092" cy="2593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775337" y="2664366"/>
                <a:ext cx="1000980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337" y="2664366"/>
                <a:ext cx="1000980" cy="7845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3" y="5085682"/>
            <a:ext cx="4114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9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5608" y="478292"/>
            <a:ext cx="971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Ejemplo: </a:t>
            </a:r>
            <a:r>
              <a:rPr lang="es-ES" dirty="0"/>
              <a:t>Números de correos electrónicos que tienen una muestra aleatoria de 35 estudiantes de la Universidad de Costa Rica.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62" y="1539821"/>
            <a:ext cx="8558389" cy="12454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831" y="3730938"/>
            <a:ext cx="1418601" cy="1513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411" y="3167239"/>
            <a:ext cx="6477000" cy="2781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467" y="4125736"/>
            <a:ext cx="152400" cy="209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309" y="4390672"/>
            <a:ext cx="885825" cy="266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664" y="4692474"/>
            <a:ext cx="1924050" cy="295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6747" y="5011561"/>
            <a:ext cx="742950" cy="266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6025" y="5326280"/>
            <a:ext cx="209550" cy="228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2925" y="4128734"/>
            <a:ext cx="133350" cy="1809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4094" y="4753151"/>
            <a:ext cx="238125" cy="2190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2193" y="5042792"/>
            <a:ext cx="161925" cy="2095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9614" y="5344936"/>
            <a:ext cx="161925" cy="2095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4295" y="4437061"/>
            <a:ext cx="142875" cy="2190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753" y="5614106"/>
            <a:ext cx="247650" cy="190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7853" y="4131048"/>
            <a:ext cx="485775" cy="2095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93566" y="4408674"/>
            <a:ext cx="514350" cy="2190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7378" y="4704509"/>
            <a:ext cx="466725" cy="2190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94406" y="5036763"/>
            <a:ext cx="485775" cy="20002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0959" y="5346045"/>
            <a:ext cx="485775" cy="2000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95247" y="5629275"/>
            <a:ext cx="4572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221280" y="1181902"/>
                <a:ext cx="981167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b="1" dirty="0"/>
                  <a:t>“A menos de”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s-ES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s-ES" b="1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dirty="0"/>
                  <a:t>Es total de las frecuencias absolutas para todos los eventos iguales </a:t>
                </a:r>
                <a:r>
                  <a:rPr lang="es-ES" b="1" dirty="0"/>
                  <a:t>o menores </a:t>
                </a:r>
                <a:r>
                  <a:rPr lang="es-ES" dirty="0"/>
                  <a:t>que un cierto valor, en una lista ordenada de valores.</a:t>
                </a: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80" y="1181902"/>
                <a:ext cx="9811678" cy="1338828"/>
              </a:xfrm>
              <a:prstGeom prst="rect">
                <a:avLst/>
              </a:prstGeom>
              <a:blipFill rotWithShape="0">
                <a:blip r:embed="rId2"/>
                <a:stretch>
                  <a:fillRect l="-497" b="-31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323473" y="3505037"/>
                <a:ext cx="935640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b="1" dirty="0"/>
                  <a:t>“A más de”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" b="1" dirty="0"/>
                  <a:t>   )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dirty="0"/>
                  <a:t>Es total de las frecuencias absolutas para todos los eventos iguales </a:t>
                </a:r>
                <a:r>
                  <a:rPr lang="es-ES" b="1" dirty="0"/>
                  <a:t>o mayores </a:t>
                </a:r>
                <a:r>
                  <a:rPr lang="es-ES" dirty="0"/>
                  <a:t>que un cierto valor, en una lista ordenada de valores.</a:t>
                </a: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73" y="3505037"/>
                <a:ext cx="935640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521" b="-31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 arriba 8"/>
          <p:cNvSpPr/>
          <p:nvPr/>
        </p:nvSpPr>
        <p:spPr>
          <a:xfrm>
            <a:off x="6938392" y="5138824"/>
            <a:ext cx="79585" cy="1693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097835" y="536468"/>
            <a:ext cx="52225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Frecuencias Absolutas Acumuladas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014388" y="2656455"/>
                <a:ext cx="136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88" y="2656455"/>
                <a:ext cx="136877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018" t="-2222" r="-1786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310044" y="2696709"/>
                <a:ext cx="177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ES" b="1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044" y="2696709"/>
                <a:ext cx="177907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452" t="-28261" b="-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792325" y="5145059"/>
                <a:ext cx="185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25" y="5145059"/>
                <a:ext cx="18560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295" t="-2222" r="-984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361887" y="5113122"/>
                <a:ext cx="2697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87" y="5113122"/>
                <a:ext cx="269759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echa arriba 14"/>
          <p:cNvSpPr/>
          <p:nvPr/>
        </p:nvSpPr>
        <p:spPr>
          <a:xfrm>
            <a:off x="4292631" y="5197792"/>
            <a:ext cx="79585" cy="1693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rriba 15"/>
          <p:cNvSpPr/>
          <p:nvPr/>
        </p:nvSpPr>
        <p:spPr>
          <a:xfrm>
            <a:off x="2842454" y="3688498"/>
            <a:ext cx="79585" cy="1693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2396662" y="2641750"/>
                <a:ext cx="852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62" y="2641750"/>
                <a:ext cx="85266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714" t="-2174" r="-2857" b="-326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echa arriba 17"/>
          <p:cNvSpPr/>
          <p:nvPr/>
        </p:nvSpPr>
        <p:spPr>
          <a:xfrm>
            <a:off x="2326731" y="5157687"/>
            <a:ext cx="79585" cy="1693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2055768" y="5116986"/>
                <a:ext cx="8927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68" y="5116986"/>
                <a:ext cx="89274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442" t="-2174" r="-2721" b="-326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790700"/>
            <a:ext cx="6638925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59" y="3130363"/>
            <a:ext cx="180975" cy="247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903" y="3502959"/>
            <a:ext cx="190500" cy="228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93" y="3931584"/>
            <a:ext cx="352425" cy="285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361" y="4312023"/>
            <a:ext cx="342900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809" y="4679016"/>
            <a:ext cx="342900" cy="323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9222" y="4712353"/>
            <a:ext cx="200025" cy="257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775" y="4285969"/>
            <a:ext cx="200025" cy="2762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5995" y="3908612"/>
            <a:ext cx="333375" cy="30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5994" y="3502118"/>
            <a:ext cx="333375" cy="257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6469" y="3097866"/>
            <a:ext cx="3524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97835" y="536468"/>
            <a:ext cx="5222544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Frecuencias Relativas Acumuladas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108769" y="1400876"/>
                <a:ext cx="976849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b="1" dirty="0"/>
                  <a:t>“A menos de”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s-ES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s-ES" b="1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s-ES" dirty="0"/>
                  <a:t>Es la proporción (o porcentaje) de eventos iguales o </a:t>
                </a:r>
                <a:r>
                  <a:rPr lang="es-ES" b="1" dirty="0"/>
                  <a:t>menores</a:t>
                </a:r>
                <a:r>
                  <a:rPr lang="es-ES" dirty="0"/>
                  <a:t> que un cierto valor en una lista ordenada de valores. Resulta del cociente entre la frecuencia acumulada de </a:t>
                </a:r>
                <a:r>
                  <a:rPr lang="es-ES"/>
                  <a:t>la clase </a:t>
                </a:r>
                <a:r>
                  <a:rPr lang="es-ES" b="1" i="1"/>
                  <a:t>i  </a:t>
                </a:r>
                <a:r>
                  <a:rPr lang="es-ES" b="1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s-ES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s-ES" b="1" dirty="0"/>
                  <a:t>) </a:t>
                </a:r>
                <a:r>
                  <a:rPr lang="es-ES" dirty="0"/>
                  <a:t>y el número total de datos </a:t>
                </a:r>
                <a:r>
                  <a:rPr lang="es-ES" b="1" i="1" dirty="0"/>
                  <a:t>(n).</a:t>
                </a:r>
                <a:endParaRPr lang="es-E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69" y="1400876"/>
                <a:ext cx="9768497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562" r="-499" b="-20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267670" y="3833187"/>
                <a:ext cx="959474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b="1" dirty="0"/>
                  <a:t>“A más de”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" b="1" dirty="0"/>
                  <a:t>/n   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s-ES" dirty="0"/>
                  <a:t>Es la proporción (o porcentaje) de eventos iguales </a:t>
                </a:r>
                <a:r>
                  <a:rPr lang="es-ES" b="1" dirty="0"/>
                  <a:t>o mayores </a:t>
                </a:r>
                <a:r>
                  <a:rPr lang="es-ES" dirty="0"/>
                  <a:t>que un cierto valor en una lista ordenada de valores. Resulta del cociente entre la frecuencia absoluta acumulada “</a:t>
                </a:r>
                <a:r>
                  <a:rPr lang="es-ES" b="1" dirty="0"/>
                  <a:t>a más de</a:t>
                </a:r>
                <a:r>
                  <a:rPr lang="es-ES" dirty="0"/>
                  <a:t>” de la clase </a:t>
                </a:r>
                <a:r>
                  <a:rPr lang="es-ES" b="1" i="1" dirty="0"/>
                  <a:t>i</a:t>
                </a:r>
                <a:r>
                  <a:rPr lang="es-ES" dirty="0"/>
                  <a:t> y el número total de datos.</a:t>
                </a: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70" y="3833187"/>
                <a:ext cx="959474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572" r="-508" b="-20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echa arriba 6"/>
          <p:cNvSpPr/>
          <p:nvPr/>
        </p:nvSpPr>
        <p:spPr>
          <a:xfrm>
            <a:off x="2937988" y="4220762"/>
            <a:ext cx="79585" cy="1693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616657" y="3166281"/>
                <a:ext cx="5311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s-ES" dirty="0"/>
                  <a:t>=frecuencia acumulada en la clase i</a:t>
                </a:r>
                <a:r>
                  <a:rPr lang="es-ES" b="1" dirty="0"/>
                  <a:t> / </a:t>
                </a:r>
                <a:r>
                  <a:rPr lang="es-ES" dirty="0"/>
                  <a:t>Total de datos</a:t>
                </a: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657" y="3166281"/>
                <a:ext cx="531164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670" t="-169565" r="-2294" b="-2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973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933</Words>
  <Application>Microsoft Office PowerPoint</Application>
  <PresentationFormat>Panorámica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Arial Rounded MT Bold</vt:lpstr>
      <vt:lpstr>Blackoak Std</vt:lpstr>
      <vt:lpstr>Calibri</vt:lpstr>
      <vt:lpstr>Calibri Light</vt:lpstr>
      <vt:lpstr>Cambria Math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Alpízar</cp:lastModifiedBy>
  <cp:revision>278</cp:revision>
  <dcterms:created xsi:type="dcterms:W3CDTF">2016-05-13T00:12:40Z</dcterms:created>
  <dcterms:modified xsi:type="dcterms:W3CDTF">2025-05-28T01:32:18Z</dcterms:modified>
</cp:coreProperties>
</file>