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66" r:id="rId3"/>
    <p:sldId id="257" r:id="rId4"/>
    <p:sldId id="284" r:id="rId5"/>
    <p:sldId id="268" r:id="rId6"/>
    <p:sldId id="286" r:id="rId7"/>
    <p:sldId id="269" r:id="rId8"/>
    <p:sldId id="288" r:id="rId9"/>
    <p:sldId id="299" r:id="rId10"/>
    <p:sldId id="292" r:id="rId11"/>
    <p:sldId id="293" r:id="rId12"/>
    <p:sldId id="305" r:id="rId13"/>
    <p:sldId id="297" r:id="rId14"/>
    <p:sldId id="260" r:id="rId15"/>
    <p:sldId id="270" r:id="rId16"/>
    <p:sldId id="258" r:id="rId17"/>
    <p:sldId id="271" r:id="rId18"/>
    <p:sldId id="276" r:id="rId19"/>
    <p:sldId id="261" r:id="rId20"/>
    <p:sldId id="274" r:id="rId21"/>
    <p:sldId id="275" r:id="rId22"/>
    <p:sldId id="272" r:id="rId23"/>
    <p:sldId id="277" r:id="rId24"/>
    <p:sldId id="287" r:id="rId25"/>
    <p:sldId id="298" r:id="rId26"/>
    <p:sldId id="262" r:id="rId27"/>
    <p:sldId id="279" r:id="rId28"/>
    <p:sldId id="280" r:id="rId29"/>
    <p:sldId id="278" r:id="rId30"/>
    <p:sldId id="263" r:id="rId31"/>
    <p:sldId id="310" r:id="rId32"/>
    <p:sldId id="366" r:id="rId33"/>
    <p:sldId id="282" r:id="rId34"/>
    <p:sldId id="291" r:id="rId35"/>
    <p:sldId id="309" r:id="rId36"/>
    <p:sldId id="296" r:id="rId37"/>
    <p:sldId id="365" r:id="rId38"/>
    <p:sldId id="264" r:id="rId39"/>
    <p:sldId id="307" r:id="rId40"/>
    <p:sldId id="290" r:id="rId41"/>
    <p:sldId id="306" r:id="rId42"/>
    <p:sldId id="499" r:id="rId43"/>
    <p:sldId id="304" r:id="rId44"/>
    <p:sldId id="295" r:id="rId45"/>
    <p:sldId id="294" r:id="rId46"/>
    <p:sldId id="283" r:id="rId47"/>
    <p:sldId id="285" r:id="rId48"/>
    <p:sldId id="300" r:id="rId49"/>
    <p:sldId id="301" r:id="rId50"/>
    <p:sldId id="302" r:id="rId51"/>
    <p:sldId id="308" r:id="rId52"/>
    <p:sldId id="281" r:id="rId53"/>
  </p:sldIdLst>
  <p:sldSz cx="12192000" cy="6858000"/>
  <p:notesSz cx="6858000" cy="9144000"/>
  <p:custDataLst>
    <p:tags r:id="rId55"/>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om" initials="C" lastIdx="1" clrIdx="0">
    <p:extLst>
      <p:ext uri="{19B8F6BF-5375-455C-9EA6-DF929625EA0E}">
        <p15:presenceInfo xmlns:p15="http://schemas.microsoft.com/office/powerpoint/2012/main" userId="Carl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52" autoAdjust="0"/>
    <p:restoredTop sz="94660"/>
  </p:normalViewPr>
  <p:slideViewPr>
    <p:cSldViewPr snapToGrid="0">
      <p:cViewPr varScale="1">
        <p:scale>
          <a:sx n="70" d="100"/>
          <a:sy n="70" d="100"/>
        </p:scale>
        <p:origin x="39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5-03T14:39:57.065" idx="1">
    <p:pos x="10" y="10"/>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88C37-F93C-4EFA-BBAD-5A9056052F6A}" type="datetimeFigureOut">
              <a:rPr lang="en-US" smtClean="0"/>
              <a:t>5/27/2025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22EBB-D5B4-4400-AF73-A3EC6E2068B7}" type="slidenum">
              <a:rPr lang="en-US" smtClean="0"/>
              <a:t>‹Nº›</a:t>
            </a:fld>
            <a:endParaRPr lang="en-US"/>
          </a:p>
        </p:txBody>
      </p:sp>
    </p:spTree>
    <p:extLst>
      <p:ext uri="{BB962C8B-B14F-4D97-AF65-F5344CB8AC3E}">
        <p14:creationId xmlns:p14="http://schemas.microsoft.com/office/powerpoint/2010/main" val="557073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a:extLst>
              <a:ext uri="{FF2B5EF4-FFF2-40B4-BE49-F238E27FC236}">
                <a16:creationId xmlns:a16="http://schemas.microsoft.com/office/drawing/2014/main" id="{E703E70D-06E8-4C15-8429-419A21BAAD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2 Marcador de notas">
            <a:extLst>
              <a:ext uri="{FF2B5EF4-FFF2-40B4-BE49-F238E27FC236}">
                <a16:creationId xmlns:a16="http://schemas.microsoft.com/office/drawing/2014/main" id="{1F19F813-6BE8-4143-AC2F-A636D00A6F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R" altLang="es-MX"/>
          </a:p>
        </p:txBody>
      </p:sp>
      <p:sp>
        <p:nvSpPr>
          <p:cNvPr id="60420" name="3 Marcador de número de diapositiva">
            <a:extLst>
              <a:ext uri="{FF2B5EF4-FFF2-40B4-BE49-F238E27FC236}">
                <a16:creationId xmlns:a16="http://schemas.microsoft.com/office/drawing/2014/main" id="{A920CDA5-0D86-40DE-841B-97F6EE8EE7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83063D-8509-4733-9AE1-327394FC101A}" type="slidenum">
              <a:rPr lang="es-CR" altLang="es-MX">
                <a:latin typeface="Arial" panose="020B0604020202020204" pitchFamily="34" charset="0"/>
              </a:rPr>
              <a:pPr>
                <a:spcBef>
                  <a:spcPct val="0"/>
                </a:spcBef>
              </a:pPr>
              <a:t>42</a:t>
            </a:fld>
            <a:endParaRPr lang="es-CR" altLang="es-MX">
              <a:latin typeface="Arial" panose="020B0604020202020204" pitchFamily="34" charset="0"/>
            </a:endParaRPr>
          </a:p>
        </p:txBody>
      </p:sp>
    </p:spTree>
    <p:extLst>
      <p:ext uri="{BB962C8B-B14F-4D97-AF65-F5344CB8AC3E}">
        <p14:creationId xmlns:p14="http://schemas.microsoft.com/office/powerpoint/2010/main" val="101186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551540D6-E019-4D83-B308-2D186678078F}" type="datetimeFigureOut">
              <a:rPr lang="es-ES" smtClean="0"/>
              <a:t>27/05/2025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220873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51540D6-E019-4D83-B308-2D186678078F}" type="datetimeFigureOut">
              <a:rPr lang="es-ES" smtClean="0"/>
              <a:t>27/05/2025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1393951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51540D6-E019-4D83-B308-2D186678078F}" type="datetimeFigureOut">
              <a:rPr lang="es-ES" smtClean="0"/>
              <a:t>27/05/2025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2398831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51540D6-E019-4D83-B308-2D186678078F}" type="datetimeFigureOut">
              <a:rPr lang="es-ES" smtClean="0"/>
              <a:t>27/05/2025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304923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51540D6-E019-4D83-B308-2D186678078F}" type="datetimeFigureOut">
              <a:rPr lang="es-ES" smtClean="0"/>
              <a:t>27/05/2025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3295300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551540D6-E019-4D83-B308-2D186678078F}" type="datetimeFigureOut">
              <a:rPr lang="es-ES" smtClean="0"/>
              <a:t>27/05/2025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3944724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551540D6-E019-4D83-B308-2D186678078F}" type="datetimeFigureOut">
              <a:rPr lang="es-ES" smtClean="0"/>
              <a:t>27/05/2025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2856787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551540D6-E019-4D83-B308-2D186678078F}" type="datetimeFigureOut">
              <a:rPr lang="es-ES" smtClean="0"/>
              <a:t>27/05/2025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362005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51540D6-E019-4D83-B308-2D186678078F}" type="datetimeFigureOut">
              <a:rPr lang="es-ES" smtClean="0"/>
              <a:t>27/05/2025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2779277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51540D6-E019-4D83-B308-2D186678078F}" type="datetimeFigureOut">
              <a:rPr lang="es-ES" smtClean="0"/>
              <a:t>27/05/2025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988650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51540D6-E019-4D83-B308-2D186678078F}" type="datetimeFigureOut">
              <a:rPr lang="es-ES" smtClean="0"/>
              <a:t>27/05/2025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3EEEEBE-7D80-4C75-95FC-7472DDEA1872}" type="slidenum">
              <a:rPr lang="es-ES" smtClean="0"/>
              <a:t>‹Nº›</a:t>
            </a:fld>
            <a:endParaRPr lang="es-ES"/>
          </a:p>
        </p:txBody>
      </p:sp>
    </p:spTree>
    <p:extLst>
      <p:ext uri="{BB962C8B-B14F-4D97-AF65-F5344CB8AC3E}">
        <p14:creationId xmlns:p14="http://schemas.microsoft.com/office/powerpoint/2010/main" val="21109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540D6-E019-4D83-B308-2D186678078F}" type="datetimeFigureOut">
              <a:rPr lang="es-ES" smtClean="0"/>
              <a:t>27/05/2025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EEEBE-7D80-4C75-95FC-7472DDEA1872}" type="slidenum">
              <a:rPr lang="es-ES" smtClean="0"/>
              <a:t>‹Nº›</a:t>
            </a:fld>
            <a:endParaRPr lang="es-ES"/>
          </a:p>
        </p:txBody>
      </p:sp>
    </p:spTree>
    <p:extLst>
      <p:ext uri="{BB962C8B-B14F-4D97-AF65-F5344CB8AC3E}">
        <p14:creationId xmlns:p14="http://schemas.microsoft.com/office/powerpoint/2010/main" val="1801101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0.png"/><Relationship Id="rId1" Type="http://schemas.openxmlformats.org/officeDocument/2006/relationships/slideLayout" Target="../slideLayouts/slideLayout7.xml"/><Relationship Id="rId5" Type="http://schemas.openxmlformats.org/officeDocument/2006/relationships/image" Target="../media/image291.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60.png"/><Relationship Id="rId1" Type="http://schemas.openxmlformats.org/officeDocument/2006/relationships/slideLayout" Target="../slideLayouts/slideLayout7.xml"/><Relationship Id="rId4" Type="http://schemas.openxmlformats.org/officeDocument/2006/relationships/image" Target="../media/image321.png"/></Relationships>
</file>

<file path=ppt/slides/_rels/slide17.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3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240.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0.png"/><Relationship Id="rId7" Type="http://schemas.openxmlformats.org/officeDocument/2006/relationships/comments" Target="../comments/comment1.xml"/><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310.png"/><Relationship Id="rId5" Type="http://schemas.openxmlformats.org/officeDocument/2006/relationships/image" Target="../media/image290.png"/><Relationship Id="rId4" Type="http://schemas.openxmlformats.org/officeDocument/2006/relationships/image" Target="../media/image280.png"/></Relationships>
</file>

<file path=ppt/slides/_rels/slide21.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20.png"/><Relationship Id="rId1" Type="http://schemas.openxmlformats.org/officeDocument/2006/relationships/slideLayout" Target="../slideLayouts/slideLayout7.xml"/><Relationship Id="rId6" Type="http://schemas.openxmlformats.org/officeDocument/2006/relationships/image" Target="../media/image360.png"/><Relationship Id="rId5" Type="http://schemas.openxmlformats.org/officeDocument/2006/relationships/image" Target="../media/image50.png"/><Relationship Id="rId4" Type="http://schemas.openxmlformats.org/officeDocument/2006/relationships/image" Target="../media/image340.png"/></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image" Target="../media/image370.png"/><Relationship Id="rId1" Type="http://schemas.openxmlformats.org/officeDocument/2006/relationships/slideLayout" Target="../slideLayouts/slideLayout7.xml"/><Relationship Id="rId5" Type="http://schemas.openxmlformats.org/officeDocument/2006/relationships/image" Target="../media/image400.png"/><Relationship Id="rId4" Type="http://schemas.openxmlformats.org/officeDocument/2006/relationships/image" Target="../media/image390.png"/></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430.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image" Target="../media/image460.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51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67.png"/><Relationship Id="rId7" Type="http://schemas.openxmlformats.org/officeDocument/2006/relationships/image" Target="../media/image560.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530.png"/></Relationships>
</file>

<file path=ppt/slides/_rels/slide3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630.png"/></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570.png"/><Relationship Id="rId1" Type="http://schemas.openxmlformats.org/officeDocument/2006/relationships/slideLayout" Target="../slideLayouts/slideLayout7.xml"/><Relationship Id="rId5" Type="http://schemas.openxmlformats.org/officeDocument/2006/relationships/image" Target="../media/image600.png"/><Relationship Id="rId4" Type="http://schemas.openxmlformats.org/officeDocument/2006/relationships/image" Target="../media/image731.png"/></Relationships>
</file>

<file path=ppt/slides/_rels/slide3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1.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4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4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 Id="rId5" Type="http://schemas.openxmlformats.org/officeDocument/2006/relationships/image" Target="../media/image92.png"/><Relationship Id="rId4" Type="http://schemas.openxmlformats.org/officeDocument/2006/relationships/image" Target="../media/image91.png"/></Relationships>
</file>

<file path=ppt/slides/_rels/slide4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4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 Id="rId4" Type="http://schemas.openxmlformats.org/officeDocument/2006/relationships/image" Target="../media/image98.png"/></Relationships>
</file>

<file path=ppt/slides/_rels/slide4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740.png"/><Relationship Id="rId3" Type="http://schemas.openxmlformats.org/officeDocument/2006/relationships/image" Target="../media/image101.png"/><Relationship Id="rId7" Type="http://schemas.openxmlformats.org/officeDocument/2006/relationships/image" Target="../media/image16.png"/><Relationship Id="rId12" Type="http://schemas.openxmlformats.org/officeDocument/2006/relationships/image" Target="../media/image730.png"/><Relationship Id="rId2"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720.png"/><Relationship Id="rId5" Type="http://schemas.openxmlformats.org/officeDocument/2006/relationships/image" Target="../media/image103.png"/><Relationship Id="rId10" Type="http://schemas.openxmlformats.org/officeDocument/2006/relationships/image" Target="../media/image710.png"/><Relationship Id="rId4" Type="http://schemas.openxmlformats.org/officeDocument/2006/relationships/image" Target="../media/image102.png"/><Relationship Id="rId9" Type="http://schemas.openxmlformats.org/officeDocument/2006/relationships/image" Target="../media/image18.png"/><Relationship Id="rId14" Type="http://schemas.openxmlformats.org/officeDocument/2006/relationships/image" Target="../media/image750.png"/></Relationships>
</file>

<file path=ppt/slides/_rels/slide4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 Id="rId4" Type="http://schemas.openxmlformats.org/officeDocument/2006/relationships/image" Target="../media/image106.png"/></Relationships>
</file>

<file path=ppt/slides/_rels/slide4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0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 Id="rId4" Type="http://schemas.openxmlformats.org/officeDocument/2006/relationships/image" Target="../media/image114.png"/></Relationships>
</file>

<file path=ppt/slides/_rels/slide51.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281.png"/><Relationship Id="rId5" Type="http://schemas.openxmlformats.org/officeDocument/2006/relationships/image" Target="../media/image110.png"/><Relationship Id="rId4" Type="http://schemas.openxmlformats.org/officeDocument/2006/relationships/image" Target="../media/image100.png"/></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9727" y="215483"/>
            <a:ext cx="1098020" cy="1173920"/>
          </a:xfrm>
          <a:prstGeom prst="rect">
            <a:avLst/>
          </a:prstGeom>
        </p:spPr>
      </p:pic>
      <p:sp>
        <p:nvSpPr>
          <p:cNvPr id="6" name="CuadroTexto 5"/>
          <p:cNvSpPr txBox="1"/>
          <p:nvPr/>
        </p:nvSpPr>
        <p:spPr>
          <a:xfrm>
            <a:off x="8037787" y="5840666"/>
            <a:ext cx="3024336" cy="584775"/>
          </a:xfrm>
          <a:prstGeom prst="rect">
            <a:avLst/>
          </a:prstGeom>
          <a:noFill/>
        </p:spPr>
        <p:txBody>
          <a:bodyPr wrap="square" rtlCol="0">
            <a:spAutoFit/>
          </a:bodyPr>
          <a:lstStyle/>
          <a:p>
            <a:r>
              <a:rPr lang="es-ES" sz="1600" dirty="0">
                <a:ln w="0"/>
                <a:effectLst>
                  <a:outerShdw blurRad="38100" dist="19050" dir="2700000" algn="tl" rotWithShape="0">
                    <a:schemeClr val="dk1">
                      <a:alpha val="40000"/>
                    </a:schemeClr>
                  </a:outerShdw>
                </a:effectLst>
              </a:rPr>
              <a:t>Dr. Carlomagno Araya Alpízar</a:t>
            </a:r>
          </a:p>
          <a:p>
            <a:r>
              <a:rPr lang="es-ES" sz="1600" dirty="0">
                <a:ln w="0"/>
                <a:effectLst>
                  <a:outerShdw blurRad="38100" dist="19050" dir="2700000" algn="tl" rotWithShape="0">
                    <a:schemeClr val="dk1">
                      <a:alpha val="40000"/>
                    </a:schemeClr>
                  </a:outerShdw>
                </a:effectLst>
              </a:rPr>
              <a:t>Catedrático en Estadística</a:t>
            </a:r>
          </a:p>
        </p:txBody>
      </p:sp>
      <p:pic>
        <p:nvPicPr>
          <p:cNvPr id="3" name="Imagen 2">
            <a:extLst>
              <a:ext uri="{FF2B5EF4-FFF2-40B4-BE49-F238E27FC236}">
                <a16:creationId xmlns:a16="http://schemas.microsoft.com/office/drawing/2014/main" id="{FF85C966-B4D8-FEBD-D756-81504FA993B4}"/>
              </a:ext>
            </a:extLst>
          </p:cNvPr>
          <p:cNvPicPr>
            <a:picLocks noChangeAspect="1"/>
          </p:cNvPicPr>
          <p:nvPr/>
        </p:nvPicPr>
        <p:blipFill>
          <a:blip r:embed="rId3"/>
          <a:stretch>
            <a:fillRect/>
          </a:stretch>
        </p:blipFill>
        <p:spPr>
          <a:xfrm>
            <a:off x="623887" y="1696212"/>
            <a:ext cx="10944225" cy="3886200"/>
          </a:xfrm>
          <a:prstGeom prst="rect">
            <a:avLst/>
          </a:prstGeom>
        </p:spPr>
      </p:pic>
    </p:spTree>
    <p:extLst>
      <p:ext uri="{BB962C8B-B14F-4D97-AF65-F5344CB8AC3E}">
        <p14:creationId xmlns:p14="http://schemas.microsoft.com/office/powerpoint/2010/main" val="832708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4201" y="535001"/>
            <a:ext cx="10092265" cy="369332"/>
          </a:xfrm>
          <a:prstGeom prst="rect">
            <a:avLst/>
          </a:prstGeom>
        </p:spPr>
        <p:txBody>
          <a:bodyPr wrap="square">
            <a:spAutoFit/>
          </a:bodyPr>
          <a:lstStyle/>
          <a:p>
            <a:pPr algn="ctr"/>
            <a:r>
              <a:rPr lang="es-ES" b="1" dirty="0">
                <a:latin typeface="Segoe MDL2 Assets" panose="050A0102010101010101" pitchFamily="18" charset="0"/>
              </a:rPr>
              <a:t>Media armónica</a:t>
            </a:r>
          </a:p>
        </p:txBody>
      </p:sp>
      <p:sp>
        <p:nvSpPr>
          <p:cNvPr id="4" name="Rectangle 3"/>
          <p:cNvSpPr/>
          <p:nvPr/>
        </p:nvSpPr>
        <p:spPr>
          <a:xfrm>
            <a:off x="931333" y="1198383"/>
            <a:ext cx="10261600" cy="464871"/>
          </a:xfrm>
          <a:prstGeom prst="rect">
            <a:avLst/>
          </a:prstGeom>
        </p:spPr>
        <p:txBody>
          <a:bodyPr wrap="square">
            <a:spAutoFit/>
          </a:bodyPr>
          <a:lstStyle/>
          <a:p>
            <a:pPr>
              <a:lnSpc>
                <a:spcPct val="150000"/>
              </a:lnSpc>
            </a:pPr>
            <a:r>
              <a:rPr lang="es-CR" dirty="0"/>
              <a:t>Es  igual al inverso de la media aritmética de los recíprocos valores.</a:t>
            </a:r>
            <a:endParaRPr lang="en-US" dirty="0"/>
          </a:p>
        </p:txBody>
      </p:sp>
      <p:sp>
        <p:nvSpPr>
          <p:cNvPr id="5" name="Rectangle 4"/>
          <p:cNvSpPr/>
          <p:nvPr/>
        </p:nvSpPr>
        <p:spPr>
          <a:xfrm>
            <a:off x="931333" y="3040503"/>
            <a:ext cx="9965267" cy="923330"/>
          </a:xfrm>
          <a:prstGeom prst="rect">
            <a:avLst/>
          </a:prstGeom>
        </p:spPr>
        <p:txBody>
          <a:bodyPr wrap="square">
            <a:spAutoFit/>
          </a:bodyPr>
          <a:lstStyle/>
          <a:p>
            <a:pPr>
              <a:lnSpc>
                <a:spcPct val="150000"/>
              </a:lnSpc>
            </a:pPr>
            <a:r>
              <a:rPr lang="es-CR" dirty="0"/>
              <a:t>La media armónica resulta poco influida por la existencia de determinados valores mucho más grandes que el conjunto de los otros, siendo en cambio sensible a valores mucho más pequeños.</a:t>
            </a:r>
            <a:endParaRPr lang="en-US" dirty="0"/>
          </a:p>
        </p:txBody>
      </p:sp>
      <p:pic>
        <p:nvPicPr>
          <p:cNvPr id="7" name="Picture 6"/>
          <p:cNvPicPr>
            <a:picLocks noChangeAspect="1"/>
          </p:cNvPicPr>
          <p:nvPr/>
        </p:nvPicPr>
        <p:blipFill>
          <a:blip r:embed="rId2"/>
          <a:stretch>
            <a:fillRect/>
          </a:stretch>
        </p:blipFill>
        <p:spPr>
          <a:xfrm>
            <a:off x="1028700" y="4443412"/>
            <a:ext cx="4229100" cy="1624062"/>
          </a:xfrm>
          <a:prstGeom prst="rect">
            <a:avLst/>
          </a:prstGeom>
        </p:spPr>
      </p:pic>
      <p:pic>
        <p:nvPicPr>
          <p:cNvPr id="8" name="Picture 7"/>
          <p:cNvPicPr>
            <a:picLocks noChangeAspect="1"/>
          </p:cNvPicPr>
          <p:nvPr/>
        </p:nvPicPr>
        <p:blipFill>
          <a:blip r:embed="rId3"/>
          <a:stretch>
            <a:fillRect/>
          </a:stretch>
        </p:blipFill>
        <p:spPr>
          <a:xfrm>
            <a:off x="3933825" y="2078752"/>
            <a:ext cx="2971800" cy="866775"/>
          </a:xfrm>
          <a:prstGeom prst="rect">
            <a:avLst/>
          </a:prstGeom>
        </p:spPr>
      </p:pic>
      <p:pic>
        <p:nvPicPr>
          <p:cNvPr id="9" name="Picture 8"/>
          <p:cNvPicPr>
            <a:picLocks noChangeAspect="1"/>
          </p:cNvPicPr>
          <p:nvPr/>
        </p:nvPicPr>
        <p:blipFill>
          <a:blip r:embed="rId4"/>
          <a:stretch>
            <a:fillRect/>
          </a:stretch>
        </p:blipFill>
        <p:spPr>
          <a:xfrm>
            <a:off x="8339137" y="231595"/>
            <a:ext cx="2999805" cy="966788"/>
          </a:xfrm>
          <a:prstGeom prst="rect">
            <a:avLst/>
          </a:prstGeom>
        </p:spPr>
      </p:pic>
    </p:spTree>
    <p:extLst>
      <p:ext uri="{BB962C8B-B14F-4D97-AF65-F5344CB8AC3E}">
        <p14:creationId xmlns:p14="http://schemas.microsoft.com/office/powerpoint/2010/main" val="4193331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9491" y="407987"/>
            <a:ext cx="9068859" cy="1311903"/>
          </a:xfrm>
          <a:prstGeom prst="rect">
            <a:avLst/>
          </a:prstGeom>
        </p:spPr>
      </p:pic>
      <p:pic>
        <p:nvPicPr>
          <p:cNvPr id="3" name="Picture 2"/>
          <p:cNvPicPr>
            <a:picLocks noChangeAspect="1"/>
          </p:cNvPicPr>
          <p:nvPr/>
        </p:nvPicPr>
        <p:blipFill>
          <a:blip r:embed="rId3"/>
          <a:stretch>
            <a:fillRect/>
          </a:stretch>
        </p:blipFill>
        <p:spPr>
          <a:xfrm>
            <a:off x="2061632" y="4244974"/>
            <a:ext cx="7343775" cy="1468755"/>
          </a:xfrm>
          <a:prstGeom prst="rect">
            <a:avLst/>
          </a:prstGeom>
        </p:spPr>
      </p:pic>
      <p:pic>
        <p:nvPicPr>
          <p:cNvPr id="5" name="Picture 4"/>
          <p:cNvPicPr>
            <a:picLocks noChangeAspect="1"/>
          </p:cNvPicPr>
          <p:nvPr/>
        </p:nvPicPr>
        <p:blipFill>
          <a:blip r:embed="rId4"/>
          <a:stretch>
            <a:fillRect/>
          </a:stretch>
        </p:blipFill>
        <p:spPr>
          <a:xfrm>
            <a:off x="2458506" y="1999240"/>
            <a:ext cx="6134100" cy="1847850"/>
          </a:xfrm>
          <a:prstGeom prst="rect">
            <a:avLst/>
          </a:prstGeom>
        </p:spPr>
      </p:pic>
    </p:spTree>
    <p:extLst>
      <p:ext uri="{BB962C8B-B14F-4D97-AF65-F5344CB8AC3E}">
        <p14:creationId xmlns:p14="http://schemas.microsoft.com/office/powerpoint/2010/main" val="242838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C6A0C7-7B4F-4606-940E-5FFEC64976E1}"/>
              </a:ext>
            </a:extLst>
          </p:cNvPr>
          <p:cNvPicPr>
            <a:picLocks noChangeAspect="1"/>
          </p:cNvPicPr>
          <p:nvPr/>
        </p:nvPicPr>
        <p:blipFill>
          <a:blip r:embed="rId2"/>
          <a:stretch>
            <a:fillRect/>
          </a:stretch>
        </p:blipFill>
        <p:spPr>
          <a:xfrm>
            <a:off x="524617" y="556470"/>
            <a:ext cx="10639425" cy="2590800"/>
          </a:xfrm>
          <a:prstGeom prst="rect">
            <a:avLst/>
          </a:prstGeom>
        </p:spPr>
      </p:pic>
      <p:pic>
        <p:nvPicPr>
          <p:cNvPr id="3" name="Picture 2">
            <a:extLst>
              <a:ext uri="{FF2B5EF4-FFF2-40B4-BE49-F238E27FC236}">
                <a16:creationId xmlns:a16="http://schemas.microsoft.com/office/drawing/2014/main" id="{9E08B71F-F7DE-418F-AE59-D9868EEDD884}"/>
              </a:ext>
            </a:extLst>
          </p:cNvPr>
          <p:cNvPicPr>
            <a:picLocks noChangeAspect="1"/>
          </p:cNvPicPr>
          <p:nvPr/>
        </p:nvPicPr>
        <p:blipFill>
          <a:blip r:embed="rId3"/>
          <a:stretch>
            <a:fillRect/>
          </a:stretch>
        </p:blipFill>
        <p:spPr>
          <a:xfrm>
            <a:off x="750116" y="3710731"/>
            <a:ext cx="7772400" cy="800100"/>
          </a:xfrm>
          <a:prstGeom prst="rect">
            <a:avLst/>
          </a:prstGeom>
        </p:spPr>
      </p:pic>
    </p:spTree>
    <p:extLst>
      <p:ext uri="{BB962C8B-B14F-4D97-AF65-F5344CB8AC3E}">
        <p14:creationId xmlns:p14="http://schemas.microsoft.com/office/powerpoint/2010/main" val="335394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6097" y="635002"/>
            <a:ext cx="9213903" cy="3380073"/>
          </a:xfrm>
          <a:prstGeom prst="rect">
            <a:avLst/>
          </a:prstGeom>
        </p:spPr>
      </p:pic>
    </p:spTree>
    <p:extLst>
      <p:ext uri="{BB962C8B-B14F-4D97-AF65-F5344CB8AC3E}">
        <p14:creationId xmlns:p14="http://schemas.microsoft.com/office/powerpoint/2010/main" val="244010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501421" y="3271871"/>
            <a:ext cx="9276242" cy="923330"/>
          </a:xfrm>
          <a:prstGeom prst="rect">
            <a:avLst/>
          </a:prstGeom>
        </p:spPr>
        <p:txBody>
          <a:bodyPr wrap="square">
            <a:spAutoFit/>
          </a:bodyPr>
          <a:lstStyle/>
          <a:p>
            <a:r>
              <a:rPr lang="es-ES" b="1" dirty="0"/>
              <a:t>Ejemplo 1:</a:t>
            </a:r>
            <a:endParaRPr lang="es-ES" dirty="0"/>
          </a:p>
          <a:p>
            <a:r>
              <a:rPr lang="es-ES" dirty="0"/>
              <a:t>Determinar la moda en el siguiente conjunto de datos que corresponden al número de mensajes WhatsApp por día en una muestra de 13 personas.                </a:t>
            </a:r>
          </a:p>
        </p:txBody>
      </p:sp>
      <p:sp>
        <p:nvSpPr>
          <p:cNvPr id="4" name="Rectángulo 3"/>
          <p:cNvSpPr/>
          <p:nvPr/>
        </p:nvSpPr>
        <p:spPr>
          <a:xfrm>
            <a:off x="1501662" y="1997194"/>
            <a:ext cx="9109893" cy="923330"/>
          </a:xfrm>
          <a:prstGeom prst="rect">
            <a:avLst/>
          </a:prstGeom>
        </p:spPr>
        <p:txBody>
          <a:bodyPr wrap="square">
            <a:spAutoFit/>
          </a:bodyPr>
          <a:lstStyle/>
          <a:p>
            <a:r>
              <a:rPr lang="es-ES" i="1" dirty="0"/>
              <a:t>El valor que ocurre con más frecuencia se le conoce como moda.</a:t>
            </a:r>
            <a:r>
              <a:rPr lang="es-ES" dirty="0"/>
              <a:t> La moda es la medida de tendencia central especialmente útil para describir mediciones de tipo ordinal, nominal y variables cuantitativas discretas.</a:t>
            </a:r>
          </a:p>
        </p:txBody>
      </p:sp>
      <mc:AlternateContent xmlns:mc="http://schemas.openxmlformats.org/markup-compatibility/2006" xmlns:a14="http://schemas.microsoft.com/office/drawing/2010/main">
        <mc:Choice Requires="a14">
          <p:sp>
            <p:nvSpPr>
              <p:cNvPr id="6" name="Rectángulo 5"/>
              <p:cNvSpPr/>
              <p:nvPr/>
            </p:nvSpPr>
            <p:spPr>
              <a:xfrm>
                <a:off x="4769473" y="1033612"/>
                <a:ext cx="1681871"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La Moda(</a:t>
                </a:r>
                <a14:m>
                  <m:oMath xmlns:m="http://schemas.openxmlformats.org/officeDocument/2006/math">
                    <m:r>
                      <a:rPr lang="es-ES" b="1" i="0" smtClean="0">
                        <a:latin typeface="Cambria Math" panose="02040503050406030204" pitchFamily="18" charset="0"/>
                        <a:ea typeface="Segoe UI Black" panose="020B0A02040204020203" pitchFamily="34" charset="0"/>
                        <a:cs typeface="Segoe UI Black" panose="020B0A02040204020203" pitchFamily="34" charset="0"/>
                      </a:rPr>
                      <m:t>𝐌𝐨</m:t>
                    </m:r>
                    <m:r>
                      <a:rPr lang="es-ES" b="1" i="0" smtClean="0">
                        <a:latin typeface="Cambria Math" panose="02040503050406030204" pitchFamily="18" charset="0"/>
                        <a:ea typeface="Segoe UI Black" panose="020B0A02040204020203" pitchFamily="34" charset="0"/>
                        <a:cs typeface="Segoe UI Black" panose="020B0A02040204020203" pitchFamily="34" charset="0"/>
                      </a:rPr>
                      <m:t>)</m:t>
                    </m:r>
                  </m:oMath>
                </a14:m>
                <a:endParaRPr lang="es-ES" b="1" dirty="0">
                  <a:latin typeface="Segoe UI Black" panose="020B0A02040204020203" pitchFamily="34" charset="0"/>
                  <a:ea typeface="Segoe UI Black" panose="020B0A02040204020203" pitchFamily="34" charset="0"/>
                  <a:cs typeface="Segoe UI Black" panose="020B0A02040204020203" pitchFamily="34"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4769473" y="1033612"/>
                <a:ext cx="1681871" cy="369332"/>
              </a:xfrm>
              <a:prstGeom prst="rect">
                <a:avLst/>
              </a:prstGeom>
              <a:blipFill rotWithShape="0">
                <a:blip r:embed="rId3"/>
                <a:stretch>
                  <a:fillRect l="-2135" t="-3030" b="-21212"/>
                </a:stretch>
              </a:blipFill>
              <a:ln>
                <a:noFill/>
              </a:ln>
              <a:effectLst/>
            </p:spPr>
            <p:txBody>
              <a:bodyPr/>
              <a:lstStyle/>
              <a:p>
                <a:r>
                  <a:rPr lang="es-ES">
                    <a:noFill/>
                  </a:rPr>
                  <a:t> </a:t>
                </a:r>
              </a:p>
            </p:txBody>
          </p:sp>
        </mc:Fallback>
      </mc:AlternateContent>
      <p:graphicFrame>
        <p:nvGraphicFramePr>
          <p:cNvPr id="2" name="Tabla 1"/>
          <p:cNvGraphicFramePr>
            <a:graphicFrameLocks noGrp="1"/>
          </p:cNvGraphicFramePr>
          <p:nvPr>
            <p:extLst>
              <p:ext uri="{D42A27DB-BD31-4B8C-83A1-F6EECF244321}">
                <p14:modId xmlns:p14="http://schemas.microsoft.com/office/powerpoint/2010/main" val="2846289889"/>
              </p:ext>
            </p:extLst>
          </p:nvPr>
        </p:nvGraphicFramePr>
        <p:xfrm>
          <a:off x="1693334" y="4377265"/>
          <a:ext cx="8127999" cy="370840"/>
        </p:xfrm>
        <a:graphic>
          <a:graphicData uri="http://schemas.openxmlformats.org/drawingml/2006/table">
            <a:tbl>
              <a:tblPr firstRow="1" bandRow="1">
                <a:tableStyleId>{2D5ABB26-0587-4C30-8999-92F81FD0307C}</a:tableStyleId>
              </a:tblPr>
              <a:tblGrid>
                <a:gridCol w="903111">
                  <a:extLst>
                    <a:ext uri="{9D8B030D-6E8A-4147-A177-3AD203B41FA5}">
                      <a16:colId xmlns:a16="http://schemas.microsoft.com/office/drawing/2014/main" val="20000"/>
                    </a:ext>
                  </a:extLst>
                </a:gridCol>
                <a:gridCol w="903111">
                  <a:extLst>
                    <a:ext uri="{9D8B030D-6E8A-4147-A177-3AD203B41FA5}">
                      <a16:colId xmlns:a16="http://schemas.microsoft.com/office/drawing/2014/main" val="20001"/>
                    </a:ext>
                  </a:extLst>
                </a:gridCol>
                <a:gridCol w="903111">
                  <a:extLst>
                    <a:ext uri="{9D8B030D-6E8A-4147-A177-3AD203B41FA5}">
                      <a16:colId xmlns:a16="http://schemas.microsoft.com/office/drawing/2014/main" val="20002"/>
                    </a:ext>
                  </a:extLst>
                </a:gridCol>
                <a:gridCol w="903111">
                  <a:extLst>
                    <a:ext uri="{9D8B030D-6E8A-4147-A177-3AD203B41FA5}">
                      <a16:colId xmlns:a16="http://schemas.microsoft.com/office/drawing/2014/main" val="20003"/>
                    </a:ext>
                  </a:extLst>
                </a:gridCol>
                <a:gridCol w="903111">
                  <a:extLst>
                    <a:ext uri="{9D8B030D-6E8A-4147-A177-3AD203B41FA5}">
                      <a16:colId xmlns:a16="http://schemas.microsoft.com/office/drawing/2014/main" val="20004"/>
                    </a:ext>
                  </a:extLst>
                </a:gridCol>
                <a:gridCol w="903111">
                  <a:extLst>
                    <a:ext uri="{9D8B030D-6E8A-4147-A177-3AD203B41FA5}">
                      <a16:colId xmlns:a16="http://schemas.microsoft.com/office/drawing/2014/main" val="20005"/>
                    </a:ext>
                  </a:extLst>
                </a:gridCol>
                <a:gridCol w="903111">
                  <a:extLst>
                    <a:ext uri="{9D8B030D-6E8A-4147-A177-3AD203B41FA5}">
                      <a16:colId xmlns:a16="http://schemas.microsoft.com/office/drawing/2014/main" val="20006"/>
                    </a:ext>
                  </a:extLst>
                </a:gridCol>
                <a:gridCol w="903111">
                  <a:extLst>
                    <a:ext uri="{9D8B030D-6E8A-4147-A177-3AD203B41FA5}">
                      <a16:colId xmlns:a16="http://schemas.microsoft.com/office/drawing/2014/main" val="20007"/>
                    </a:ext>
                  </a:extLst>
                </a:gridCol>
                <a:gridCol w="903111">
                  <a:extLst>
                    <a:ext uri="{9D8B030D-6E8A-4147-A177-3AD203B41FA5}">
                      <a16:colId xmlns:a16="http://schemas.microsoft.com/office/drawing/2014/main" val="20008"/>
                    </a:ext>
                  </a:extLst>
                </a:gridCol>
              </a:tblGrid>
              <a:tr h="370840">
                <a:tc>
                  <a:txBody>
                    <a:bodyPr/>
                    <a:lstStyle/>
                    <a:p>
                      <a:r>
                        <a:rPr lang="es-ES" dirty="0"/>
                        <a:t>10</a:t>
                      </a:r>
                    </a:p>
                  </a:txBody>
                  <a:tcPr/>
                </a:tc>
                <a:tc>
                  <a:txBody>
                    <a:bodyPr/>
                    <a:lstStyle/>
                    <a:p>
                      <a:r>
                        <a:rPr lang="es-ES" dirty="0"/>
                        <a:t>15</a:t>
                      </a:r>
                    </a:p>
                  </a:txBody>
                  <a:tcPr/>
                </a:tc>
                <a:tc>
                  <a:txBody>
                    <a:bodyPr/>
                    <a:lstStyle/>
                    <a:p>
                      <a:r>
                        <a:rPr lang="es-ES" dirty="0"/>
                        <a:t>12</a:t>
                      </a:r>
                    </a:p>
                  </a:txBody>
                  <a:tcPr/>
                </a:tc>
                <a:tc>
                  <a:txBody>
                    <a:bodyPr/>
                    <a:lstStyle/>
                    <a:p>
                      <a:r>
                        <a:rPr lang="es-ES" dirty="0"/>
                        <a:t>25</a:t>
                      </a:r>
                    </a:p>
                  </a:txBody>
                  <a:tcPr/>
                </a:tc>
                <a:tc>
                  <a:txBody>
                    <a:bodyPr/>
                    <a:lstStyle/>
                    <a:p>
                      <a:r>
                        <a:rPr lang="es-ES" dirty="0"/>
                        <a:t>15</a:t>
                      </a:r>
                    </a:p>
                  </a:txBody>
                  <a:tcPr/>
                </a:tc>
                <a:tc>
                  <a:txBody>
                    <a:bodyPr/>
                    <a:lstStyle/>
                    <a:p>
                      <a:r>
                        <a:rPr lang="es-ES" dirty="0"/>
                        <a:t>30</a:t>
                      </a:r>
                    </a:p>
                  </a:txBody>
                  <a:tcPr/>
                </a:tc>
                <a:tc>
                  <a:txBody>
                    <a:bodyPr/>
                    <a:lstStyle/>
                    <a:p>
                      <a:r>
                        <a:rPr lang="es-ES" dirty="0"/>
                        <a:t>15</a:t>
                      </a:r>
                    </a:p>
                  </a:txBody>
                  <a:tcPr/>
                </a:tc>
                <a:tc>
                  <a:txBody>
                    <a:bodyPr/>
                    <a:lstStyle/>
                    <a:p>
                      <a:r>
                        <a:rPr lang="es-ES" dirty="0"/>
                        <a:t>15</a:t>
                      </a:r>
                    </a:p>
                  </a:txBody>
                  <a:tcPr/>
                </a:tc>
                <a:tc>
                  <a:txBody>
                    <a:bodyPr/>
                    <a:lstStyle/>
                    <a:p>
                      <a:r>
                        <a:rPr lang="es-ES" dirty="0"/>
                        <a:t>5</a:t>
                      </a:r>
                    </a:p>
                  </a:txBody>
                  <a:tcPr/>
                </a:tc>
                <a:extLst>
                  <a:ext uri="{0D108BD9-81ED-4DB2-BD59-A6C34878D82A}">
                    <a16:rowId xmlns:a16="http://schemas.microsoft.com/office/drawing/2014/main" val="10000"/>
                  </a:ext>
                </a:extLst>
              </a:tr>
            </a:tbl>
          </a:graphicData>
        </a:graphic>
      </p:graphicFrame>
      <p:pic>
        <p:nvPicPr>
          <p:cNvPr id="9" name="Imagen 8"/>
          <p:cNvPicPr>
            <a:picLocks noChangeAspect="1"/>
          </p:cNvPicPr>
          <p:nvPr/>
        </p:nvPicPr>
        <p:blipFill>
          <a:blip r:embed="rId4"/>
          <a:stretch>
            <a:fillRect/>
          </a:stretch>
        </p:blipFill>
        <p:spPr>
          <a:xfrm>
            <a:off x="8711896" y="566903"/>
            <a:ext cx="1599167" cy="1228029"/>
          </a:xfrm>
          <a:prstGeom prst="rect">
            <a:avLst/>
          </a:prstGeom>
        </p:spPr>
      </p:pic>
      <mc:AlternateContent xmlns:mc="http://schemas.openxmlformats.org/markup-compatibility/2006" xmlns:a14="http://schemas.microsoft.com/office/drawing/2010/main">
        <mc:Choice Requires="a14">
          <p:sp>
            <p:nvSpPr>
              <p:cNvPr id="5" name="Rectángulo 4"/>
              <p:cNvSpPr/>
              <p:nvPr/>
            </p:nvSpPr>
            <p:spPr>
              <a:xfrm>
                <a:off x="1512710" y="5036235"/>
                <a:ext cx="8489245" cy="369332"/>
              </a:xfrm>
              <a:prstGeom prst="rect">
                <a:avLst/>
              </a:prstGeom>
            </p:spPr>
            <p:txBody>
              <a:bodyPr wrap="square">
                <a:spAutoFit/>
              </a:bodyPr>
              <a:lstStyle/>
              <a:p>
                <a:r>
                  <a:rPr lang="es-ES" dirty="0"/>
                  <a:t>Los mensajes que más se repite es 15, por lo tanto, la </a:t>
                </a:r>
                <a:r>
                  <a:rPr lang="es-ES" b="1" dirty="0"/>
                  <a:t>Moda es 15 (</a:t>
                </a:r>
                <a14:m>
                  <m:oMath xmlns:m="http://schemas.openxmlformats.org/officeDocument/2006/math">
                    <m:r>
                      <a:rPr lang="es-ES" b="1">
                        <a:latin typeface="Cambria Math" panose="02040503050406030204" pitchFamily="18" charset="0"/>
                        <a:ea typeface="Segoe UI Black" panose="020B0A02040204020203" pitchFamily="34" charset="0"/>
                        <a:cs typeface="Segoe UI Black" panose="020B0A02040204020203" pitchFamily="34" charset="0"/>
                      </a:rPr>
                      <m:t>𝐌𝐨</m:t>
                    </m:r>
                  </m:oMath>
                </a14:m>
                <a:r>
                  <a:rPr lang="es-ES" b="1" dirty="0"/>
                  <a:t>= 15)</a:t>
                </a:r>
                <a:endParaRPr lang="es-ES" dirty="0"/>
              </a:p>
            </p:txBody>
          </p:sp>
        </mc:Choice>
        <mc:Fallback xmlns="">
          <p:sp>
            <p:nvSpPr>
              <p:cNvPr id="5" name="Rectángulo 4"/>
              <p:cNvSpPr>
                <a:spLocks noRot="1" noChangeAspect="1" noMove="1" noResize="1" noEditPoints="1" noAdjustHandles="1" noChangeArrowheads="1" noChangeShapeType="1" noTextEdit="1"/>
              </p:cNvSpPr>
              <p:nvPr/>
            </p:nvSpPr>
            <p:spPr>
              <a:xfrm>
                <a:off x="1512710" y="5036235"/>
                <a:ext cx="8489245" cy="369332"/>
              </a:xfrm>
              <a:prstGeom prst="rect">
                <a:avLst/>
              </a:prstGeom>
              <a:blipFill rotWithShape="0">
                <a:blip r:embed="rId5"/>
                <a:stretch>
                  <a:fillRect l="-574" t="-8197" b="-24590"/>
                </a:stretch>
              </a:blipFill>
            </p:spPr>
            <p:txBody>
              <a:bodyPr/>
              <a:lstStyle/>
              <a:p>
                <a:r>
                  <a:rPr lang="es-ES">
                    <a:noFill/>
                  </a:rPr>
                  <a:t> </a:t>
                </a:r>
              </a:p>
            </p:txBody>
          </p:sp>
        </mc:Fallback>
      </mc:AlternateContent>
    </p:spTree>
    <p:extLst>
      <p:ext uri="{BB962C8B-B14F-4D97-AF65-F5344CB8AC3E}">
        <p14:creationId xmlns:p14="http://schemas.microsoft.com/office/powerpoint/2010/main" val="58580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53068" y="1817510"/>
            <a:ext cx="9211733" cy="1615827"/>
          </a:xfrm>
          <a:prstGeom prst="rect">
            <a:avLst/>
          </a:prstGeom>
          <a:noFill/>
        </p:spPr>
        <p:txBody>
          <a:bodyPr wrap="square" rtlCol="0">
            <a:spAutoFit/>
          </a:bodyPr>
          <a:lstStyle/>
          <a:p>
            <a:r>
              <a:rPr lang="es-ES" b="1" dirty="0"/>
              <a:t>Ejemplo 2:</a:t>
            </a:r>
            <a:endParaRPr lang="es-ES" dirty="0"/>
          </a:p>
          <a:p>
            <a:pPr>
              <a:lnSpc>
                <a:spcPct val="150000"/>
              </a:lnSpc>
            </a:pPr>
            <a:r>
              <a:rPr lang="es-ES" dirty="0"/>
              <a:t>               </a:t>
            </a:r>
          </a:p>
          <a:p>
            <a:pPr>
              <a:lnSpc>
                <a:spcPct val="150000"/>
              </a:lnSpc>
            </a:pPr>
            <a:r>
              <a:rPr lang="es-ES" dirty="0"/>
              <a:t>En este conjunto de datos </a:t>
            </a:r>
            <a:r>
              <a:rPr lang="es-ES" b="1" dirty="0"/>
              <a:t>no</a:t>
            </a:r>
            <a:r>
              <a:rPr lang="es-ES" dirty="0"/>
              <a:t> existe ningún valor que se repita, por lo tanto, este conjunto de valores </a:t>
            </a:r>
            <a:r>
              <a:rPr lang="es-ES" b="1" dirty="0"/>
              <a:t>no tiene</a:t>
            </a:r>
            <a:r>
              <a:rPr lang="es-ES" dirty="0"/>
              <a:t> moda.</a:t>
            </a:r>
          </a:p>
        </p:txBody>
      </p:sp>
      <p:graphicFrame>
        <p:nvGraphicFramePr>
          <p:cNvPr id="3" name="Tabla 2"/>
          <p:cNvGraphicFramePr>
            <a:graphicFrameLocks noGrp="1"/>
          </p:cNvGraphicFramePr>
          <p:nvPr>
            <p:extLst>
              <p:ext uri="{D42A27DB-BD31-4B8C-83A1-F6EECF244321}">
                <p14:modId xmlns:p14="http://schemas.microsoft.com/office/powerpoint/2010/main" val="375855790"/>
              </p:ext>
            </p:extLst>
          </p:nvPr>
        </p:nvGraphicFramePr>
        <p:xfrm>
          <a:off x="1772355" y="3801532"/>
          <a:ext cx="8128000" cy="370840"/>
        </p:xfrm>
        <a:graphic>
          <a:graphicData uri="http://schemas.openxmlformats.org/drawingml/2006/table">
            <a:tbl>
              <a:tblPr firstRow="1" bandRow="1">
                <a:tableStyleId>{2D5ABB26-0587-4C30-8999-92F81FD0307C}</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016000">
                  <a:extLst>
                    <a:ext uri="{9D8B030D-6E8A-4147-A177-3AD203B41FA5}">
                      <a16:colId xmlns:a16="http://schemas.microsoft.com/office/drawing/2014/main" val="20007"/>
                    </a:ext>
                  </a:extLst>
                </a:gridCol>
              </a:tblGrid>
              <a:tr h="370840">
                <a:tc>
                  <a:txBody>
                    <a:bodyPr/>
                    <a:lstStyle/>
                    <a:p>
                      <a:r>
                        <a:rPr lang="es-ES" dirty="0"/>
                        <a:t>50</a:t>
                      </a:r>
                    </a:p>
                  </a:txBody>
                  <a:tcPr/>
                </a:tc>
                <a:tc>
                  <a:txBody>
                    <a:bodyPr/>
                    <a:lstStyle/>
                    <a:p>
                      <a:r>
                        <a:rPr lang="es-ES" dirty="0"/>
                        <a:t>40</a:t>
                      </a:r>
                    </a:p>
                  </a:txBody>
                  <a:tcPr/>
                </a:tc>
                <a:tc>
                  <a:txBody>
                    <a:bodyPr/>
                    <a:lstStyle/>
                    <a:p>
                      <a:r>
                        <a:rPr lang="es-ES" dirty="0"/>
                        <a:t>27</a:t>
                      </a:r>
                    </a:p>
                  </a:txBody>
                  <a:tcPr/>
                </a:tc>
                <a:tc>
                  <a:txBody>
                    <a:bodyPr/>
                    <a:lstStyle/>
                    <a:p>
                      <a:r>
                        <a:rPr lang="es-ES" dirty="0"/>
                        <a:t>65</a:t>
                      </a:r>
                    </a:p>
                  </a:txBody>
                  <a:tcPr/>
                </a:tc>
                <a:tc>
                  <a:txBody>
                    <a:bodyPr/>
                    <a:lstStyle/>
                    <a:p>
                      <a:r>
                        <a:rPr lang="es-ES" dirty="0"/>
                        <a:t>80</a:t>
                      </a:r>
                    </a:p>
                  </a:txBody>
                  <a:tcPr/>
                </a:tc>
                <a:tc>
                  <a:txBody>
                    <a:bodyPr/>
                    <a:lstStyle/>
                    <a:p>
                      <a:r>
                        <a:rPr lang="es-ES" dirty="0"/>
                        <a:t>10</a:t>
                      </a:r>
                    </a:p>
                  </a:txBody>
                  <a:tcPr/>
                </a:tc>
                <a:tc>
                  <a:txBody>
                    <a:bodyPr/>
                    <a:lstStyle/>
                    <a:p>
                      <a:r>
                        <a:rPr lang="es-ES" dirty="0"/>
                        <a:t>28</a:t>
                      </a:r>
                    </a:p>
                  </a:txBody>
                  <a:tcPr/>
                </a:tc>
                <a:tc>
                  <a:txBody>
                    <a:bodyPr/>
                    <a:lstStyle/>
                    <a:p>
                      <a:r>
                        <a:rPr lang="es-ES" dirty="0"/>
                        <a:t>33</a:t>
                      </a:r>
                    </a:p>
                  </a:txBody>
                  <a:tcPr/>
                </a:tc>
                <a:extLst>
                  <a:ext uri="{0D108BD9-81ED-4DB2-BD59-A6C34878D82A}">
                    <a16:rowId xmlns:a16="http://schemas.microsoft.com/office/drawing/2014/main" val="10000"/>
                  </a:ext>
                </a:extLst>
              </a:tr>
            </a:tbl>
          </a:graphicData>
        </a:graphic>
      </p:graphicFrame>
      <p:sp>
        <p:nvSpPr>
          <p:cNvPr id="4" name="Rectangle 2"/>
          <p:cNvSpPr>
            <a:spLocks noChangeArrowheads="1"/>
          </p:cNvSpPr>
          <p:nvPr/>
        </p:nvSpPr>
        <p:spPr bwMode="auto">
          <a:xfrm>
            <a:off x="1230488" y="4514056"/>
            <a:ext cx="9855201" cy="1295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tabLst/>
            </a:pPr>
            <a:r>
              <a:rPr kumimoji="0" lang="es-ES" altLang="es-ES" sz="1800" b="1" i="0" u="sng" strike="noStrike" cap="none" normalizeH="0" baseline="0" dirty="0">
                <a:ln>
                  <a:noFill/>
                </a:ln>
                <a:solidFill>
                  <a:schemeClr val="tx1"/>
                </a:solidFill>
                <a:effectLst/>
              </a:rPr>
              <a:t>Desventajas de la moda</a:t>
            </a:r>
            <a:r>
              <a:rPr kumimoji="0" lang="es-ES" altLang="es-ES" sz="1800" b="0" i="0" u="none" strike="noStrike" cap="none" normalizeH="0" baseline="0" dirty="0">
                <a:ln>
                  <a:noFill/>
                </a:ln>
                <a:solidFill>
                  <a:schemeClr val="tx1"/>
                </a:solidFill>
                <a:effectLst/>
              </a:rPr>
              <a:t>:</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pPr>
            <a:r>
              <a:rPr kumimoji="0" lang="es-ES" altLang="es-ES" sz="1800" b="0" i="0" u="none" strike="noStrike" cap="none" normalizeH="0" baseline="0" dirty="0">
                <a:ln>
                  <a:noFill/>
                </a:ln>
                <a:solidFill>
                  <a:schemeClr val="tx1"/>
                </a:solidFill>
                <a:effectLst/>
              </a:rPr>
              <a:t>Para muchos conjuntos de datos no hay valor modal porque ningún valor aparece más de una vez.</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pPr>
            <a:r>
              <a:rPr kumimoji="0" lang="es-ES" altLang="es-ES" sz="1800" b="0" i="0" u="none" strike="noStrike" cap="none" normalizeH="0" baseline="0" dirty="0">
                <a:ln>
                  <a:noFill/>
                </a:ln>
                <a:solidFill>
                  <a:schemeClr val="tx1"/>
                </a:solidFill>
                <a:effectLst/>
              </a:rPr>
              <a:t>Para algunos conjuntos de datos hay más de una moda (bimodal = que tiene dos modas).</a:t>
            </a:r>
          </a:p>
        </p:txBody>
      </p:sp>
      <p:pic>
        <p:nvPicPr>
          <p:cNvPr id="6" name="Imagen 5"/>
          <p:cNvPicPr>
            <a:picLocks noChangeAspect="1"/>
          </p:cNvPicPr>
          <p:nvPr/>
        </p:nvPicPr>
        <p:blipFill>
          <a:blip r:embed="rId2"/>
          <a:stretch>
            <a:fillRect/>
          </a:stretch>
        </p:blipFill>
        <p:spPr>
          <a:xfrm>
            <a:off x="7905491" y="705184"/>
            <a:ext cx="2002716" cy="1051426"/>
          </a:xfrm>
          <a:prstGeom prst="rect">
            <a:avLst/>
          </a:prstGeom>
        </p:spPr>
      </p:pic>
    </p:spTree>
    <p:extLst>
      <p:ext uri="{BB962C8B-B14F-4D97-AF65-F5344CB8AC3E}">
        <p14:creationId xmlns:p14="http://schemas.microsoft.com/office/powerpoint/2010/main" val="3931873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lipse 14"/>
          <p:cNvSpPr/>
          <p:nvPr/>
        </p:nvSpPr>
        <p:spPr>
          <a:xfrm>
            <a:off x="5527248" y="5490262"/>
            <a:ext cx="505326" cy="4211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p:cNvSpPr/>
          <p:nvPr/>
        </p:nvSpPr>
        <p:spPr>
          <a:xfrm>
            <a:off x="1022685" y="1550158"/>
            <a:ext cx="8963144" cy="1477328"/>
          </a:xfrm>
          <a:prstGeom prst="rect">
            <a:avLst/>
          </a:prstGeom>
        </p:spPr>
        <p:txBody>
          <a:bodyPr wrap="square">
            <a:spAutoFit/>
          </a:bodyPr>
          <a:lstStyle/>
          <a:p>
            <a:pPr algn="just"/>
            <a:r>
              <a:rPr lang="es-ES" dirty="0"/>
              <a:t>Es el </a:t>
            </a:r>
            <a:r>
              <a:rPr lang="es-ES" b="1" dirty="0"/>
              <a:t>valor central</a:t>
            </a:r>
            <a:r>
              <a:rPr lang="es-ES" dirty="0"/>
              <a:t> de un conjunto de valores </a:t>
            </a:r>
            <a:r>
              <a:rPr lang="es-ES" b="1" dirty="0"/>
              <a:t>ordenados</a:t>
            </a:r>
            <a:r>
              <a:rPr lang="es-ES" dirty="0"/>
              <a:t> en forma creciente o decreciente. Dicho en otras palabras, la Mediana corresponde al valor que deja igual número de valores antes y después de él en un conjunto de datos agrupados. Esto implica que aquel punto que divide la muestra de valores ordenada en dos grupos: el 50% de los valores por debajo y el otro 50% por encima.</a:t>
            </a:r>
          </a:p>
        </p:txBody>
      </p:sp>
      <p:sp>
        <p:nvSpPr>
          <p:cNvPr id="4" name="Rectángulo 3"/>
          <p:cNvSpPr/>
          <p:nvPr/>
        </p:nvSpPr>
        <p:spPr>
          <a:xfrm>
            <a:off x="1070619" y="3093960"/>
            <a:ext cx="6470360" cy="1477328"/>
          </a:xfrm>
          <a:prstGeom prst="rect">
            <a:avLst/>
          </a:prstGeom>
        </p:spPr>
        <p:txBody>
          <a:bodyPr wrap="square">
            <a:spAutoFit/>
          </a:bodyPr>
          <a:lstStyle/>
          <a:p>
            <a:pPr algn="just"/>
            <a:r>
              <a:rPr lang="es-ES" dirty="0"/>
              <a:t>Según el número de valores que se tengan se pueden presentar dos casos:</a:t>
            </a:r>
          </a:p>
          <a:p>
            <a:pPr algn="just"/>
            <a:endParaRPr lang="es-ES" dirty="0"/>
          </a:p>
          <a:p>
            <a:pPr algn="just"/>
            <a:r>
              <a:rPr lang="es-ES" dirty="0"/>
              <a:t>Si el número de valores es </a:t>
            </a:r>
            <a:r>
              <a:rPr lang="es-ES" b="1" dirty="0"/>
              <a:t>impar</a:t>
            </a:r>
            <a:r>
              <a:rPr lang="es-ES" dirty="0"/>
              <a:t>, la Mediana corresponderá al </a:t>
            </a:r>
            <a:r>
              <a:rPr lang="es-ES" b="1" dirty="0"/>
              <a:t>valor central </a:t>
            </a:r>
            <a:r>
              <a:rPr lang="es-ES" dirty="0"/>
              <a:t>de dicho conjunto de datos.</a:t>
            </a:r>
          </a:p>
        </p:txBody>
      </p:sp>
      <mc:AlternateContent xmlns:mc="http://schemas.openxmlformats.org/markup-compatibility/2006" xmlns:a14="http://schemas.microsoft.com/office/drawing/2010/main">
        <mc:Choice Requires="a14">
          <p:sp>
            <p:nvSpPr>
              <p:cNvPr id="9" name="Rectángulo 8"/>
              <p:cNvSpPr/>
              <p:nvPr/>
            </p:nvSpPr>
            <p:spPr>
              <a:xfrm>
                <a:off x="4769473" y="1033612"/>
                <a:ext cx="2002471"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La Mediana(</a:t>
                </a:r>
                <a14:m>
                  <m:oMath xmlns:m="http://schemas.openxmlformats.org/officeDocument/2006/math">
                    <m:r>
                      <a:rPr lang="es-ES" b="1" i="0" smtClean="0">
                        <a:latin typeface="Cambria Math" panose="02040503050406030204" pitchFamily="18" charset="0"/>
                        <a:ea typeface="Segoe UI Black" panose="020B0A02040204020203" pitchFamily="34" charset="0"/>
                        <a:cs typeface="Segoe UI Black" panose="020B0A02040204020203" pitchFamily="34" charset="0"/>
                      </a:rPr>
                      <m:t>𝐌𝐞</m:t>
                    </m:r>
                    <m:r>
                      <a:rPr lang="es-ES" b="1" i="0" smtClean="0">
                        <a:latin typeface="Cambria Math" panose="02040503050406030204" pitchFamily="18" charset="0"/>
                        <a:ea typeface="Segoe UI Black" panose="020B0A02040204020203" pitchFamily="34" charset="0"/>
                        <a:cs typeface="Segoe UI Black" panose="020B0A02040204020203" pitchFamily="34" charset="0"/>
                      </a:rPr>
                      <m:t>)</m:t>
                    </m:r>
                  </m:oMath>
                </a14:m>
                <a:endParaRPr lang="es-ES" b="1" dirty="0">
                  <a:latin typeface="Segoe UI Black" panose="020B0A02040204020203" pitchFamily="34" charset="0"/>
                  <a:ea typeface="Segoe UI Black" panose="020B0A02040204020203" pitchFamily="34" charset="0"/>
                  <a:cs typeface="Segoe UI Black" panose="020B0A02040204020203" pitchFamily="34" charset="0"/>
                </a:endParaRPr>
              </a:p>
            </p:txBody>
          </p:sp>
        </mc:Choice>
        <mc:Fallback xmlns="">
          <p:sp>
            <p:nvSpPr>
              <p:cNvPr id="9" name="Rectángulo 8"/>
              <p:cNvSpPr>
                <a:spLocks noRot="1" noChangeAspect="1" noMove="1" noResize="1" noEditPoints="1" noAdjustHandles="1" noChangeArrowheads="1" noChangeShapeType="1" noTextEdit="1"/>
              </p:cNvSpPr>
              <p:nvPr/>
            </p:nvSpPr>
            <p:spPr>
              <a:xfrm>
                <a:off x="4769473" y="1033612"/>
                <a:ext cx="2002471" cy="369332"/>
              </a:xfrm>
              <a:prstGeom prst="rect">
                <a:avLst/>
              </a:prstGeom>
              <a:blipFill rotWithShape="0">
                <a:blip r:embed="rId2"/>
                <a:stretch>
                  <a:fillRect l="-1802" t="-3030" b="-21212"/>
                </a:stretch>
              </a:blipFill>
              <a:ln>
                <a:noFill/>
              </a:ln>
              <a:effectLst/>
            </p:spPr>
            <p:txBody>
              <a:bodyPr/>
              <a:lstStyle/>
              <a:p>
                <a:r>
                  <a:rPr lang="es-ES">
                    <a:noFill/>
                  </a:rPr>
                  <a:t> </a:t>
                </a:r>
              </a:p>
            </p:txBody>
          </p:sp>
        </mc:Fallback>
      </mc:AlternateContent>
      <p:graphicFrame>
        <p:nvGraphicFramePr>
          <p:cNvPr id="10" name="Tabla 9"/>
          <p:cNvGraphicFramePr>
            <a:graphicFrameLocks noGrp="1"/>
          </p:cNvGraphicFramePr>
          <p:nvPr>
            <p:extLst>
              <p:ext uri="{D42A27DB-BD31-4B8C-83A1-F6EECF244321}">
                <p14:modId xmlns:p14="http://schemas.microsoft.com/office/powerpoint/2010/main" val="947096980"/>
              </p:ext>
            </p:extLst>
          </p:nvPr>
        </p:nvGraphicFramePr>
        <p:xfrm>
          <a:off x="1941242" y="5542844"/>
          <a:ext cx="8127999" cy="372534"/>
        </p:xfrm>
        <a:graphic>
          <a:graphicData uri="http://schemas.openxmlformats.org/drawingml/2006/table">
            <a:tbl>
              <a:tblPr firstRow="1" bandRow="1">
                <a:tableStyleId>{2D5ABB26-0587-4C30-8999-92F81FD0307C}</a:tableStyleId>
              </a:tblPr>
              <a:tblGrid>
                <a:gridCol w="903111">
                  <a:extLst>
                    <a:ext uri="{9D8B030D-6E8A-4147-A177-3AD203B41FA5}">
                      <a16:colId xmlns:a16="http://schemas.microsoft.com/office/drawing/2014/main" val="20000"/>
                    </a:ext>
                  </a:extLst>
                </a:gridCol>
                <a:gridCol w="903111">
                  <a:extLst>
                    <a:ext uri="{9D8B030D-6E8A-4147-A177-3AD203B41FA5}">
                      <a16:colId xmlns:a16="http://schemas.microsoft.com/office/drawing/2014/main" val="20001"/>
                    </a:ext>
                  </a:extLst>
                </a:gridCol>
                <a:gridCol w="903111">
                  <a:extLst>
                    <a:ext uri="{9D8B030D-6E8A-4147-A177-3AD203B41FA5}">
                      <a16:colId xmlns:a16="http://schemas.microsoft.com/office/drawing/2014/main" val="20002"/>
                    </a:ext>
                  </a:extLst>
                </a:gridCol>
                <a:gridCol w="903111">
                  <a:extLst>
                    <a:ext uri="{9D8B030D-6E8A-4147-A177-3AD203B41FA5}">
                      <a16:colId xmlns:a16="http://schemas.microsoft.com/office/drawing/2014/main" val="20003"/>
                    </a:ext>
                  </a:extLst>
                </a:gridCol>
                <a:gridCol w="903111">
                  <a:extLst>
                    <a:ext uri="{9D8B030D-6E8A-4147-A177-3AD203B41FA5}">
                      <a16:colId xmlns:a16="http://schemas.microsoft.com/office/drawing/2014/main" val="20004"/>
                    </a:ext>
                  </a:extLst>
                </a:gridCol>
                <a:gridCol w="903111">
                  <a:extLst>
                    <a:ext uri="{9D8B030D-6E8A-4147-A177-3AD203B41FA5}">
                      <a16:colId xmlns:a16="http://schemas.microsoft.com/office/drawing/2014/main" val="20005"/>
                    </a:ext>
                  </a:extLst>
                </a:gridCol>
                <a:gridCol w="903111">
                  <a:extLst>
                    <a:ext uri="{9D8B030D-6E8A-4147-A177-3AD203B41FA5}">
                      <a16:colId xmlns:a16="http://schemas.microsoft.com/office/drawing/2014/main" val="20006"/>
                    </a:ext>
                  </a:extLst>
                </a:gridCol>
                <a:gridCol w="903111">
                  <a:extLst>
                    <a:ext uri="{9D8B030D-6E8A-4147-A177-3AD203B41FA5}">
                      <a16:colId xmlns:a16="http://schemas.microsoft.com/office/drawing/2014/main" val="20007"/>
                    </a:ext>
                  </a:extLst>
                </a:gridCol>
                <a:gridCol w="903111">
                  <a:extLst>
                    <a:ext uri="{9D8B030D-6E8A-4147-A177-3AD203B41FA5}">
                      <a16:colId xmlns:a16="http://schemas.microsoft.com/office/drawing/2014/main" val="20008"/>
                    </a:ext>
                  </a:extLst>
                </a:gridCol>
              </a:tblGrid>
              <a:tr h="372534">
                <a:tc>
                  <a:txBody>
                    <a:bodyPr/>
                    <a:lstStyle/>
                    <a:p>
                      <a:r>
                        <a:rPr lang="es-ES" dirty="0"/>
                        <a:t>5.5</a:t>
                      </a:r>
                    </a:p>
                  </a:txBody>
                  <a:tcPr/>
                </a:tc>
                <a:tc>
                  <a:txBody>
                    <a:bodyPr/>
                    <a:lstStyle/>
                    <a:p>
                      <a:r>
                        <a:rPr lang="es-ES" dirty="0"/>
                        <a:t>7.0</a:t>
                      </a:r>
                    </a:p>
                  </a:txBody>
                  <a:tcPr/>
                </a:tc>
                <a:tc>
                  <a:txBody>
                    <a:bodyPr/>
                    <a:lstStyle/>
                    <a:p>
                      <a:r>
                        <a:rPr lang="es-ES" dirty="0"/>
                        <a:t>7.9</a:t>
                      </a:r>
                    </a:p>
                  </a:txBody>
                  <a:tcPr/>
                </a:tc>
                <a:tc>
                  <a:txBody>
                    <a:bodyPr/>
                    <a:lstStyle/>
                    <a:p>
                      <a:r>
                        <a:rPr lang="es-ES" dirty="0"/>
                        <a:t>8.4</a:t>
                      </a:r>
                    </a:p>
                  </a:txBody>
                  <a:tcPr/>
                </a:tc>
                <a:tc>
                  <a:txBody>
                    <a:bodyPr/>
                    <a:lstStyle/>
                    <a:p>
                      <a:r>
                        <a:rPr lang="es-ES" b="1" dirty="0">
                          <a:solidFill>
                            <a:schemeClr val="bg1"/>
                          </a:solidFill>
                        </a:rPr>
                        <a:t>8.8</a:t>
                      </a:r>
                    </a:p>
                  </a:txBody>
                  <a:tcPr/>
                </a:tc>
                <a:tc>
                  <a:txBody>
                    <a:bodyPr/>
                    <a:lstStyle/>
                    <a:p>
                      <a:r>
                        <a:rPr lang="es-ES" dirty="0"/>
                        <a:t>9.3</a:t>
                      </a:r>
                    </a:p>
                  </a:txBody>
                  <a:tcPr/>
                </a:tc>
                <a:tc>
                  <a:txBody>
                    <a:bodyPr/>
                    <a:lstStyle/>
                    <a:p>
                      <a:r>
                        <a:rPr lang="es-ES" dirty="0"/>
                        <a:t>9.5</a:t>
                      </a:r>
                    </a:p>
                  </a:txBody>
                  <a:tcPr/>
                </a:tc>
                <a:tc>
                  <a:txBody>
                    <a:bodyPr/>
                    <a:lstStyle/>
                    <a:p>
                      <a:r>
                        <a:rPr lang="es-ES" dirty="0"/>
                        <a:t>9.5</a:t>
                      </a:r>
                    </a:p>
                  </a:txBody>
                  <a:tcPr/>
                </a:tc>
                <a:tc>
                  <a:txBody>
                    <a:bodyPr/>
                    <a:lstStyle/>
                    <a:p>
                      <a:r>
                        <a:rPr lang="es-ES" dirty="0"/>
                        <a:t>10</a:t>
                      </a:r>
                    </a:p>
                  </a:txBody>
                  <a:tcPr/>
                </a:tc>
                <a:extLst>
                  <a:ext uri="{0D108BD9-81ED-4DB2-BD59-A6C34878D82A}">
                    <a16:rowId xmlns:a16="http://schemas.microsoft.com/office/drawing/2014/main" val="10000"/>
                  </a:ext>
                </a:extLst>
              </a:tr>
            </a:tbl>
          </a:graphicData>
        </a:graphic>
      </p:graphicFrame>
      <p:pic>
        <p:nvPicPr>
          <p:cNvPr id="17" name="Imagen 16"/>
          <p:cNvPicPr>
            <a:picLocks noChangeAspect="1"/>
          </p:cNvPicPr>
          <p:nvPr/>
        </p:nvPicPr>
        <p:blipFill>
          <a:blip r:embed="rId3"/>
          <a:stretch>
            <a:fillRect/>
          </a:stretch>
        </p:blipFill>
        <p:spPr>
          <a:xfrm>
            <a:off x="7809748" y="659981"/>
            <a:ext cx="1815057" cy="723650"/>
          </a:xfrm>
          <a:prstGeom prst="rect">
            <a:avLst/>
          </a:prstGeom>
        </p:spPr>
      </p:pic>
      <p:sp>
        <p:nvSpPr>
          <p:cNvPr id="18" name="CuadroTexto 17"/>
          <p:cNvSpPr txBox="1"/>
          <p:nvPr/>
        </p:nvSpPr>
        <p:spPr>
          <a:xfrm>
            <a:off x="1898316" y="4887940"/>
            <a:ext cx="8458200" cy="369332"/>
          </a:xfrm>
          <a:prstGeom prst="rect">
            <a:avLst/>
          </a:prstGeom>
          <a:noFill/>
        </p:spPr>
        <p:txBody>
          <a:bodyPr wrap="square" rtlCol="0">
            <a:spAutoFit/>
          </a:bodyPr>
          <a:lstStyle/>
          <a:p>
            <a:r>
              <a:rPr lang="es-ES" b="1" dirty="0"/>
              <a:t>Notas del primer parcial de estadística de una muestra aleatoria de 9 estudiantes</a:t>
            </a:r>
          </a:p>
        </p:txBody>
      </p:sp>
      <mc:AlternateContent xmlns:mc="http://schemas.openxmlformats.org/markup-compatibility/2006" xmlns:a14="http://schemas.microsoft.com/office/drawing/2010/main">
        <mc:Choice Requires="a14">
          <p:sp>
            <p:nvSpPr>
              <p:cNvPr id="6" name="Rectángulo 5"/>
              <p:cNvSpPr/>
              <p:nvPr/>
            </p:nvSpPr>
            <p:spPr>
              <a:xfrm>
                <a:off x="8474259" y="3279964"/>
                <a:ext cx="1892826" cy="66364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S" sz="2400" b="0" i="1" smtClean="0">
                          <a:latin typeface="Cambria Math" panose="02040503050406030204" pitchFamily="18" charset="0"/>
                        </a:rPr>
                        <m:t>𝑀𝑒</m:t>
                      </m:r>
                      <m:r>
                        <a:rPr lang="es-ES" sz="2400" b="0" i="1" smtClean="0">
                          <a:latin typeface="Cambria Math" panose="02040503050406030204" pitchFamily="18" charset="0"/>
                        </a:rPr>
                        <m:t>=</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𝑋</m:t>
                          </m:r>
                        </m:e>
                        <m:sub>
                          <m:d>
                            <m:dPr>
                              <m:begChr m:val="["/>
                              <m:endChr m:val="]"/>
                              <m:ctrlPr>
                                <a:rPr lang="es-ES" sz="2400" b="0" i="1" smtClean="0">
                                  <a:latin typeface="Cambria Math" panose="02040503050406030204" pitchFamily="18" charset="0"/>
                                </a:rPr>
                              </m:ctrlPr>
                            </m:dPr>
                            <m:e>
                              <m:f>
                                <m:fPr>
                                  <m:ctrlPr>
                                    <a:rPr lang="es-ES" sz="2400" b="0" i="1" smtClean="0">
                                      <a:latin typeface="Cambria Math" panose="02040503050406030204" pitchFamily="18" charset="0"/>
                                    </a:rPr>
                                  </m:ctrlPr>
                                </m:fPr>
                                <m:num>
                                  <m:r>
                                    <a:rPr lang="es-ES" sz="2400" b="0" i="1" smtClean="0">
                                      <a:latin typeface="Cambria Math" panose="02040503050406030204" pitchFamily="18" charset="0"/>
                                    </a:rPr>
                                    <m:t>𝑛</m:t>
                                  </m:r>
                                  <m:r>
                                    <a:rPr lang="es-ES" sz="2400" b="0" i="1" smtClean="0">
                                      <a:latin typeface="Cambria Math" panose="02040503050406030204" pitchFamily="18" charset="0"/>
                                    </a:rPr>
                                    <m:t>+1</m:t>
                                  </m:r>
                                </m:num>
                                <m:den>
                                  <m:r>
                                    <a:rPr lang="es-ES" sz="2400" b="0" i="1" smtClean="0">
                                      <a:latin typeface="Cambria Math" panose="02040503050406030204" pitchFamily="18" charset="0"/>
                                    </a:rPr>
                                    <m:t>2</m:t>
                                  </m:r>
                                </m:den>
                              </m:f>
                            </m:e>
                          </m:d>
                        </m:sub>
                      </m:sSub>
                    </m:oMath>
                  </m:oMathPara>
                </a14:m>
                <a:endParaRPr lang="es-ES" sz="2400" dirty="0"/>
              </a:p>
            </p:txBody>
          </p:sp>
        </mc:Choice>
        <mc:Fallback xmlns="">
          <p:sp>
            <p:nvSpPr>
              <p:cNvPr id="6" name="Rectángulo 5"/>
              <p:cNvSpPr>
                <a:spLocks noRot="1" noChangeAspect="1" noMove="1" noResize="1" noEditPoints="1" noAdjustHandles="1" noChangeArrowheads="1" noChangeShapeType="1" noTextEdit="1"/>
              </p:cNvSpPr>
              <p:nvPr/>
            </p:nvSpPr>
            <p:spPr>
              <a:xfrm>
                <a:off x="8474259" y="3279964"/>
                <a:ext cx="1892826" cy="663643"/>
              </a:xfrm>
              <a:prstGeom prst="rect">
                <a:avLst/>
              </a:prstGeom>
              <a:blipFill rotWithShape="0">
                <a:blip r:embed="rId4"/>
                <a:stretch>
                  <a:fillRect b="-901"/>
                </a:stretch>
              </a:blipFill>
            </p:spPr>
            <p:txBody>
              <a:bodyPr/>
              <a:lstStyle/>
              <a:p>
                <a:r>
                  <a:rPr lang="es-ES">
                    <a:noFill/>
                  </a:rPr>
                  <a:t> </a:t>
                </a:r>
              </a:p>
            </p:txBody>
          </p:sp>
        </mc:Fallback>
      </mc:AlternateContent>
    </p:spTree>
    <p:extLst>
      <p:ext uri="{BB962C8B-B14F-4D97-AF65-F5344CB8AC3E}">
        <p14:creationId xmlns:p14="http://schemas.microsoft.com/office/powerpoint/2010/main" val="239628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e 5"/>
          <p:cNvSpPr/>
          <p:nvPr/>
        </p:nvSpPr>
        <p:spPr>
          <a:xfrm>
            <a:off x="4547936" y="2550694"/>
            <a:ext cx="1419727" cy="4331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angle 1"/>
          <p:cNvSpPr>
            <a:spLocks noChangeArrowheads="1"/>
          </p:cNvSpPr>
          <p:nvPr/>
        </p:nvSpPr>
        <p:spPr bwMode="auto">
          <a:xfrm>
            <a:off x="1179096" y="4293833"/>
            <a:ext cx="9529010" cy="1711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tabLst/>
            </a:pPr>
            <a:r>
              <a:rPr kumimoji="0" lang="es-ES" altLang="es-ES" sz="1800" b="1" i="0" u="sng" strike="noStrike" cap="none" normalizeH="0" baseline="0" dirty="0">
                <a:ln>
                  <a:noFill/>
                </a:ln>
                <a:solidFill>
                  <a:schemeClr val="tx1"/>
                </a:solidFill>
                <a:effectLst/>
              </a:rPr>
              <a:t>Las propiedades de la mediana son</a:t>
            </a:r>
            <a:r>
              <a:rPr kumimoji="0" lang="es-ES" altLang="es-ES" sz="1800" b="0" i="0" u="none" strike="noStrike" cap="none" normalizeH="0" baseline="0" dirty="0">
                <a:ln>
                  <a:noFill/>
                </a:ln>
                <a:solidFill>
                  <a:schemeClr val="tx1"/>
                </a:solidFill>
                <a:effectLst/>
              </a:rPr>
              <a:t>:</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s-ES" altLang="es-ES" sz="1800" b="0" i="0" u="none" strike="noStrike" cap="none" normalizeH="0" baseline="0" dirty="0">
                <a:ln>
                  <a:noFill/>
                </a:ln>
                <a:solidFill>
                  <a:schemeClr val="tx1"/>
                </a:solidFill>
                <a:effectLst/>
              </a:rPr>
              <a:t>Es única, sólo existe una mediana para un conjunto de datos.</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s-ES" altLang="es-ES" sz="1800" b="0" i="0" u="none" strike="noStrike" cap="none" normalizeH="0" baseline="0" dirty="0">
                <a:ln>
                  <a:noFill/>
                </a:ln>
                <a:solidFill>
                  <a:schemeClr val="tx1"/>
                </a:solidFill>
                <a:effectLst/>
              </a:rPr>
              <a:t>No se ve afectada por valores muy grandes o muy pequeños.</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s-ES" altLang="es-ES" sz="1800" b="0" i="0" u="none" strike="noStrike" cap="none" normalizeH="0" baseline="0" dirty="0">
                <a:ln>
                  <a:noFill/>
                </a:ln>
                <a:solidFill>
                  <a:schemeClr val="tx1"/>
                </a:solidFill>
                <a:effectLst/>
              </a:rPr>
              <a:t>Puede obtenerse para datos de nivel de razón, de intervalo y ordinal.</a:t>
            </a:r>
          </a:p>
        </p:txBody>
      </p:sp>
      <p:sp>
        <p:nvSpPr>
          <p:cNvPr id="3" name="CuadroTexto 2"/>
          <p:cNvSpPr txBox="1"/>
          <p:nvPr/>
        </p:nvSpPr>
        <p:spPr>
          <a:xfrm>
            <a:off x="1106906" y="974557"/>
            <a:ext cx="9577136" cy="646331"/>
          </a:xfrm>
          <a:prstGeom prst="rect">
            <a:avLst/>
          </a:prstGeom>
          <a:noFill/>
        </p:spPr>
        <p:txBody>
          <a:bodyPr wrap="square" rtlCol="0">
            <a:spAutoFit/>
          </a:bodyPr>
          <a:lstStyle/>
          <a:p>
            <a:r>
              <a:rPr lang="es-ES" dirty="0"/>
              <a:t>Si el número de valores es </a:t>
            </a:r>
            <a:r>
              <a:rPr lang="es-ES" b="1" dirty="0"/>
              <a:t>par</a:t>
            </a:r>
            <a:r>
              <a:rPr lang="es-ES" dirty="0"/>
              <a:t>, la Mediana corresponderá al promedio de los dos valores centrales (los valores centrales se suman y se dividen por 2).</a:t>
            </a:r>
          </a:p>
        </p:txBody>
      </p:sp>
      <p:graphicFrame>
        <p:nvGraphicFramePr>
          <p:cNvPr id="4" name="Tabla 3"/>
          <p:cNvGraphicFramePr>
            <a:graphicFrameLocks noGrp="1"/>
          </p:cNvGraphicFramePr>
          <p:nvPr>
            <p:extLst>
              <p:ext uri="{D42A27DB-BD31-4B8C-83A1-F6EECF244321}">
                <p14:modId xmlns:p14="http://schemas.microsoft.com/office/powerpoint/2010/main" val="1008472386"/>
              </p:ext>
            </p:extLst>
          </p:nvPr>
        </p:nvGraphicFramePr>
        <p:xfrm>
          <a:off x="1346200" y="2608625"/>
          <a:ext cx="8128000" cy="37084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gridCol w="812800">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gridCol w="812800">
                  <a:extLst>
                    <a:ext uri="{9D8B030D-6E8A-4147-A177-3AD203B41FA5}">
                      <a16:colId xmlns:a16="http://schemas.microsoft.com/office/drawing/2014/main" val="20005"/>
                    </a:ext>
                  </a:extLst>
                </a:gridCol>
                <a:gridCol w="812800">
                  <a:extLst>
                    <a:ext uri="{9D8B030D-6E8A-4147-A177-3AD203B41FA5}">
                      <a16:colId xmlns:a16="http://schemas.microsoft.com/office/drawing/2014/main" val="20006"/>
                    </a:ext>
                  </a:extLst>
                </a:gridCol>
                <a:gridCol w="812800">
                  <a:extLst>
                    <a:ext uri="{9D8B030D-6E8A-4147-A177-3AD203B41FA5}">
                      <a16:colId xmlns:a16="http://schemas.microsoft.com/office/drawing/2014/main" val="20007"/>
                    </a:ext>
                  </a:extLst>
                </a:gridCol>
                <a:gridCol w="812800">
                  <a:extLst>
                    <a:ext uri="{9D8B030D-6E8A-4147-A177-3AD203B41FA5}">
                      <a16:colId xmlns:a16="http://schemas.microsoft.com/office/drawing/2014/main" val="20008"/>
                    </a:ext>
                  </a:extLst>
                </a:gridCol>
                <a:gridCol w="812800">
                  <a:extLst>
                    <a:ext uri="{9D8B030D-6E8A-4147-A177-3AD203B41FA5}">
                      <a16:colId xmlns:a16="http://schemas.microsoft.com/office/drawing/2014/main" val="20009"/>
                    </a:ext>
                  </a:extLst>
                </a:gridCol>
              </a:tblGrid>
              <a:tr h="370840">
                <a:tc>
                  <a:txBody>
                    <a:bodyPr/>
                    <a:lstStyle/>
                    <a:p>
                      <a:r>
                        <a:rPr lang="es-ES" dirty="0"/>
                        <a:t>15</a:t>
                      </a:r>
                    </a:p>
                  </a:txBody>
                  <a:tcPr/>
                </a:tc>
                <a:tc>
                  <a:txBody>
                    <a:bodyPr/>
                    <a:lstStyle/>
                    <a:p>
                      <a:r>
                        <a:rPr lang="es-ES" dirty="0"/>
                        <a:t>23</a:t>
                      </a:r>
                    </a:p>
                  </a:txBody>
                  <a:tcPr/>
                </a:tc>
                <a:tc>
                  <a:txBody>
                    <a:bodyPr/>
                    <a:lstStyle/>
                    <a:p>
                      <a:r>
                        <a:rPr lang="es-ES" dirty="0"/>
                        <a:t>27</a:t>
                      </a:r>
                    </a:p>
                  </a:txBody>
                  <a:tcPr/>
                </a:tc>
                <a:tc>
                  <a:txBody>
                    <a:bodyPr/>
                    <a:lstStyle/>
                    <a:p>
                      <a:r>
                        <a:rPr lang="es-ES" dirty="0"/>
                        <a:t>30</a:t>
                      </a:r>
                    </a:p>
                  </a:txBody>
                  <a:tcPr/>
                </a:tc>
                <a:tc>
                  <a:txBody>
                    <a:bodyPr/>
                    <a:lstStyle/>
                    <a:p>
                      <a:r>
                        <a:rPr lang="es-ES" dirty="0"/>
                        <a:t>32</a:t>
                      </a:r>
                    </a:p>
                  </a:txBody>
                  <a:tcPr/>
                </a:tc>
                <a:tc>
                  <a:txBody>
                    <a:bodyPr/>
                    <a:lstStyle/>
                    <a:p>
                      <a:r>
                        <a:rPr lang="es-ES" dirty="0"/>
                        <a:t>35</a:t>
                      </a:r>
                    </a:p>
                  </a:txBody>
                  <a:tcPr/>
                </a:tc>
                <a:tc>
                  <a:txBody>
                    <a:bodyPr/>
                    <a:lstStyle/>
                    <a:p>
                      <a:r>
                        <a:rPr lang="es-ES" dirty="0"/>
                        <a:t>38</a:t>
                      </a:r>
                    </a:p>
                  </a:txBody>
                  <a:tcPr/>
                </a:tc>
                <a:tc>
                  <a:txBody>
                    <a:bodyPr/>
                    <a:lstStyle/>
                    <a:p>
                      <a:r>
                        <a:rPr lang="es-ES" dirty="0"/>
                        <a:t>40</a:t>
                      </a:r>
                    </a:p>
                  </a:txBody>
                  <a:tcPr/>
                </a:tc>
                <a:tc>
                  <a:txBody>
                    <a:bodyPr/>
                    <a:lstStyle/>
                    <a:p>
                      <a:r>
                        <a:rPr lang="es-ES" dirty="0"/>
                        <a:t>42</a:t>
                      </a:r>
                    </a:p>
                  </a:txBody>
                  <a:tcPr/>
                </a:tc>
                <a:tc>
                  <a:txBody>
                    <a:bodyPr/>
                    <a:lstStyle/>
                    <a:p>
                      <a:r>
                        <a:rPr lang="es-ES" dirty="0"/>
                        <a:t>45</a:t>
                      </a:r>
                    </a:p>
                  </a:txBody>
                  <a:tcPr/>
                </a:tc>
                <a:extLst>
                  <a:ext uri="{0D108BD9-81ED-4DB2-BD59-A6C34878D82A}">
                    <a16:rowId xmlns:a16="http://schemas.microsoft.com/office/drawing/2014/main" val="10000"/>
                  </a:ext>
                </a:extLst>
              </a:tr>
            </a:tbl>
          </a:graphicData>
        </a:graphic>
      </p:graphicFrame>
      <p:sp>
        <p:nvSpPr>
          <p:cNvPr id="5" name="CuadroTexto 4"/>
          <p:cNvSpPr txBox="1"/>
          <p:nvPr/>
        </p:nvSpPr>
        <p:spPr>
          <a:xfrm>
            <a:off x="1227221" y="1852863"/>
            <a:ext cx="9023684" cy="369332"/>
          </a:xfrm>
          <a:prstGeom prst="rect">
            <a:avLst/>
          </a:prstGeom>
          <a:noFill/>
        </p:spPr>
        <p:txBody>
          <a:bodyPr wrap="square" rtlCol="0">
            <a:spAutoFit/>
          </a:bodyPr>
          <a:lstStyle/>
          <a:p>
            <a:r>
              <a:rPr lang="es-ES" b="1" dirty="0"/>
              <a:t>Número de estudiantes de una muestra aleatoria de 10 cursos de la universidad</a:t>
            </a:r>
          </a:p>
        </p:txBody>
      </p:sp>
      <mc:AlternateContent xmlns:mc="http://schemas.openxmlformats.org/markup-compatibility/2006" xmlns:a14="http://schemas.microsoft.com/office/drawing/2010/main">
        <mc:Choice Requires="a14">
          <p:sp>
            <p:nvSpPr>
              <p:cNvPr id="7" name="CuadroTexto 6"/>
              <p:cNvSpPr txBox="1"/>
              <p:nvPr/>
            </p:nvSpPr>
            <p:spPr>
              <a:xfrm>
                <a:off x="4108783" y="3392905"/>
                <a:ext cx="2213748" cy="524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1" i="1" smtClean="0">
                          <a:latin typeface="Cambria Math" panose="02040503050406030204" pitchFamily="18" charset="0"/>
                        </a:rPr>
                        <m:t>𝑴𝒆</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32+35</m:t>
                          </m:r>
                        </m:num>
                        <m:den>
                          <m:r>
                            <a:rPr lang="es-ES" b="0" i="1" smtClean="0">
                              <a:latin typeface="Cambria Math" panose="02040503050406030204" pitchFamily="18" charset="0"/>
                            </a:rPr>
                            <m:t>2</m:t>
                          </m:r>
                        </m:den>
                      </m:f>
                      <m:r>
                        <a:rPr lang="es-ES" b="0" i="1" smtClean="0">
                          <a:latin typeface="Cambria Math" panose="02040503050406030204" pitchFamily="18" charset="0"/>
                        </a:rPr>
                        <m:t>=33.5</m:t>
                      </m:r>
                    </m:oMath>
                  </m:oMathPara>
                </a14:m>
                <a:endParaRPr lang="es-ES" dirty="0"/>
              </a:p>
            </p:txBody>
          </p:sp>
        </mc:Choice>
        <mc:Fallback xmlns="">
          <p:sp>
            <p:nvSpPr>
              <p:cNvPr id="7" name="CuadroTexto 6"/>
              <p:cNvSpPr txBox="1">
                <a:spLocks noRot="1" noChangeAspect="1" noMove="1" noResize="1" noEditPoints="1" noAdjustHandles="1" noChangeArrowheads="1" noChangeShapeType="1" noTextEdit="1"/>
              </p:cNvSpPr>
              <p:nvPr/>
            </p:nvSpPr>
            <p:spPr>
              <a:xfrm>
                <a:off x="4108783" y="3392905"/>
                <a:ext cx="2213748" cy="524182"/>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7750968" y="3400425"/>
                <a:ext cx="2578894" cy="637034"/>
              </a:xfrm>
              <a:prstGeom prst="rect">
                <a:avLst/>
              </a:prstGeom>
              <a:pattFill prst="pct5">
                <a:fgClr>
                  <a:schemeClr val="accent1"/>
                </a:fgClr>
                <a:bgClr>
                  <a:schemeClr val="bg1"/>
                </a:bgClr>
              </a:pattFill>
              <a:effectLst>
                <a:glow rad="127000">
                  <a:schemeClr val="accent1"/>
                </a:glow>
              </a:effectLst>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𝑀𝑒</m:t>
                      </m:r>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𝑋</m:t>
                              </m:r>
                            </m:e>
                            <m:sub>
                              <m:d>
                                <m:dPr>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r>
                                        <a:rPr lang="es-ES" b="0" i="1" smtClean="0">
                                          <a:latin typeface="Cambria Math" panose="02040503050406030204" pitchFamily="18" charset="0"/>
                                        </a:rPr>
                                        <m:t>𝑛</m:t>
                                      </m:r>
                                    </m:num>
                                    <m:den>
                                      <m:r>
                                        <a:rPr lang="es-ES" b="0" i="1" smtClean="0">
                                          <a:latin typeface="Cambria Math" panose="02040503050406030204" pitchFamily="18" charset="0"/>
                                        </a:rPr>
                                        <m:t>2</m:t>
                                      </m:r>
                                    </m:den>
                                  </m:f>
                                </m:e>
                              </m:d>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𝑋</m:t>
                              </m:r>
                            </m:e>
                            <m:sub>
                              <m:d>
                                <m:dPr>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r>
                                        <a:rPr lang="es-ES" b="0" i="1" smtClean="0">
                                          <a:latin typeface="Cambria Math" panose="02040503050406030204" pitchFamily="18" charset="0"/>
                                        </a:rPr>
                                        <m:t>𝑛</m:t>
                                      </m:r>
                                    </m:num>
                                    <m:den>
                                      <m:r>
                                        <a:rPr lang="es-ES" b="0" i="1" smtClean="0">
                                          <a:latin typeface="Cambria Math" panose="02040503050406030204" pitchFamily="18" charset="0"/>
                                        </a:rPr>
                                        <m:t>2</m:t>
                                      </m:r>
                                    </m:den>
                                  </m:f>
                                  <m:r>
                                    <a:rPr lang="es-ES" b="0" i="1" smtClean="0">
                                      <a:latin typeface="Cambria Math" panose="02040503050406030204" pitchFamily="18" charset="0"/>
                                    </a:rPr>
                                    <m:t>+1</m:t>
                                  </m:r>
                                </m:e>
                              </m:d>
                            </m:sub>
                          </m:sSub>
                        </m:num>
                        <m:den>
                          <m:r>
                            <a:rPr lang="es-ES" b="0" i="1" smtClean="0">
                              <a:latin typeface="Cambria Math" panose="02040503050406030204" pitchFamily="18" charset="0"/>
                            </a:rPr>
                            <m:t>2</m:t>
                          </m:r>
                        </m:den>
                      </m:f>
                    </m:oMath>
                  </m:oMathPara>
                </a14:m>
                <a:endParaRPr lang="es-ES" dirty="0"/>
              </a:p>
            </p:txBody>
          </p:sp>
        </mc:Choice>
        <mc:Fallback xmlns="">
          <p:sp>
            <p:nvSpPr>
              <p:cNvPr id="9" name="CuadroTexto 8"/>
              <p:cNvSpPr txBox="1">
                <a:spLocks noRot="1" noChangeAspect="1" noMove="1" noResize="1" noEditPoints="1" noAdjustHandles="1" noChangeArrowheads="1" noChangeShapeType="1" noTextEdit="1"/>
              </p:cNvSpPr>
              <p:nvPr/>
            </p:nvSpPr>
            <p:spPr>
              <a:xfrm>
                <a:off x="7750968" y="3400425"/>
                <a:ext cx="2578894" cy="637034"/>
              </a:xfrm>
              <a:prstGeom prst="rect">
                <a:avLst/>
              </a:prstGeom>
              <a:blipFill rotWithShape="0">
                <a:blip r:embed="rId3"/>
                <a:stretch>
                  <a:fillRect/>
                </a:stretch>
              </a:blipFill>
              <a:effectLst>
                <a:glow rad="127000">
                  <a:schemeClr val="accent1"/>
                </a:glow>
              </a:effectLst>
            </p:spPr>
            <p:txBody>
              <a:bodyPr/>
              <a:lstStyle/>
              <a:p>
                <a:r>
                  <a:rPr lang="es-ES">
                    <a:noFill/>
                  </a:rPr>
                  <a:t> </a:t>
                </a:r>
              </a:p>
            </p:txBody>
          </p:sp>
        </mc:Fallback>
      </mc:AlternateContent>
    </p:spTree>
    <p:extLst>
      <p:ext uri="{BB962C8B-B14F-4D97-AF65-F5344CB8AC3E}">
        <p14:creationId xmlns:p14="http://schemas.microsoft.com/office/powerpoint/2010/main" val="1181326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57274" y="571498"/>
            <a:ext cx="1496525" cy="1628776"/>
          </a:xfrm>
          <a:prstGeom prst="rect">
            <a:avLst/>
          </a:prstGeom>
        </p:spPr>
      </p:pic>
      <p:pic>
        <p:nvPicPr>
          <p:cNvPr id="3" name="Imagen 2"/>
          <p:cNvPicPr>
            <a:picLocks noChangeAspect="1"/>
          </p:cNvPicPr>
          <p:nvPr/>
        </p:nvPicPr>
        <p:blipFill>
          <a:blip r:embed="rId3"/>
          <a:stretch>
            <a:fillRect/>
          </a:stretch>
        </p:blipFill>
        <p:spPr>
          <a:xfrm>
            <a:off x="1243012" y="2419351"/>
            <a:ext cx="1257301" cy="1568386"/>
          </a:xfrm>
          <a:prstGeom prst="rect">
            <a:avLst/>
          </a:prstGeom>
        </p:spPr>
      </p:pic>
      <p:pic>
        <p:nvPicPr>
          <p:cNvPr id="4" name="Imagen 3"/>
          <p:cNvPicPr>
            <a:picLocks noChangeAspect="1"/>
          </p:cNvPicPr>
          <p:nvPr/>
        </p:nvPicPr>
        <p:blipFill>
          <a:blip r:embed="rId4"/>
          <a:stretch>
            <a:fillRect/>
          </a:stretch>
        </p:blipFill>
        <p:spPr>
          <a:xfrm>
            <a:off x="1300162" y="4376736"/>
            <a:ext cx="1510234" cy="1695451"/>
          </a:xfrm>
          <a:prstGeom prst="rect">
            <a:avLst/>
          </a:prstGeom>
        </p:spPr>
      </p:pic>
      <mc:AlternateContent xmlns:mc="http://schemas.openxmlformats.org/markup-compatibility/2006" xmlns:a14="http://schemas.microsoft.com/office/drawing/2010/main">
        <mc:Choice Requires="a14">
          <p:sp>
            <p:nvSpPr>
              <p:cNvPr id="9" name="CuadroTexto 8"/>
              <p:cNvSpPr txBox="1"/>
              <p:nvPr/>
            </p:nvSpPr>
            <p:spPr>
              <a:xfrm>
                <a:off x="6122194" y="1714500"/>
                <a:ext cx="158158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2000" i="1" smtClean="0">
                              <a:latin typeface="Cambria Math" panose="02040503050406030204" pitchFamily="18" charset="0"/>
                            </a:rPr>
                          </m:ctrlPr>
                        </m:accPr>
                        <m:e>
                          <m:r>
                            <a:rPr lang="es-ES" sz="2000" b="0" i="1" smtClean="0">
                              <a:latin typeface="Cambria Math" panose="02040503050406030204" pitchFamily="18" charset="0"/>
                            </a:rPr>
                            <m:t>𝑥</m:t>
                          </m:r>
                        </m:e>
                      </m:acc>
                      <m:r>
                        <a:rPr lang="es-ES" sz="2000" i="1">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𝑀𝑒</m:t>
                      </m:r>
                      <m:r>
                        <a:rPr lang="es-ES" sz="2000" i="1">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𝑀𝑜</m:t>
                      </m:r>
                    </m:oMath>
                  </m:oMathPara>
                </a14:m>
                <a:endParaRPr lang="es-ES" sz="2000" dirty="0"/>
              </a:p>
            </p:txBody>
          </p:sp>
        </mc:Choice>
        <mc:Fallback xmlns="">
          <p:sp>
            <p:nvSpPr>
              <p:cNvPr id="9" name="CuadroTexto 8"/>
              <p:cNvSpPr txBox="1">
                <a:spLocks noRot="1" noChangeAspect="1" noMove="1" noResize="1" noEditPoints="1" noAdjustHandles="1" noChangeArrowheads="1" noChangeShapeType="1" noTextEdit="1"/>
              </p:cNvSpPr>
              <p:nvPr/>
            </p:nvSpPr>
            <p:spPr>
              <a:xfrm>
                <a:off x="6122194" y="1714500"/>
                <a:ext cx="1581587" cy="307777"/>
              </a:xfrm>
              <a:prstGeom prst="rect">
                <a:avLst/>
              </a:prstGeom>
              <a:blipFill>
                <a:blip r:embed="rId5"/>
                <a:stretch>
                  <a:fillRect l="-1538" r="-3077"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6160294" y="3881438"/>
                <a:ext cx="158158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2000" i="1" smtClean="0">
                              <a:latin typeface="Cambria Math" panose="02040503050406030204" pitchFamily="18" charset="0"/>
                            </a:rPr>
                          </m:ctrlPr>
                        </m:accPr>
                        <m:e>
                          <m:r>
                            <a:rPr lang="es-ES" sz="2000" b="0" i="1" smtClean="0">
                              <a:latin typeface="Cambria Math" panose="02040503050406030204" pitchFamily="18" charset="0"/>
                            </a:rPr>
                            <m:t>𝑥</m:t>
                          </m:r>
                        </m:e>
                      </m:acc>
                      <m:r>
                        <a:rPr lang="es-ES" sz="2000" b="0" i="1" smtClean="0">
                          <a:latin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𝑀𝑒</m:t>
                      </m:r>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𝑀𝑜</m:t>
                      </m:r>
                    </m:oMath>
                  </m:oMathPara>
                </a14:m>
                <a:endParaRPr lang="es-ES" sz="2000"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6160294" y="3881438"/>
                <a:ext cx="1581587" cy="307777"/>
              </a:xfrm>
              <a:prstGeom prst="rect">
                <a:avLst/>
              </a:prstGeom>
              <a:blipFill rotWithShape="0">
                <a:blip r:embed="rId6"/>
                <a:stretch>
                  <a:fillRect l="-1931" r="-3089" b="-6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5960270" y="5667375"/>
                <a:ext cx="158158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2000" i="1" smtClean="0">
                              <a:latin typeface="Cambria Math" panose="02040503050406030204" pitchFamily="18" charset="0"/>
                            </a:rPr>
                          </m:ctrlPr>
                        </m:accPr>
                        <m:e>
                          <m:r>
                            <a:rPr lang="es-ES" sz="2000" b="0" i="1" smtClean="0">
                              <a:latin typeface="Cambria Math" panose="02040503050406030204" pitchFamily="18" charset="0"/>
                            </a:rPr>
                            <m:t>𝑥</m:t>
                          </m:r>
                        </m:e>
                      </m:acc>
                      <m:r>
                        <a:rPr lang="es-ES" sz="2000" i="1">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𝑀𝑒</m:t>
                      </m:r>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𝑀𝑜</m:t>
                      </m:r>
                    </m:oMath>
                  </m:oMathPara>
                </a14:m>
                <a:endParaRPr lang="es-ES" sz="2000"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5960270" y="5667375"/>
                <a:ext cx="1581587" cy="307777"/>
              </a:xfrm>
              <a:prstGeom prst="rect">
                <a:avLst/>
              </a:prstGeom>
              <a:blipFill>
                <a:blip r:embed="rId7"/>
                <a:stretch>
                  <a:fillRect l="-1931" r="-3089" b="-14000"/>
                </a:stretch>
              </a:blipFill>
            </p:spPr>
            <p:txBody>
              <a:bodyPr/>
              <a:lstStyle/>
              <a:p>
                <a:r>
                  <a:rPr lang="en-US">
                    <a:noFill/>
                  </a:rPr>
                  <a:t> </a:t>
                </a:r>
              </a:p>
            </p:txBody>
          </p:sp>
        </mc:Fallback>
      </mc:AlternateContent>
      <p:sp>
        <p:nvSpPr>
          <p:cNvPr id="14" name="CuadroTexto 13"/>
          <p:cNvSpPr txBox="1"/>
          <p:nvPr/>
        </p:nvSpPr>
        <p:spPr>
          <a:xfrm>
            <a:off x="3271838" y="2514601"/>
            <a:ext cx="7429500" cy="923330"/>
          </a:xfrm>
          <a:prstGeom prst="rect">
            <a:avLst/>
          </a:prstGeom>
          <a:noFill/>
        </p:spPr>
        <p:txBody>
          <a:bodyPr wrap="square" rtlCol="0">
            <a:spAutoFit/>
          </a:bodyPr>
          <a:lstStyle/>
          <a:p>
            <a:pPr algn="just"/>
            <a:r>
              <a:rPr lang="es-ES" dirty="0"/>
              <a:t>En una distribución simétrica, la moda, la mediana y la media aritmética coinciden, es decir, valen lo mismo. En este caso, cualquiera de esas medidas resulta igualmente adecuada para caracterizar los datos.</a:t>
            </a:r>
          </a:p>
        </p:txBody>
      </p:sp>
      <p:sp>
        <p:nvSpPr>
          <p:cNvPr id="15" name="CuadroTexto 14"/>
          <p:cNvSpPr txBox="1"/>
          <p:nvPr/>
        </p:nvSpPr>
        <p:spPr>
          <a:xfrm>
            <a:off x="3343275" y="4929188"/>
            <a:ext cx="7800975" cy="646331"/>
          </a:xfrm>
          <a:prstGeom prst="rect">
            <a:avLst/>
          </a:prstGeom>
          <a:noFill/>
        </p:spPr>
        <p:txBody>
          <a:bodyPr wrap="square" rtlCol="0">
            <a:spAutoFit/>
          </a:bodyPr>
          <a:lstStyle/>
          <a:p>
            <a:r>
              <a:rPr lang="es-ES" dirty="0"/>
              <a:t>Asimetría Positiva. Cola más larga hacia la derecha. La distribución tiene valores extremos grandes.</a:t>
            </a:r>
          </a:p>
        </p:txBody>
      </p:sp>
      <p:sp>
        <p:nvSpPr>
          <p:cNvPr id="16" name="CuadroTexto 15"/>
          <p:cNvSpPr txBox="1"/>
          <p:nvPr/>
        </p:nvSpPr>
        <p:spPr>
          <a:xfrm>
            <a:off x="3257550" y="771525"/>
            <a:ext cx="7900988" cy="646331"/>
          </a:xfrm>
          <a:prstGeom prst="rect">
            <a:avLst/>
          </a:prstGeom>
          <a:noFill/>
        </p:spPr>
        <p:txBody>
          <a:bodyPr wrap="square" rtlCol="0">
            <a:spAutoFit/>
          </a:bodyPr>
          <a:lstStyle/>
          <a:p>
            <a:r>
              <a:rPr lang="es-ES" dirty="0"/>
              <a:t>Asimetría Negativa. Cola más larga hacia la izquierda. La distribución tiene valores extremos pequeños.</a:t>
            </a:r>
          </a:p>
        </p:txBody>
      </p:sp>
    </p:spTree>
    <p:extLst>
      <p:ext uri="{BB962C8B-B14F-4D97-AF65-F5344CB8AC3E}">
        <p14:creationId xmlns:p14="http://schemas.microsoft.com/office/powerpoint/2010/main" val="882882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26554" y="1778636"/>
            <a:ext cx="9884229" cy="2862322"/>
          </a:xfrm>
          <a:prstGeom prst="rect">
            <a:avLst/>
          </a:prstGeom>
        </p:spPr>
        <p:txBody>
          <a:bodyPr wrap="square">
            <a:spAutoFit/>
          </a:bodyPr>
          <a:lstStyle/>
          <a:p>
            <a:r>
              <a:rPr lang="es-ES" dirty="0">
                <a:latin typeface="verdana,geneva"/>
              </a:rPr>
              <a:t>Un </a:t>
            </a:r>
            <a:r>
              <a:rPr lang="es-ES" dirty="0" err="1">
                <a:latin typeface="verdana,geneva"/>
              </a:rPr>
              <a:t>Cuantil</a:t>
            </a:r>
            <a:r>
              <a:rPr lang="es-ES" dirty="0">
                <a:latin typeface="verdana,geneva"/>
              </a:rPr>
              <a:t> se define como una puntuación que deja por bajo una proporción (o porcentaje) conocida (</a:t>
            </a:r>
            <a:r>
              <a:rPr lang="es-ES" b="1" dirty="0">
                <a:latin typeface="verdana,geneva"/>
              </a:rPr>
              <a:t>m</a:t>
            </a:r>
            <a:r>
              <a:rPr lang="es-ES" dirty="0">
                <a:latin typeface="verdana,geneva"/>
              </a:rPr>
              <a:t>) de valores.</a:t>
            </a:r>
            <a:endParaRPr lang="es-ES" dirty="0"/>
          </a:p>
          <a:p>
            <a:pPr algn="just"/>
            <a:endParaRPr lang="es-ES" dirty="0">
              <a:latin typeface="Arial" panose="020B0604020202020204" pitchFamily="34" charset="0"/>
            </a:endParaRPr>
          </a:p>
          <a:p>
            <a:pPr algn="just"/>
            <a:r>
              <a:rPr lang="es-ES" dirty="0">
                <a:effectLst/>
                <a:latin typeface="Arial" panose="020B0604020202020204" pitchFamily="34" charset="0"/>
              </a:rPr>
              <a:t>Los más usados son:</a:t>
            </a:r>
          </a:p>
          <a:p>
            <a:pPr algn="just"/>
            <a:endParaRPr lang="es-ES" dirty="0">
              <a:latin typeface="Arial" panose="020B0604020202020204" pitchFamily="34" charset="0"/>
            </a:endParaRPr>
          </a:p>
          <a:p>
            <a:pPr marL="285750" indent="-285750" algn="just">
              <a:buFont typeface="Wingdings" panose="05000000000000000000" pitchFamily="2" charset="2"/>
              <a:buChar char="Ø"/>
            </a:pPr>
            <a:r>
              <a:rPr lang="es-ES" dirty="0">
                <a:latin typeface="Arial" panose="020B0604020202020204" pitchFamily="34" charset="0"/>
              </a:rPr>
              <a:t>L</a:t>
            </a:r>
            <a:r>
              <a:rPr lang="es-ES" dirty="0">
                <a:effectLst/>
                <a:latin typeface="Arial" panose="020B0604020202020204" pitchFamily="34" charset="0"/>
              </a:rPr>
              <a:t>os </a:t>
            </a:r>
            <a:r>
              <a:rPr lang="es-ES" b="1" dirty="0">
                <a:latin typeface="Arial" panose="020B0604020202020204" pitchFamily="34" charset="0"/>
              </a:rPr>
              <a:t>C</a:t>
            </a:r>
            <a:r>
              <a:rPr lang="es-ES" b="1" dirty="0">
                <a:effectLst/>
                <a:latin typeface="Arial" panose="020B0604020202020204" pitchFamily="34" charset="0"/>
              </a:rPr>
              <a:t>uartiles.</a:t>
            </a:r>
          </a:p>
          <a:p>
            <a:pPr algn="just"/>
            <a:endParaRPr lang="es-ES" b="1" dirty="0">
              <a:effectLst/>
              <a:latin typeface="Arial" panose="020B0604020202020204" pitchFamily="34" charset="0"/>
            </a:endParaRPr>
          </a:p>
          <a:p>
            <a:pPr marL="285750" indent="-285750" algn="just">
              <a:buFont typeface="Wingdings" panose="05000000000000000000" pitchFamily="2" charset="2"/>
              <a:buChar char="Ø"/>
            </a:pPr>
            <a:r>
              <a:rPr lang="es-ES" dirty="0">
                <a:effectLst/>
                <a:latin typeface="Arial" panose="020B0604020202020204" pitchFamily="34" charset="0"/>
              </a:rPr>
              <a:t>Los </a:t>
            </a:r>
            <a:r>
              <a:rPr lang="es-ES" b="1" dirty="0">
                <a:effectLst/>
                <a:latin typeface="Arial" panose="020B0604020202020204" pitchFamily="34" charset="0"/>
              </a:rPr>
              <a:t>Deciles.</a:t>
            </a:r>
          </a:p>
          <a:p>
            <a:pPr marL="285750" indent="-285750" algn="just">
              <a:buFont typeface="Wingdings" panose="05000000000000000000" pitchFamily="2" charset="2"/>
              <a:buChar char="Ø"/>
            </a:pPr>
            <a:endParaRPr lang="es-ES" b="1" dirty="0">
              <a:effectLst/>
              <a:latin typeface="Arial" panose="020B0604020202020204" pitchFamily="34" charset="0"/>
            </a:endParaRPr>
          </a:p>
          <a:p>
            <a:pPr marL="285750" indent="-285750" algn="just">
              <a:buFont typeface="Wingdings" panose="05000000000000000000" pitchFamily="2" charset="2"/>
              <a:buChar char="Ø"/>
            </a:pPr>
            <a:r>
              <a:rPr lang="es-ES" dirty="0">
                <a:effectLst/>
                <a:latin typeface="Arial" panose="020B0604020202020204" pitchFamily="34" charset="0"/>
              </a:rPr>
              <a:t>Los </a:t>
            </a:r>
            <a:r>
              <a:rPr lang="es-ES" b="1" dirty="0">
                <a:latin typeface="Arial" panose="020B0604020202020204" pitchFamily="34" charset="0"/>
              </a:rPr>
              <a:t>P</a:t>
            </a:r>
            <a:r>
              <a:rPr lang="es-ES" b="1" dirty="0">
                <a:effectLst/>
                <a:latin typeface="Arial" panose="020B0604020202020204" pitchFamily="34" charset="0"/>
              </a:rPr>
              <a:t>ercentiles</a:t>
            </a:r>
            <a:r>
              <a:rPr lang="es-ES" dirty="0">
                <a:effectLst/>
                <a:latin typeface="Arial" panose="020B0604020202020204" pitchFamily="34" charset="0"/>
              </a:rPr>
              <a:t>.</a:t>
            </a:r>
          </a:p>
        </p:txBody>
      </p:sp>
      <p:sp>
        <p:nvSpPr>
          <p:cNvPr id="5" name="Rectángulo 4"/>
          <p:cNvSpPr/>
          <p:nvPr/>
        </p:nvSpPr>
        <p:spPr>
          <a:xfrm>
            <a:off x="4769473" y="1033612"/>
            <a:ext cx="1691489"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Los Cuantilos</a:t>
            </a:r>
            <a:endParaRPr lang="es-ES" b="1"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2" name="Rectángulo 1"/>
          <p:cNvSpPr/>
          <p:nvPr/>
        </p:nvSpPr>
        <p:spPr>
          <a:xfrm>
            <a:off x="3048000" y="3105835"/>
            <a:ext cx="6096000" cy="369332"/>
          </a:xfrm>
          <a:prstGeom prst="rect">
            <a:avLst/>
          </a:prstGeom>
        </p:spPr>
        <p:txBody>
          <a:bodyPr>
            <a:spAutoFit/>
          </a:bodyPr>
          <a:lstStyle/>
          <a:p>
            <a:endParaRPr lang="es-ES" dirty="0"/>
          </a:p>
        </p:txBody>
      </p:sp>
    </p:spTree>
    <p:extLst>
      <p:ext uri="{BB962C8B-B14F-4D97-AF65-F5344CB8AC3E}">
        <p14:creationId xmlns:p14="http://schemas.microsoft.com/office/powerpoint/2010/main" val="3878658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65928" y="1757225"/>
            <a:ext cx="9405259" cy="1711366"/>
          </a:xfrm>
          <a:prstGeom prst="rect">
            <a:avLst/>
          </a:prstGeom>
        </p:spPr>
        <p:txBody>
          <a:bodyPr wrap="square">
            <a:spAutoFit/>
          </a:bodyPr>
          <a:lstStyle/>
          <a:p>
            <a:pPr algn="just">
              <a:lnSpc>
                <a:spcPct val="150000"/>
              </a:lnSpc>
            </a:pPr>
            <a:r>
              <a:rPr lang="es-ES" dirty="0"/>
              <a:t>Las características globales de un conjunto de datos estadísticos pueden resumirse mediante una serie de cantidades numéricas llamadas parámetros estadísticos. Entre ellas, las medidas de tendencia central, como la media aritmética, la moda o la mediana, ayudan a conocer de forma aproximada el comportamiento de una distribución estadística. </a:t>
            </a:r>
          </a:p>
        </p:txBody>
      </p:sp>
      <p:sp>
        <p:nvSpPr>
          <p:cNvPr id="3" name="Rectángulo 2"/>
          <p:cNvSpPr/>
          <p:nvPr/>
        </p:nvSpPr>
        <p:spPr>
          <a:xfrm>
            <a:off x="3504017" y="989781"/>
            <a:ext cx="3938001" cy="369332"/>
          </a:xfrm>
          <a:prstGeom prst="rect">
            <a:avLst/>
          </a:prstGeom>
          <a:effectLst>
            <a:outerShdw blurRad="50800" dist="38100" dir="18900000" algn="bl" rotWithShape="0">
              <a:prstClr val="black">
                <a:alpha val="40000"/>
              </a:prstClr>
            </a:outerShdw>
          </a:effectLst>
        </p:spPr>
        <p:txBody>
          <a:bodyPr wrap="none">
            <a:spAutoFit/>
          </a:bodyPr>
          <a:lstStyle/>
          <a:p>
            <a:r>
              <a:rPr lang="es-ES_tradnl" dirty="0">
                <a:latin typeface="Franklin Gothic Demi" panose="020B0703020102020204" pitchFamily="34" charset="0"/>
                <a:ea typeface="Times New Roman" panose="02020603050405020304" pitchFamily="18" charset="0"/>
                <a:cs typeface="Times New Roman" panose="02020603050405020304" pitchFamily="18" charset="0"/>
              </a:rPr>
              <a:t>Propósito de las medidas de posición</a:t>
            </a:r>
            <a:endParaRPr lang="es-ES" dirty="0">
              <a:latin typeface="Franklin Gothic Demi" panose="020B0703020102020204" pitchFamily="34" charset="0"/>
            </a:endParaRPr>
          </a:p>
        </p:txBody>
      </p:sp>
      <p:sp>
        <p:nvSpPr>
          <p:cNvPr id="4" name="Rectángulo 3"/>
          <p:cNvSpPr/>
          <p:nvPr/>
        </p:nvSpPr>
        <p:spPr>
          <a:xfrm>
            <a:off x="1582056" y="3575707"/>
            <a:ext cx="9281562" cy="2126864"/>
          </a:xfrm>
          <a:prstGeom prst="rect">
            <a:avLst/>
          </a:prstGeom>
        </p:spPr>
        <p:txBody>
          <a:bodyPr wrap="square">
            <a:spAutoFit/>
          </a:bodyPr>
          <a:lstStyle/>
          <a:p>
            <a:pPr marL="285750" indent="-285750">
              <a:lnSpc>
                <a:spcPct val="150000"/>
              </a:lnSpc>
              <a:buFont typeface="Wingdings" panose="05000000000000000000" pitchFamily="2" charset="2"/>
              <a:buChar char="q"/>
            </a:pPr>
            <a:r>
              <a:rPr lang="es-ES" dirty="0"/>
              <a:t>Las </a:t>
            </a:r>
            <a:r>
              <a:rPr lang="es-ES" b="1" dirty="0"/>
              <a:t>medidas de posición centrales</a:t>
            </a:r>
            <a:r>
              <a:rPr lang="es-ES" dirty="0"/>
              <a:t>: media aritmética (simple, ponderada y  geométrica), mediana y moda. </a:t>
            </a:r>
          </a:p>
          <a:p>
            <a:pPr>
              <a:lnSpc>
                <a:spcPct val="150000"/>
              </a:lnSpc>
            </a:pPr>
            <a:endParaRPr lang="es-ES" dirty="0"/>
          </a:p>
          <a:p>
            <a:pPr marL="285750" indent="-285750">
              <a:lnSpc>
                <a:spcPct val="150000"/>
              </a:lnSpc>
              <a:buFont typeface="Wingdings" panose="05000000000000000000" pitchFamily="2" charset="2"/>
              <a:buChar char="q"/>
            </a:pPr>
            <a:r>
              <a:rPr lang="es-ES" dirty="0"/>
              <a:t>Las </a:t>
            </a:r>
            <a:r>
              <a:rPr lang="es-ES" b="1" dirty="0"/>
              <a:t>medidas de posición no centrales</a:t>
            </a:r>
            <a:r>
              <a:rPr lang="es-ES" dirty="0"/>
              <a:t>: entre las que destacan especialmente los percentiles, deciles y  cuartiles</a:t>
            </a:r>
          </a:p>
        </p:txBody>
      </p:sp>
      <p:pic>
        <p:nvPicPr>
          <p:cNvPr id="6" name="Imagen 5"/>
          <p:cNvPicPr>
            <a:picLocks noChangeAspect="1"/>
          </p:cNvPicPr>
          <p:nvPr/>
        </p:nvPicPr>
        <p:blipFill>
          <a:blip r:embed="rId2"/>
          <a:stretch>
            <a:fillRect/>
          </a:stretch>
        </p:blipFill>
        <p:spPr>
          <a:xfrm>
            <a:off x="8460846" y="279223"/>
            <a:ext cx="2314575" cy="1400175"/>
          </a:xfrm>
          <a:prstGeom prst="rect">
            <a:avLst/>
          </a:prstGeom>
        </p:spPr>
      </p:pic>
    </p:spTree>
    <p:extLst>
      <p:ext uri="{BB962C8B-B14F-4D97-AF65-F5344CB8AC3E}">
        <p14:creationId xmlns:p14="http://schemas.microsoft.com/office/powerpoint/2010/main" val="1106021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01031" y="1021581"/>
            <a:ext cx="1433406"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Percentiles</a:t>
            </a:r>
            <a:endParaRPr lang="es-ES" b="1" dirty="0">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6" name="Imagen 5"/>
          <p:cNvPicPr>
            <a:picLocks noChangeAspect="1"/>
          </p:cNvPicPr>
          <p:nvPr/>
        </p:nvPicPr>
        <p:blipFill>
          <a:blip r:embed="rId2"/>
          <a:stretch>
            <a:fillRect/>
          </a:stretch>
        </p:blipFill>
        <p:spPr>
          <a:xfrm>
            <a:off x="8289237" y="188344"/>
            <a:ext cx="2852896" cy="1528021"/>
          </a:xfrm>
          <a:prstGeom prst="rect">
            <a:avLst/>
          </a:prstGeom>
        </p:spPr>
      </p:pic>
      <mc:AlternateContent xmlns:mc="http://schemas.openxmlformats.org/markup-compatibility/2006" xmlns:a14="http://schemas.microsoft.com/office/drawing/2010/main">
        <mc:Choice Requires="a14">
          <p:sp>
            <p:nvSpPr>
              <p:cNvPr id="4" name="CuadroTexto 3"/>
              <p:cNvSpPr txBox="1"/>
              <p:nvPr/>
            </p:nvSpPr>
            <p:spPr>
              <a:xfrm>
                <a:off x="1416755" y="2489200"/>
                <a:ext cx="1854931" cy="4557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000" i="1" smtClean="0">
                              <a:latin typeface="Cambria Math" panose="02040503050406030204" pitchFamily="18" charset="0"/>
                            </a:rPr>
                          </m:ctrlPr>
                        </m:sSubPr>
                        <m:e>
                          <m:r>
                            <a:rPr lang="es-ES" sz="2000" b="0" i="1" smtClean="0">
                              <a:latin typeface="Cambria Math" panose="02040503050406030204" pitchFamily="18" charset="0"/>
                            </a:rPr>
                            <m:t>𝑃</m:t>
                          </m:r>
                        </m:e>
                        <m:sub>
                          <m:r>
                            <a:rPr lang="es-ES" sz="2000" b="0" i="1" smtClean="0">
                              <a:latin typeface="Cambria Math" panose="02040503050406030204" pitchFamily="18" charset="0"/>
                            </a:rPr>
                            <m:t>𝑚</m:t>
                          </m:r>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𝑋</m:t>
                          </m:r>
                        </m:e>
                        <m:sub>
                          <m:d>
                            <m:dPr>
                              <m:begChr m:val="["/>
                              <m:endChr m:val="]"/>
                              <m:ctrlPr>
                                <a:rPr lang="es-ES" sz="2000" b="0" i="1" smtClean="0">
                                  <a:latin typeface="Cambria Math" panose="02040503050406030204" pitchFamily="18" charset="0"/>
                                </a:rPr>
                              </m:ctrlPr>
                            </m:dPr>
                            <m:e>
                              <m:f>
                                <m:fPr>
                                  <m:ctrlPr>
                                    <a:rPr lang="es-ES" sz="2000" b="0" i="1" smtClean="0">
                                      <a:latin typeface="Cambria Math" panose="02040503050406030204" pitchFamily="18" charset="0"/>
                                    </a:rPr>
                                  </m:ctrlPr>
                                </m:fPr>
                                <m:num>
                                  <m:r>
                                    <a:rPr lang="es-ES" sz="2000" b="0" i="1" smtClean="0">
                                      <a:latin typeface="Cambria Math" panose="02040503050406030204" pitchFamily="18" charset="0"/>
                                    </a:rPr>
                                    <m:t>𝑚</m:t>
                                  </m:r>
                                </m:num>
                                <m:den>
                                  <m:r>
                                    <a:rPr lang="es-ES" sz="2000" b="0" i="1" smtClean="0">
                                      <a:latin typeface="Cambria Math" panose="02040503050406030204" pitchFamily="18" charset="0"/>
                                    </a:rPr>
                                    <m:t>100</m:t>
                                  </m:r>
                                </m:den>
                              </m:f>
                              <m:d>
                                <m:dPr>
                                  <m:ctrlPr>
                                    <a:rPr lang="es-ES" sz="2000" b="0" i="1" smtClean="0">
                                      <a:latin typeface="Cambria Math" panose="02040503050406030204" pitchFamily="18" charset="0"/>
                                    </a:rPr>
                                  </m:ctrlPr>
                                </m:dPr>
                                <m:e>
                                  <m:r>
                                    <a:rPr lang="es-ES" sz="2000" b="0" i="1" smtClean="0">
                                      <a:latin typeface="Cambria Math" panose="02040503050406030204" pitchFamily="18" charset="0"/>
                                    </a:rPr>
                                    <m:t>𝑛</m:t>
                                  </m:r>
                                  <m:r>
                                    <a:rPr lang="es-ES" sz="2000" b="0" i="1" smtClean="0">
                                      <a:latin typeface="Cambria Math" panose="02040503050406030204" pitchFamily="18" charset="0"/>
                                    </a:rPr>
                                    <m:t>+1</m:t>
                                  </m:r>
                                </m:e>
                              </m:d>
                            </m:e>
                          </m:d>
                        </m:sub>
                      </m:sSub>
                    </m:oMath>
                  </m:oMathPara>
                </a14:m>
                <a:endParaRPr lang="es-ES" sz="2000" dirty="0"/>
              </a:p>
            </p:txBody>
          </p:sp>
        </mc:Choice>
        <mc:Fallback xmlns="">
          <p:sp>
            <p:nvSpPr>
              <p:cNvPr id="4" name="CuadroTexto 3"/>
              <p:cNvSpPr txBox="1">
                <a:spLocks noRot="1" noChangeAspect="1" noMove="1" noResize="1" noEditPoints="1" noAdjustHandles="1" noChangeArrowheads="1" noChangeShapeType="1" noTextEdit="1"/>
              </p:cNvSpPr>
              <p:nvPr/>
            </p:nvSpPr>
            <p:spPr>
              <a:xfrm>
                <a:off x="1416755" y="2489200"/>
                <a:ext cx="1854931" cy="455702"/>
              </a:xfrm>
              <a:prstGeom prst="rect">
                <a:avLst/>
              </a:prstGeom>
              <a:blipFill rotWithShape="0">
                <a:blip r:embed="rId3"/>
                <a:stretch>
                  <a:fillRect l="-2623" b="-12000"/>
                </a:stretch>
              </a:blipFill>
            </p:spPr>
            <p:txBody>
              <a:bodyPr/>
              <a:lstStyle/>
              <a:p>
                <a:r>
                  <a:rPr lang="es-ES">
                    <a:noFill/>
                  </a:rPr>
                  <a:t> </a:t>
                </a:r>
              </a:p>
            </p:txBody>
          </p:sp>
        </mc:Fallback>
      </mc:AlternateContent>
      <p:sp>
        <p:nvSpPr>
          <p:cNvPr id="5" name="Rectángulo 4"/>
          <p:cNvSpPr/>
          <p:nvPr/>
        </p:nvSpPr>
        <p:spPr>
          <a:xfrm>
            <a:off x="1253067" y="1603572"/>
            <a:ext cx="9911645" cy="830997"/>
          </a:xfrm>
          <a:prstGeom prst="rect">
            <a:avLst/>
          </a:prstGeom>
        </p:spPr>
        <p:txBody>
          <a:bodyPr wrap="square">
            <a:spAutoFit/>
          </a:bodyPr>
          <a:lstStyle/>
          <a:p>
            <a:pPr>
              <a:lnSpc>
                <a:spcPct val="150000"/>
              </a:lnSpc>
            </a:pPr>
            <a:r>
              <a:rPr lang="es-ES" sz="1600" dirty="0">
                <a:latin typeface="verdana,geneva"/>
              </a:rPr>
              <a:t>Percentil </a:t>
            </a:r>
            <a:r>
              <a:rPr lang="es-ES" sz="1600" b="1" dirty="0">
                <a:latin typeface="verdana,geneva"/>
              </a:rPr>
              <a:t>m</a:t>
            </a:r>
            <a:r>
              <a:rPr lang="es-ES" sz="1600" dirty="0">
                <a:latin typeface="verdana,geneva"/>
              </a:rPr>
              <a:t> es la puntuación que deja por bajo el </a:t>
            </a:r>
            <a:r>
              <a:rPr lang="es-ES" sz="1600" b="1" dirty="0">
                <a:latin typeface="verdana,geneva"/>
              </a:rPr>
              <a:t>m</a:t>
            </a:r>
            <a:r>
              <a:rPr lang="es-ES" sz="1600" dirty="0">
                <a:latin typeface="verdana,geneva"/>
              </a:rPr>
              <a:t> por ciento de las puntuaciones de una distribución. </a:t>
            </a:r>
            <a:r>
              <a:rPr lang="es-ES" sz="1600" dirty="0"/>
              <a:t>Los </a:t>
            </a:r>
            <a:r>
              <a:rPr lang="es-ES" sz="1600" b="1" dirty="0"/>
              <a:t>percentiles</a:t>
            </a:r>
            <a:r>
              <a:rPr lang="es-ES" sz="1600" dirty="0"/>
              <a:t> dan los valores correspondientes al 1%, al 2%... y al 99% de los datos</a:t>
            </a:r>
          </a:p>
        </p:txBody>
      </p:sp>
      <p:sp>
        <p:nvSpPr>
          <p:cNvPr id="11" name="CuadroTexto 10"/>
          <p:cNvSpPr txBox="1"/>
          <p:nvPr/>
        </p:nvSpPr>
        <p:spPr>
          <a:xfrm>
            <a:off x="1230489" y="3036711"/>
            <a:ext cx="9990667" cy="646331"/>
          </a:xfrm>
          <a:prstGeom prst="rect">
            <a:avLst/>
          </a:prstGeom>
          <a:noFill/>
        </p:spPr>
        <p:txBody>
          <a:bodyPr wrap="square" rtlCol="0">
            <a:spAutoFit/>
          </a:bodyPr>
          <a:lstStyle/>
          <a:p>
            <a:r>
              <a:rPr lang="es-ES" dirty="0"/>
              <a:t>Los datos siguientes corresponden a los tiempos de reacción de una muestra aleatoria de 33 personas, medidas en centésimas de segundo. </a:t>
            </a:r>
            <a:r>
              <a:rPr lang="es-ES" b="1" dirty="0"/>
              <a:t>Calcular e interpretar el percentil 55</a:t>
            </a:r>
            <a:r>
              <a:rPr lang="es-ES" dirty="0"/>
              <a:t>.</a:t>
            </a:r>
          </a:p>
        </p:txBody>
      </p:sp>
      <p:sp>
        <p:nvSpPr>
          <p:cNvPr id="12" name="CuadroTexto 11"/>
          <p:cNvSpPr txBox="1"/>
          <p:nvPr/>
        </p:nvSpPr>
        <p:spPr>
          <a:xfrm>
            <a:off x="1207911" y="3838222"/>
            <a:ext cx="10306755" cy="338554"/>
          </a:xfrm>
          <a:prstGeom prst="rect">
            <a:avLst/>
          </a:prstGeom>
          <a:noFill/>
        </p:spPr>
        <p:txBody>
          <a:bodyPr wrap="square" rtlCol="0">
            <a:spAutoFit/>
          </a:bodyPr>
          <a:lstStyle/>
          <a:p>
            <a:r>
              <a:rPr lang="es-ES" sz="1600" dirty="0"/>
              <a:t>55, 51, 60, 56, 64, 56, 63, 63, 61, 57, 62, 50, 49, 70, 72, 54, 48, 53, 58, 66, 68, 45, 74, 65, 58, 61, 62, 59, 64, 57, 63, 52, 67</a:t>
            </a:r>
          </a:p>
        </p:txBody>
      </p:sp>
      <p:sp>
        <p:nvSpPr>
          <p:cNvPr id="14" name="CuadroTexto 13"/>
          <p:cNvSpPr txBox="1"/>
          <p:nvPr/>
        </p:nvSpPr>
        <p:spPr>
          <a:xfrm>
            <a:off x="1207911" y="4797779"/>
            <a:ext cx="10126134" cy="338554"/>
          </a:xfrm>
          <a:prstGeom prst="rect">
            <a:avLst/>
          </a:prstGeom>
          <a:noFill/>
        </p:spPr>
        <p:txBody>
          <a:bodyPr wrap="square" rtlCol="0">
            <a:spAutoFit/>
          </a:bodyPr>
          <a:lstStyle/>
          <a:p>
            <a:r>
              <a:rPr lang="es-ES" sz="1600" dirty="0"/>
              <a:t>45, 48, 49, 50, 51, 52, 53, 54, 55, 56, 56, 57, 57, 58, 58, 59, 60, 61, 61, 62, 62, 63, 63, 63, 64, 64, 65, 66, 67, 68, 70, 72, 74</a:t>
            </a:r>
          </a:p>
        </p:txBody>
      </p:sp>
      <p:sp>
        <p:nvSpPr>
          <p:cNvPr id="15" name="CuadroTexto 14"/>
          <p:cNvSpPr txBox="1"/>
          <p:nvPr/>
        </p:nvSpPr>
        <p:spPr>
          <a:xfrm>
            <a:off x="1196622" y="4312356"/>
            <a:ext cx="9223022" cy="369332"/>
          </a:xfrm>
          <a:prstGeom prst="rect">
            <a:avLst/>
          </a:prstGeom>
          <a:noFill/>
        </p:spPr>
        <p:txBody>
          <a:bodyPr wrap="square" rtlCol="0">
            <a:spAutoFit/>
          </a:bodyPr>
          <a:lstStyle/>
          <a:p>
            <a:r>
              <a:rPr lang="es-ES" b="1" dirty="0"/>
              <a:t>Primero paso, ordenamiento de los datos en forma ascendente (de menor a mayor)</a:t>
            </a:r>
          </a:p>
        </p:txBody>
      </p:sp>
      <mc:AlternateContent xmlns:mc="http://schemas.openxmlformats.org/markup-compatibility/2006" xmlns:a14="http://schemas.microsoft.com/office/drawing/2010/main">
        <mc:Choice Requires="a14">
          <p:sp>
            <p:nvSpPr>
              <p:cNvPr id="16" name="CuadroTexto 15"/>
              <p:cNvSpPr txBox="1"/>
              <p:nvPr/>
            </p:nvSpPr>
            <p:spPr>
              <a:xfrm>
                <a:off x="1264355" y="5305778"/>
                <a:ext cx="3489481" cy="4811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000" i="1" smtClean="0">
                              <a:latin typeface="Cambria Math" panose="02040503050406030204" pitchFamily="18" charset="0"/>
                            </a:rPr>
                          </m:ctrlPr>
                        </m:sSubPr>
                        <m:e>
                          <m:r>
                            <a:rPr lang="es-ES" sz="2000" b="0" i="1" smtClean="0">
                              <a:latin typeface="Cambria Math" panose="02040503050406030204" pitchFamily="18" charset="0"/>
                            </a:rPr>
                            <m:t>𝑃</m:t>
                          </m:r>
                        </m:e>
                        <m:sub>
                          <m:r>
                            <a:rPr lang="es-ES" sz="2000" b="0" i="1" smtClean="0">
                              <a:latin typeface="Cambria Math" panose="02040503050406030204" pitchFamily="18" charset="0"/>
                            </a:rPr>
                            <m:t>55</m:t>
                          </m:r>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𝑋</m:t>
                          </m:r>
                        </m:e>
                        <m:sub>
                          <m:d>
                            <m:dPr>
                              <m:begChr m:val="["/>
                              <m:endChr m:val="]"/>
                              <m:ctrlPr>
                                <a:rPr lang="es-ES" sz="2000" b="0" i="1" smtClean="0">
                                  <a:latin typeface="Cambria Math" panose="02040503050406030204" pitchFamily="18" charset="0"/>
                                </a:rPr>
                              </m:ctrlPr>
                            </m:dPr>
                            <m:e>
                              <m:f>
                                <m:fPr>
                                  <m:ctrlPr>
                                    <a:rPr lang="es-ES" sz="2000" b="0" i="1" smtClean="0">
                                      <a:latin typeface="Cambria Math" panose="02040503050406030204" pitchFamily="18" charset="0"/>
                                    </a:rPr>
                                  </m:ctrlPr>
                                </m:fPr>
                                <m:num>
                                  <m:r>
                                    <a:rPr lang="es-ES" sz="2000" b="0" i="1" smtClean="0">
                                      <a:latin typeface="Cambria Math" panose="02040503050406030204" pitchFamily="18" charset="0"/>
                                    </a:rPr>
                                    <m:t>55</m:t>
                                  </m:r>
                                </m:num>
                                <m:den>
                                  <m:r>
                                    <a:rPr lang="es-ES" sz="2000" b="0" i="1" smtClean="0">
                                      <a:latin typeface="Cambria Math" panose="02040503050406030204" pitchFamily="18" charset="0"/>
                                    </a:rPr>
                                    <m:t>100</m:t>
                                  </m:r>
                                </m:den>
                              </m:f>
                              <m:d>
                                <m:dPr>
                                  <m:ctrlPr>
                                    <a:rPr lang="es-ES" sz="2000" b="0" i="1" smtClean="0">
                                      <a:latin typeface="Cambria Math" panose="02040503050406030204" pitchFamily="18" charset="0"/>
                                    </a:rPr>
                                  </m:ctrlPr>
                                </m:dPr>
                                <m:e>
                                  <m:r>
                                    <a:rPr lang="es-ES" sz="2000" b="0" i="1" smtClean="0">
                                      <a:latin typeface="Cambria Math" panose="02040503050406030204" pitchFamily="18" charset="0"/>
                                    </a:rPr>
                                    <m:t>33+1</m:t>
                                  </m:r>
                                </m:e>
                              </m:d>
                            </m:e>
                          </m:d>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𝑋</m:t>
                          </m:r>
                        </m:e>
                        <m:sub>
                          <m:r>
                            <a:rPr lang="es-ES" sz="2000" b="0" i="1" smtClean="0">
                              <a:latin typeface="Cambria Math" panose="02040503050406030204" pitchFamily="18" charset="0"/>
                            </a:rPr>
                            <m:t>18.7</m:t>
                          </m:r>
                        </m:sub>
                      </m:sSub>
                      <m:r>
                        <a:rPr lang="es-ES" sz="2000" b="0" i="1" smtClean="0">
                          <a:latin typeface="Cambria Math" panose="02040503050406030204" pitchFamily="18" charset="0"/>
                        </a:rPr>
                        <m:t>=61</m:t>
                      </m:r>
                    </m:oMath>
                  </m:oMathPara>
                </a14:m>
                <a:endParaRPr lang="es-ES" sz="2000" dirty="0"/>
              </a:p>
            </p:txBody>
          </p:sp>
        </mc:Choice>
        <mc:Fallback xmlns="">
          <p:sp>
            <p:nvSpPr>
              <p:cNvPr id="16" name="CuadroTexto 15"/>
              <p:cNvSpPr txBox="1">
                <a:spLocks noRot="1" noChangeAspect="1" noMove="1" noResize="1" noEditPoints="1" noAdjustHandles="1" noChangeArrowheads="1" noChangeShapeType="1" noTextEdit="1"/>
              </p:cNvSpPr>
              <p:nvPr/>
            </p:nvSpPr>
            <p:spPr>
              <a:xfrm>
                <a:off x="1264355" y="5305778"/>
                <a:ext cx="3489481" cy="481157"/>
              </a:xfrm>
              <a:prstGeom prst="rect">
                <a:avLst/>
              </a:prstGeom>
              <a:blipFill rotWithShape="0">
                <a:blip r:embed="rId4"/>
                <a:stretch>
                  <a:fillRect l="-1222" r="-1222" b="-1139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CuadroTexto 17"/>
              <p:cNvSpPr txBox="1"/>
              <p:nvPr/>
            </p:nvSpPr>
            <p:spPr>
              <a:xfrm>
                <a:off x="6112934" y="5401733"/>
                <a:ext cx="810030" cy="276999"/>
              </a:xfrm>
              <a:prstGeom prst="rect">
                <a:avLst/>
              </a:prstGeom>
              <a:noFill/>
            </p:spPr>
            <p:txBody>
              <a:bodyPr wrap="none" lIns="0" tIns="0" rIns="0" bIns="0" rtlCol="0">
                <a:spAutoFit/>
              </a:bodyPr>
              <a:lstStyle/>
              <a:p>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𝑋</m:t>
                        </m:r>
                      </m:e>
                      <m:sub>
                        <m:r>
                          <a:rPr lang="es-ES" b="0" i="1" smtClean="0">
                            <a:latin typeface="Cambria Math" panose="02040503050406030204" pitchFamily="18" charset="0"/>
                          </a:rPr>
                          <m:t>18</m:t>
                        </m:r>
                      </m:sub>
                    </m:sSub>
                    <m:r>
                      <a:rPr lang="es-ES" b="0" i="1" smtClean="0">
                        <a:latin typeface="Cambria Math" panose="02040503050406030204" pitchFamily="18" charset="0"/>
                      </a:rPr>
                      <m:t>=</m:t>
                    </m:r>
                  </m:oMath>
                </a14:m>
                <a:r>
                  <a:rPr lang="es-ES" dirty="0"/>
                  <a:t>61</a:t>
                </a:r>
              </a:p>
            </p:txBody>
          </p:sp>
        </mc:Choice>
        <mc:Fallback xmlns="">
          <p:sp>
            <p:nvSpPr>
              <p:cNvPr id="18" name="CuadroTexto 17"/>
              <p:cNvSpPr txBox="1">
                <a:spLocks noRot="1" noChangeAspect="1" noMove="1" noResize="1" noEditPoints="1" noAdjustHandles="1" noChangeArrowheads="1" noChangeShapeType="1" noTextEdit="1"/>
              </p:cNvSpPr>
              <p:nvPr/>
            </p:nvSpPr>
            <p:spPr>
              <a:xfrm>
                <a:off x="6112934" y="5401733"/>
                <a:ext cx="810030" cy="276999"/>
              </a:xfrm>
              <a:prstGeom prst="rect">
                <a:avLst/>
              </a:prstGeom>
              <a:blipFill rotWithShape="0">
                <a:blip r:embed="rId5"/>
                <a:stretch>
                  <a:fillRect l="-10526" t="-28261" r="-16541" b="-5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9" name="CuadroTexto 18"/>
              <p:cNvSpPr txBox="1"/>
              <p:nvPr/>
            </p:nvSpPr>
            <p:spPr>
              <a:xfrm>
                <a:off x="7699021" y="5407378"/>
                <a:ext cx="805220" cy="276999"/>
              </a:xfrm>
              <a:prstGeom prst="rect">
                <a:avLst/>
              </a:prstGeom>
              <a:noFill/>
            </p:spPr>
            <p:txBody>
              <a:bodyPr wrap="none" lIns="0" tIns="0" rIns="0" bIns="0" rtlCol="0">
                <a:spAutoFit/>
              </a:bodyPr>
              <a:lstStyle/>
              <a:p>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𝑋</m:t>
                        </m:r>
                      </m:e>
                      <m:sub>
                        <m:r>
                          <a:rPr lang="es-ES" b="0" i="1" smtClean="0">
                            <a:latin typeface="Cambria Math" panose="02040503050406030204" pitchFamily="18" charset="0"/>
                          </a:rPr>
                          <m:t>19</m:t>
                        </m:r>
                      </m:sub>
                    </m:sSub>
                    <m:r>
                      <a:rPr lang="es-ES" b="0" i="1" smtClean="0">
                        <a:latin typeface="Cambria Math" panose="02040503050406030204" pitchFamily="18" charset="0"/>
                      </a:rPr>
                      <m:t>=</m:t>
                    </m:r>
                  </m:oMath>
                </a14:m>
                <a:r>
                  <a:rPr lang="es-ES" dirty="0"/>
                  <a:t>61</a:t>
                </a:r>
              </a:p>
            </p:txBody>
          </p:sp>
        </mc:Choice>
        <mc:Fallback xmlns="">
          <p:sp>
            <p:nvSpPr>
              <p:cNvPr id="19" name="CuadroTexto 18"/>
              <p:cNvSpPr txBox="1">
                <a:spLocks noRot="1" noChangeAspect="1" noMove="1" noResize="1" noEditPoints="1" noAdjustHandles="1" noChangeArrowheads="1" noChangeShapeType="1" noTextEdit="1"/>
              </p:cNvSpPr>
              <p:nvPr/>
            </p:nvSpPr>
            <p:spPr>
              <a:xfrm>
                <a:off x="7699021" y="5407378"/>
                <a:ext cx="805220" cy="276999"/>
              </a:xfrm>
              <a:prstGeom prst="rect">
                <a:avLst/>
              </a:prstGeom>
              <a:blipFill rotWithShape="0">
                <a:blip r:embed="rId6"/>
                <a:stretch>
                  <a:fillRect l="-10606" t="-28889" r="-16667" b="-53333"/>
                </a:stretch>
              </a:blipFill>
            </p:spPr>
            <p:txBody>
              <a:bodyPr/>
              <a:lstStyle/>
              <a:p>
                <a:r>
                  <a:rPr lang="es-ES">
                    <a:noFill/>
                  </a:rPr>
                  <a:t> </a:t>
                </a:r>
              </a:p>
            </p:txBody>
          </p:sp>
        </mc:Fallback>
      </mc:AlternateContent>
      <p:sp>
        <p:nvSpPr>
          <p:cNvPr id="2" name="CuadroTexto 1"/>
          <p:cNvSpPr txBox="1"/>
          <p:nvPr/>
        </p:nvSpPr>
        <p:spPr>
          <a:xfrm>
            <a:off x="1207911" y="5994399"/>
            <a:ext cx="8963378" cy="369332"/>
          </a:xfrm>
          <a:prstGeom prst="rect">
            <a:avLst/>
          </a:prstGeom>
          <a:noFill/>
        </p:spPr>
        <p:txBody>
          <a:bodyPr wrap="square" rtlCol="0">
            <a:spAutoFit/>
          </a:bodyPr>
          <a:lstStyle/>
          <a:p>
            <a:r>
              <a:rPr lang="es-ES" b="1" i="1" dirty="0"/>
              <a:t>El 0.55 de los tiempos de reacción de las personas son inferiores 61 centésimas de segundo. </a:t>
            </a:r>
          </a:p>
        </p:txBody>
      </p:sp>
    </p:spTree>
    <p:extLst>
      <p:ext uri="{BB962C8B-B14F-4D97-AF65-F5344CB8AC3E}">
        <p14:creationId xmlns:p14="http://schemas.microsoft.com/office/powerpoint/2010/main" val="376073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011590" y="479714"/>
            <a:ext cx="986167"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Deciles</a:t>
            </a:r>
            <a:endParaRPr lang="es-ES" b="1"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4" name="Rectángulo 3"/>
          <p:cNvSpPr/>
          <p:nvPr/>
        </p:nvSpPr>
        <p:spPr>
          <a:xfrm>
            <a:off x="1142536" y="937861"/>
            <a:ext cx="9911645" cy="923330"/>
          </a:xfrm>
          <a:prstGeom prst="rect">
            <a:avLst/>
          </a:prstGeom>
        </p:spPr>
        <p:txBody>
          <a:bodyPr wrap="square">
            <a:spAutoFit/>
          </a:bodyPr>
          <a:lstStyle/>
          <a:p>
            <a:r>
              <a:rPr lang="es-ES" dirty="0"/>
              <a:t>Un </a:t>
            </a:r>
            <a:r>
              <a:rPr lang="es-ES" b="1" dirty="0"/>
              <a:t>decil</a:t>
            </a:r>
            <a:r>
              <a:rPr lang="es-ES" dirty="0"/>
              <a:t> es cada uno de los 9 valores que dividen un grupo de datos (clasificados con una relación de orden) en diez partes iguales, y de manera que cada parte representa un décimo de la población. Los </a:t>
            </a:r>
            <a:r>
              <a:rPr lang="es-ES" b="1" dirty="0" err="1"/>
              <a:t>deciles</a:t>
            </a:r>
            <a:r>
              <a:rPr lang="es-ES" dirty="0"/>
              <a:t> dan los valores correspondientes al 10%, al 20%... y al 90% de los datos</a:t>
            </a:r>
          </a:p>
        </p:txBody>
      </p:sp>
      <p:sp>
        <p:nvSpPr>
          <p:cNvPr id="7" name="Rectángulo 6"/>
          <p:cNvSpPr/>
          <p:nvPr/>
        </p:nvSpPr>
        <p:spPr>
          <a:xfrm>
            <a:off x="1128381" y="2922011"/>
            <a:ext cx="9880644" cy="369332"/>
          </a:xfrm>
          <a:prstGeom prst="rect">
            <a:avLst/>
          </a:prstGeom>
        </p:spPr>
        <p:txBody>
          <a:bodyPr wrap="square">
            <a:spAutoFit/>
          </a:bodyPr>
          <a:lstStyle/>
          <a:p>
            <a:r>
              <a:rPr lang="es-ES_tradnl" dirty="0">
                <a:latin typeface="Times New Roman" panose="02020603050405020304" pitchFamily="18" charset="0"/>
                <a:ea typeface="Times New Roman" panose="02020603050405020304" pitchFamily="18" charset="0"/>
              </a:rPr>
              <a:t>Se tienen los siguientes datos sobre la edad (en años cumplidos) de una muestra aleatoria de 14 personas:</a:t>
            </a:r>
            <a:endParaRPr lang="es-ES" dirty="0"/>
          </a:p>
        </p:txBody>
      </p:sp>
      <p:graphicFrame>
        <p:nvGraphicFramePr>
          <p:cNvPr id="8" name="Tabla 7"/>
          <p:cNvGraphicFramePr>
            <a:graphicFrameLocks noGrp="1"/>
          </p:cNvGraphicFramePr>
          <p:nvPr>
            <p:extLst>
              <p:ext uri="{D42A27DB-BD31-4B8C-83A1-F6EECF244321}">
                <p14:modId xmlns:p14="http://schemas.microsoft.com/office/powerpoint/2010/main" val="2937090063"/>
              </p:ext>
            </p:extLst>
          </p:nvPr>
        </p:nvGraphicFramePr>
        <p:xfrm>
          <a:off x="1494009" y="3449386"/>
          <a:ext cx="8356600" cy="370840"/>
        </p:xfrm>
        <a:graphic>
          <a:graphicData uri="http://schemas.openxmlformats.org/drawingml/2006/table">
            <a:tbl>
              <a:tblPr firstRow="1" bandRow="1">
                <a:tableStyleId>{2D5ABB26-0587-4C30-8999-92F81FD0307C}</a:tableStyleId>
              </a:tblPr>
              <a:tblGrid>
                <a:gridCol w="596900">
                  <a:extLst>
                    <a:ext uri="{9D8B030D-6E8A-4147-A177-3AD203B41FA5}">
                      <a16:colId xmlns:a16="http://schemas.microsoft.com/office/drawing/2014/main" val="20000"/>
                    </a:ext>
                  </a:extLst>
                </a:gridCol>
                <a:gridCol w="596900">
                  <a:extLst>
                    <a:ext uri="{9D8B030D-6E8A-4147-A177-3AD203B41FA5}">
                      <a16:colId xmlns:a16="http://schemas.microsoft.com/office/drawing/2014/main" val="20001"/>
                    </a:ext>
                  </a:extLst>
                </a:gridCol>
                <a:gridCol w="596900">
                  <a:extLst>
                    <a:ext uri="{9D8B030D-6E8A-4147-A177-3AD203B41FA5}">
                      <a16:colId xmlns:a16="http://schemas.microsoft.com/office/drawing/2014/main" val="20002"/>
                    </a:ext>
                  </a:extLst>
                </a:gridCol>
                <a:gridCol w="596900">
                  <a:extLst>
                    <a:ext uri="{9D8B030D-6E8A-4147-A177-3AD203B41FA5}">
                      <a16:colId xmlns:a16="http://schemas.microsoft.com/office/drawing/2014/main" val="20003"/>
                    </a:ext>
                  </a:extLst>
                </a:gridCol>
                <a:gridCol w="596900">
                  <a:extLst>
                    <a:ext uri="{9D8B030D-6E8A-4147-A177-3AD203B41FA5}">
                      <a16:colId xmlns:a16="http://schemas.microsoft.com/office/drawing/2014/main" val="20004"/>
                    </a:ext>
                  </a:extLst>
                </a:gridCol>
                <a:gridCol w="596900">
                  <a:extLst>
                    <a:ext uri="{9D8B030D-6E8A-4147-A177-3AD203B41FA5}">
                      <a16:colId xmlns:a16="http://schemas.microsoft.com/office/drawing/2014/main" val="20005"/>
                    </a:ext>
                  </a:extLst>
                </a:gridCol>
                <a:gridCol w="596900">
                  <a:extLst>
                    <a:ext uri="{9D8B030D-6E8A-4147-A177-3AD203B41FA5}">
                      <a16:colId xmlns:a16="http://schemas.microsoft.com/office/drawing/2014/main" val="20006"/>
                    </a:ext>
                  </a:extLst>
                </a:gridCol>
                <a:gridCol w="596900">
                  <a:extLst>
                    <a:ext uri="{9D8B030D-6E8A-4147-A177-3AD203B41FA5}">
                      <a16:colId xmlns:a16="http://schemas.microsoft.com/office/drawing/2014/main" val="20007"/>
                    </a:ext>
                  </a:extLst>
                </a:gridCol>
                <a:gridCol w="596900">
                  <a:extLst>
                    <a:ext uri="{9D8B030D-6E8A-4147-A177-3AD203B41FA5}">
                      <a16:colId xmlns:a16="http://schemas.microsoft.com/office/drawing/2014/main" val="20008"/>
                    </a:ext>
                  </a:extLst>
                </a:gridCol>
                <a:gridCol w="596900">
                  <a:extLst>
                    <a:ext uri="{9D8B030D-6E8A-4147-A177-3AD203B41FA5}">
                      <a16:colId xmlns:a16="http://schemas.microsoft.com/office/drawing/2014/main" val="20009"/>
                    </a:ext>
                  </a:extLst>
                </a:gridCol>
                <a:gridCol w="596900">
                  <a:extLst>
                    <a:ext uri="{9D8B030D-6E8A-4147-A177-3AD203B41FA5}">
                      <a16:colId xmlns:a16="http://schemas.microsoft.com/office/drawing/2014/main" val="20010"/>
                    </a:ext>
                  </a:extLst>
                </a:gridCol>
                <a:gridCol w="596900">
                  <a:extLst>
                    <a:ext uri="{9D8B030D-6E8A-4147-A177-3AD203B41FA5}">
                      <a16:colId xmlns:a16="http://schemas.microsoft.com/office/drawing/2014/main" val="20011"/>
                    </a:ext>
                  </a:extLst>
                </a:gridCol>
                <a:gridCol w="596900">
                  <a:extLst>
                    <a:ext uri="{9D8B030D-6E8A-4147-A177-3AD203B41FA5}">
                      <a16:colId xmlns:a16="http://schemas.microsoft.com/office/drawing/2014/main" val="20012"/>
                    </a:ext>
                  </a:extLst>
                </a:gridCol>
                <a:gridCol w="596900">
                  <a:extLst>
                    <a:ext uri="{9D8B030D-6E8A-4147-A177-3AD203B41FA5}">
                      <a16:colId xmlns:a16="http://schemas.microsoft.com/office/drawing/2014/main" val="20013"/>
                    </a:ext>
                  </a:extLst>
                </a:gridCol>
              </a:tblGrid>
              <a:tr h="370840">
                <a:tc>
                  <a:txBody>
                    <a:bodyPr/>
                    <a:lstStyle/>
                    <a:p>
                      <a:pPr algn="ctr"/>
                      <a:r>
                        <a:rPr lang="es-ES" sz="1400" dirty="0"/>
                        <a:t>20</a:t>
                      </a:r>
                    </a:p>
                  </a:txBody>
                  <a:tcPr/>
                </a:tc>
                <a:tc>
                  <a:txBody>
                    <a:bodyPr/>
                    <a:lstStyle/>
                    <a:p>
                      <a:pPr algn="ctr"/>
                      <a:r>
                        <a:rPr lang="es-ES" sz="1400" dirty="0"/>
                        <a:t>31</a:t>
                      </a:r>
                    </a:p>
                  </a:txBody>
                  <a:tcPr/>
                </a:tc>
                <a:tc>
                  <a:txBody>
                    <a:bodyPr/>
                    <a:lstStyle/>
                    <a:p>
                      <a:pPr algn="ctr"/>
                      <a:r>
                        <a:rPr lang="es-ES" sz="1400" dirty="0"/>
                        <a:t>15</a:t>
                      </a:r>
                    </a:p>
                  </a:txBody>
                  <a:tcPr/>
                </a:tc>
                <a:tc>
                  <a:txBody>
                    <a:bodyPr/>
                    <a:lstStyle/>
                    <a:p>
                      <a:pPr algn="ctr"/>
                      <a:r>
                        <a:rPr lang="es-ES" sz="1400" dirty="0"/>
                        <a:t>40</a:t>
                      </a:r>
                    </a:p>
                  </a:txBody>
                  <a:tcPr/>
                </a:tc>
                <a:tc>
                  <a:txBody>
                    <a:bodyPr/>
                    <a:lstStyle/>
                    <a:p>
                      <a:pPr algn="ctr"/>
                      <a:r>
                        <a:rPr lang="es-ES" sz="1400" dirty="0"/>
                        <a:t>14</a:t>
                      </a:r>
                    </a:p>
                  </a:txBody>
                  <a:tcPr/>
                </a:tc>
                <a:tc>
                  <a:txBody>
                    <a:bodyPr/>
                    <a:lstStyle/>
                    <a:p>
                      <a:pPr algn="ctr"/>
                      <a:r>
                        <a:rPr lang="es-ES" sz="1400" dirty="0"/>
                        <a:t>40</a:t>
                      </a:r>
                    </a:p>
                  </a:txBody>
                  <a:tcPr/>
                </a:tc>
                <a:tc>
                  <a:txBody>
                    <a:bodyPr/>
                    <a:lstStyle/>
                    <a:p>
                      <a:pPr algn="ctr"/>
                      <a:r>
                        <a:rPr lang="es-ES" sz="1400" dirty="0"/>
                        <a:t>26</a:t>
                      </a:r>
                    </a:p>
                  </a:txBody>
                  <a:tcPr/>
                </a:tc>
                <a:tc>
                  <a:txBody>
                    <a:bodyPr/>
                    <a:lstStyle/>
                    <a:p>
                      <a:pPr algn="ctr"/>
                      <a:r>
                        <a:rPr lang="es-ES" sz="1400" dirty="0"/>
                        <a:t>30</a:t>
                      </a:r>
                    </a:p>
                  </a:txBody>
                  <a:tcPr/>
                </a:tc>
                <a:tc>
                  <a:txBody>
                    <a:bodyPr/>
                    <a:lstStyle/>
                    <a:p>
                      <a:pPr algn="ctr"/>
                      <a:r>
                        <a:rPr lang="es-ES" sz="1400" dirty="0"/>
                        <a:t>22</a:t>
                      </a:r>
                    </a:p>
                  </a:txBody>
                  <a:tcPr/>
                </a:tc>
                <a:tc>
                  <a:txBody>
                    <a:bodyPr/>
                    <a:lstStyle/>
                    <a:p>
                      <a:pPr algn="ctr"/>
                      <a:r>
                        <a:rPr lang="es-ES" sz="1400" dirty="0"/>
                        <a:t>27</a:t>
                      </a:r>
                    </a:p>
                  </a:txBody>
                  <a:tcPr/>
                </a:tc>
                <a:tc>
                  <a:txBody>
                    <a:bodyPr/>
                    <a:lstStyle/>
                    <a:p>
                      <a:pPr algn="ctr"/>
                      <a:r>
                        <a:rPr lang="es-ES" sz="1400" dirty="0"/>
                        <a:t>22</a:t>
                      </a:r>
                    </a:p>
                  </a:txBody>
                  <a:tcPr/>
                </a:tc>
                <a:tc>
                  <a:txBody>
                    <a:bodyPr/>
                    <a:lstStyle/>
                    <a:p>
                      <a:pPr algn="ctr"/>
                      <a:r>
                        <a:rPr lang="es-ES" sz="1400" dirty="0"/>
                        <a:t>10</a:t>
                      </a:r>
                    </a:p>
                  </a:txBody>
                  <a:tcPr/>
                </a:tc>
                <a:tc>
                  <a:txBody>
                    <a:bodyPr/>
                    <a:lstStyle/>
                    <a:p>
                      <a:pPr algn="ctr"/>
                      <a:r>
                        <a:rPr lang="es-ES" sz="1400" dirty="0"/>
                        <a:t>18</a:t>
                      </a:r>
                    </a:p>
                  </a:txBody>
                  <a:tcPr/>
                </a:tc>
                <a:tc>
                  <a:txBody>
                    <a:bodyPr/>
                    <a:lstStyle/>
                    <a:p>
                      <a:pPr algn="ctr"/>
                      <a:r>
                        <a:rPr lang="es-ES" sz="1400" dirty="0"/>
                        <a:t>35</a:t>
                      </a:r>
                    </a:p>
                  </a:txBody>
                  <a:tcPr/>
                </a:tc>
                <a:extLst>
                  <a:ext uri="{0D108BD9-81ED-4DB2-BD59-A6C34878D82A}">
                    <a16:rowId xmlns:a16="http://schemas.microsoft.com/office/drawing/2014/main" val="10000"/>
                  </a:ext>
                </a:extLst>
              </a:tr>
            </a:tbl>
          </a:graphicData>
        </a:graphic>
      </p:graphicFrame>
      <p:sp>
        <p:nvSpPr>
          <p:cNvPr id="9" name="CuadroTexto 8"/>
          <p:cNvSpPr txBox="1"/>
          <p:nvPr/>
        </p:nvSpPr>
        <p:spPr>
          <a:xfrm>
            <a:off x="1116757" y="3887927"/>
            <a:ext cx="9444250" cy="369332"/>
          </a:xfrm>
          <a:prstGeom prst="rect">
            <a:avLst/>
          </a:prstGeom>
          <a:noFill/>
        </p:spPr>
        <p:txBody>
          <a:bodyPr wrap="square" rtlCol="0">
            <a:spAutoFit/>
          </a:bodyPr>
          <a:lstStyle/>
          <a:p>
            <a:r>
              <a:rPr lang="es-ES" b="1" dirty="0"/>
              <a:t>Calcular e interpretar el decil 7. </a:t>
            </a:r>
          </a:p>
        </p:txBody>
      </p:sp>
      <p:graphicFrame>
        <p:nvGraphicFramePr>
          <p:cNvPr id="10" name="Tabla 9"/>
          <p:cNvGraphicFramePr>
            <a:graphicFrameLocks noGrp="1"/>
          </p:cNvGraphicFramePr>
          <p:nvPr>
            <p:extLst>
              <p:ext uri="{D42A27DB-BD31-4B8C-83A1-F6EECF244321}">
                <p14:modId xmlns:p14="http://schemas.microsoft.com/office/powerpoint/2010/main" val="1016950319"/>
              </p:ext>
            </p:extLst>
          </p:nvPr>
        </p:nvGraphicFramePr>
        <p:xfrm>
          <a:off x="1059048" y="4376340"/>
          <a:ext cx="8356600" cy="370840"/>
        </p:xfrm>
        <a:graphic>
          <a:graphicData uri="http://schemas.openxmlformats.org/drawingml/2006/table">
            <a:tbl>
              <a:tblPr firstRow="1" bandRow="1">
                <a:tableStyleId>{2D5ABB26-0587-4C30-8999-92F81FD0307C}</a:tableStyleId>
              </a:tblPr>
              <a:tblGrid>
                <a:gridCol w="596900">
                  <a:extLst>
                    <a:ext uri="{9D8B030D-6E8A-4147-A177-3AD203B41FA5}">
                      <a16:colId xmlns:a16="http://schemas.microsoft.com/office/drawing/2014/main" val="20000"/>
                    </a:ext>
                  </a:extLst>
                </a:gridCol>
                <a:gridCol w="596900">
                  <a:extLst>
                    <a:ext uri="{9D8B030D-6E8A-4147-A177-3AD203B41FA5}">
                      <a16:colId xmlns:a16="http://schemas.microsoft.com/office/drawing/2014/main" val="20001"/>
                    </a:ext>
                  </a:extLst>
                </a:gridCol>
                <a:gridCol w="596900">
                  <a:extLst>
                    <a:ext uri="{9D8B030D-6E8A-4147-A177-3AD203B41FA5}">
                      <a16:colId xmlns:a16="http://schemas.microsoft.com/office/drawing/2014/main" val="20002"/>
                    </a:ext>
                  </a:extLst>
                </a:gridCol>
                <a:gridCol w="596900">
                  <a:extLst>
                    <a:ext uri="{9D8B030D-6E8A-4147-A177-3AD203B41FA5}">
                      <a16:colId xmlns:a16="http://schemas.microsoft.com/office/drawing/2014/main" val="20003"/>
                    </a:ext>
                  </a:extLst>
                </a:gridCol>
                <a:gridCol w="596900">
                  <a:extLst>
                    <a:ext uri="{9D8B030D-6E8A-4147-A177-3AD203B41FA5}">
                      <a16:colId xmlns:a16="http://schemas.microsoft.com/office/drawing/2014/main" val="20004"/>
                    </a:ext>
                  </a:extLst>
                </a:gridCol>
                <a:gridCol w="596900">
                  <a:extLst>
                    <a:ext uri="{9D8B030D-6E8A-4147-A177-3AD203B41FA5}">
                      <a16:colId xmlns:a16="http://schemas.microsoft.com/office/drawing/2014/main" val="20005"/>
                    </a:ext>
                  </a:extLst>
                </a:gridCol>
                <a:gridCol w="554125">
                  <a:extLst>
                    <a:ext uri="{9D8B030D-6E8A-4147-A177-3AD203B41FA5}">
                      <a16:colId xmlns:a16="http://schemas.microsoft.com/office/drawing/2014/main" val="20006"/>
                    </a:ext>
                  </a:extLst>
                </a:gridCol>
                <a:gridCol w="639675">
                  <a:extLst>
                    <a:ext uri="{9D8B030D-6E8A-4147-A177-3AD203B41FA5}">
                      <a16:colId xmlns:a16="http://schemas.microsoft.com/office/drawing/2014/main" val="20007"/>
                    </a:ext>
                  </a:extLst>
                </a:gridCol>
                <a:gridCol w="596900">
                  <a:extLst>
                    <a:ext uri="{9D8B030D-6E8A-4147-A177-3AD203B41FA5}">
                      <a16:colId xmlns:a16="http://schemas.microsoft.com/office/drawing/2014/main" val="20008"/>
                    </a:ext>
                  </a:extLst>
                </a:gridCol>
                <a:gridCol w="596900">
                  <a:extLst>
                    <a:ext uri="{9D8B030D-6E8A-4147-A177-3AD203B41FA5}">
                      <a16:colId xmlns:a16="http://schemas.microsoft.com/office/drawing/2014/main" val="20009"/>
                    </a:ext>
                  </a:extLst>
                </a:gridCol>
                <a:gridCol w="596900">
                  <a:extLst>
                    <a:ext uri="{9D8B030D-6E8A-4147-A177-3AD203B41FA5}">
                      <a16:colId xmlns:a16="http://schemas.microsoft.com/office/drawing/2014/main" val="20010"/>
                    </a:ext>
                  </a:extLst>
                </a:gridCol>
                <a:gridCol w="596900">
                  <a:extLst>
                    <a:ext uri="{9D8B030D-6E8A-4147-A177-3AD203B41FA5}">
                      <a16:colId xmlns:a16="http://schemas.microsoft.com/office/drawing/2014/main" val="20011"/>
                    </a:ext>
                  </a:extLst>
                </a:gridCol>
                <a:gridCol w="596900">
                  <a:extLst>
                    <a:ext uri="{9D8B030D-6E8A-4147-A177-3AD203B41FA5}">
                      <a16:colId xmlns:a16="http://schemas.microsoft.com/office/drawing/2014/main" val="20012"/>
                    </a:ext>
                  </a:extLst>
                </a:gridCol>
                <a:gridCol w="596900">
                  <a:extLst>
                    <a:ext uri="{9D8B030D-6E8A-4147-A177-3AD203B41FA5}">
                      <a16:colId xmlns:a16="http://schemas.microsoft.com/office/drawing/2014/main" val="20013"/>
                    </a:ext>
                  </a:extLst>
                </a:gridCol>
              </a:tblGrid>
              <a:tr h="370840">
                <a:tc>
                  <a:txBody>
                    <a:bodyPr/>
                    <a:lstStyle/>
                    <a:p>
                      <a:pPr algn="ctr"/>
                      <a:r>
                        <a:rPr lang="es-ES" sz="1400" dirty="0"/>
                        <a:t>10</a:t>
                      </a:r>
                    </a:p>
                  </a:txBody>
                  <a:tcPr/>
                </a:tc>
                <a:tc>
                  <a:txBody>
                    <a:bodyPr/>
                    <a:lstStyle/>
                    <a:p>
                      <a:pPr algn="ctr"/>
                      <a:r>
                        <a:rPr lang="es-ES" sz="1400" dirty="0"/>
                        <a:t>14</a:t>
                      </a:r>
                    </a:p>
                  </a:txBody>
                  <a:tcPr/>
                </a:tc>
                <a:tc>
                  <a:txBody>
                    <a:bodyPr/>
                    <a:lstStyle/>
                    <a:p>
                      <a:pPr algn="ctr"/>
                      <a:r>
                        <a:rPr lang="es-ES" sz="1400" dirty="0"/>
                        <a:t>15</a:t>
                      </a:r>
                    </a:p>
                  </a:txBody>
                  <a:tcPr/>
                </a:tc>
                <a:tc>
                  <a:txBody>
                    <a:bodyPr/>
                    <a:lstStyle/>
                    <a:p>
                      <a:pPr algn="ctr"/>
                      <a:r>
                        <a:rPr lang="es-ES" sz="1400" dirty="0"/>
                        <a:t>18</a:t>
                      </a:r>
                    </a:p>
                  </a:txBody>
                  <a:tcPr/>
                </a:tc>
                <a:tc>
                  <a:txBody>
                    <a:bodyPr/>
                    <a:lstStyle/>
                    <a:p>
                      <a:pPr algn="ctr"/>
                      <a:r>
                        <a:rPr lang="es-ES" sz="1400" dirty="0"/>
                        <a:t>20</a:t>
                      </a:r>
                    </a:p>
                  </a:txBody>
                  <a:tcPr/>
                </a:tc>
                <a:tc>
                  <a:txBody>
                    <a:bodyPr/>
                    <a:lstStyle/>
                    <a:p>
                      <a:pPr algn="ctr"/>
                      <a:r>
                        <a:rPr lang="es-ES" sz="1400" dirty="0"/>
                        <a:t>22</a:t>
                      </a:r>
                    </a:p>
                  </a:txBody>
                  <a:tcPr/>
                </a:tc>
                <a:tc>
                  <a:txBody>
                    <a:bodyPr/>
                    <a:lstStyle/>
                    <a:p>
                      <a:pPr algn="ctr"/>
                      <a:r>
                        <a:rPr lang="es-ES" sz="1400" dirty="0"/>
                        <a:t>22</a:t>
                      </a:r>
                    </a:p>
                  </a:txBody>
                  <a:tcPr/>
                </a:tc>
                <a:tc>
                  <a:txBody>
                    <a:bodyPr/>
                    <a:lstStyle/>
                    <a:p>
                      <a:pPr algn="ctr"/>
                      <a:r>
                        <a:rPr lang="es-ES" sz="1400" dirty="0"/>
                        <a:t>26</a:t>
                      </a:r>
                    </a:p>
                  </a:txBody>
                  <a:tcPr/>
                </a:tc>
                <a:tc>
                  <a:txBody>
                    <a:bodyPr/>
                    <a:lstStyle/>
                    <a:p>
                      <a:pPr algn="ctr"/>
                      <a:r>
                        <a:rPr lang="es-ES" sz="1400" dirty="0"/>
                        <a:t>27</a:t>
                      </a:r>
                    </a:p>
                  </a:txBody>
                  <a:tcPr/>
                </a:tc>
                <a:tc>
                  <a:txBody>
                    <a:bodyPr/>
                    <a:lstStyle/>
                    <a:p>
                      <a:pPr algn="ctr"/>
                      <a:r>
                        <a:rPr lang="es-ES" sz="1400" dirty="0"/>
                        <a:t>30</a:t>
                      </a:r>
                    </a:p>
                  </a:txBody>
                  <a:tcPr/>
                </a:tc>
                <a:tc>
                  <a:txBody>
                    <a:bodyPr/>
                    <a:lstStyle/>
                    <a:p>
                      <a:pPr algn="ctr"/>
                      <a:r>
                        <a:rPr lang="es-ES" sz="1400" dirty="0"/>
                        <a:t>31</a:t>
                      </a:r>
                    </a:p>
                  </a:txBody>
                  <a:tcPr/>
                </a:tc>
                <a:tc>
                  <a:txBody>
                    <a:bodyPr/>
                    <a:lstStyle/>
                    <a:p>
                      <a:pPr algn="ctr"/>
                      <a:r>
                        <a:rPr lang="es-ES" sz="1400" dirty="0"/>
                        <a:t>35</a:t>
                      </a:r>
                    </a:p>
                  </a:txBody>
                  <a:tcPr/>
                </a:tc>
                <a:tc>
                  <a:txBody>
                    <a:bodyPr/>
                    <a:lstStyle/>
                    <a:p>
                      <a:pPr algn="ctr"/>
                      <a:r>
                        <a:rPr lang="es-ES" sz="1400" dirty="0"/>
                        <a:t>40</a:t>
                      </a:r>
                    </a:p>
                  </a:txBody>
                  <a:tcPr/>
                </a:tc>
                <a:tc>
                  <a:txBody>
                    <a:bodyPr/>
                    <a:lstStyle/>
                    <a:p>
                      <a:pPr algn="ctr"/>
                      <a:r>
                        <a:rPr lang="es-ES" sz="1400" dirty="0"/>
                        <a:t>40</a:t>
                      </a:r>
                    </a:p>
                  </a:txBody>
                  <a:tcPr/>
                </a:tc>
                <a:extLst>
                  <a:ext uri="{0D108BD9-81ED-4DB2-BD59-A6C34878D82A}">
                    <a16:rowId xmlns:a16="http://schemas.microsoft.com/office/drawing/2014/main" val="10000"/>
                  </a:ext>
                </a:extLst>
              </a:tr>
            </a:tbl>
          </a:graphicData>
        </a:graphic>
      </p:graphicFrame>
      <mc:AlternateContent xmlns:mc="http://schemas.openxmlformats.org/markup-compatibility/2006" xmlns:a14="http://schemas.microsoft.com/office/drawing/2010/main">
        <mc:Choice Requires="a14">
          <p:sp>
            <p:nvSpPr>
              <p:cNvPr id="11" name="CuadroTexto 10"/>
              <p:cNvSpPr txBox="1"/>
              <p:nvPr/>
            </p:nvSpPr>
            <p:spPr>
              <a:xfrm>
                <a:off x="1153321" y="4934929"/>
                <a:ext cx="4358565" cy="4767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000" i="1" smtClean="0">
                              <a:latin typeface="Cambria Math" panose="02040503050406030204" pitchFamily="18" charset="0"/>
                            </a:rPr>
                          </m:ctrlPr>
                        </m:sSubPr>
                        <m:e>
                          <m:r>
                            <a:rPr lang="es-ES" sz="2000" b="0" i="1" smtClean="0">
                              <a:latin typeface="Cambria Math" panose="02040503050406030204" pitchFamily="18" charset="0"/>
                            </a:rPr>
                            <m:t>𝐷</m:t>
                          </m:r>
                        </m:e>
                        <m:sub>
                          <m:r>
                            <a:rPr lang="es-ES" sz="2000" b="0" i="1" smtClean="0">
                              <a:latin typeface="Cambria Math" panose="02040503050406030204" pitchFamily="18" charset="0"/>
                            </a:rPr>
                            <m:t>7</m:t>
                          </m:r>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𝑃</m:t>
                          </m:r>
                        </m:e>
                        <m:sub>
                          <m:r>
                            <a:rPr lang="es-ES" sz="2000" b="0" i="1" smtClean="0">
                              <a:latin typeface="Cambria Math" panose="02040503050406030204" pitchFamily="18" charset="0"/>
                            </a:rPr>
                            <m:t>70</m:t>
                          </m:r>
                        </m:sub>
                      </m:sSub>
                      <m:r>
                        <a:rPr lang="es-ES" sz="2000" b="0" i="1" smtClean="0">
                          <a:latin typeface="Cambria Math" panose="02040503050406030204" pitchFamily="18" charset="0"/>
                        </a:rPr>
                        <m:t> =</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𝑋</m:t>
                          </m:r>
                        </m:e>
                        <m:sub>
                          <m:d>
                            <m:dPr>
                              <m:begChr m:val="["/>
                              <m:endChr m:val="]"/>
                              <m:ctrlPr>
                                <a:rPr lang="es-ES" sz="2000" b="0" i="1" smtClean="0">
                                  <a:latin typeface="Cambria Math" panose="02040503050406030204" pitchFamily="18" charset="0"/>
                                </a:rPr>
                              </m:ctrlPr>
                            </m:dPr>
                            <m:e>
                              <m:f>
                                <m:fPr>
                                  <m:ctrlPr>
                                    <a:rPr lang="es-ES" sz="2000" b="0" i="1" smtClean="0">
                                      <a:latin typeface="Cambria Math" panose="02040503050406030204" pitchFamily="18" charset="0"/>
                                    </a:rPr>
                                  </m:ctrlPr>
                                </m:fPr>
                                <m:num>
                                  <m:r>
                                    <a:rPr lang="es-ES" sz="2000" b="0" i="1" smtClean="0">
                                      <a:latin typeface="Cambria Math" panose="02040503050406030204" pitchFamily="18" charset="0"/>
                                    </a:rPr>
                                    <m:t>70</m:t>
                                  </m:r>
                                </m:num>
                                <m:den>
                                  <m:r>
                                    <a:rPr lang="es-ES" sz="2000" b="0" i="1" smtClean="0">
                                      <a:latin typeface="Cambria Math" panose="02040503050406030204" pitchFamily="18" charset="0"/>
                                    </a:rPr>
                                    <m:t>100</m:t>
                                  </m:r>
                                </m:den>
                              </m:f>
                              <m:d>
                                <m:dPr>
                                  <m:ctrlPr>
                                    <a:rPr lang="es-ES" sz="2000" b="0" i="1" smtClean="0">
                                      <a:latin typeface="Cambria Math" panose="02040503050406030204" pitchFamily="18" charset="0"/>
                                    </a:rPr>
                                  </m:ctrlPr>
                                </m:dPr>
                                <m:e>
                                  <m:r>
                                    <a:rPr lang="es-ES" sz="2000" b="0" i="1" smtClean="0">
                                      <a:latin typeface="Cambria Math" panose="02040503050406030204" pitchFamily="18" charset="0"/>
                                    </a:rPr>
                                    <m:t>14+1</m:t>
                                  </m:r>
                                </m:e>
                              </m:d>
                            </m:e>
                          </m:d>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𝑋</m:t>
                          </m:r>
                        </m:e>
                        <m:sub>
                          <m:r>
                            <a:rPr lang="es-ES" sz="2000" b="0" i="1" smtClean="0">
                              <a:latin typeface="Cambria Math" panose="02040503050406030204" pitchFamily="18" charset="0"/>
                            </a:rPr>
                            <m:t>10.5</m:t>
                          </m:r>
                        </m:sub>
                      </m:sSub>
                      <m:r>
                        <a:rPr lang="es-ES" sz="2000" b="0" i="1" smtClean="0">
                          <a:latin typeface="Cambria Math" panose="02040503050406030204" pitchFamily="18" charset="0"/>
                        </a:rPr>
                        <m:t>=30.5</m:t>
                      </m:r>
                    </m:oMath>
                  </m:oMathPara>
                </a14:m>
                <a:endParaRPr lang="es-ES" sz="2000"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1153321" y="4934929"/>
                <a:ext cx="4358565" cy="476734"/>
              </a:xfrm>
              <a:prstGeom prst="rect">
                <a:avLst/>
              </a:prstGeom>
              <a:blipFill rotWithShape="0">
                <a:blip r:embed="rId2"/>
                <a:stretch>
                  <a:fillRect l="-839" r="-979" b="-1025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CuadroTexto 12"/>
              <p:cNvSpPr txBox="1"/>
              <p:nvPr/>
            </p:nvSpPr>
            <p:spPr>
              <a:xfrm>
                <a:off x="6408803" y="4941080"/>
                <a:ext cx="810030" cy="276999"/>
              </a:xfrm>
              <a:prstGeom prst="rect">
                <a:avLst/>
              </a:prstGeom>
              <a:noFill/>
            </p:spPr>
            <p:txBody>
              <a:bodyPr wrap="none" lIns="0" tIns="0" rIns="0" bIns="0" rtlCol="0">
                <a:spAutoFit/>
              </a:bodyPr>
              <a:lstStyle/>
              <a:p>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𝑋</m:t>
                        </m:r>
                      </m:e>
                      <m:sub>
                        <m:r>
                          <a:rPr lang="es-ES" b="0" i="1" smtClean="0">
                            <a:latin typeface="Cambria Math" panose="02040503050406030204" pitchFamily="18" charset="0"/>
                          </a:rPr>
                          <m:t>10</m:t>
                        </m:r>
                      </m:sub>
                    </m:sSub>
                    <m:r>
                      <a:rPr lang="es-ES" b="0" i="1" smtClean="0">
                        <a:latin typeface="Cambria Math" panose="02040503050406030204" pitchFamily="18" charset="0"/>
                      </a:rPr>
                      <m:t>=</m:t>
                    </m:r>
                  </m:oMath>
                </a14:m>
                <a:r>
                  <a:rPr lang="es-ES" dirty="0"/>
                  <a:t>30</a:t>
                </a:r>
              </a:p>
            </p:txBody>
          </p:sp>
        </mc:Choice>
        <mc:Fallback xmlns="">
          <p:sp>
            <p:nvSpPr>
              <p:cNvPr id="13" name="CuadroTexto 12"/>
              <p:cNvSpPr txBox="1">
                <a:spLocks noRot="1" noChangeAspect="1" noMove="1" noResize="1" noEditPoints="1" noAdjustHandles="1" noChangeArrowheads="1" noChangeShapeType="1" noTextEdit="1"/>
              </p:cNvSpPr>
              <p:nvPr/>
            </p:nvSpPr>
            <p:spPr>
              <a:xfrm>
                <a:off x="6408803" y="4941080"/>
                <a:ext cx="810030" cy="276999"/>
              </a:xfrm>
              <a:prstGeom prst="rect">
                <a:avLst/>
              </a:prstGeom>
              <a:blipFill rotWithShape="0">
                <a:blip r:embed="rId3"/>
                <a:stretch>
                  <a:fillRect l="-9774" t="-28889" r="-17293" b="-5111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CuadroTexto 13"/>
              <p:cNvSpPr txBox="1"/>
              <p:nvPr/>
            </p:nvSpPr>
            <p:spPr>
              <a:xfrm>
                <a:off x="8121427" y="4903926"/>
                <a:ext cx="885371" cy="276999"/>
              </a:xfrm>
              <a:prstGeom prst="rect">
                <a:avLst/>
              </a:prstGeom>
              <a:noFill/>
            </p:spPr>
            <p:txBody>
              <a:bodyPr wrap="none" lIns="0" tIns="0" rIns="0" bIns="0" rtlCol="0">
                <a:spAutoFit/>
              </a:bodyPr>
              <a:lstStyle/>
              <a:p>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𝑋</m:t>
                        </m:r>
                      </m:e>
                      <m:sub>
                        <m:r>
                          <a:rPr lang="es-ES" b="0" i="1" smtClean="0">
                            <a:latin typeface="Cambria Math" panose="02040503050406030204" pitchFamily="18" charset="0"/>
                          </a:rPr>
                          <m:t>11</m:t>
                        </m:r>
                      </m:sub>
                    </m:sSub>
                    <m:r>
                      <a:rPr lang="es-ES" b="0" i="1" smtClean="0">
                        <a:latin typeface="Cambria Math" panose="02040503050406030204" pitchFamily="18" charset="0"/>
                      </a:rPr>
                      <m:t>=</m:t>
                    </m:r>
                    <m:r>
                      <a:rPr lang="es-ES" b="0" i="0" smtClean="0">
                        <a:latin typeface="Cambria Math" panose="02040503050406030204" pitchFamily="18" charset="0"/>
                      </a:rPr>
                      <m:t>3</m:t>
                    </m:r>
                  </m:oMath>
                </a14:m>
                <a:r>
                  <a:rPr lang="es-ES" dirty="0"/>
                  <a:t>1</a:t>
                </a:r>
              </a:p>
            </p:txBody>
          </p:sp>
        </mc:Choice>
        <mc:Fallback xmlns="">
          <p:sp>
            <p:nvSpPr>
              <p:cNvPr id="14" name="CuadroTexto 13"/>
              <p:cNvSpPr txBox="1">
                <a:spLocks noRot="1" noChangeAspect="1" noMove="1" noResize="1" noEditPoints="1" noAdjustHandles="1" noChangeArrowheads="1" noChangeShapeType="1" noTextEdit="1"/>
              </p:cNvSpPr>
              <p:nvPr/>
            </p:nvSpPr>
            <p:spPr>
              <a:xfrm>
                <a:off x="8121427" y="4903926"/>
                <a:ext cx="885371" cy="276999"/>
              </a:xfrm>
              <a:prstGeom prst="rect">
                <a:avLst/>
              </a:prstGeom>
              <a:blipFill rotWithShape="0">
                <a:blip r:embed="rId4"/>
                <a:stretch>
                  <a:fillRect l="-8966" t="-28261" r="-15862" b="-50000"/>
                </a:stretch>
              </a:blipFill>
            </p:spPr>
            <p:txBody>
              <a:bodyPr/>
              <a:lstStyle/>
              <a:p>
                <a:r>
                  <a:rPr lang="es-ES">
                    <a:noFill/>
                  </a:rPr>
                  <a:t> </a:t>
                </a:r>
              </a:p>
            </p:txBody>
          </p:sp>
        </mc:Fallback>
      </mc:AlternateContent>
      <p:sp>
        <p:nvSpPr>
          <p:cNvPr id="15" name="CuadroTexto 14"/>
          <p:cNvSpPr txBox="1"/>
          <p:nvPr/>
        </p:nvSpPr>
        <p:spPr>
          <a:xfrm>
            <a:off x="4549424" y="5858259"/>
            <a:ext cx="5904087" cy="369332"/>
          </a:xfrm>
          <a:prstGeom prst="rect">
            <a:avLst/>
          </a:prstGeom>
          <a:noFill/>
        </p:spPr>
        <p:txBody>
          <a:bodyPr wrap="square" rtlCol="0">
            <a:spAutoFit/>
          </a:bodyPr>
          <a:lstStyle/>
          <a:p>
            <a:r>
              <a:rPr lang="es-ES" b="1" i="1" dirty="0"/>
              <a:t>El 0.70 de las personas tienen una edad inferior a 30.5 años. </a:t>
            </a:r>
          </a:p>
        </p:txBody>
      </p:sp>
      <p:pic>
        <p:nvPicPr>
          <p:cNvPr id="16" name="Imagen 15"/>
          <p:cNvPicPr>
            <a:picLocks noChangeAspect="1"/>
          </p:cNvPicPr>
          <p:nvPr/>
        </p:nvPicPr>
        <p:blipFill>
          <a:blip r:embed="rId5"/>
          <a:stretch>
            <a:fillRect/>
          </a:stretch>
        </p:blipFill>
        <p:spPr>
          <a:xfrm>
            <a:off x="3191914" y="1862039"/>
            <a:ext cx="5553075" cy="895350"/>
          </a:xfrm>
          <a:prstGeom prst="rect">
            <a:avLst/>
          </a:prstGeom>
        </p:spPr>
      </p:pic>
      <mc:AlternateContent xmlns:mc="http://schemas.openxmlformats.org/markup-compatibility/2006" xmlns:a14="http://schemas.microsoft.com/office/drawing/2010/main">
        <mc:Choice Requires="a14">
          <p:sp>
            <p:nvSpPr>
              <p:cNvPr id="17" name="CuadroTexto 16"/>
              <p:cNvSpPr txBox="1"/>
              <p:nvPr/>
            </p:nvSpPr>
            <p:spPr>
              <a:xfrm>
                <a:off x="1117600" y="5621868"/>
                <a:ext cx="2494845" cy="923330"/>
              </a:xfrm>
              <a:prstGeom prst="rect">
                <a:avLst/>
              </a:prstGeom>
              <a:noFill/>
            </p:spPr>
            <p:txBody>
              <a:bodyPr wrap="square" rtlCol="0">
                <a:spAutoFit/>
              </a:bodyPr>
              <a:lstStyle/>
              <a:p>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𝐷</m:t>
                        </m:r>
                      </m:e>
                      <m:sub>
                        <m:r>
                          <a:rPr lang="es-ES" b="0" i="1" smtClean="0">
                            <a:latin typeface="Cambria Math" panose="02040503050406030204" pitchFamily="18" charset="0"/>
                          </a:rPr>
                          <m:t>7</m:t>
                        </m:r>
                      </m:sub>
                    </m:sSub>
                    <m:r>
                      <a:rPr lang="es-ES" i="1">
                        <a:latin typeface="Cambria Math" panose="02040503050406030204" pitchFamily="18" charset="0"/>
                      </a:rPr>
                      <m:t>=</m:t>
                    </m:r>
                    <m:r>
                      <a:rPr lang="es-ES" b="0" i="0" smtClean="0">
                        <a:latin typeface="Cambria Math" panose="02040503050406030204" pitchFamily="18" charset="0"/>
                      </a:rPr>
                      <m:t>30</m:t>
                    </m:r>
                  </m:oMath>
                </a14:m>
                <a:r>
                  <a:rPr lang="es-ES" dirty="0"/>
                  <a:t>+0.5(31-30)</a:t>
                </a:r>
              </a:p>
              <a:p>
                <a:r>
                  <a:rPr lang="es-ES" dirty="0"/>
                  <a:t>      = 30+0.5(1)</a:t>
                </a:r>
              </a:p>
              <a:p>
                <a:r>
                  <a:rPr lang="es-ES" dirty="0"/>
                  <a:t>       = 30.5</a:t>
                </a:r>
              </a:p>
            </p:txBody>
          </p:sp>
        </mc:Choice>
        <mc:Fallback xmlns="">
          <p:sp>
            <p:nvSpPr>
              <p:cNvPr id="17" name="CuadroTexto 16"/>
              <p:cNvSpPr txBox="1">
                <a:spLocks noRot="1" noChangeAspect="1" noMove="1" noResize="1" noEditPoints="1" noAdjustHandles="1" noChangeArrowheads="1" noChangeShapeType="1" noTextEdit="1"/>
              </p:cNvSpPr>
              <p:nvPr/>
            </p:nvSpPr>
            <p:spPr>
              <a:xfrm>
                <a:off x="1117600" y="5621868"/>
                <a:ext cx="2494845" cy="923330"/>
              </a:xfrm>
              <a:prstGeom prst="rect">
                <a:avLst/>
              </a:prstGeom>
              <a:blipFill rotWithShape="0">
                <a:blip r:embed="rId6"/>
                <a:stretch>
                  <a:fillRect t="-3289" b="-9211"/>
                </a:stretch>
              </a:blipFill>
            </p:spPr>
            <p:txBody>
              <a:bodyPr/>
              <a:lstStyle/>
              <a:p>
                <a:r>
                  <a:rPr lang="es-ES">
                    <a:noFill/>
                  </a:rPr>
                  <a:t> </a:t>
                </a:r>
              </a:p>
            </p:txBody>
          </p:sp>
        </mc:Fallback>
      </mc:AlternateContent>
    </p:spTree>
    <p:extLst>
      <p:ext uri="{BB962C8B-B14F-4D97-AF65-F5344CB8AC3E}">
        <p14:creationId xmlns:p14="http://schemas.microsoft.com/office/powerpoint/2010/main" val="422798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989012" y="660337"/>
            <a:ext cx="1184940"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Cuartiles</a:t>
            </a:r>
            <a:endParaRPr lang="es-ES" b="1"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5" name="Rectángulo 4"/>
          <p:cNvSpPr/>
          <p:nvPr/>
        </p:nvSpPr>
        <p:spPr>
          <a:xfrm>
            <a:off x="1235855" y="1165993"/>
            <a:ext cx="9985829" cy="738664"/>
          </a:xfrm>
          <a:prstGeom prst="rect">
            <a:avLst/>
          </a:prstGeom>
        </p:spPr>
        <p:txBody>
          <a:bodyPr wrap="square">
            <a:spAutoFit/>
          </a:bodyPr>
          <a:lstStyle/>
          <a:p>
            <a:pPr>
              <a:lnSpc>
                <a:spcPct val="150000"/>
              </a:lnSpc>
            </a:pPr>
            <a:r>
              <a:rPr lang="es-ES" sz="1400" dirty="0">
                <a:effectLst/>
                <a:latin typeface="Arial" panose="020B0604020202020204" pitchFamily="34" charset="0"/>
              </a:rPr>
              <a:t>Los cuartiles son los tres valores que dividen al conjunto de datos ordenados en cuatro partes iguales, son un caso particular de los percentiles.</a:t>
            </a:r>
            <a:endParaRPr lang="es-ES" sz="1400" dirty="0"/>
          </a:p>
        </p:txBody>
      </p:sp>
      <p:pic>
        <p:nvPicPr>
          <p:cNvPr id="3" name="Imagen 2"/>
          <p:cNvPicPr>
            <a:picLocks noChangeAspect="1"/>
          </p:cNvPicPr>
          <p:nvPr/>
        </p:nvPicPr>
        <p:blipFill>
          <a:blip r:embed="rId2"/>
          <a:stretch>
            <a:fillRect/>
          </a:stretch>
        </p:blipFill>
        <p:spPr>
          <a:xfrm>
            <a:off x="3655307" y="1844676"/>
            <a:ext cx="4472694" cy="871420"/>
          </a:xfrm>
          <a:prstGeom prst="rect">
            <a:avLst/>
          </a:prstGeom>
        </p:spPr>
      </p:pic>
      <p:sp>
        <p:nvSpPr>
          <p:cNvPr id="7" name="Rectángulo 6"/>
          <p:cNvSpPr/>
          <p:nvPr/>
        </p:nvSpPr>
        <p:spPr>
          <a:xfrm>
            <a:off x="1309510" y="2981658"/>
            <a:ext cx="9256889" cy="369332"/>
          </a:xfrm>
          <a:prstGeom prst="rect">
            <a:avLst/>
          </a:prstGeom>
        </p:spPr>
        <p:txBody>
          <a:bodyPr wrap="square">
            <a:spAutoFit/>
          </a:bodyPr>
          <a:lstStyle/>
          <a:p>
            <a:r>
              <a:rPr lang="es-ES" b="1" dirty="0"/>
              <a:t>Q</a:t>
            </a:r>
            <a:r>
              <a:rPr lang="es-ES" b="1" baseline="-25000" dirty="0"/>
              <a:t>1</a:t>
            </a:r>
            <a:r>
              <a:rPr lang="es-ES" b="1" dirty="0"/>
              <a:t>, Q</a:t>
            </a:r>
            <a:r>
              <a:rPr lang="es-ES" b="1" baseline="-25000" dirty="0"/>
              <a:t>2</a:t>
            </a:r>
            <a:r>
              <a:rPr lang="es-ES" b="1" dirty="0"/>
              <a:t> y Q</a:t>
            </a:r>
            <a:r>
              <a:rPr lang="es-ES" b="1" baseline="-25000" dirty="0"/>
              <a:t>3</a:t>
            </a:r>
            <a:r>
              <a:rPr lang="es-ES" dirty="0"/>
              <a:t> determinan los valores correspondientes al </a:t>
            </a:r>
            <a:r>
              <a:rPr lang="es-ES" b="1" dirty="0"/>
              <a:t>25%, al 50% y al 75%</a:t>
            </a:r>
            <a:r>
              <a:rPr lang="es-ES" dirty="0"/>
              <a:t> de los </a:t>
            </a:r>
            <a:r>
              <a:rPr lang="es-ES" b="1" dirty="0"/>
              <a:t>datos</a:t>
            </a:r>
            <a:r>
              <a:rPr lang="es-ES" dirty="0"/>
              <a:t>.</a:t>
            </a:r>
          </a:p>
        </p:txBody>
      </p:sp>
      <p:sp>
        <p:nvSpPr>
          <p:cNvPr id="8" name="Rectángulo 7"/>
          <p:cNvSpPr/>
          <p:nvPr/>
        </p:nvSpPr>
        <p:spPr>
          <a:xfrm>
            <a:off x="1275644" y="3509201"/>
            <a:ext cx="9493956" cy="880369"/>
          </a:xfrm>
          <a:prstGeom prst="rect">
            <a:avLst/>
          </a:prstGeom>
        </p:spPr>
        <p:txBody>
          <a:bodyPr wrap="square">
            <a:spAutoFit/>
          </a:bodyPr>
          <a:lstStyle/>
          <a:p>
            <a:pPr>
              <a:lnSpc>
                <a:spcPct val="150000"/>
              </a:lnSpc>
            </a:pPr>
            <a:r>
              <a:rPr lang="es-ES" dirty="0"/>
              <a:t>Por ejemplo, el cuartil 3, nos indica que el valor obtenido representa bajo sí el 75 % de la distribución de los datos y sobre sí, se encuentra el 25 % de la distribución de datos.</a:t>
            </a:r>
          </a:p>
        </p:txBody>
      </p:sp>
      <p:sp>
        <p:nvSpPr>
          <p:cNvPr id="9" name="Rectángulo 8"/>
          <p:cNvSpPr/>
          <p:nvPr/>
        </p:nvSpPr>
        <p:spPr>
          <a:xfrm>
            <a:off x="1264355" y="4592935"/>
            <a:ext cx="9313333" cy="1338828"/>
          </a:xfrm>
          <a:prstGeom prst="rect">
            <a:avLst/>
          </a:prstGeom>
        </p:spPr>
        <p:txBody>
          <a:bodyPr wrap="square">
            <a:spAutoFit/>
          </a:bodyPr>
          <a:lstStyle/>
          <a:p>
            <a:pPr>
              <a:lnSpc>
                <a:spcPct val="150000"/>
              </a:lnSpc>
            </a:pPr>
            <a:r>
              <a:rPr lang="es-ES" dirty="0"/>
              <a:t>Ejemplo:</a:t>
            </a:r>
          </a:p>
          <a:p>
            <a:pPr>
              <a:lnSpc>
                <a:spcPct val="150000"/>
              </a:lnSpc>
            </a:pPr>
            <a:r>
              <a:rPr lang="es-ES" dirty="0"/>
              <a:t>La estatura en centímetros de los integrantes de los 17 jugadores de un equipo de fútbol es:</a:t>
            </a:r>
          </a:p>
          <a:p>
            <a:pPr>
              <a:lnSpc>
                <a:spcPct val="150000"/>
              </a:lnSpc>
            </a:pPr>
            <a:r>
              <a:rPr lang="es-ES" dirty="0"/>
              <a:t>175, 168, 171, 178, 181, 176, 174, 165, 169, 170, 172, 172, 167, 166, 170, 165, 177.</a:t>
            </a:r>
          </a:p>
        </p:txBody>
      </p:sp>
    </p:spTree>
    <p:extLst>
      <p:ext uri="{BB962C8B-B14F-4D97-AF65-F5344CB8AC3E}">
        <p14:creationId xmlns:p14="http://schemas.microsoft.com/office/powerpoint/2010/main" val="93383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65347" y="1302644"/>
            <a:ext cx="4423262" cy="369332"/>
          </a:xfrm>
          <a:prstGeom prst="rect">
            <a:avLst/>
          </a:prstGeom>
        </p:spPr>
        <p:txBody>
          <a:bodyPr wrap="none">
            <a:spAutoFit/>
          </a:bodyPr>
          <a:lstStyle/>
          <a:p>
            <a:r>
              <a:rPr lang="es-ES" b="1" dirty="0"/>
              <a:t>Paso 1</a:t>
            </a:r>
            <a:r>
              <a:rPr lang="es-ES" dirty="0"/>
              <a:t>: Ordenar los datos de menor a mayor:</a:t>
            </a:r>
            <a:endParaRPr lang="es-ES" dirty="0">
              <a:effectLst/>
            </a:endParaRPr>
          </a:p>
        </p:txBody>
      </p:sp>
      <p:sp>
        <p:nvSpPr>
          <p:cNvPr id="3" name="Rectángulo 2"/>
          <p:cNvSpPr/>
          <p:nvPr/>
        </p:nvSpPr>
        <p:spPr>
          <a:xfrm>
            <a:off x="1286933" y="1807613"/>
            <a:ext cx="8048978" cy="369332"/>
          </a:xfrm>
          <a:prstGeom prst="rect">
            <a:avLst/>
          </a:prstGeom>
        </p:spPr>
        <p:txBody>
          <a:bodyPr wrap="square">
            <a:spAutoFit/>
          </a:bodyPr>
          <a:lstStyle/>
          <a:p>
            <a:r>
              <a:rPr lang="es-ES" dirty="0"/>
              <a:t>165, 165, 166, 167, 168, 169, 170, 170, 171, 172, 172, 174, 175, 176, 177, 178, 181</a:t>
            </a:r>
          </a:p>
        </p:txBody>
      </p:sp>
      <p:sp>
        <p:nvSpPr>
          <p:cNvPr id="4" name="Rectángulo 3"/>
          <p:cNvSpPr/>
          <p:nvPr/>
        </p:nvSpPr>
        <p:spPr>
          <a:xfrm>
            <a:off x="1275643" y="2338191"/>
            <a:ext cx="8161867" cy="369332"/>
          </a:xfrm>
          <a:prstGeom prst="rect">
            <a:avLst/>
          </a:prstGeom>
        </p:spPr>
        <p:txBody>
          <a:bodyPr wrap="square">
            <a:spAutoFit/>
          </a:bodyPr>
          <a:lstStyle/>
          <a:p>
            <a:r>
              <a:rPr lang="es-ES" b="1" dirty="0"/>
              <a:t>Paso 2</a:t>
            </a:r>
            <a:r>
              <a:rPr lang="es-ES" dirty="0"/>
              <a:t>: Calculamos la posición del Q</a:t>
            </a:r>
            <a:r>
              <a:rPr lang="es-ES" baseline="-25000" dirty="0"/>
              <a:t>1</a:t>
            </a:r>
            <a:r>
              <a:rPr lang="es-ES" dirty="0"/>
              <a:t> que representa el 25 % de la serie de datos</a:t>
            </a:r>
          </a:p>
        </p:txBody>
      </p:sp>
      <mc:AlternateContent xmlns:mc="http://schemas.openxmlformats.org/markup-compatibility/2006" xmlns:a14="http://schemas.microsoft.com/office/drawing/2010/main">
        <mc:Choice Requires="a14">
          <p:sp>
            <p:nvSpPr>
              <p:cNvPr id="5" name="CuadroTexto 4"/>
              <p:cNvSpPr txBox="1"/>
              <p:nvPr/>
            </p:nvSpPr>
            <p:spPr>
              <a:xfrm>
                <a:off x="1446831" y="2948084"/>
                <a:ext cx="3435877" cy="4811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000" i="1" smtClean="0">
                              <a:latin typeface="Cambria Math" panose="02040503050406030204" pitchFamily="18" charset="0"/>
                            </a:rPr>
                          </m:ctrlPr>
                        </m:sSubPr>
                        <m:e>
                          <m:r>
                            <a:rPr lang="es-ES" sz="2000" b="0" i="1" smtClean="0">
                              <a:latin typeface="Cambria Math" panose="02040503050406030204" pitchFamily="18" charset="0"/>
                            </a:rPr>
                            <m:t>𝑄</m:t>
                          </m:r>
                        </m:e>
                        <m:sub>
                          <m:r>
                            <a:rPr lang="es-ES" sz="2000" b="0" i="1" smtClean="0">
                              <a:latin typeface="Cambria Math" panose="02040503050406030204" pitchFamily="18" charset="0"/>
                            </a:rPr>
                            <m:t>1</m:t>
                          </m:r>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𝑃</m:t>
                          </m:r>
                        </m:e>
                        <m:sub>
                          <m:r>
                            <a:rPr lang="es-ES" sz="2000" b="0" i="1" smtClean="0">
                              <a:latin typeface="Cambria Math" panose="02040503050406030204" pitchFamily="18" charset="0"/>
                            </a:rPr>
                            <m:t>25</m:t>
                          </m:r>
                        </m:sub>
                      </m:sSub>
                      <m:r>
                        <a:rPr lang="es-ES" sz="2000" b="0" i="1" smtClean="0">
                          <a:latin typeface="Cambria Math" panose="02040503050406030204" pitchFamily="18" charset="0"/>
                        </a:rPr>
                        <m:t> =</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𝑋</m:t>
                          </m:r>
                        </m:e>
                        <m:sub>
                          <m:d>
                            <m:dPr>
                              <m:begChr m:val="["/>
                              <m:endChr m:val="]"/>
                              <m:ctrlPr>
                                <a:rPr lang="es-ES" sz="2000" b="0" i="1" smtClean="0">
                                  <a:latin typeface="Cambria Math" panose="02040503050406030204" pitchFamily="18" charset="0"/>
                                </a:rPr>
                              </m:ctrlPr>
                            </m:dPr>
                            <m:e>
                              <m:f>
                                <m:fPr>
                                  <m:ctrlPr>
                                    <a:rPr lang="es-ES" sz="2000" b="0" i="1" smtClean="0">
                                      <a:latin typeface="Cambria Math" panose="02040503050406030204" pitchFamily="18" charset="0"/>
                                    </a:rPr>
                                  </m:ctrlPr>
                                </m:fPr>
                                <m:num>
                                  <m:r>
                                    <a:rPr lang="es-ES" sz="2000" b="0" i="1" smtClean="0">
                                      <a:latin typeface="Cambria Math" panose="02040503050406030204" pitchFamily="18" charset="0"/>
                                    </a:rPr>
                                    <m:t>25</m:t>
                                  </m:r>
                                </m:num>
                                <m:den>
                                  <m:r>
                                    <a:rPr lang="es-ES" sz="2000" b="0" i="1" smtClean="0">
                                      <a:latin typeface="Cambria Math" panose="02040503050406030204" pitchFamily="18" charset="0"/>
                                    </a:rPr>
                                    <m:t>100</m:t>
                                  </m:r>
                                </m:den>
                              </m:f>
                              <m:d>
                                <m:dPr>
                                  <m:ctrlPr>
                                    <a:rPr lang="es-ES" sz="2000" b="0" i="1" smtClean="0">
                                      <a:latin typeface="Cambria Math" panose="02040503050406030204" pitchFamily="18" charset="0"/>
                                    </a:rPr>
                                  </m:ctrlPr>
                                </m:dPr>
                                <m:e>
                                  <m:r>
                                    <a:rPr lang="es-ES" sz="2000" b="0" i="1" smtClean="0">
                                      <a:latin typeface="Cambria Math" panose="02040503050406030204" pitchFamily="18" charset="0"/>
                                    </a:rPr>
                                    <m:t>17+1</m:t>
                                  </m:r>
                                </m:e>
                              </m:d>
                            </m:e>
                          </m:d>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𝑋</m:t>
                          </m:r>
                        </m:e>
                        <m:sub>
                          <m:r>
                            <a:rPr lang="es-ES" sz="2000" b="0" i="1" smtClean="0">
                              <a:latin typeface="Cambria Math" panose="02040503050406030204" pitchFamily="18" charset="0"/>
                            </a:rPr>
                            <m:t>4.5</m:t>
                          </m:r>
                        </m:sub>
                      </m:sSub>
                    </m:oMath>
                  </m:oMathPara>
                </a14:m>
                <a:endParaRPr lang="es-ES" sz="2000" dirty="0"/>
              </a:p>
            </p:txBody>
          </p:sp>
        </mc:Choice>
        <mc:Fallback xmlns="">
          <p:sp>
            <p:nvSpPr>
              <p:cNvPr id="5" name="CuadroTexto 4"/>
              <p:cNvSpPr txBox="1">
                <a:spLocks noRot="1" noChangeAspect="1" noMove="1" noResize="1" noEditPoints="1" noAdjustHandles="1" noChangeArrowheads="1" noChangeShapeType="1" noTextEdit="1"/>
              </p:cNvSpPr>
              <p:nvPr/>
            </p:nvSpPr>
            <p:spPr>
              <a:xfrm>
                <a:off x="1446831" y="2948084"/>
                <a:ext cx="3435877" cy="481157"/>
              </a:xfrm>
              <a:prstGeom prst="rect">
                <a:avLst/>
              </a:prstGeom>
              <a:blipFill rotWithShape="0">
                <a:blip r:embed="rId2"/>
                <a:stretch>
                  <a:fillRect l="-1950" r="-355" b="-10127"/>
                </a:stretch>
              </a:blipFill>
            </p:spPr>
            <p:txBody>
              <a:bodyPr/>
              <a:lstStyle/>
              <a:p>
                <a:r>
                  <a:rPr lang="es-ES">
                    <a:noFill/>
                  </a:rPr>
                  <a:t> </a:t>
                </a:r>
              </a:p>
            </p:txBody>
          </p:sp>
        </mc:Fallback>
      </mc:AlternateContent>
      <p:sp>
        <p:nvSpPr>
          <p:cNvPr id="6" name="CuadroTexto 5"/>
          <p:cNvSpPr txBox="1"/>
          <p:nvPr/>
        </p:nvSpPr>
        <p:spPr>
          <a:xfrm>
            <a:off x="1309512" y="632178"/>
            <a:ext cx="6050844" cy="369332"/>
          </a:xfrm>
          <a:prstGeom prst="rect">
            <a:avLst/>
          </a:prstGeom>
          <a:noFill/>
        </p:spPr>
        <p:txBody>
          <a:bodyPr wrap="square" rtlCol="0">
            <a:spAutoFit/>
          </a:bodyPr>
          <a:lstStyle/>
          <a:p>
            <a:r>
              <a:rPr lang="es-ES" b="1" dirty="0"/>
              <a:t>Calcular e interpretar el cuartil 1.</a:t>
            </a:r>
          </a:p>
        </p:txBody>
      </p:sp>
      <mc:AlternateContent xmlns:mc="http://schemas.openxmlformats.org/markup-compatibility/2006" xmlns:a14="http://schemas.microsoft.com/office/drawing/2010/main">
        <mc:Choice Requires="a14">
          <p:sp>
            <p:nvSpPr>
              <p:cNvPr id="8" name="CuadroTexto 7"/>
              <p:cNvSpPr txBox="1"/>
              <p:nvPr/>
            </p:nvSpPr>
            <p:spPr>
              <a:xfrm>
                <a:off x="1388532" y="3849511"/>
                <a:ext cx="2494845" cy="923330"/>
              </a:xfrm>
              <a:prstGeom prst="rect">
                <a:avLst/>
              </a:prstGeom>
              <a:noFill/>
            </p:spPr>
            <p:txBody>
              <a:bodyPr wrap="square" rtlCol="0">
                <a:spAutoFit/>
              </a:bodyPr>
              <a:lstStyle/>
              <a:p>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𝑄</m:t>
                        </m:r>
                      </m:e>
                      <m:sub>
                        <m:r>
                          <a:rPr lang="es-ES" i="1">
                            <a:latin typeface="Cambria Math" panose="02040503050406030204" pitchFamily="18" charset="0"/>
                          </a:rPr>
                          <m:t>1</m:t>
                        </m:r>
                      </m:sub>
                    </m:sSub>
                    <m:r>
                      <a:rPr lang="es-ES" i="1">
                        <a:latin typeface="Cambria Math" panose="02040503050406030204" pitchFamily="18" charset="0"/>
                      </a:rPr>
                      <m:t>=</m:t>
                    </m:r>
                  </m:oMath>
                </a14:m>
                <a:r>
                  <a:rPr lang="es-ES" dirty="0"/>
                  <a:t>167+0.5(168-167)</a:t>
                </a:r>
              </a:p>
              <a:p>
                <a:r>
                  <a:rPr lang="es-ES" dirty="0"/>
                  <a:t>      = 167+0.5(1)</a:t>
                </a:r>
              </a:p>
              <a:p>
                <a:r>
                  <a:rPr lang="es-ES" dirty="0"/>
                  <a:t>       = 167.5</a:t>
                </a:r>
              </a:p>
            </p:txBody>
          </p:sp>
        </mc:Choice>
        <mc:Fallback xmlns="">
          <p:sp>
            <p:nvSpPr>
              <p:cNvPr id="8" name="CuadroTexto 7"/>
              <p:cNvSpPr txBox="1">
                <a:spLocks noRot="1" noChangeAspect="1" noMove="1" noResize="1" noEditPoints="1" noAdjustHandles="1" noChangeArrowheads="1" noChangeShapeType="1" noTextEdit="1"/>
              </p:cNvSpPr>
              <p:nvPr/>
            </p:nvSpPr>
            <p:spPr>
              <a:xfrm>
                <a:off x="1388532" y="3849511"/>
                <a:ext cx="2494845" cy="923330"/>
              </a:xfrm>
              <a:prstGeom prst="rect">
                <a:avLst/>
              </a:prstGeom>
              <a:blipFill rotWithShape="0">
                <a:blip r:embed="rId3"/>
                <a:stretch>
                  <a:fillRect l="-489" t="-3289" b="-921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5640795" y="2962112"/>
                <a:ext cx="897425" cy="369332"/>
              </a:xfrm>
              <a:prstGeom prst="rect">
                <a:avLst/>
              </a:prstGeom>
            </p:spPr>
            <p:txBody>
              <a:bodyPr wrap="none">
                <a:spAutoFit/>
              </a:bodyPr>
              <a:lstStyle/>
              <a:p>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𝑋</m:t>
                        </m:r>
                      </m:e>
                      <m:sub>
                        <m:r>
                          <a:rPr lang="es-ES" i="1">
                            <a:latin typeface="Cambria Math" panose="02040503050406030204" pitchFamily="18" charset="0"/>
                          </a:rPr>
                          <m:t>4</m:t>
                        </m:r>
                      </m:sub>
                    </m:sSub>
                  </m:oMath>
                </a14:m>
                <a:r>
                  <a:rPr lang="es-ES" dirty="0"/>
                  <a:t>=167</a:t>
                </a:r>
              </a:p>
            </p:txBody>
          </p:sp>
        </mc:Choice>
        <mc:Fallback xmlns="">
          <p:sp>
            <p:nvSpPr>
              <p:cNvPr id="9" name="Rectángulo 8"/>
              <p:cNvSpPr>
                <a:spLocks noRot="1" noChangeAspect="1" noMove="1" noResize="1" noEditPoints="1" noAdjustHandles="1" noChangeArrowheads="1" noChangeShapeType="1" noTextEdit="1"/>
              </p:cNvSpPr>
              <p:nvPr/>
            </p:nvSpPr>
            <p:spPr>
              <a:xfrm>
                <a:off x="5640795" y="2962112"/>
                <a:ext cx="897425" cy="369332"/>
              </a:xfrm>
              <a:prstGeom prst="rect">
                <a:avLst/>
              </a:prstGeom>
              <a:blipFill rotWithShape="0">
                <a:blip r:embed="rId4"/>
                <a:stretch>
                  <a:fillRect t="-10000" r="-4730" b="-266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7057549" y="2956467"/>
                <a:ext cx="897425" cy="369332"/>
              </a:xfrm>
              <a:prstGeom prst="rect">
                <a:avLst/>
              </a:prstGeom>
            </p:spPr>
            <p:txBody>
              <a:bodyPr wrap="none">
                <a:spAutoFit/>
              </a:bodyPr>
              <a:lstStyle/>
              <a:p>
                <a14:m>
                  <m:oMath xmlns:m="http://schemas.openxmlformats.org/officeDocument/2006/math">
                    <m:sSub>
                      <m:sSubPr>
                        <m:ctrlPr>
                          <a:rPr lang="es-ES" i="1" smtClean="0">
                            <a:latin typeface="Cambria Math" panose="02040503050406030204" pitchFamily="18" charset="0"/>
                          </a:rPr>
                        </m:ctrlPr>
                      </m:sSubPr>
                      <m:e>
                        <m:r>
                          <a:rPr lang="es-ES" i="1">
                            <a:latin typeface="Cambria Math" panose="02040503050406030204" pitchFamily="18" charset="0"/>
                          </a:rPr>
                          <m:t>𝑋</m:t>
                        </m:r>
                      </m:e>
                      <m:sub>
                        <m:r>
                          <a:rPr lang="es-ES" b="0" i="1" smtClean="0">
                            <a:latin typeface="Cambria Math" panose="02040503050406030204" pitchFamily="18" charset="0"/>
                          </a:rPr>
                          <m:t>5</m:t>
                        </m:r>
                      </m:sub>
                    </m:sSub>
                  </m:oMath>
                </a14:m>
                <a:r>
                  <a:rPr lang="es-ES" dirty="0"/>
                  <a:t>=168</a:t>
                </a:r>
              </a:p>
            </p:txBody>
          </p:sp>
        </mc:Choice>
        <mc:Fallback xmlns="">
          <p:sp>
            <p:nvSpPr>
              <p:cNvPr id="11" name="Rectángulo 10"/>
              <p:cNvSpPr>
                <a:spLocks noRot="1" noChangeAspect="1" noMove="1" noResize="1" noEditPoints="1" noAdjustHandles="1" noChangeArrowheads="1" noChangeShapeType="1" noTextEdit="1"/>
              </p:cNvSpPr>
              <p:nvPr/>
            </p:nvSpPr>
            <p:spPr>
              <a:xfrm>
                <a:off x="7057549" y="2956467"/>
                <a:ext cx="897425" cy="369332"/>
              </a:xfrm>
              <a:prstGeom prst="rect">
                <a:avLst/>
              </a:prstGeom>
              <a:blipFill rotWithShape="0">
                <a:blip r:embed="rId5"/>
                <a:stretch>
                  <a:fillRect t="-9836" r="-4762" b="-24590"/>
                </a:stretch>
              </a:blipFill>
            </p:spPr>
            <p:txBody>
              <a:bodyPr/>
              <a:lstStyle/>
              <a:p>
                <a:r>
                  <a:rPr lang="es-ES">
                    <a:noFill/>
                  </a:rPr>
                  <a:t> </a:t>
                </a:r>
              </a:p>
            </p:txBody>
          </p:sp>
        </mc:Fallback>
      </mc:AlternateContent>
      <p:sp>
        <p:nvSpPr>
          <p:cNvPr id="15" name="CuadroTexto 14"/>
          <p:cNvSpPr txBox="1"/>
          <p:nvPr/>
        </p:nvSpPr>
        <p:spPr>
          <a:xfrm>
            <a:off x="1370169" y="5237370"/>
            <a:ext cx="9038187" cy="369332"/>
          </a:xfrm>
          <a:prstGeom prst="rect">
            <a:avLst/>
          </a:prstGeom>
          <a:noFill/>
        </p:spPr>
        <p:txBody>
          <a:bodyPr wrap="square" rtlCol="0">
            <a:spAutoFit/>
          </a:bodyPr>
          <a:lstStyle/>
          <a:p>
            <a:r>
              <a:rPr lang="es-ES" b="1" i="1" dirty="0"/>
              <a:t>El 0.25 de los jugadores del equipo de futbol tienen una estatura inferior a 167.5 centímetros. </a:t>
            </a:r>
          </a:p>
        </p:txBody>
      </p:sp>
    </p:spTree>
    <p:extLst>
      <p:ext uri="{BB962C8B-B14F-4D97-AF65-F5344CB8AC3E}">
        <p14:creationId xmlns:p14="http://schemas.microsoft.com/office/powerpoint/2010/main" val="425666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1"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4345" y="665162"/>
            <a:ext cx="8984722" cy="3058856"/>
          </a:xfrm>
          <a:prstGeom prst="rect">
            <a:avLst/>
          </a:prstGeom>
        </p:spPr>
      </p:pic>
    </p:spTree>
    <p:extLst>
      <p:ext uri="{BB962C8B-B14F-4D97-AF65-F5344CB8AC3E}">
        <p14:creationId xmlns:p14="http://schemas.microsoft.com/office/powerpoint/2010/main" val="97096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2584D89-A675-4057-9572-89ED4089A2A4}"/>
              </a:ext>
            </a:extLst>
          </p:cNvPr>
          <p:cNvPicPr>
            <a:picLocks noChangeAspect="1"/>
          </p:cNvPicPr>
          <p:nvPr/>
        </p:nvPicPr>
        <p:blipFill>
          <a:blip r:embed="rId2"/>
          <a:stretch>
            <a:fillRect/>
          </a:stretch>
        </p:blipFill>
        <p:spPr>
          <a:xfrm>
            <a:off x="766721" y="545146"/>
            <a:ext cx="10858500" cy="4905375"/>
          </a:xfrm>
          <a:prstGeom prst="rect">
            <a:avLst/>
          </a:prstGeom>
        </p:spPr>
      </p:pic>
      <p:pic>
        <p:nvPicPr>
          <p:cNvPr id="4" name="Imagen 3">
            <a:extLst>
              <a:ext uri="{FF2B5EF4-FFF2-40B4-BE49-F238E27FC236}">
                <a16:creationId xmlns:a16="http://schemas.microsoft.com/office/drawing/2014/main" id="{9BAC05AA-3383-4699-A614-33F02C0CF04B}"/>
              </a:ext>
            </a:extLst>
          </p:cNvPr>
          <p:cNvPicPr>
            <a:picLocks noChangeAspect="1"/>
          </p:cNvPicPr>
          <p:nvPr/>
        </p:nvPicPr>
        <p:blipFill>
          <a:blip r:embed="rId3"/>
          <a:stretch>
            <a:fillRect/>
          </a:stretch>
        </p:blipFill>
        <p:spPr>
          <a:xfrm>
            <a:off x="9633527" y="3860166"/>
            <a:ext cx="1996604" cy="1155322"/>
          </a:xfrm>
          <a:prstGeom prst="rect">
            <a:avLst/>
          </a:prstGeom>
        </p:spPr>
      </p:pic>
      <p:pic>
        <p:nvPicPr>
          <p:cNvPr id="5" name="Imagen 4">
            <a:extLst>
              <a:ext uri="{FF2B5EF4-FFF2-40B4-BE49-F238E27FC236}">
                <a16:creationId xmlns:a16="http://schemas.microsoft.com/office/drawing/2014/main" id="{D6F5B95F-F171-457C-ABD7-69A57657C076}"/>
              </a:ext>
            </a:extLst>
          </p:cNvPr>
          <p:cNvPicPr>
            <a:picLocks noChangeAspect="1"/>
          </p:cNvPicPr>
          <p:nvPr/>
        </p:nvPicPr>
        <p:blipFill>
          <a:blip r:embed="rId4"/>
          <a:stretch>
            <a:fillRect/>
          </a:stretch>
        </p:blipFill>
        <p:spPr>
          <a:xfrm>
            <a:off x="9609326" y="1874982"/>
            <a:ext cx="2015895" cy="1403927"/>
          </a:xfrm>
          <a:prstGeom prst="rect">
            <a:avLst/>
          </a:prstGeom>
        </p:spPr>
      </p:pic>
      <p:pic>
        <p:nvPicPr>
          <p:cNvPr id="2" name="Imagen 1">
            <a:extLst>
              <a:ext uri="{FF2B5EF4-FFF2-40B4-BE49-F238E27FC236}">
                <a16:creationId xmlns:a16="http://schemas.microsoft.com/office/drawing/2014/main" id="{327F588D-4995-47DC-AB9E-9A040E8D4BF6}"/>
              </a:ext>
            </a:extLst>
          </p:cNvPr>
          <p:cNvPicPr>
            <a:picLocks noChangeAspect="1"/>
          </p:cNvPicPr>
          <p:nvPr/>
        </p:nvPicPr>
        <p:blipFill>
          <a:blip r:embed="rId5"/>
          <a:stretch>
            <a:fillRect/>
          </a:stretch>
        </p:blipFill>
        <p:spPr>
          <a:xfrm>
            <a:off x="1433656" y="2214430"/>
            <a:ext cx="7100743" cy="1110661"/>
          </a:xfrm>
          <a:prstGeom prst="rect">
            <a:avLst/>
          </a:prstGeom>
        </p:spPr>
      </p:pic>
      <p:pic>
        <p:nvPicPr>
          <p:cNvPr id="6" name="Imagen 5">
            <a:extLst>
              <a:ext uri="{FF2B5EF4-FFF2-40B4-BE49-F238E27FC236}">
                <a16:creationId xmlns:a16="http://schemas.microsoft.com/office/drawing/2014/main" id="{90E7D5E4-F92B-47B1-9C6E-295A33B138B8}"/>
              </a:ext>
            </a:extLst>
          </p:cNvPr>
          <p:cNvPicPr>
            <a:picLocks noChangeAspect="1"/>
          </p:cNvPicPr>
          <p:nvPr/>
        </p:nvPicPr>
        <p:blipFill>
          <a:blip r:embed="rId6"/>
          <a:stretch>
            <a:fillRect/>
          </a:stretch>
        </p:blipFill>
        <p:spPr>
          <a:xfrm>
            <a:off x="1945120" y="4410465"/>
            <a:ext cx="1573647" cy="512518"/>
          </a:xfrm>
          <a:prstGeom prst="rect">
            <a:avLst/>
          </a:prstGeom>
        </p:spPr>
      </p:pic>
      <p:pic>
        <p:nvPicPr>
          <p:cNvPr id="7" name="Imagen 6">
            <a:extLst>
              <a:ext uri="{FF2B5EF4-FFF2-40B4-BE49-F238E27FC236}">
                <a16:creationId xmlns:a16="http://schemas.microsoft.com/office/drawing/2014/main" id="{31F0A562-DB81-44F2-B131-28E1A402EB89}"/>
              </a:ext>
            </a:extLst>
          </p:cNvPr>
          <p:cNvPicPr>
            <a:picLocks noChangeAspect="1"/>
          </p:cNvPicPr>
          <p:nvPr/>
        </p:nvPicPr>
        <p:blipFill>
          <a:blip r:embed="rId7"/>
          <a:stretch>
            <a:fillRect/>
          </a:stretch>
        </p:blipFill>
        <p:spPr>
          <a:xfrm>
            <a:off x="1714642" y="5450521"/>
            <a:ext cx="3269385" cy="854369"/>
          </a:xfrm>
          <a:prstGeom prst="rect">
            <a:avLst/>
          </a:prstGeom>
        </p:spPr>
      </p:pic>
    </p:spTree>
    <p:extLst>
      <p:ext uri="{BB962C8B-B14F-4D97-AF65-F5344CB8AC3E}">
        <p14:creationId xmlns:p14="http://schemas.microsoft.com/office/powerpoint/2010/main" val="392871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64115" y="1717800"/>
            <a:ext cx="9114972" cy="1569660"/>
          </a:xfrm>
          <a:prstGeom prst="rect">
            <a:avLst/>
          </a:prstGeom>
        </p:spPr>
        <p:txBody>
          <a:bodyPr wrap="square">
            <a:spAutoFit/>
          </a:bodyPr>
          <a:lstStyle/>
          <a:p>
            <a:pPr algn="just">
              <a:lnSpc>
                <a:spcPct val="150000"/>
              </a:lnSpc>
            </a:pPr>
            <a:r>
              <a:rPr lang="es-ES" sz="1600" dirty="0">
                <a:effectLst/>
                <a:latin typeface="Arial" panose="020B0604020202020204" pitchFamily="34" charset="0"/>
              </a:rPr>
              <a:t>Las medidas de dispersión cuantifican la separación, la variabilidad de los valores de la distribución respecto al valor central. Distinguimos entre medidas de dispersión absolutas, que no son comparables entre diferentes muestras y las relativas que nos permitirán comparar varias muestras.</a:t>
            </a:r>
            <a:endParaRPr lang="es-ES" sz="1600" dirty="0">
              <a:effectLst/>
            </a:endParaRPr>
          </a:p>
        </p:txBody>
      </p:sp>
      <p:sp>
        <p:nvSpPr>
          <p:cNvPr id="3" name="Rectángulo 2"/>
          <p:cNvSpPr/>
          <p:nvPr/>
        </p:nvSpPr>
        <p:spPr>
          <a:xfrm>
            <a:off x="1364115" y="879363"/>
            <a:ext cx="4667303" cy="461665"/>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sz="2400" dirty="0">
                <a:solidFill>
                  <a:srgbClr val="002060"/>
                </a:solidFill>
                <a:effectLst>
                  <a:outerShdw blurRad="38100" dist="38100" dir="2700000" algn="tl">
                    <a:srgbClr val="000000">
                      <a:alpha val="43137"/>
                    </a:srgbClr>
                  </a:outerShdw>
                </a:effectLst>
                <a:latin typeface="Rockwell Extra Bold" panose="02060903040505020403" pitchFamily="18" charset="0"/>
                <a:ea typeface="Segoe UI Black" panose="020B0A02040204020203" pitchFamily="34" charset="0"/>
                <a:cs typeface="Segoe UI Black" panose="020B0A02040204020203" pitchFamily="34" charset="0"/>
              </a:rPr>
              <a:t>Medidas de Variabilidad</a:t>
            </a:r>
            <a:endParaRPr lang="es-ES" sz="2400" b="1" dirty="0">
              <a:solidFill>
                <a:srgbClr val="002060"/>
              </a:solidFill>
              <a:effectLst>
                <a:outerShdw blurRad="38100" dist="38100" dir="2700000" algn="tl">
                  <a:srgbClr val="000000">
                    <a:alpha val="43137"/>
                  </a:srgbClr>
                </a:outerShdw>
              </a:effectLst>
              <a:latin typeface="Rockwell Extra Bold" panose="02060903040505020403" pitchFamily="18" charset="0"/>
              <a:ea typeface="Segoe UI Black" panose="020B0A02040204020203" pitchFamily="34" charset="0"/>
              <a:cs typeface="Segoe UI Black" panose="020B0A02040204020203" pitchFamily="34" charset="0"/>
            </a:endParaRPr>
          </a:p>
        </p:txBody>
      </p:sp>
      <p:pic>
        <p:nvPicPr>
          <p:cNvPr id="6" name="Imagen 5"/>
          <p:cNvPicPr>
            <a:picLocks noChangeAspect="1"/>
          </p:cNvPicPr>
          <p:nvPr/>
        </p:nvPicPr>
        <p:blipFill>
          <a:blip r:embed="rId2"/>
          <a:stretch>
            <a:fillRect/>
          </a:stretch>
        </p:blipFill>
        <p:spPr>
          <a:xfrm>
            <a:off x="8662987" y="315531"/>
            <a:ext cx="1892123" cy="1293311"/>
          </a:xfrm>
          <a:prstGeom prst="rect">
            <a:avLst/>
          </a:prstGeom>
        </p:spPr>
      </p:pic>
      <p:pic>
        <p:nvPicPr>
          <p:cNvPr id="9" name="Imagen 8"/>
          <p:cNvPicPr>
            <a:picLocks noChangeAspect="1"/>
          </p:cNvPicPr>
          <p:nvPr/>
        </p:nvPicPr>
        <p:blipFill>
          <a:blip r:embed="rId3"/>
          <a:stretch>
            <a:fillRect/>
          </a:stretch>
        </p:blipFill>
        <p:spPr>
          <a:xfrm>
            <a:off x="3184172" y="3472567"/>
            <a:ext cx="5598584" cy="2631334"/>
          </a:xfrm>
          <a:prstGeom prst="rect">
            <a:avLst/>
          </a:prstGeom>
        </p:spPr>
      </p:pic>
    </p:spTree>
    <p:extLst>
      <p:ext uri="{BB962C8B-B14F-4D97-AF65-F5344CB8AC3E}">
        <p14:creationId xmlns:p14="http://schemas.microsoft.com/office/powerpoint/2010/main" val="1912600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60475" y="1173804"/>
            <a:ext cx="1558440"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El Recorrido</a:t>
            </a:r>
            <a:endParaRPr lang="es-ES" b="1"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 name="Rectángulo 2"/>
          <p:cNvSpPr/>
          <p:nvPr/>
        </p:nvSpPr>
        <p:spPr>
          <a:xfrm>
            <a:off x="1196622" y="1824123"/>
            <a:ext cx="9042400" cy="1338828"/>
          </a:xfrm>
          <a:prstGeom prst="rect">
            <a:avLst/>
          </a:prstGeom>
        </p:spPr>
        <p:txBody>
          <a:bodyPr wrap="square">
            <a:spAutoFit/>
          </a:bodyPr>
          <a:lstStyle/>
          <a:p>
            <a:pPr algn="just">
              <a:lnSpc>
                <a:spcPct val="150000"/>
              </a:lnSpc>
            </a:pPr>
            <a:r>
              <a:rPr lang="es-ES" dirty="0"/>
              <a:t>El recorrido (o rango) se suele definir como la diferencia entre los dos valores extremos que toma la variable. Es la medida de dispersión más sencilla y también, por tanto, la que proporciona menos información. </a:t>
            </a:r>
          </a:p>
        </p:txBody>
      </p:sp>
      <mc:AlternateContent xmlns:mc="http://schemas.openxmlformats.org/markup-compatibility/2006" xmlns:a14="http://schemas.microsoft.com/office/drawing/2010/main">
        <mc:Choice Requires="a14">
          <p:sp>
            <p:nvSpPr>
              <p:cNvPr id="5" name="CuadroTexto 4"/>
              <p:cNvSpPr txBox="1"/>
              <p:nvPr/>
            </p:nvSpPr>
            <p:spPr>
              <a:xfrm>
                <a:off x="4442178" y="3143954"/>
                <a:ext cx="253870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i="1" smtClean="0">
                          <a:ln w="0"/>
                          <a:effectLst>
                            <a:outerShdw blurRad="38100" dist="19050" dir="2700000" algn="tl" rotWithShape="0">
                              <a:schemeClr val="dk1">
                                <a:alpha val="40000"/>
                              </a:schemeClr>
                            </a:outerShdw>
                          </a:effectLst>
                          <a:latin typeface="Cambria Math" panose="02040503050406030204" pitchFamily="18" charset="0"/>
                        </a:rPr>
                        <m:t>𝑅</m:t>
                      </m:r>
                      <m:r>
                        <a:rPr lang="es-ES" sz="2000" i="1" smtClean="0">
                          <a:ln w="0"/>
                          <a:effectLst>
                            <a:outerShdw blurRad="38100" dist="19050" dir="2700000" algn="tl" rotWithShape="0">
                              <a:schemeClr val="dk1">
                                <a:alpha val="40000"/>
                              </a:schemeClr>
                            </a:outerShdw>
                          </a:effectLst>
                          <a:latin typeface="Cambria Math" panose="02040503050406030204" pitchFamily="18" charset="0"/>
                        </a:rPr>
                        <m:t>=</m:t>
                      </m:r>
                      <m:r>
                        <a:rPr lang="es-ES" sz="2000" i="1" smtClean="0">
                          <a:ln w="0"/>
                          <a:effectLst>
                            <a:outerShdw blurRad="38100" dist="19050" dir="2700000" algn="tl" rotWithShape="0">
                              <a:schemeClr val="dk1">
                                <a:alpha val="40000"/>
                              </a:schemeClr>
                            </a:outerShdw>
                          </a:effectLst>
                          <a:latin typeface="Cambria Math" panose="02040503050406030204" pitchFamily="18" charset="0"/>
                        </a:rPr>
                        <m:t>𝑀𝑎𝑥</m:t>
                      </m:r>
                      <m:d>
                        <m:dPr>
                          <m:ctrlPr>
                            <a:rPr lang="es-ES" sz="2000" i="1" smtClean="0">
                              <a:ln w="0"/>
                              <a:effectLst>
                                <a:outerShdw blurRad="38100" dist="19050" dir="2700000" algn="tl" rotWithShape="0">
                                  <a:schemeClr val="dk1">
                                    <a:alpha val="40000"/>
                                  </a:schemeClr>
                                </a:outerShdw>
                              </a:effectLst>
                              <a:latin typeface="Cambria Math" panose="02040503050406030204" pitchFamily="18" charset="0"/>
                            </a:rPr>
                          </m:ctrlPr>
                        </m:dPr>
                        <m:e>
                          <m:r>
                            <a:rPr lang="es-ES" sz="2000" i="1" smtClean="0">
                              <a:ln w="0"/>
                              <a:effectLst>
                                <a:outerShdw blurRad="38100" dist="19050" dir="2700000" algn="tl" rotWithShape="0">
                                  <a:schemeClr val="dk1">
                                    <a:alpha val="40000"/>
                                  </a:schemeClr>
                                </a:outerShdw>
                              </a:effectLst>
                              <a:latin typeface="Cambria Math" panose="02040503050406030204" pitchFamily="18" charset="0"/>
                            </a:rPr>
                            <m:t>𝑥</m:t>
                          </m:r>
                        </m:e>
                      </m:d>
                      <m:r>
                        <a:rPr lang="es-ES" sz="2000" i="1" smtClean="0">
                          <a:ln w="0"/>
                          <a:effectLst>
                            <a:outerShdw blurRad="38100" dist="19050" dir="2700000" algn="tl" rotWithShape="0">
                              <a:schemeClr val="dk1">
                                <a:alpha val="40000"/>
                              </a:schemeClr>
                            </a:outerShdw>
                          </a:effectLst>
                          <a:latin typeface="Cambria Math" panose="02040503050406030204" pitchFamily="18" charset="0"/>
                        </a:rPr>
                        <m:t>−</m:t>
                      </m:r>
                      <m:r>
                        <a:rPr lang="es-ES" sz="2000" i="1" smtClean="0">
                          <a:ln w="0"/>
                          <a:effectLst>
                            <a:outerShdw blurRad="38100" dist="19050" dir="2700000" algn="tl" rotWithShape="0">
                              <a:schemeClr val="dk1">
                                <a:alpha val="40000"/>
                              </a:schemeClr>
                            </a:outerShdw>
                          </a:effectLst>
                          <a:latin typeface="Cambria Math" panose="02040503050406030204" pitchFamily="18" charset="0"/>
                        </a:rPr>
                        <m:t>𝑀𝑖𝑛</m:t>
                      </m:r>
                      <m:r>
                        <a:rPr lang="es-ES" sz="2000" i="1" smtClean="0">
                          <a:ln w="0"/>
                          <a:effectLst>
                            <a:outerShdw blurRad="38100" dist="19050" dir="2700000" algn="tl" rotWithShape="0">
                              <a:schemeClr val="dk1">
                                <a:alpha val="40000"/>
                              </a:schemeClr>
                            </a:outerShdw>
                          </a:effectLst>
                          <a:latin typeface="Cambria Math" panose="02040503050406030204" pitchFamily="18" charset="0"/>
                        </a:rPr>
                        <m:t>(</m:t>
                      </m:r>
                      <m:r>
                        <a:rPr lang="es-ES" sz="2000" i="1" smtClean="0">
                          <a:ln w="0"/>
                          <a:effectLst>
                            <a:outerShdw blurRad="38100" dist="19050" dir="2700000" algn="tl" rotWithShape="0">
                              <a:schemeClr val="dk1">
                                <a:alpha val="40000"/>
                              </a:schemeClr>
                            </a:outerShdw>
                          </a:effectLst>
                          <a:latin typeface="Cambria Math" panose="02040503050406030204" pitchFamily="18" charset="0"/>
                        </a:rPr>
                        <m:t>𝑥</m:t>
                      </m:r>
                      <m:r>
                        <a:rPr lang="es-ES" sz="2000" i="1" smtClean="0">
                          <a:ln w="0"/>
                          <a:effectLst>
                            <a:outerShdw blurRad="38100" dist="19050" dir="2700000" algn="tl" rotWithShape="0">
                              <a:schemeClr val="dk1">
                                <a:alpha val="40000"/>
                              </a:schemeClr>
                            </a:outerShdw>
                          </a:effectLst>
                          <a:latin typeface="Cambria Math" panose="02040503050406030204" pitchFamily="18" charset="0"/>
                        </a:rPr>
                        <m:t>)</m:t>
                      </m:r>
                    </m:oMath>
                  </m:oMathPara>
                </a14:m>
                <a:endParaRPr lang="es-ES" sz="2000" dirty="0">
                  <a:ln w="0"/>
                  <a:effectLst>
                    <a:outerShdw blurRad="38100" dist="19050" dir="2700000" algn="tl" rotWithShape="0">
                      <a:schemeClr val="dk1">
                        <a:alpha val="40000"/>
                      </a:schemeClr>
                    </a:outerShdw>
                  </a:effectLst>
                </a:endParaRPr>
              </a:p>
            </p:txBody>
          </p:sp>
        </mc:Choice>
        <mc:Fallback xmlns="">
          <p:sp>
            <p:nvSpPr>
              <p:cNvPr id="5" name="CuadroTexto 4"/>
              <p:cNvSpPr txBox="1">
                <a:spLocks noRot="1" noChangeAspect="1" noMove="1" noResize="1" noEditPoints="1" noAdjustHandles="1" noChangeArrowheads="1" noChangeShapeType="1" noTextEdit="1"/>
              </p:cNvSpPr>
              <p:nvPr/>
            </p:nvSpPr>
            <p:spPr>
              <a:xfrm>
                <a:off x="4442178" y="3143954"/>
                <a:ext cx="2538708" cy="307777"/>
              </a:xfrm>
              <a:prstGeom prst="rect">
                <a:avLst/>
              </a:prstGeom>
              <a:blipFill rotWithShape="0">
                <a:blip r:embed="rId2"/>
                <a:stretch>
                  <a:fillRect l="-2163" t="-6000" r="-4087" b="-42000"/>
                </a:stretch>
              </a:blipFill>
            </p:spPr>
            <p:txBody>
              <a:bodyPr/>
              <a:lstStyle/>
              <a:p>
                <a:r>
                  <a:rPr lang="es-ES">
                    <a:noFill/>
                  </a:rPr>
                  <a:t> </a:t>
                </a:r>
              </a:p>
            </p:txBody>
          </p:sp>
        </mc:Fallback>
      </mc:AlternateContent>
      <p:graphicFrame>
        <p:nvGraphicFramePr>
          <p:cNvPr id="4" name="Tabla 3"/>
          <p:cNvGraphicFramePr>
            <a:graphicFrameLocks noGrp="1"/>
          </p:cNvGraphicFramePr>
          <p:nvPr>
            <p:extLst>
              <p:ext uri="{D42A27DB-BD31-4B8C-83A1-F6EECF244321}">
                <p14:modId xmlns:p14="http://schemas.microsoft.com/office/powerpoint/2010/main" val="4288559920"/>
              </p:ext>
            </p:extLst>
          </p:nvPr>
        </p:nvGraphicFramePr>
        <p:xfrm>
          <a:off x="1130300" y="4553320"/>
          <a:ext cx="8341080" cy="243840"/>
        </p:xfrm>
        <a:graphic>
          <a:graphicData uri="http://schemas.openxmlformats.org/drawingml/2006/table">
            <a:tbl>
              <a:tblPr>
                <a:tableStyleId>{2D5ABB26-0587-4C30-8999-92F81FD0307C}</a:tableStyleId>
              </a:tblPr>
              <a:tblGrid>
                <a:gridCol w="556072">
                  <a:extLst>
                    <a:ext uri="{9D8B030D-6E8A-4147-A177-3AD203B41FA5}">
                      <a16:colId xmlns:a16="http://schemas.microsoft.com/office/drawing/2014/main" val="20000"/>
                    </a:ext>
                  </a:extLst>
                </a:gridCol>
                <a:gridCol w="556072">
                  <a:extLst>
                    <a:ext uri="{9D8B030D-6E8A-4147-A177-3AD203B41FA5}">
                      <a16:colId xmlns:a16="http://schemas.microsoft.com/office/drawing/2014/main" val="20001"/>
                    </a:ext>
                  </a:extLst>
                </a:gridCol>
                <a:gridCol w="556072">
                  <a:extLst>
                    <a:ext uri="{9D8B030D-6E8A-4147-A177-3AD203B41FA5}">
                      <a16:colId xmlns:a16="http://schemas.microsoft.com/office/drawing/2014/main" val="20002"/>
                    </a:ext>
                  </a:extLst>
                </a:gridCol>
                <a:gridCol w="556072">
                  <a:extLst>
                    <a:ext uri="{9D8B030D-6E8A-4147-A177-3AD203B41FA5}">
                      <a16:colId xmlns:a16="http://schemas.microsoft.com/office/drawing/2014/main" val="20003"/>
                    </a:ext>
                  </a:extLst>
                </a:gridCol>
                <a:gridCol w="556072">
                  <a:extLst>
                    <a:ext uri="{9D8B030D-6E8A-4147-A177-3AD203B41FA5}">
                      <a16:colId xmlns:a16="http://schemas.microsoft.com/office/drawing/2014/main" val="20004"/>
                    </a:ext>
                  </a:extLst>
                </a:gridCol>
                <a:gridCol w="556072">
                  <a:extLst>
                    <a:ext uri="{9D8B030D-6E8A-4147-A177-3AD203B41FA5}">
                      <a16:colId xmlns:a16="http://schemas.microsoft.com/office/drawing/2014/main" val="20005"/>
                    </a:ext>
                  </a:extLst>
                </a:gridCol>
                <a:gridCol w="556072">
                  <a:extLst>
                    <a:ext uri="{9D8B030D-6E8A-4147-A177-3AD203B41FA5}">
                      <a16:colId xmlns:a16="http://schemas.microsoft.com/office/drawing/2014/main" val="20006"/>
                    </a:ext>
                  </a:extLst>
                </a:gridCol>
                <a:gridCol w="556072">
                  <a:extLst>
                    <a:ext uri="{9D8B030D-6E8A-4147-A177-3AD203B41FA5}">
                      <a16:colId xmlns:a16="http://schemas.microsoft.com/office/drawing/2014/main" val="20007"/>
                    </a:ext>
                  </a:extLst>
                </a:gridCol>
                <a:gridCol w="556072">
                  <a:extLst>
                    <a:ext uri="{9D8B030D-6E8A-4147-A177-3AD203B41FA5}">
                      <a16:colId xmlns:a16="http://schemas.microsoft.com/office/drawing/2014/main" val="20008"/>
                    </a:ext>
                  </a:extLst>
                </a:gridCol>
                <a:gridCol w="556072">
                  <a:extLst>
                    <a:ext uri="{9D8B030D-6E8A-4147-A177-3AD203B41FA5}">
                      <a16:colId xmlns:a16="http://schemas.microsoft.com/office/drawing/2014/main" val="20009"/>
                    </a:ext>
                  </a:extLst>
                </a:gridCol>
                <a:gridCol w="556072">
                  <a:extLst>
                    <a:ext uri="{9D8B030D-6E8A-4147-A177-3AD203B41FA5}">
                      <a16:colId xmlns:a16="http://schemas.microsoft.com/office/drawing/2014/main" val="20010"/>
                    </a:ext>
                  </a:extLst>
                </a:gridCol>
                <a:gridCol w="556072">
                  <a:extLst>
                    <a:ext uri="{9D8B030D-6E8A-4147-A177-3AD203B41FA5}">
                      <a16:colId xmlns:a16="http://schemas.microsoft.com/office/drawing/2014/main" val="20011"/>
                    </a:ext>
                  </a:extLst>
                </a:gridCol>
                <a:gridCol w="556072">
                  <a:extLst>
                    <a:ext uri="{9D8B030D-6E8A-4147-A177-3AD203B41FA5}">
                      <a16:colId xmlns:a16="http://schemas.microsoft.com/office/drawing/2014/main" val="20012"/>
                    </a:ext>
                  </a:extLst>
                </a:gridCol>
                <a:gridCol w="556072">
                  <a:extLst>
                    <a:ext uri="{9D8B030D-6E8A-4147-A177-3AD203B41FA5}">
                      <a16:colId xmlns:a16="http://schemas.microsoft.com/office/drawing/2014/main" val="20013"/>
                    </a:ext>
                  </a:extLst>
                </a:gridCol>
                <a:gridCol w="556072">
                  <a:extLst>
                    <a:ext uri="{9D8B030D-6E8A-4147-A177-3AD203B41FA5}">
                      <a16:colId xmlns:a16="http://schemas.microsoft.com/office/drawing/2014/main" val="20014"/>
                    </a:ext>
                  </a:extLst>
                </a:gridCol>
              </a:tblGrid>
              <a:tr h="0">
                <a:tc>
                  <a:txBody>
                    <a:bodyPr/>
                    <a:lstStyle/>
                    <a:p>
                      <a:pPr algn="ctr">
                        <a:spcAft>
                          <a:spcPts val="0"/>
                        </a:spcAft>
                      </a:pPr>
                      <a:r>
                        <a:rPr lang="es-MX" sz="1600" dirty="0">
                          <a:effectLst/>
                        </a:rPr>
                        <a:t>4.1</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7.0</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3.6</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5.2</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3.2</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4.5</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2.1</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3.3</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a:effectLst/>
                        </a:rPr>
                        <a:t>4.7</a:t>
                      </a:r>
                      <a:endParaRPr lang="es-ES" sz="1600" b="1">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5.9</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4.6</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a:effectLst/>
                        </a:rPr>
                        <a:t>3.8</a:t>
                      </a:r>
                      <a:endParaRPr lang="es-ES" sz="1600" b="1">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1.0</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a:effectLst/>
                        </a:rPr>
                        <a:t>4.6</a:t>
                      </a:r>
                      <a:endParaRPr lang="es-ES" sz="1600" b="1">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1.3</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10000"/>
                  </a:ext>
                </a:extLst>
              </a:tr>
            </a:tbl>
          </a:graphicData>
        </a:graphic>
      </p:graphicFrame>
      <p:sp>
        <p:nvSpPr>
          <p:cNvPr id="6" name="Rectángulo 5"/>
          <p:cNvSpPr/>
          <p:nvPr/>
        </p:nvSpPr>
        <p:spPr>
          <a:xfrm>
            <a:off x="1117317" y="3616867"/>
            <a:ext cx="9038821" cy="646331"/>
          </a:xfrm>
          <a:prstGeom prst="rect">
            <a:avLst/>
          </a:prstGeom>
        </p:spPr>
        <p:txBody>
          <a:bodyPr wrap="none">
            <a:spAutoFit/>
          </a:bodyPr>
          <a:lstStyle/>
          <a:p>
            <a:r>
              <a:rPr lang="es-MX" b="1" dirty="0">
                <a:latin typeface="Calibri" panose="020F0502020204030204" pitchFamily="34" charset="0"/>
                <a:ea typeface="Times New Roman" panose="02020603050405020304" pitchFamily="18" charset="0"/>
                <a:cs typeface="Times New Roman" panose="02020603050405020304" pitchFamily="18" charset="0"/>
              </a:rPr>
              <a:t>Ejemplo:</a:t>
            </a:r>
          </a:p>
          <a:p>
            <a:r>
              <a:rPr lang="es-MX" dirty="0">
                <a:latin typeface="Calibri" panose="020F0502020204030204" pitchFamily="34" charset="0"/>
                <a:ea typeface="Times New Roman" panose="02020603050405020304" pitchFamily="18" charset="0"/>
                <a:cs typeface="Times New Roman" panose="02020603050405020304" pitchFamily="18" charset="0"/>
              </a:rPr>
              <a:t>El tiempo requerido para atender a los clientes (en minutos)  en las cajas de un supermercado.</a:t>
            </a:r>
            <a:endParaRPr lang="es-ES" dirty="0"/>
          </a:p>
        </p:txBody>
      </p:sp>
      <mc:AlternateContent xmlns:mc="http://schemas.openxmlformats.org/markup-compatibility/2006" xmlns:a14="http://schemas.microsoft.com/office/drawing/2010/main">
        <mc:Choice Requires="a14">
          <p:sp>
            <p:nvSpPr>
              <p:cNvPr id="7" name="CuadroTexto 6"/>
              <p:cNvSpPr txBox="1"/>
              <p:nvPr/>
            </p:nvSpPr>
            <p:spPr>
              <a:xfrm>
                <a:off x="4481689" y="5046132"/>
                <a:ext cx="1940724" cy="307777"/>
              </a:xfrm>
              <a:prstGeom prst="rect">
                <a:avLst/>
              </a:prstGeom>
              <a:noFill/>
            </p:spPr>
            <p:txBody>
              <a:bodyPr wrap="none" lIns="0" tIns="0" rIns="0" bIns="0" rtlCol="0">
                <a:spAutoFit/>
              </a:bodyPr>
              <a:lstStyle/>
              <a:p>
                <a14:m>
                  <m:oMath xmlns:m="http://schemas.openxmlformats.org/officeDocument/2006/math">
                    <m:r>
                      <a:rPr lang="es-ES" sz="2000" i="1" smtClean="0">
                        <a:ln w="0"/>
                        <a:effectLst>
                          <a:outerShdw blurRad="38100" dist="19050" dir="2700000" algn="tl" rotWithShape="0">
                            <a:schemeClr val="dk1">
                              <a:alpha val="40000"/>
                            </a:schemeClr>
                          </a:outerShdw>
                        </a:effectLst>
                        <a:latin typeface="Cambria Math" panose="02040503050406030204" pitchFamily="18" charset="0"/>
                      </a:rPr>
                      <m:t>𝑅</m:t>
                    </m:r>
                    <m:r>
                      <a:rPr lang="es-ES" sz="2000" i="1" smtClean="0">
                        <a:ln w="0"/>
                        <a:effectLst>
                          <a:outerShdw blurRad="38100" dist="19050" dir="2700000" algn="tl" rotWithShape="0">
                            <a:schemeClr val="dk1">
                              <a:alpha val="40000"/>
                            </a:schemeClr>
                          </a:outerShdw>
                        </a:effectLst>
                        <a:latin typeface="Cambria Math" panose="02040503050406030204" pitchFamily="18" charset="0"/>
                      </a:rPr>
                      <m:t>=7.0−1.0</m:t>
                    </m:r>
                  </m:oMath>
                </a14:m>
                <a:r>
                  <a:rPr lang="es-ES" sz="2000" dirty="0">
                    <a:ln w="0"/>
                    <a:effectLst>
                      <a:outerShdw blurRad="38100" dist="19050" dir="2700000" algn="tl" rotWithShape="0">
                        <a:schemeClr val="dk1">
                          <a:alpha val="40000"/>
                        </a:schemeClr>
                      </a:outerShdw>
                    </a:effectLst>
                  </a:rPr>
                  <a:t>=6.0</a:t>
                </a:r>
              </a:p>
            </p:txBody>
          </p:sp>
        </mc:Choice>
        <mc:Fallback xmlns="">
          <p:sp>
            <p:nvSpPr>
              <p:cNvPr id="7" name="CuadroTexto 6"/>
              <p:cNvSpPr txBox="1">
                <a:spLocks noRot="1" noChangeAspect="1" noMove="1" noResize="1" noEditPoints="1" noAdjustHandles="1" noChangeArrowheads="1" noChangeShapeType="1" noTextEdit="1"/>
              </p:cNvSpPr>
              <p:nvPr/>
            </p:nvSpPr>
            <p:spPr>
              <a:xfrm>
                <a:off x="4481689" y="5046132"/>
                <a:ext cx="1940724" cy="307777"/>
              </a:xfrm>
              <a:prstGeom prst="rect">
                <a:avLst/>
              </a:prstGeom>
              <a:blipFill rotWithShape="0">
                <a:blip r:embed="rId3"/>
                <a:stretch>
                  <a:fillRect l="-5016" t="-30000" r="-8150" b="-58000"/>
                </a:stretch>
              </a:blipFill>
            </p:spPr>
            <p:txBody>
              <a:bodyPr/>
              <a:lstStyle/>
              <a:p>
                <a:r>
                  <a:rPr lang="es-ES">
                    <a:noFill/>
                  </a:rPr>
                  <a:t> </a:t>
                </a:r>
              </a:p>
            </p:txBody>
          </p:sp>
        </mc:Fallback>
      </mc:AlternateContent>
      <p:sp>
        <p:nvSpPr>
          <p:cNvPr id="8" name="CuadroTexto 7"/>
          <p:cNvSpPr txBox="1"/>
          <p:nvPr/>
        </p:nvSpPr>
        <p:spPr>
          <a:xfrm>
            <a:off x="1072445" y="5508978"/>
            <a:ext cx="9279467" cy="923330"/>
          </a:xfrm>
          <a:prstGeom prst="rect">
            <a:avLst/>
          </a:prstGeom>
          <a:noFill/>
        </p:spPr>
        <p:txBody>
          <a:bodyPr wrap="square" rtlCol="0">
            <a:spAutoFit/>
          </a:bodyPr>
          <a:lstStyle/>
          <a:p>
            <a:pPr>
              <a:lnSpc>
                <a:spcPct val="150000"/>
              </a:lnSpc>
            </a:pPr>
            <a:r>
              <a:rPr lang="es-ES" dirty="0"/>
              <a:t>Entre el cliente que se tardo más tiempo en ser atendido en la caja y aquel que se atendió más rápido hay 6.0 minutos de diferencia.</a:t>
            </a:r>
          </a:p>
        </p:txBody>
      </p:sp>
      <p:pic>
        <p:nvPicPr>
          <p:cNvPr id="9" name="Imagen 8"/>
          <p:cNvPicPr>
            <a:picLocks noChangeAspect="1"/>
          </p:cNvPicPr>
          <p:nvPr/>
        </p:nvPicPr>
        <p:blipFill>
          <a:blip r:embed="rId4"/>
          <a:stretch>
            <a:fillRect/>
          </a:stretch>
        </p:blipFill>
        <p:spPr>
          <a:xfrm>
            <a:off x="9279467" y="508000"/>
            <a:ext cx="903111" cy="1311660"/>
          </a:xfrm>
          <a:prstGeom prst="rect">
            <a:avLst/>
          </a:prstGeom>
        </p:spPr>
      </p:pic>
    </p:spTree>
    <p:extLst>
      <p:ext uri="{BB962C8B-B14F-4D97-AF65-F5344CB8AC3E}">
        <p14:creationId xmlns:p14="http://schemas.microsoft.com/office/powerpoint/2010/main" val="90923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10520" y="609360"/>
            <a:ext cx="2182008"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Desviación Media</a:t>
            </a:r>
            <a:endParaRPr lang="es-ES" b="1"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 name="Rectángulo 2"/>
          <p:cNvSpPr/>
          <p:nvPr/>
        </p:nvSpPr>
        <p:spPr>
          <a:xfrm>
            <a:off x="1467556" y="1149826"/>
            <a:ext cx="8748888" cy="646331"/>
          </a:xfrm>
          <a:prstGeom prst="rect">
            <a:avLst/>
          </a:prstGeom>
        </p:spPr>
        <p:txBody>
          <a:bodyPr wrap="square">
            <a:spAutoFit/>
          </a:bodyPr>
          <a:lstStyle/>
          <a:p>
            <a:r>
              <a:rPr lang="es-ES" dirty="0"/>
              <a:t>Es la media aritmética de las desviaciones de cada uno de los valores con respecto al promedio aritmético de la distribución.</a:t>
            </a:r>
          </a:p>
        </p:txBody>
      </p:sp>
      <p:sp>
        <p:nvSpPr>
          <p:cNvPr id="4" name="Rectángulo 3"/>
          <p:cNvSpPr/>
          <p:nvPr/>
        </p:nvSpPr>
        <p:spPr>
          <a:xfrm>
            <a:off x="1456267" y="2651246"/>
            <a:ext cx="8918222" cy="646331"/>
          </a:xfrm>
          <a:prstGeom prst="rect">
            <a:avLst/>
          </a:prstGeom>
        </p:spPr>
        <p:txBody>
          <a:bodyPr wrap="square">
            <a:spAutoFit/>
          </a:bodyPr>
          <a:lstStyle/>
          <a:p>
            <a:r>
              <a:rPr lang="es-ES" dirty="0"/>
              <a:t>Nótese que se toman las desviaciones en valor absoluto, es decir, que la fórmula no distingue si la diferencia de cada valor de la variable con la media es en más o en menos.</a:t>
            </a:r>
          </a:p>
        </p:txBody>
      </p:sp>
      <p:sp>
        <p:nvSpPr>
          <p:cNvPr id="7" name="CuadroTexto 6"/>
          <p:cNvSpPr txBox="1"/>
          <p:nvPr/>
        </p:nvSpPr>
        <p:spPr>
          <a:xfrm>
            <a:off x="1456266" y="3341512"/>
            <a:ext cx="9234311" cy="923330"/>
          </a:xfrm>
          <a:prstGeom prst="rect">
            <a:avLst/>
          </a:prstGeom>
          <a:noFill/>
        </p:spPr>
        <p:txBody>
          <a:bodyPr wrap="square" rtlCol="0">
            <a:spAutoFit/>
          </a:bodyPr>
          <a:lstStyle/>
          <a:p>
            <a:r>
              <a:rPr lang="es-ES" b="1" dirty="0"/>
              <a:t>Ejemplo:</a:t>
            </a:r>
          </a:p>
          <a:p>
            <a:r>
              <a:rPr lang="es-ES" dirty="0"/>
              <a:t>Números de mensajes telefónicos recibidos por día para una muestra aleatoria de 5 estudiantes de la Universidad: 2, 3, 6, 8 y 11.</a:t>
            </a:r>
          </a:p>
        </p:txBody>
      </p:sp>
      <mc:AlternateContent xmlns:mc="http://schemas.openxmlformats.org/markup-compatibility/2006" xmlns:a14="http://schemas.microsoft.com/office/drawing/2010/main">
        <mc:Choice Requires="a14">
          <p:sp>
            <p:nvSpPr>
              <p:cNvPr id="11" name="CuadroTexto 10"/>
              <p:cNvSpPr txBox="1"/>
              <p:nvPr/>
            </p:nvSpPr>
            <p:spPr>
              <a:xfrm>
                <a:off x="1563512" y="4532489"/>
                <a:ext cx="2474460" cy="462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𝑥</m:t>
                          </m:r>
                        </m:e>
                      </m:acc>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2+3+6+8+11</m:t>
                          </m:r>
                        </m:num>
                        <m:den>
                          <m:r>
                            <a:rPr lang="es-ES" sz="1600" b="0" i="1" smtClean="0">
                              <a:latin typeface="Cambria Math" panose="02040503050406030204" pitchFamily="18" charset="0"/>
                            </a:rPr>
                            <m:t>5</m:t>
                          </m:r>
                        </m:den>
                      </m:f>
                      <m:r>
                        <a:rPr lang="es-ES" sz="1600" b="0" i="1" smtClean="0">
                          <a:latin typeface="Cambria Math" panose="02040503050406030204" pitchFamily="18" charset="0"/>
                        </a:rPr>
                        <m:t>=6</m:t>
                      </m:r>
                    </m:oMath>
                  </m:oMathPara>
                </a14:m>
                <a:endParaRPr lang="es-ES" sz="1600"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1563512" y="4532489"/>
                <a:ext cx="2474460" cy="462627"/>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4871155" y="4498621"/>
                <a:ext cx="5281061" cy="4760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𝐷𝑀</m:t>
                      </m:r>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d>
                            <m:dPr>
                              <m:begChr m:val="|"/>
                              <m:endChr m:val="|"/>
                              <m:ctrlPr>
                                <a:rPr lang="es-ES" sz="1600" b="0" i="1" smtClean="0">
                                  <a:latin typeface="Cambria Math" panose="02040503050406030204" pitchFamily="18" charset="0"/>
                                </a:rPr>
                              </m:ctrlPr>
                            </m:dPr>
                            <m:e>
                              <m:r>
                                <a:rPr lang="es-ES" sz="1600" b="0" i="1" smtClean="0">
                                  <a:latin typeface="Cambria Math" panose="02040503050406030204" pitchFamily="18" charset="0"/>
                                </a:rPr>
                                <m:t>2−6</m:t>
                              </m:r>
                            </m:e>
                          </m:d>
                          <m:r>
                            <a:rPr lang="es-ES" sz="1600" b="0" i="1" smtClean="0">
                              <a:latin typeface="Cambria Math" panose="02040503050406030204" pitchFamily="18" charset="0"/>
                            </a:rPr>
                            <m:t>+</m:t>
                          </m:r>
                          <m:d>
                            <m:dPr>
                              <m:begChr m:val="|"/>
                              <m:endChr m:val="|"/>
                              <m:ctrlPr>
                                <a:rPr lang="es-ES" sz="1600" b="0" i="1" smtClean="0">
                                  <a:latin typeface="Cambria Math" panose="02040503050406030204" pitchFamily="18" charset="0"/>
                                </a:rPr>
                              </m:ctrlPr>
                            </m:dPr>
                            <m:e>
                              <m:r>
                                <a:rPr lang="es-ES" sz="1600" b="0" i="1" smtClean="0">
                                  <a:latin typeface="Cambria Math" panose="02040503050406030204" pitchFamily="18" charset="0"/>
                                </a:rPr>
                                <m:t>3−6</m:t>
                              </m:r>
                            </m:e>
                          </m:d>
                          <m:r>
                            <a:rPr lang="es-ES" sz="1600" b="0" i="1" smtClean="0">
                              <a:latin typeface="Cambria Math" panose="02040503050406030204" pitchFamily="18" charset="0"/>
                            </a:rPr>
                            <m:t>+</m:t>
                          </m:r>
                          <m:d>
                            <m:dPr>
                              <m:begChr m:val="|"/>
                              <m:endChr m:val="|"/>
                              <m:ctrlPr>
                                <a:rPr lang="es-ES" sz="1600" b="0" i="1" smtClean="0">
                                  <a:latin typeface="Cambria Math" panose="02040503050406030204" pitchFamily="18" charset="0"/>
                                </a:rPr>
                              </m:ctrlPr>
                            </m:dPr>
                            <m:e>
                              <m:r>
                                <a:rPr lang="es-ES" sz="1600" b="0" i="1" smtClean="0">
                                  <a:latin typeface="Cambria Math" panose="02040503050406030204" pitchFamily="18" charset="0"/>
                                </a:rPr>
                                <m:t>6−6</m:t>
                              </m:r>
                            </m:e>
                          </m:d>
                          <m:r>
                            <a:rPr lang="es-ES" sz="1600" b="0" i="1" smtClean="0">
                              <a:latin typeface="Cambria Math" panose="02040503050406030204" pitchFamily="18" charset="0"/>
                            </a:rPr>
                            <m:t>+</m:t>
                          </m:r>
                          <m:d>
                            <m:dPr>
                              <m:begChr m:val="|"/>
                              <m:endChr m:val="|"/>
                              <m:ctrlPr>
                                <a:rPr lang="es-ES" sz="1600" b="0" i="1" smtClean="0">
                                  <a:latin typeface="Cambria Math" panose="02040503050406030204" pitchFamily="18" charset="0"/>
                                </a:rPr>
                              </m:ctrlPr>
                            </m:dPr>
                            <m:e>
                              <m:r>
                                <a:rPr lang="es-ES" sz="1600" b="0" i="1" smtClean="0">
                                  <a:latin typeface="Cambria Math" panose="02040503050406030204" pitchFamily="18" charset="0"/>
                                </a:rPr>
                                <m:t>8−6</m:t>
                              </m:r>
                            </m:e>
                          </m:d>
                          <m:r>
                            <a:rPr lang="es-ES" sz="1600" b="0" i="1" smtClean="0">
                              <a:latin typeface="Cambria Math" panose="02040503050406030204" pitchFamily="18" charset="0"/>
                            </a:rPr>
                            <m:t>+</m:t>
                          </m:r>
                          <m:d>
                            <m:dPr>
                              <m:begChr m:val="|"/>
                              <m:endChr m:val="|"/>
                              <m:ctrlPr>
                                <a:rPr lang="es-ES" sz="1600" b="0" i="1" smtClean="0">
                                  <a:latin typeface="Cambria Math" panose="02040503050406030204" pitchFamily="18" charset="0"/>
                                </a:rPr>
                              </m:ctrlPr>
                            </m:dPr>
                            <m:e>
                              <m:r>
                                <a:rPr lang="es-ES" sz="1600" b="0" i="1" smtClean="0">
                                  <a:latin typeface="Cambria Math" panose="02040503050406030204" pitchFamily="18" charset="0"/>
                                </a:rPr>
                                <m:t>11−6</m:t>
                              </m:r>
                            </m:e>
                          </m:d>
                        </m:num>
                        <m:den>
                          <m:r>
                            <a:rPr lang="es-ES" sz="1600" b="0" i="1" smtClean="0">
                              <a:latin typeface="Cambria Math" panose="02040503050406030204" pitchFamily="18" charset="0"/>
                            </a:rPr>
                            <m:t>5</m:t>
                          </m:r>
                        </m:den>
                      </m:f>
                      <m:r>
                        <a:rPr lang="es-ES" sz="1600" b="0" i="1" smtClean="0">
                          <a:latin typeface="Cambria Math" panose="02040503050406030204" pitchFamily="18" charset="0"/>
                        </a:rPr>
                        <m:t>=2.8</m:t>
                      </m:r>
                    </m:oMath>
                  </m:oMathPara>
                </a14:m>
                <a:endParaRPr lang="es-ES" sz="1600"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4871155" y="4498621"/>
                <a:ext cx="5281061" cy="476092"/>
              </a:xfrm>
              <a:prstGeom prst="rect">
                <a:avLst/>
              </a:prstGeom>
              <a:blipFill rotWithShape="0">
                <a:blip r:embed="rId3"/>
                <a:stretch>
                  <a:fillRect/>
                </a:stretch>
              </a:blipFill>
            </p:spPr>
            <p:txBody>
              <a:bodyPr/>
              <a:lstStyle/>
              <a:p>
                <a:r>
                  <a:rPr lang="es-ES">
                    <a:noFill/>
                  </a:rPr>
                  <a:t> </a:t>
                </a:r>
              </a:p>
            </p:txBody>
          </p:sp>
        </mc:Fallback>
      </mc:AlternateContent>
      <p:sp>
        <p:nvSpPr>
          <p:cNvPr id="13" name="Rectángulo 12"/>
          <p:cNvSpPr/>
          <p:nvPr/>
        </p:nvSpPr>
        <p:spPr>
          <a:xfrm>
            <a:off x="1524001" y="5315425"/>
            <a:ext cx="8963378" cy="646331"/>
          </a:xfrm>
          <a:prstGeom prst="rect">
            <a:avLst/>
          </a:prstGeom>
        </p:spPr>
        <p:txBody>
          <a:bodyPr wrap="square">
            <a:spAutoFit/>
          </a:bodyPr>
          <a:lstStyle/>
          <a:p>
            <a:r>
              <a:rPr lang="es-ES" b="1" dirty="0"/>
              <a:t>El promedio de las desviaciones absolutas respecto a la media aritmética de mensajes por día es 2.8.</a:t>
            </a:r>
          </a:p>
        </p:txBody>
      </p:sp>
      <p:pic>
        <p:nvPicPr>
          <p:cNvPr id="14" name="Imagen 13"/>
          <p:cNvPicPr>
            <a:picLocks noChangeAspect="1"/>
          </p:cNvPicPr>
          <p:nvPr/>
        </p:nvPicPr>
        <p:blipFill>
          <a:blip r:embed="rId4"/>
          <a:stretch>
            <a:fillRect/>
          </a:stretch>
        </p:blipFill>
        <p:spPr>
          <a:xfrm>
            <a:off x="4044855" y="1798092"/>
            <a:ext cx="2389812" cy="775074"/>
          </a:xfrm>
          <a:prstGeom prst="rect">
            <a:avLst/>
          </a:prstGeom>
        </p:spPr>
      </p:pic>
    </p:spTree>
    <p:extLst>
      <p:ext uri="{BB962C8B-B14F-4D97-AF65-F5344CB8AC3E}">
        <p14:creationId xmlns:p14="http://schemas.microsoft.com/office/powerpoint/2010/main" val="304105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95024" y="1432045"/>
            <a:ext cx="9290754" cy="923330"/>
          </a:xfrm>
          <a:prstGeom prst="rect">
            <a:avLst/>
          </a:prstGeom>
        </p:spPr>
        <p:txBody>
          <a:bodyPr wrap="square">
            <a:spAutoFit/>
          </a:bodyPr>
          <a:lstStyle/>
          <a:p>
            <a:pPr>
              <a:lnSpc>
                <a:spcPct val="150000"/>
              </a:lnSpc>
            </a:pPr>
            <a:r>
              <a:rPr lang="es-ES" dirty="0"/>
              <a:t>La variancia es una medida dispersión de los valores respecto a un valor central (media), es decir, es el cuadrado de las desviaciones:</a:t>
            </a:r>
          </a:p>
        </p:txBody>
      </p:sp>
      <p:sp>
        <p:nvSpPr>
          <p:cNvPr id="3" name="Rectángulo 2"/>
          <p:cNvSpPr/>
          <p:nvPr/>
        </p:nvSpPr>
        <p:spPr>
          <a:xfrm>
            <a:off x="4355674" y="835138"/>
            <a:ext cx="1555234"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La Variancia</a:t>
            </a:r>
            <a:endParaRPr lang="es-ES" b="1" dirty="0">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6" name="Imagen 5"/>
          <p:cNvPicPr>
            <a:picLocks noChangeAspect="1"/>
          </p:cNvPicPr>
          <p:nvPr/>
        </p:nvPicPr>
        <p:blipFill>
          <a:blip r:embed="rId2"/>
          <a:stretch>
            <a:fillRect/>
          </a:stretch>
        </p:blipFill>
        <p:spPr>
          <a:xfrm>
            <a:off x="1264355" y="2419405"/>
            <a:ext cx="2573867" cy="933300"/>
          </a:xfrm>
          <a:prstGeom prst="rect">
            <a:avLst/>
          </a:prstGeom>
        </p:spPr>
      </p:pic>
      <p:sp>
        <p:nvSpPr>
          <p:cNvPr id="4" name="Rectángulo 3"/>
          <p:cNvSpPr/>
          <p:nvPr/>
        </p:nvSpPr>
        <p:spPr>
          <a:xfrm>
            <a:off x="5271168" y="2520384"/>
            <a:ext cx="4696178"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dirty="0"/>
              <a:t>La desviación elevada al cuadrado, la varianza no puede tiene las mismas unidades que los datos.</a:t>
            </a:r>
          </a:p>
        </p:txBody>
      </p:sp>
      <p:sp>
        <p:nvSpPr>
          <p:cNvPr id="5" name="Rectángulo 4"/>
          <p:cNvSpPr/>
          <p:nvPr/>
        </p:nvSpPr>
        <p:spPr>
          <a:xfrm>
            <a:off x="1274009" y="4597602"/>
            <a:ext cx="9110133" cy="923330"/>
          </a:xfrm>
          <a:prstGeom prst="rect">
            <a:avLst/>
          </a:prstGeom>
        </p:spPr>
        <p:txBody>
          <a:bodyPr wrap="square">
            <a:spAutoFit/>
          </a:bodyPr>
          <a:lstStyle/>
          <a:p>
            <a:r>
              <a:rPr lang="es-ES" b="1" dirty="0"/>
              <a:t>Ejemplo</a:t>
            </a:r>
            <a:r>
              <a:rPr lang="es-ES" dirty="0"/>
              <a:t>:</a:t>
            </a:r>
          </a:p>
          <a:p>
            <a:r>
              <a:rPr lang="es-ES" dirty="0"/>
              <a:t>Durante un partido de baloncesto, se tiene los puntos anotados por 9 jugadores de un equipo: 0, 2, 4, 5, 8, 10, 10, 15, 38</a:t>
            </a:r>
          </a:p>
        </p:txBody>
      </p:sp>
      <mc:AlternateContent xmlns:mc="http://schemas.openxmlformats.org/markup-compatibility/2006" xmlns:a14="http://schemas.microsoft.com/office/drawing/2010/main">
        <mc:Choice Requires="a14">
          <p:sp>
            <p:nvSpPr>
              <p:cNvPr id="10" name="CuadroTexto 9"/>
              <p:cNvSpPr txBox="1"/>
              <p:nvPr/>
            </p:nvSpPr>
            <p:spPr>
              <a:xfrm>
                <a:off x="2352694" y="5778129"/>
                <a:ext cx="116012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2000" i="1" smtClean="0">
                              <a:latin typeface="Cambria Math" panose="02040503050406030204" pitchFamily="18" charset="0"/>
                            </a:rPr>
                          </m:ctrlPr>
                        </m:accPr>
                        <m:e>
                          <m:r>
                            <a:rPr lang="es-ES" sz="2000" b="0" i="1" smtClean="0">
                              <a:latin typeface="Cambria Math" panose="02040503050406030204" pitchFamily="18" charset="0"/>
                            </a:rPr>
                            <m:t>𝑥</m:t>
                          </m:r>
                        </m:e>
                      </m:acc>
                      <m:r>
                        <a:rPr lang="es-ES" sz="2000" b="0" i="1" smtClean="0">
                          <a:latin typeface="Cambria Math" panose="02040503050406030204" pitchFamily="18" charset="0"/>
                        </a:rPr>
                        <m:t>=10.22</m:t>
                      </m:r>
                    </m:oMath>
                  </m:oMathPara>
                </a14:m>
                <a:endParaRPr lang="es-ES" sz="2000"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2352694" y="5778129"/>
                <a:ext cx="1160126" cy="307777"/>
              </a:xfrm>
              <a:prstGeom prst="rect">
                <a:avLst/>
              </a:prstGeom>
              <a:blipFill rotWithShape="0">
                <a:blip r:embed="rId3"/>
                <a:stretch>
                  <a:fillRect l="-2632" r="-4737" b="-6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4426136" y="5796991"/>
                <a:ext cx="275787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s-ES" sz="2000" i="1" smtClean="0">
                              <a:latin typeface="Cambria Math" panose="02040503050406030204" pitchFamily="18" charset="0"/>
                            </a:rPr>
                          </m:ctrlPr>
                        </m:sSubSupPr>
                        <m:e>
                          <m:r>
                            <a:rPr lang="es-ES" sz="2000" b="0" i="1" smtClean="0">
                              <a:latin typeface="Cambria Math" panose="02040503050406030204" pitchFamily="18" charset="0"/>
                            </a:rPr>
                            <m:t>𝑆</m:t>
                          </m:r>
                        </m:e>
                        <m:sub>
                          <m:r>
                            <a:rPr lang="es-ES" sz="2000" b="0" i="1" smtClean="0">
                              <a:latin typeface="Cambria Math" panose="02040503050406030204" pitchFamily="18" charset="0"/>
                            </a:rPr>
                            <m:t>𝑥</m:t>
                          </m:r>
                        </m:sub>
                        <m:sup>
                          <m:r>
                            <a:rPr lang="es-ES" sz="2000" b="0" i="1" smtClean="0">
                              <a:latin typeface="Cambria Math" panose="02040503050406030204" pitchFamily="18" charset="0"/>
                            </a:rPr>
                            <m:t>2</m:t>
                          </m:r>
                        </m:sup>
                      </m:sSubSup>
                      <m:r>
                        <a:rPr lang="es-ES" sz="2000" b="0" i="1" smtClean="0">
                          <a:latin typeface="Cambria Math" panose="02040503050406030204" pitchFamily="18" charset="0"/>
                        </a:rPr>
                        <m:t>=129.694 </m:t>
                      </m:r>
                      <m:sSup>
                        <m:sSupPr>
                          <m:ctrlPr>
                            <a:rPr lang="es-ES" sz="2000" b="0" i="1" smtClean="0">
                              <a:latin typeface="Cambria Math" panose="02040503050406030204" pitchFamily="18" charset="0"/>
                            </a:rPr>
                          </m:ctrlPr>
                        </m:sSupPr>
                        <m:e>
                          <m:d>
                            <m:dPr>
                              <m:ctrlPr>
                                <a:rPr lang="es-ES" sz="2000" b="0" i="1" smtClean="0">
                                  <a:latin typeface="Cambria Math" panose="02040503050406030204" pitchFamily="18" charset="0"/>
                                </a:rPr>
                              </m:ctrlPr>
                            </m:dPr>
                            <m:e>
                              <m:r>
                                <a:rPr lang="es-ES" sz="2000" b="0" i="1" smtClean="0">
                                  <a:latin typeface="Cambria Math" panose="02040503050406030204" pitchFamily="18" charset="0"/>
                                </a:rPr>
                                <m:t>𝑝𝑢𝑛𝑡𝑜𝑠</m:t>
                              </m:r>
                            </m:e>
                          </m:d>
                        </m:e>
                        <m:sup>
                          <m:r>
                            <a:rPr lang="es-ES" sz="2000" b="0" i="1" smtClean="0">
                              <a:latin typeface="Cambria Math" panose="02040503050406030204" pitchFamily="18" charset="0"/>
                            </a:rPr>
                            <m:t>2</m:t>
                          </m:r>
                        </m:sup>
                      </m:sSup>
                    </m:oMath>
                  </m:oMathPara>
                </a14:m>
                <a:endParaRPr lang="es-ES" sz="2000"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4426136" y="5796991"/>
                <a:ext cx="2757871" cy="307777"/>
              </a:xfrm>
              <a:prstGeom prst="rect">
                <a:avLst/>
              </a:prstGeom>
              <a:blipFill rotWithShape="0">
                <a:blip r:embed="rId4"/>
                <a:stretch>
                  <a:fillRect l="-1549" t="-4000" r="-664" b="-30000"/>
                </a:stretch>
              </a:blipFill>
            </p:spPr>
            <p:txBody>
              <a:bodyPr/>
              <a:lstStyle/>
              <a:p>
                <a:r>
                  <a:rPr lang="es-ES">
                    <a:noFill/>
                  </a:rPr>
                  <a:t> </a:t>
                </a:r>
              </a:p>
            </p:txBody>
          </p:sp>
        </mc:Fallback>
      </mc:AlternateContent>
      <p:sp>
        <p:nvSpPr>
          <p:cNvPr id="13" name="Rectángulo 12"/>
          <p:cNvSpPr/>
          <p:nvPr/>
        </p:nvSpPr>
        <p:spPr>
          <a:xfrm>
            <a:off x="1267326" y="3767572"/>
            <a:ext cx="8851232" cy="646331"/>
          </a:xfrm>
          <a:prstGeom prst="rect">
            <a:avLst/>
          </a:prstGeom>
        </p:spPr>
        <p:txBody>
          <a:bodyPr wrap="square">
            <a:spAutoFit/>
          </a:bodyPr>
          <a:lstStyle/>
          <a:p>
            <a:r>
              <a:rPr lang="es-ES" dirty="0"/>
              <a:t>Si la varianza es pequeña, significa que los valores del conjunto están bastante agrupados. Si la varianza es grande, significa que los números están más dispersos. </a:t>
            </a:r>
          </a:p>
        </p:txBody>
      </p:sp>
    </p:spTree>
    <p:extLst>
      <p:ext uri="{BB962C8B-B14F-4D97-AF65-F5344CB8AC3E}">
        <p14:creationId xmlns:p14="http://schemas.microsoft.com/office/powerpoint/2010/main" val="253406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233715" y="1445618"/>
            <a:ext cx="9884228" cy="115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s-ES" altLang="es-ES" sz="1600" i="0" u="none" strike="noStrike" cap="none" normalizeH="0" baseline="0" dirty="0">
                <a:ln>
                  <a:noFill/>
                </a:ln>
                <a:solidFill>
                  <a:schemeClr val="tx1"/>
                </a:solidFill>
                <a:effectLst/>
                <a:latin typeface="Arial" panose="020B0604020202020204" pitchFamily="34" charset="0"/>
              </a:rPr>
              <a:t>Se obtiene al dividir la suma de todos los valores de una variable por la cantidad total de datos (o</a:t>
            </a:r>
            <a:r>
              <a:rPr kumimoji="0" lang="es-ES" altLang="es-ES" sz="1600" i="0" u="none" strike="noStrike" cap="none" normalizeH="0" dirty="0">
                <a:ln>
                  <a:noFill/>
                </a:ln>
                <a:solidFill>
                  <a:schemeClr val="tx1"/>
                </a:solidFill>
                <a:effectLst/>
                <a:latin typeface="Arial" panose="020B0604020202020204" pitchFamily="34" charset="0"/>
              </a:rPr>
              <a:t> </a:t>
            </a:r>
            <a:r>
              <a:rPr kumimoji="0" lang="es-ES" altLang="es-ES" sz="1600" i="0" u="none" strike="noStrike" cap="none" normalizeH="0" baseline="0" dirty="0">
                <a:ln>
                  <a:noFill/>
                </a:ln>
                <a:solidFill>
                  <a:schemeClr val="tx1"/>
                </a:solidFill>
                <a:effectLst/>
                <a:latin typeface="Arial" panose="020B0604020202020204" pitchFamily="34" charset="0"/>
              </a:rPr>
              <a:t>tamaño de la muestra). En palabras más simples, corresponde a la suma de un conjunto de datos dividida por el número total de dichos datos.</a:t>
            </a:r>
          </a:p>
        </p:txBody>
      </p:sp>
      <p:sp>
        <p:nvSpPr>
          <p:cNvPr id="6" name="Rectángulo 5"/>
          <p:cNvSpPr/>
          <p:nvPr/>
        </p:nvSpPr>
        <p:spPr>
          <a:xfrm>
            <a:off x="1376256" y="3836604"/>
            <a:ext cx="8766629" cy="1200329"/>
          </a:xfrm>
          <a:prstGeom prst="rect">
            <a:avLst/>
          </a:prstGeom>
        </p:spPr>
        <p:txBody>
          <a:bodyPr wrap="square">
            <a:spAutoFit/>
          </a:bodyPr>
          <a:lstStyle/>
          <a:p>
            <a:r>
              <a:rPr lang="es-ES" dirty="0"/>
              <a:t>En un curso de estadística, un estudiante tiene las siguientes notas en las pruebas cortas:</a:t>
            </a:r>
          </a:p>
          <a:p>
            <a:r>
              <a:rPr lang="es-ES" dirty="0"/>
              <a:t> 8.5   7.0    9.3    4.2    8.2    5.5    7.3</a:t>
            </a:r>
          </a:p>
          <a:p>
            <a:endParaRPr lang="es-ES" dirty="0"/>
          </a:p>
          <a:p>
            <a:r>
              <a:rPr lang="es-ES" b="1" dirty="0"/>
              <a:t>n = 7</a:t>
            </a:r>
            <a:r>
              <a:rPr lang="es-ES" dirty="0"/>
              <a:t> (número total de datos) </a:t>
            </a:r>
          </a:p>
        </p:txBody>
      </p:sp>
      <p:sp>
        <p:nvSpPr>
          <p:cNvPr id="9" name="Rectángulo 8"/>
          <p:cNvSpPr/>
          <p:nvPr/>
        </p:nvSpPr>
        <p:spPr>
          <a:xfrm>
            <a:off x="4026339" y="776640"/>
            <a:ext cx="3409908" cy="369332"/>
          </a:xfrm>
          <a:prstGeom prst="rect">
            <a:avLst/>
          </a:prstGeom>
          <a:effectLst>
            <a:outerShdw blurRad="50800" dist="38100" dir="5400000" algn="t" rotWithShape="0">
              <a:prstClr val="black">
                <a:alpha val="40000"/>
              </a:prstClr>
            </a:outerShdw>
          </a:effectLst>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Promedio Aritmético Simple</a:t>
            </a:r>
            <a:endParaRPr lang="es-ES" dirty="0">
              <a:latin typeface="Segoe UI Black" panose="020B0A02040204020203" pitchFamily="34" charset="0"/>
              <a:ea typeface="Segoe UI Black" panose="020B0A02040204020203" pitchFamily="34" charset="0"/>
              <a:cs typeface="Segoe UI Black" panose="020B0A02040204020203" pitchFamily="34" charset="0"/>
            </a:endParaRPr>
          </a:p>
        </p:txBody>
      </p:sp>
      <mc:AlternateContent xmlns:mc="http://schemas.openxmlformats.org/markup-compatibility/2006" xmlns:a14="http://schemas.microsoft.com/office/drawing/2010/main">
        <mc:Choice Requires="a14">
          <p:sp>
            <p:nvSpPr>
              <p:cNvPr id="2" name="Rectángulo 1"/>
              <p:cNvSpPr/>
              <p:nvPr/>
            </p:nvSpPr>
            <p:spPr>
              <a:xfrm>
                <a:off x="2142700" y="2949352"/>
                <a:ext cx="7498678" cy="6355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s-ES" altLang="es-ES" i="1" smtClean="0">
                              <a:latin typeface="Cambria Math" panose="02040503050406030204" pitchFamily="18" charset="0"/>
                            </a:rPr>
                          </m:ctrlPr>
                        </m:accPr>
                        <m:e>
                          <m:r>
                            <a:rPr lang="es-ES" altLang="es-ES" i="1">
                              <a:latin typeface="Cambria Math" panose="02040503050406030204" pitchFamily="18" charset="0"/>
                            </a:rPr>
                            <m:t>𝑥</m:t>
                          </m:r>
                        </m:e>
                      </m:acc>
                      <m:r>
                        <a:rPr lang="es-ES" altLang="es-ES" i="1">
                          <a:latin typeface="Cambria Math" panose="02040503050406030204" pitchFamily="18" charset="0"/>
                        </a:rPr>
                        <m:t>=</m:t>
                      </m:r>
                      <m:f>
                        <m:fPr>
                          <m:ctrlPr>
                            <a:rPr lang="es-ES" altLang="es-ES" i="1">
                              <a:latin typeface="Cambria Math" panose="02040503050406030204" pitchFamily="18" charset="0"/>
                            </a:rPr>
                          </m:ctrlPr>
                        </m:fPr>
                        <m:num>
                          <m:r>
                            <a:rPr lang="es-ES" altLang="es-ES" i="1">
                              <a:latin typeface="Cambria Math" panose="02040503050406030204" pitchFamily="18" charset="0"/>
                            </a:rPr>
                            <m:t>𝑆𝑢𝑚𝑎</m:t>
                          </m:r>
                          <m:r>
                            <a:rPr lang="es-ES" altLang="es-ES" i="1">
                              <a:latin typeface="Cambria Math" panose="02040503050406030204" pitchFamily="18" charset="0"/>
                            </a:rPr>
                            <m:t> </m:t>
                          </m:r>
                          <m:r>
                            <a:rPr lang="es-ES" altLang="es-ES" i="1">
                              <a:latin typeface="Cambria Math" panose="02040503050406030204" pitchFamily="18" charset="0"/>
                            </a:rPr>
                            <m:t>𝑑𝑒</m:t>
                          </m:r>
                          <m:r>
                            <a:rPr lang="es-ES" altLang="es-ES" i="1">
                              <a:latin typeface="Cambria Math" panose="02040503050406030204" pitchFamily="18" charset="0"/>
                            </a:rPr>
                            <m:t> </m:t>
                          </m:r>
                          <m:r>
                            <a:rPr lang="es-ES" altLang="es-ES" i="1">
                              <a:latin typeface="Cambria Math" panose="02040503050406030204" pitchFamily="18" charset="0"/>
                            </a:rPr>
                            <m:t>𝑣𝑎𝑙𝑜𝑟𝑒𝑠</m:t>
                          </m:r>
                          <m:r>
                            <a:rPr lang="es-ES" altLang="es-ES" i="1">
                              <a:latin typeface="Cambria Math" panose="02040503050406030204" pitchFamily="18" charset="0"/>
                            </a:rPr>
                            <m:t> </m:t>
                          </m:r>
                          <m:r>
                            <a:rPr lang="es-ES" altLang="es-ES" i="1">
                              <a:latin typeface="Cambria Math" panose="02040503050406030204" pitchFamily="18" charset="0"/>
                            </a:rPr>
                            <m:t>𝑑𝑒</m:t>
                          </m:r>
                          <m:r>
                            <a:rPr lang="es-ES" altLang="es-ES" i="1">
                              <a:latin typeface="Cambria Math" panose="02040503050406030204" pitchFamily="18" charset="0"/>
                            </a:rPr>
                            <m:t> </m:t>
                          </m:r>
                          <m:r>
                            <a:rPr lang="es-ES" altLang="es-ES" i="1">
                              <a:latin typeface="Cambria Math" panose="02040503050406030204" pitchFamily="18" charset="0"/>
                            </a:rPr>
                            <m:t>𝑙𝑎</m:t>
                          </m:r>
                          <m:r>
                            <a:rPr lang="es-ES" altLang="es-ES" i="1">
                              <a:latin typeface="Cambria Math" panose="02040503050406030204" pitchFamily="18" charset="0"/>
                            </a:rPr>
                            <m:t> </m:t>
                          </m:r>
                          <m:r>
                            <a:rPr lang="es-ES" altLang="es-ES" i="1">
                              <a:latin typeface="Cambria Math" panose="02040503050406030204" pitchFamily="18" charset="0"/>
                            </a:rPr>
                            <m:t>𝑣𝑎𝑟𝑖𝑎𝑏𝑙𝑒</m:t>
                          </m:r>
                        </m:num>
                        <m:den>
                          <m:r>
                            <a:rPr lang="es-ES" altLang="es-ES" i="1">
                              <a:latin typeface="Cambria Math" panose="02040503050406030204" pitchFamily="18" charset="0"/>
                            </a:rPr>
                            <m:t>𝑇𝑎𝑚𝑎</m:t>
                          </m:r>
                          <m:r>
                            <a:rPr lang="es-ES" altLang="es-ES" i="1">
                              <a:latin typeface="Cambria Math" panose="02040503050406030204" pitchFamily="18" charset="0"/>
                            </a:rPr>
                            <m:t>ñ</m:t>
                          </m:r>
                          <m:r>
                            <a:rPr lang="es-ES" altLang="es-ES" i="1">
                              <a:latin typeface="Cambria Math" panose="02040503050406030204" pitchFamily="18" charset="0"/>
                            </a:rPr>
                            <m:t>𝑜</m:t>
                          </m:r>
                          <m:r>
                            <a:rPr lang="es-ES" altLang="es-ES" i="1">
                              <a:latin typeface="Cambria Math" panose="02040503050406030204" pitchFamily="18" charset="0"/>
                            </a:rPr>
                            <m:t> </m:t>
                          </m:r>
                          <m:r>
                            <a:rPr lang="es-ES" altLang="es-ES" i="1">
                              <a:latin typeface="Cambria Math" panose="02040503050406030204" pitchFamily="18" charset="0"/>
                            </a:rPr>
                            <m:t>𝑑𝑒</m:t>
                          </m:r>
                          <m:r>
                            <a:rPr lang="es-ES" altLang="es-ES" i="1">
                              <a:latin typeface="Cambria Math" panose="02040503050406030204" pitchFamily="18" charset="0"/>
                            </a:rPr>
                            <m:t> </m:t>
                          </m:r>
                          <m:r>
                            <a:rPr lang="es-ES" altLang="es-ES" i="1">
                              <a:latin typeface="Cambria Math" panose="02040503050406030204" pitchFamily="18" charset="0"/>
                            </a:rPr>
                            <m:t>𝑙𝑎</m:t>
                          </m:r>
                          <m:r>
                            <a:rPr lang="es-ES" altLang="es-ES" i="1">
                              <a:latin typeface="Cambria Math" panose="02040503050406030204" pitchFamily="18" charset="0"/>
                            </a:rPr>
                            <m:t> </m:t>
                          </m:r>
                          <m:r>
                            <a:rPr lang="es-ES" altLang="es-ES" i="1">
                              <a:latin typeface="Cambria Math" panose="02040503050406030204" pitchFamily="18" charset="0"/>
                            </a:rPr>
                            <m:t>𝑚𝑢𝑒𝑠𝑡𝑟𝑎</m:t>
                          </m:r>
                        </m:den>
                      </m:f>
                      <m:r>
                        <a:rPr lang="es-ES" altLang="es-ES" i="1">
                          <a:latin typeface="Cambria Math" panose="02040503050406030204" pitchFamily="18" charset="0"/>
                        </a:rPr>
                        <m:t>=</m:t>
                      </m:r>
                      <m:f>
                        <m:fPr>
                          <m:ctrlPr>
                            <a:rPr lang="es-ES" altLang="es-ES" i="1">
                              <a:latin typeface="Cambria Math" panose="02040503050406030204" pitchFamily="18" charset="0"/>
                            </a:rPr>
                          </m:ctrlPr>
                        </m:fPr>
                        <m:num>
                          <m:sSub>
                            <m:sSubPr>
                              <m:ctrlPr>
                                <a:rPr lang="es-ES" altLang="es-ES" i="1">
                                  <a:latin typeface="Cambria Math" panose="02040503050406030204" pitchFamily="18" charset="0"/>
                                </a:rPr>
                              </m:ctrlPr>
                            </m:sSubPr>
                            <m:e>
                              <m:r>
                                <a:rPr lang="es-ES" altLang="es-ES" i="1">
                                  <a:latin typeface="Cambria Math" panose="02040503050406030204" pitchFamily="18" charset="0"/>
                                </a:rPr>
                                <m:t>𝑥</m:t>
                              </m:r>
                            </m:e>
                            <m:sub>
                              <m:r>
                                <a:rPr lang="es-ES" altLang="es-ES" i="1">
                                  <a:latin typeface="Cambria Math" panose="02040503050406030204" pitchFamily="18" charset="0"/>
                                </a:rPr>
                                <m:t>1</m:t>
                              </m:r>
                            </m:sub>
                          </m:sSub>
                          <m:r>
                            <a:rPr lang="es-ES" altLang="es-ES" i="1">
                              <a:latin typeface="Cambria Math" panose="02040503050406030204" pitchFamily="18" charset="0"/>
                            </a:rPr>
                            <m:t>+</m:t>
                          </m:r>
                          <m:sSub>
                            <m:sSubPr>
                              <m:ctrlPr>
                                <a:rPr lang="es-ES" altLang="es-ES" i="1">
                                  <a:latin typeface="Cambria Math" panose="02040503050406030204" pitchFamily="18" charset="0"/>
                                </a:rPr>
                              </m:ctrlPr>
                            </m:sSubPr>
                            <m:e>
                              <m:r>
                                <a:rPr lang="es-ES" altLang="es-ES" i="1">
                                  <a:latin typeface="Cambria Math" panose="02040503050406030204" pitchFamily="18" charset="0"/>
                                </a:rPr>
                                <m:t>𝑥</m:t>
                              </m:r>
                            </m:e>
                            <m:sub>
                              <m:r>
                                <a:rPr lang="es-ES" altLang="es-ES" i="1">
                                  <a:latin typeface="Cambria Math" panose="02040503050406030204" pitchFamily="18" charset="0"/>
                                </a:rPr>
                                <m:t>2</m:t>
                              </m:r>
                            </m:sub>
                          </m:sSub>
                          <m:r>
                            <a:rPr lang="es-ES" altLang="es-ES" i="1">
                              <a:latin typeface="Cambria Math" panose="02040503050406030204" pitchFamily="18" charset="0"/>
                            </a:rPr>
                            <m:t>+⋯+</m:t>
                          </m:r>
                          <m:sSub>
                            <m:sSubPr>
                              <m:ctrlPr>
                                <a:rPr lang="es-ES" altLang="es-ES" i="1">
                                  <a:latin typeface="Cambria Math" panose="02040503050406030204" pitchFamily="18" charset="0"/>
                                </a:rPr>
                              </m:ctrlPr>
                            </m:sSubPr>
                            <m:e>
                              <m:r>
                                <a:rPr lang="es-ES" altLang="es-ES" i="1">
                                  <a:latin typeface="Cambria Math" panose="02040503050406030204" pitchFamily="18" charset="0"/>
                                </a:rPr>
                                <m:t>𝑥</m:t>
                              </m:r>
                            </m:e>
                            <m:sub>
                              <m:r>
                                <a:rPr lang="es-ES" altLang="es-ES" i="1">
                                  <a:latin typeface="Cambria Math" panose="02040503050406030204" pitchFamily="18" charset="0"/>
                                </a:rPr>
                                <m:t>𝑛</m:t>
                              </m:r>
                            </m:sub>
                          </m:sSub>
                        </m:num>
                        <m:den>
                          <m:r>
                            <a:rPr lang="es-ES" altLang="es-ES" i="1">
                              <a:latin typeface="Cambria Math" panose="02040503050406030204" pitchFamily="18" charset="0"/>
                            </a:rPr>
                            <m:t>𝑛</m:t>
                          </m:r>
                        </m:den>
                      </m:f>
                      <m:r>
                        <a:rPr lang="es-ES" altLang="es-ES" b="0" i="1" smtClean="0">
                          <a:latin typeface="Cambria Math" panose="02040503050406030204" pitchFamily="18" charset="0"/>
                        </a:rPr>
                        <m:t>=</m:t>
                      </m:r>
                      <m:f>
                        <m:fPr>
                          <m:ctrlPr>
                            <a:rPr lang="es-ES" altLang="es-ES" b="0" i="1" smtClean="0">
                              <a:latin typeface="Cambria Math" panose="02040503050406030204" pitchFamily="18" charset="0"/>
                            </a:rPr>
                          </m:ctrlPr>
                        </m:fPr>
                        <m:num>
                          <m:nary>
                            <m:naryPr>
                              <m:chr m:val="∑"/>
                              <m:ctrlPr>
                                <a:rPr lang="es-ES" altLang="es-ES" b="0" i="1" smtClean="0">
                                  <a:latin typeface="Cambria Math" panose="02040503050406030204" pitchFamily="18" charset="0"/>
                                </a:rPr>
                              </m:ctrlPr>
                            </m:naryPr>
                            <m:sub>
                              <m:r>
                                <m:rPr>
                                  <m:brk m:alnAt="23"/>
                                </m:rPr>
                                <a:rPr lang="es-ES" altLang="es-ES" b="0" i="1" smtClean="0">
                                  <a:latin typeface="Cambria Math" panose="02040503050406030204" pitchFamily="18" charset="0"/>
                                </a:rPr>
                                <m:t>𝑖</m:t>
                              </m:r>
                              <m:r>
                                <a:rPr lang="es-ES" altLang="es-ES" b="0" i="1" smtClean="0">
                                  <a:latin typeface="Cambria Math" panose="02040503050406030204" pitchFamily="18" charset="0"/>
                                </a:rPr>
                                <m:t>=1</m:t>
                              </m:r>
                            </m:sub>
                            <m:sup>
                              <m:r>
                                <a:rPr lang="es-ES" altLang="es-ES" b="0" i="1" smtClean="0">
                                  <a:latin typeface="Cambria Math" panose="02040503050406030204" pitchFamily="18" charset="0"/>
                                </a:rPr>
                                <m:t>𝑛</m:t>
                              </m:r>
                            </m:sup>
                            <m:e>
                              <m:sSub>
                                <m:sSubPr>
                                  <m:ctrlPr>
                                    <a:rPr lang="es-ES" altLang="es-ES" b="0" i="1" smtClean="0">
                                      <a:latin typeface="Cambria Math" panose="02040503050406030204" pitchFamily="18" charset="0"/>
                                    </a:rPr>
                                  </m:ctrlPr>
                                </m:sSubPr>
                                <m:e>
                                  <m:r>
                                    <a:rPr lang="es-ES" altLang="es-ES" b="0" i="1" smtClean="0">
                                      <a:latin typeface="Cambria Math" panose="02040503050406030204" pitchFamily="18" charset="0"/>
                                    </a:rPr>
                                    <m:t>𝑥</m:t>
                                  </m:r>
                                </m:e>
                                <m:sub>
                                  <m:r>
                                    <a:rPr lang="es-ES" altLang="es-ES" b="0" i="1" smtClean="0">
                                      <a:latin typeface="Cambria Math" panose="02040503050406030204" pitchFamily="18" charset="0"/>
                                    </a:rPr>
                                    <m:t>𝑖</m:t>
                                  </m:r>
                                </m:sub>
                              </m:sSub>
                            </m:e>
                          </m:nary>
                        </m:num>
                        <m:den>
                          <m:r>
                            <a:rPr lang="es-ES" altLang="es-ES" b="0" i="1" smtClean="0">
                              <a:latin typeface="Cambria Math" panose="02040503050406030204" pitchFamily="18" charset="0"/>
                            </a:rPr>
                            <m:t>𝑛</m:t>
                          </m:r>
                        </m:den>
                      </m:f>
                    </m:oMath>
                  </m:oMathPara>
                </a14:m>
                <a:endParaRPr lang="es-ES" dirty="0"/>
              </a:p>
            </p:txBody>
          </p:sp>
        </mc:Choice>
        <mc:Fallback xmlns="">
          <p:sp>
            <p:nvSpPr>
              <p:cNvPr id="2" name="Rectángulo 1"/>
              <p:cNvSpPr>
                <a:spLocks noRot="1" noChangeAspect="1" noMove="1" noResize="1" noEditPoints="1" noAdjustHandles="1" noChangeArrowheads="1" noChangeShapeType="1" noTextEdit="1"/>
              </p:cNvSpPr>
              <p:nvPr/>
            </p:nvSpPr>
            <p:spPr>
              <a:xfrm>
                <a:off x="2142700" y="2949352"/>
                <a:ext cx="7498678" cy="635559"/>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1595652" y="5136526"/>
                <a:ext cx="7498678" cy="6355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s-ES" altLang="es-ES" i="1" smtClean="0">
                              <a:latin typeface="Cambria Math" panose="02040503050406030204" pitchFamily="18" charset="0"/>
                            </a:rPr>
                          </m:ctrlPr>
                        </m:accPr>
                        <m:e>
                          <m:r>
                            <a:rPr lang="es-ES" altLang="es-ES" i="1">
                              <a:latin typeface="Cambria Math" panose="02040503050406030204" pitchFamily="18" charset="0"/>
                            </a:rPr>
                            <m:t>𝑥</m:t>
                          </m:r>
                        </m:e>
                      </m:acc>
                      <m:r>
                        <a:rPr lang="es-ES" altLang="es-ES" i="1">
                          <a:latin typeface="Cambria Math" panose="02040503050406030204" pitchFamily="18" charset="0"/>
                        </a:rPr>
                        <m:t>=</m:t>
                      </m:r>
                      <m:f>
                        <m:fPr>
                          <m:ctrlPr>
                            <a:rPr lang="es-ES" altLang="es-ES" i="1">
                              <a:latin typeface="Cambria Math" panose="02040503050406030204" pitchFamily="18" charset="0"/>
                            </a:rPr>
                          </m:ctrlPr>
                        </m:fPr>
                        <m:num>
                          <m:r>
                            <a:rPr lang="es-ES" altLang="es-ES" b="0" i="1" smtClean="0">
                              <a:latin typeface="Cambria Math" panose="02040503050406030204" pitchFamily="18" charset="0"/>
                            </a:rPr>
                            <m:t>50</m:t>
                          </m:r>
                        </m:num>
                        <m:den>
                          <m:r>
                            <a:rPr lang="es-ES" altLang="es-ES" b="0" i="1" smtClean="0">
                              <a:latin typeface="Cambria Math" panose="02040503050406030204" pitchFamily="18" charset="0"/>
                            </a:rPr>
                            <m:t>7</m:t>
                          </m:r>
                        </m:den>
                      </m:f>
                      <m:r>
                        <a:rPr lang="es-ES" altLang="es-ES" i="1">
                          <a:latin typeface="Cambria Math" panose="02040503050406030204" pitchFamily="18" charset="0"/>
                        </a:rPr>
                        <m:t>=</m:t>
                      </m:r>
                      <m:r>
                        <a:rPr lang="es-ES" altLang="es-ES" b="0" i="1" smtClean="0">
                          <a:latin typeface="Cambria Math" panose="02040503050406030204" pitchFamily="18" charset="0"/>
                        </a:rPr>
                        <m:t>7.142857</m:t>
                      </m:r>
                    </m:oMath>
                  </m:oMathPara>
                </a14:m>
                <a:endParaRPr lang="es-ES" dirty="0"/>
              </a:p>
            </p:txBody>
          </p:sp>
        </mc:Choice>
        <mc:Fallback xmlns="">
          <p:sp>
            <p:nvSpPr>
              <p:cNvPr id="10" name="Rectángulo 9"/>
              <p:cNvSpPr>
                <a:spLocks noRot="1" noChangeAspect="1" noMove="1" noResize="1" noEditPoints="1" noAdjustHandles="1" noChangeArrowheads="1" noChangeShapeType="1" noTextEdit="1"/>
              </p:cNvSpPr>
              <p:nvPr/>
            </p:nvSpPr>
            <p:spPr>
              <a:xfrm>
                <a:off x="1595652" y="5136526"/>
                <a:ext cx="7498678" cy="635559"/>
              </a:xfrm>
              <a:prstGeom prst="rect">
                <a:avLst/>
              </a:prstGeom>
              <a:blipFill rotWithShape="0">
                <a:blip r:embed="rId3"/>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49610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54640" y="1573994"/>
            <a:ext cx="9756827" cy="1569660"/>
          </a:xfrm>
          <a:prstGeom prst="rect">
            <a:avLst/>
          </a:prstGeom>
        </p:spPr>
        <p:txBody>
          <a:bodyPr wrap="square">
            <a:spAutoFit/>
          </a:bodyPr>
          <a:lstStyle/>
          <a:p>
            <a:pPr>
              <a:lnSpc>
                <a:spcPct val="150000"/>
              </a:lnSpc>
            </a:pPr>
            <a:r>
              <a:rPr lang="es-ES" sz="1600" dirty="0"/>
              <a:t>La varianza a veces no se interpreta claramente, ya que se mide en unidades cuadráticas. Para evitar ese problema se define otra medida de dispersión, que es la desviación estándar, que se halla como la raíz cuadrada positiva de la varianza. La desviación típica informa sobre la dispersión de los datos respecto al valor de la media; cuanto mayor sea su valor, más dispersos estarán los datos.</a:t>
            </a:r>
            <a:endParaRPr lang="es-ES" sz="1600" b="1" dirty="0"/>
          </a:p>
        </p:txBody>
      </p:sp>
      <p:pic>
        <p:nvPicPr>
          <p:cNvPr id="4" name="Imagen 3"/>
          <p:cNvPicPr>
            <a:picLocks noChangeAspect="1"/>
          </p:cNvPicPr>
          <p:nvPr/>
        </p:nvPicPr>
        <p:blipFill>
          <a:blip r:embed="rId2"/>
          <a:stretch>
            <a:fillRect/>
          </a:stretch>
        </p:blipFill>
        <p:spPr>
          <a:xfrm>
            <a:off x="8564880" y="3346331"/>
            <a:ext cx="3135045" cy="3313017"/>
          </a:xfrm>
          <a:prstGeom prst="rect">
            <a:avLst/>
          </a:prstGeom>
        </p:spPr>
      </p:pic>
      <p:sp>
        <p:nvSpPr>
          <p:cNvPr id="5" name="Rectángulo 4"/>
          <p:cNvSpPr/>
          <p:nvPr/>
        </p:nvSpPr>
        <p:spPr>
          <a:xfrm>
            <a:off x="4378253" y="1027049"/>
            <a:ext cx="2778325"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La Desviación Estándar</a:t>
            </a:r>
            <a:endParaRPr lang="es-ES" b="1"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8" name="CuadroTexto 7"/>
          <p:cNvSpPr txBox="1"/>
          <p:nvPr/>
        </p:nvSpPr>
        <p:spPr>
          <a:xfrm>
            <a:off x="1547321" y="3789503"/>
            <a:ext cx="7488394" cy="830997"/>
          </a:xfrm>
          <a:prstGeom prst="rect">
            <a:avLst/>
          </a:prstGeom>
          <a:noFill/>
        </p:spPr>
        <p:txBody>
          <a:bodyPr wrap="square" rtlCol="0">
            <a:spAutoFit/>
          </a:bodyPr>
          <a:lstStyle/>
          <a:p>
            <a:r>
              <a:rPr lang="es-ES" sz="1600" b="1" dirty="0"/>
              <a:t>Ejemplo:</a:t>
            </a:r>
          </a:p>
          <a:p>
            <a:r>
              <a:rPr lang="es-ES" sz="1600" dirty="0"/>
              <a:t>Promedios ponderados de notas de una muestra de estudiantes universitarios según sexo.</a:t>
            </a:r>
          </a:p>
        </p:txBody>
      </p:sp>
      <mc:AlternateContent xmlns:mc="http://schemas.openxmlformats.org/markup-compatibility/2006" xmlns:a14="http://schemas.microsoft.com/office/drawing/2010/main">
        <mc:Choice Requires="a14">
          <p:sp>
            <p:nvSpPr>
              <p:cNvPr id="15" name="CuadroTexto 14"/>
              <p:cNvSpPr txBox="1"/>
              <p:nvPr/>
            </p:nvSpPr>
            <p:spPr>
              <a:xfrm>
                <a:off x="6756868" y="4891979"/>
                <a:ext cx="1239635"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𝑥</m:t>
                          </m:r>
                        </m:e>
                      </m:acc>
                      <m:r>
                        <a:rPr lang="es-ES" sz="1600" b="0" i="1" smtClean="0">
                          <a:latin typeface="Cambria Math" panose="02040503050406030204" pitchFamily="18" charset="0"/>
                        </a:rPr>
                        <m:t>=7.7</m:t>
                      </m:r>
                    </m:oMath>
                  </m:oMathPara>
                </a14:m>
                <a:endParaRPr lang="es-ES" sz="1600" b="0" dirty="0"/>
              </a:p>
              <a:p>
                <a:pPr/>
                <a14:m>
                  <m:oMathPara xmlns:m="http://schemas.openxmlformats.org/officeDocument/2006/math">
                    <m:oMathParaPr>
                      <m:jc m:val="centerGroup"/>
                    </m:oMathParaPr>
                    <m:oMath xmlns:m="http://schemas.openxmlformats.org/officeDocument/2006/math">
                      <m:sSubSup>
                        <m:sSubSupPr>
                          <m:ctrlPr>
                            <a:rPr lang="es-ES" sz="1600" i="1">
                              <a:latin typeface="Cambria Math" panose="02040503050406030204" pitchFamily="18" charset="0"/>
                            </a:rPr>
                          </m:ctrlPr>
                        </m:sSubSupPr>
                        <m:e>
                          <m:r>
                            <a:rPr lang="es-ES" sz="1600" i="1">
                              <a:latin typeface="Cambria Math" panose="02040503050406030204" pitchFamily="18" charset="0"/>
                            </a:rPr>
                            <m:t>𝑆</m:t>
                          </m:r>
                        </m:e>
                        <m:sub>
                          <m:r>
                            <a:rPr lang="es-ES" sz="1600" i="1">
                              <a:latin typeface="Cambria Math" panose="02040503050406030204" pitchFamily="18" charset="0"/>
                            </a:rPr>
                            <m:t>𝑥</m:t>
                          </m:r>
                        </m:sub>
                        <m:sup>
                          <m:r>
                            <a:rPr lang="es-ES" sz="1600" i="1">
                              <a:latin typeface="Cambria Math" panose="02040503050406030204" pitchFamily="18" charset="0"/>
                            </a:rPr>
                            <m:t>2</m:t>
                          </m:r>
                        </m:sup>
                      </m:sSubSup>
                      <m:r>
                        <a:rPr lang="es-ES" sz="1600" i="1">
                          <a:latin typeface="Cambria Math" panose="02040503050406030204" pitchFamily="18" charset="0"/>
                        </a:rPr>
                        <m:t>=1.8925</m:t>
                      </m:r>
                    </m:oMath>
                  </m:oMathPara>
                </a14:m>
                <a:endParaRPr lang="es-ES" sz="1600" dirty="0"/>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𝑆</m:t>
                          </m:r>
                        </m:e>
                        <m:sub>
                          <m:r>
                            <a:rPr lang="es-ES" sz="1600" i="1">
                              <a:latin typeface="Cambria Math" panose="02040503050406030204" pitchFamily="18" charset="0"/>
                            </a:rPr>
                            <m:t>𝑥</m:t>
                          </m:r>
                        </m:sub>
                      </m:sSub>
                      <m:r>
                        <a:rPr lang="es-ES" sz="1600" i="1">
                          <a:latin typeface="Cambria Math" panose="02040503050406030204" pitchFamily="18" charset="0"/>
                        </a:rPr>
                        <m:t>=1.37568</m:t>
                      </m:r>
                    </m:oMath>
                  </m:oMathPara>
                </a14:m>
                <a:endParaRPr lang="es-ES" sz="1600" b="0"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6756868" y="4891979"/>
                <a:ext cx="1239635" cy="738664"/>
              </a:xfrm>
              <a:prstGeom prst="rect">
                <a:avLst/>
              </a:prstGeom>
              <a:blipFill rotWithShape="0">
                <a:blip r:embed="rId4"/>
                <a:stretch>
                  <a:fillRect l="-2941" r="-2451" b="-2459"/>
                </a:stretch>
              </a:blipFill>
            </p:spPr>
            <p:txBody>
              <a:bodyPr/>
              <a:lstStyle/>
              <a:p>
                <a:r>
                  <a:rPr lang="es-ES">
                    <a:noFill/>
                  </a:rPr>
                  <a:t> </a:t>
                </a:r>
              </a:p>
            </p:txBody>
          </p:sp>
        </mc:Fallback>
      </mc:AlternateContent>
      <p:pic>
        <p:nvPicPr>
          <p:cNvPr id="19" name="Imagen 18"/>
          <p:cNvPicPr>
            <a:picLocks noChangeAspect="1"/>
          </p:cNvPicPr>
          <p:nvPr/>
        </p:nvPicPr>
        <p:blipFill>
          <a:blip r:embed="rId5"/>
          <a:stretch>
            <a:fillRect/>
          </a:stretch>
        </p:blipFill>
        <p:spPr>
          <a:xfrm>
            <a:off x="1475623" y="4601578"/>
            <a:ext cx="866775" cy="1504950"/>
          </a:xfrm>
          <a:prstGeom prst="rect">
            <a:avLst/>
          </a:prstGeom>
        </p:spPr>
      </p:pic>
      <p:pic>
        <p:nvPicPr>
          <p:cNvPr id="20" name="Imagen 19"/>
          <p:cNvPicPr>
            <a:picLocks noChangeAspect="1"/>
          </p:cNvPicPr>
          <p:nvPr/>
        </p:nvPicPr>
        <p:blipFill>
          <a:blip r:embed="rId6"/>
          <a:stretch>
            <a:fillRect/>
          </a:stretch>
        </p:blipFill>
        <p:spPr>
          <a:xfrm>
            <a:off x="5618394" y="4586733"/>
            <a:ext cx="971550" cy="1495425"/>
          </a:xfrm>
          <a:prstGeom prst="rect">
            <a:avLst/>
          </a:prstGeom>
        </p:spPr>
      </p:pic>
      <mc:AlternateContent xmlns:mc="http://schemas.openxmlformats.org/markup-compatibility/2006" xmlns:a14="http://schemas.microsoft.com/office/drawing/2010/main">
        <mc:Choice Requires="a14">
          <p:sp>
            <p:nvSpPr>
              <p:cNvPr id="21" name="CuadroTexto 20"/>
              <p:cNvSpPr txBox="1"/>
              <p:nvPr/>
            </p:nvSpPr>
            <p:spPr>
              <a:xfrm>
                <a:off x="2477002" y="4911390"/>
                <a:ext cx="1253613"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𝑥</m:t>
                          </m:r>
                        </m:e>
                      </m:acc>
                      <m:r>
                        <a:rPr lang="es-ES" sz="1600" b="0" i="1" smtClean="0">
                          <a:latin typeface="Cambria Math" panose="02040503050406030204" pitchFamily="18" charset="0"/>
                        </a:rPr>
                        <m:t>=8.225</m:t>
                      </m:r>
                    </m:oMath>
                  </m:oMathPara>
                </a14:m>
                <a:endParaRPr lang="es-ES" sz="1600" b="0" dirty="0"/>
              </a:p>
              <a:p>
                <a:pPr/>
                <a14:m>
                  <m:oMathPara xmlns:m="http://schemas.openxmlformats.org/officeDocument/2006/math">
                    <m:oMathParaPr>
                      <m:jc m:val="centerGroup"/>
                    </m:oMathParaPr>
                    <m:oMath xmlns:m="http://schemas.openxmlformats.org/officeDocument/2006/math">
                      <m:sSubSup>
                        <m:sSubSupPr>
                          <m:ctrlPr>
                            <a:rPr lang="es-ES" sz="1600" i="1">
                              <a:latin typeface="Cambria Math" panose="02040503050406030204" pitchFamily="18" charset="0"/>
                            </a:rPr>
                          </m:ctrlPr>
                        </m:sSubSupPr>
                        <m:e>
                          <m:r>
                            <a:rPr lang="es-ES" sz="1600" i="1">
                              <a:latin typeface="Cambria Math" panose="02040503050406030204" pitchFamily="18" charset="0"/>
                            </a:rPr>
                            <m:t>𝑆</m:t>
                          </m:r>
                        </m:e>
                        <m:sub>
                          <m:r>
                            <a:rPr lang="es-ES" sz="1600" i="1">
                              <a:latin typeface="Cambria Math" panose="02040503050406030204" pitchFamily="18" charset="0"/>
                            </a:rPr>
                            <m:t>𝑥</m:t>
                          </m:r>
                        </m:sub>
                        <m:sup>
                          <m:r>
                            <a:rPr lang="es-ES" sz="1600" i="1">
                              <a:latin typeface="Cambria Math" panose="02040503050406030204" pitchFamily="18" charset="0"/>
                            </a:rPr>
                            <m:t>2</m:t>
                          </m:r>
                        </m:sup>
                      </m:sSubSup>
                      <m:r>
                        <a:rPr lang="es-ES" sz="1600" i="1">
                          <a:latin typeface="Cambria Math" panose="02040503050406030204" pitchFamily="18" charset="0"/>
                        </a:rPr>
                        <m:t>=0.44214</m:t>
                      </m:r>
                    </m:oMath>
                  </m:oMathPara>
                </a14:m>
                <a:endParaRPr lang="es-ES" sz="1600" b="0" dirty="0"/>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𝑆</m:t>
                          </m:r>
                        </m:e>
                        <m:sub>
                          <m:r>
                            <a:rPr lang="es-ES" sz="1600" i="1">
                              <a:latin typeface="Cambria Math" panose="02040503050406030204" pitchFamily="18" charset="0"/>
                            </a:rPr>
                            <m:t>𝑥</m:t>
                          </m:r>
                        </m:sub>
                      </m:sSub>
                      <m:r>
                        <a:rPr lang="es-ES" sz="1600" i="1">
                          <a:latin typeface="Cambria Math" panose="02040503050406030204" pitchFamily="18" charset="0"/>
                        </a:rPr>
                        <m:t>=0.66494</m:t>
                      </m:r>
                    </m:oMath>
                  </m:oMathPara>
                </a14:m>
                <a:endParaRPr lang="es-ES" sz="1600" b="0" dirty="0"/>
              </a:p>
            </p:txBody>
          </p:sp>
        </mc:Choice>
        <mc:Fallback xmlns="">
          <p:sp>
            <p:nvSpPr>
              <p:cNvPr id="21" name="CuadroTexto 20"/>
              <p:cNvSpPr txBox="1">
                <a:spLocks noRot="1" noChangeAspect="1" noMove="1" noResize="1" noEditPoints="1" noAdjustHandles="1" noChangeArrowheads="1" noChangeShapeType="1" noTextEdit="1"/>
              </p:cNvSpPr>
              <p:nvPr/>
            </p:nvSpPr>
            <p:spPr>
              <a:xfrm>
                <a:off x="2477002" y="4911390"/>
                <a:ext cx="1253613" cy="738664"/>
              </a:xfrm>
              <a:prstGeom prst="rect">
                <a:avLst/>
              </a:prstGeom>
              <a:blipFill rotWithShape="0">
                <a:blip r:embed="rId7"/>
                <a:stretch>
                  <a:fillRect l="-2913" r="-2913" b="-2479"/>
                </a:stretch>
              </a:blipFill>
            </p:spPr>
            <p:txBody>
              <a:bodyPr/>
              <a:lstStyle/>
              <a:p>
                <a:r>
                  <a:rPr lang="es-ES">
                    <a:noFill/>
                  </a:rPr>
                  <a:t> </a:t>
                </a:r>
              </a:p>
            </p:txBody>
          </p:sp>
        </mc:Fallback>
      </mc:AlternateContent>
      <p:pic>
        <p:nvPicPr>
          <p:cNvPr id="7" name="Imagen 6">
            <a:extLst>
              <a:ext uri="{FF2B5EF4-FFF2-40B4-BE49-F238E27FC236}">
                <a16:creationId xmlns:a16="http://schemas.microsoft.com/office/drawing/2014/main" id="{C689BEF4-4AA1-42CA-9515-1CACC82C4488}"/>
              </a:ext>
            </a:extLst>
          </p:cNvPr>
          <p:cNvPicPr>
            <a:picLocks noChangeAspect="1"/>
          </p:cNvPicPr>
          <p:nvPr/>
        </p:nvPicPr>
        <p:blipFill>
          <a:blip r:embed="rId8"/>
          <a:stretch>
            <a:fillRect/>
          </a:stretch>
        </p:blipFill>
        <p:spPr>
          <a:xfrm>
            <a:off x="4852987" y="3045807"/>
            <a:ext cx="2486025" cy="828675"/>
          </a:xfrm>
          <a:prstGeom prst="rect">
            <a:avLst/>
          </a:prstGeom>
        </p:spPr>
      </p:pic>
    </p:spTree>
    <p:extLst>
      <p:ext uri="{BB962C8B-B14F-4D97-AF65-F5344CB8AC3E}">
        <p14:creationId xmlns:p14="http://schemas.microsoft.com/office/powerpoint/2010/main" val="389695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sz="3200" b="1" dirty="0">
                <a:solidFill>
                  <a:schemeClr val="accent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Teoremas sobre la varianza</a:t>
            </a:r>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1003190" y="1540764"/>
                <a:ext cx="7116682" cy="3776472"/>
              </a:xfrm>
            </p:spPr>
            <p:txBody>
              <a:bodyPr>
                <a:normAutofit/>
              </a:bodyPr>
              <a:lstStyle/>
              <a:p>
                <a:pPr marL="0" indent="0">
                  <a:buNone/>
                </a:pPr>
                <a:endParaRPr lang="es-CR" sz="2000" dirty="0">
                  <a:latin typeface="Times New Roman" panose="02020603050405020304" pitchFamily="18" charset="0"/>
                  <a:cs typeface="Times New Roman" panose="02020603050405020304" pitchFamily="18" charset="0"/>
                </a:endParaRPr>
              </a:p>
              <a:p>
                <a:pPr marL="0" indent="0">
                  <a:buNone/>
                </a:pPr>
                <a:r>
                  <a:rPr lang="es-CR" sz="2000" dirty="0">
                    <a:latin typeface="Times New Roman" panose="02020603050405020304" pitchFamily="18" charset="0"/>
                    <a:cs typeface="Times New Roman" panose="02020603050405020304" pitchFamily="18" charset="0"/>
                  </a:rPr>
                  <a:t>1. </a:t>
                </a:r>
                <a:r>
                  <a:rPr lang="el-GR" sz="2000" dirty="0">
                    <a:latin typeface="Times New Roman" panose="02020603050405020304" pitchFamily="18" charset="0"/>
                    <a:cs typeface="Times New Roman" panose="02020603050405020304" pitchFamily="18" charset="0"/>
                  </a:rPr>
                  <a:t>σ</a:t>
                </a:r>
                <a:r>
                  <a:rPr lang="es-CR" sz="2000" baseline="30000" dirty="0">
                    <a:latin typeface="Times New Roman" panose="02020603050405020304" pitchFamily="18" charset="0"/>
                    <a:cs typeface="Times New Roman" panose="02020603050405020304" pitchFamily="18" charset="0"/>
                  </a:rPr>
                  <a:t>2 </a:t>
                </a:r>
                <a:r>
                  <a:rPr lang="es-CR" sz="2000" dirty="0">
                    <a:latin typeface="Times New Roman" panose="02020603050405020304" pitchFamily="18" charset="0"/>
                    <a:cs typeface="Times New Roman" panose="02020603050405020304" pitchFamily="18" charset="0"/>
                  </a:rPr>
                  <a:t>=E </a:t>
                </a:r>
                <a14:m>
                  <m:oMath xmlns:m="http://schemas.openxmlformats.org/officeDocument/2006/math">
                    <m:d>
                      <m:dPr>
                        <m:begChr m:val="["/>
                        <m:endChr m:val="]"/>
                        <m:ctrlPr>
                          <a:rPr lang="es-CR" sz="2000" i="1" smtClean="0">
                            <a:latin typeface="Cambria Math" panose="02040503050406030204" pitchFamily="18" charset="0"/>
                          </a:rPr>
                        </m:ctrlPr>
                      </m:dPr>
                      <m:e>
                        <m:r>
                          <m:rPr>
                            <m:nor/>
                          </m:rPr>
                          <a:rPr lang="es-CR" sz="2000" dirty="0">
                            <a:latin typeface="Times New Roman" panose="02020603050405020304" pitchFamily="18" charset="0"/>
                            <a:cs typeface="Times New Roman" panose="02020603050405020304" pitchFamily="18" charset="0"/>
                          </a:rPr>
                          <m:t>(</m:t>
                        </m:r>
                        <m:r>
                          <m:rPr>
                            <m:nor/>
                          </m:rPr>
                          <a:rPr lang="es-CR" sz="2000" dirty="0">
                            <a:latin typeface="Times New Roman" panose="02020603050405020304" pitchFamily="18" charset="0"/>
                            <a:cs typeface="Times New Roman" panose="02020603050405020304" pitchFamily="18" charset="0"/>
                          </a:rPr>
                          <m:t>X</m:t>
                        </m:r>
                        <m:r>
                          <m:rPr>
                            <m:nor/>
                          </m:rPr>
                          <a:rPr lang="es-CR" sz="2000" dirty="0">
                            <a:latin typeface="Times New Roman" panose="02020603050405020304" pitchFamily="18" charset="0"/>
                            <a:cs typeface="Times New Roman" panose="02020603050405020304" pitchFamily="18" charset="0"/>
                          </a:rPr>
                          <m:t>−µ)2</m:t>
                        </m:r>
                      </m:e>
                    </m:d>
                  </m:oMath>
                </a14:m>
                <a:r>
                  <a:rPr lang="es-CR" sz="2000" dirty="0">
                    <a:latin typeface="Times New Roman" panose="02020603050405020304" pitchFamily="18" charset="0"/>
                    <a:cs typeface="Times New Roman" panose="02020603050405020304" pitchFamily="18" charset="0"/>
                  </a:rPr>
                  <a:t> = E(X</a:t>
                </a:r>
                <a:r>
                  <a:rPr lang="es-CR" sz="2000" baseline="30000" dirty="0">
                    <a:latin typeface="Times New Roman" panose="02020603050405020304" pitchFamily="18" charset="0"/>
                    <a:cs typeface="Times New Roman" panose="02020603050405020304" pitchFamily="18" charset="0"/>
                  </a:rPr>
                  <a:t>2</a:t>
                </a:r>
                <a:r>
                  <a:rPr lang="es-CR" sz="2000" dirty="0">
                    <a:latin typeface="Times New Roman" panose="02020603050405020304" pitchFamily="18" charset="0"/>
                    <a:cs typeface="Times New Roman" panose="02020603050405020304" pitchFamily="18" charset="0"/>
                  </a:rPr>
                  <a:t> )-µ</a:t>
                </a:r>
                <a:r>
                  <a:rPr lang="es-CR" sz="2000" baseline="30000" dirty="0">
                    <a:latin typeface="Times New Roman" panose="02020603050405020304" pitchFamily="18" charset="0"/>
                    <a:cs typeface="Times New Roman" panose="02020603050405020304" pitchFamily="18" charset="0"/>
                  </a:rPr>
                  <a:t>2</a:t>
                </a:r>
                <a:r>
                  <a:rPr lang="es-CR" sz="2000" dirty="0">
                    <a:latin typeface="Times New Roman" panose="02020603050405020304" pitchFamily="18" charset="0"/>
                    <a:cs typeface="Times New Roman" panose="02020603050405020304" pitchFamily="18" charset="0"/>
                  </a:rPr>
                  <a:t> = E(X</a:t>
                </a:r>
                <a:r>
                  <a:rPr lang="es-CR" sz="2000" baseline="30000" dirty="0">
                    <a:latin typeface="Times New Roman" panose="02020603050405020304" pitchFamily="18" charset="0"/>
                    <a:cs typeface="Times New Roman" panose="02020603050405020304" pitchFamily="18" charset="0"/>
                  </a:rPr>
                  <a:t>2</a:t>
                </a:r>
                <a:r>
                  <a:rPr lang="es-CR" sz="20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s-CR" sz="2000" i="1">
                            <a:latin typeface="Cambria Math" panose="02040503050406030204" pitchFamily="18" charset="0"/>
                          </a:rPr>
                        </m:ctrlPr>
                      </m:dPr>
                      <m:e>
                        <m:r>
                          <m:rPr>
                            <m:nor/>
                          </m:rPr>
                          <a:rPr lang="es-CR" sz="2000" b="0" i="0" smtClean="0">
                            <a:latin typeface="Times New Roman" panose="02020603050405020304" pitchFamily="18" charset="0"/>
                            <a:cs typeface="Times New Roman" panose="02020603050405020304" pitchFamily="18" charset="0"/>
                          </a:rPr>
                          <m:t>E</m:t>
                        </m:r>
                        <m:r>
                          <m:rPr>
                            <m:nor/>
                          </m:rPr>
                          <a:rPr lang="es-CR" sz="2000" dirty="0">
                            <a:latin typeface="Times New Roman" panose="02020603050405020304" pitchFamily="18" charset="0"/>
                            <a:cs typeface="Times New Roman" panose="02020603050405020304" pitchFamily="18" charset="0"/>
                          </a:rPr>
                          <m:t>(</m:t>
                        </m:r>
                        <m:r>
                          <m:rPr>
                            <m:nor/>
                          </m:rPr>
                          <a:rPr lang="es-CR" sz="2000" dirty="0">
                            <a:latin typeface="Times New Roman" panose="02020603050405020304" pitchFamily="18" charset="0"/>
                            <a:cs typeface="Times New Roman" panose="02020603050405020304" pitchFamily="18" charset="0"/>
                          </a:rPr>
                          <m:t>X</m:t>
                        </m:r>
                        <m:r>
                          <m:rPr>
                            <m:nor/>
                          </m:rPr>
                          <a:rPr lang="es-CR" sz="2000" dirty="0">
                            <a:latin typeface="Times New Roman" panose="02020603050405020304" pitchFamily="18" charset="0"/>
                            <a:cs typeface="Times New Roman" panose="02020603050405020304" pitchFamily="18" charset="0"/>
                          </a:rPr>
                          <m:t>)</m:t>
                        </m:r>
                      </m:e>
                    </m:d>
                  </m:oMath>
                </a14:m>
                <a:r>
                  <a:rPr lang="es-CR" sz="2000" baseline="30000" dirty="0">
                    <a:latin typeface="Times New Roman" panose="02020603050405020304" pitchFamily="18" charset="0"/>
                    <a:cs typeface="Times New Roman" panose="02020603050405020304" pitchFamily="18" charset="0"/>
                  </a:rPr>
                  <a:t>2</a:t>
                </a:r>
                <a:r>
                  <a:rPr lang="es-CR" sz="2000" dirty="0">
                    <a:latin typeface="Times New Roman" panose="02020603050405020304" pitchFamily="18" charset="0"/>
                    <a:cs typeface="Times New Roman" panose="02020603050405020304" pitchFamily="18" charset="0"/>
                  </a:rPr>
                  <a:t>, donde µ=E(X)</a:t>
                </a:r>
              </a:p>
              <a:p>
                <a:pPr marL="0" indent="0">
                  <a:buNone/>
                </a:pPr>
                <a:endParaRPr lang="es-CR" sz="2000" dirty="0">
                  <a:latin typeface="Times New Roman" panose="02020603050405020304" pitchFamily="18" charset="0"/>
                  <a:cs typeface="Times New Roman" panose="02020603050405020304" pitchFamily="18" charset="0"/>
                </a:endParaRPr>
              </a:p>
              <a:p>
                <a:pPr marL="0" indent="0">
                  <a:buNone/>
                </a:pPr>
                <a:r>
                  <a:rPr lang="es-CR" sz="2000" dirty="0">
                    <a:latin typeface="Times New Roman" panose="02020603050405020304" pitchFamily="18" charset="0"/>
                    <a:cs typeface="Times New Roman" panose="02020603050405020304" pitchFamily="18" charset="0"/>
                  </a:rPr>
                  <a:t>2. Si c es una constante cualquiera, Var(c*X) = c</a:t>
                </a:r>
                <a:r>
                  <a:rPr lang="es-CR" sz="2000" baseline="30000" dirty="0">
                    <a:latin typeface="Times New Roman" panose="02020603050405020304" pitchFamily="18" charset="0"/>
                    <a:cs typeface="Times New Roman" panose="02020603050405020304" pitchFamily="18" charset="0"/>
                  </a:rPr>
                  <a:t>2 </a:t>
                </a:r>
                <a:r>
                  <a:rPr lang="es-CR" sz="2000" dirty="0">
                    <a:latin typeface="Times New Roman" panose="02020603050405020304" pitchFamily="18" charset="0"/>
                    <a:cs typeface="Times New Roman" panose="02020603050405020304" pitchFamily="18" charset="0"/>
                  </a:rPr>
                  <a:t> Var (X)</a:t>
                </a:r>
              </a:p>
              <a:p>
                <a:pPr marL="0" indent="0">
                  <a:buNone/>
                </a:pPr>
                <a:endParaRPr lang="es-CR" sz="2000" baseline="30000" dirty="0">
                  <a:latin typeface="Times New Roman" panose="02020603050405020304" pitchFamily="18" charset="0"/>
                  <a:cs typeface="Times New Roman" panose="02020603050405020304" pitchFamily="18" charset="0"/>
                </a:endParaRPr>
              </a:p>
              <a:p>
                <a:pPr marL="0" indent="0">
                  <a:buNone/>
                </a:pPr>
                <a:r>
                  <a:rPr lang="es-CR" sz="2000" dirty="0">
                    <a:latin typeface="Times New Roman" panose="02020603050405020304" pitchFamily="18" charset="0"/>
                    <a:cs typeface="Times New Roman" panose="02020603050405020304" pitchFamily="18" charset="0"/>
                  </a:rPr>
                  <a:t>3. La cantidad E</a:t>
                </a:r>
                <a14:m>
                  <m:oMath xmlns:m="http://schemas.openxmlformats.org/officeDocument/2006/math">
                    <m:d>
                      <m:dPr>
                        <m:begChr m:val="["/>
                        <m:endChr m:val="]"/>
                        <m:ctrlPr>
                          <a:rPr lang="es-CR" sz="2000" i="1">
                            <a:latin typeface="Cambria Math" panose="02040503050406030204" pitchFamily="18" charset="0"/>
                          </a:rPr>
                        </m:ctrlPr>
                      </m:dPr>
                      <m:e>
                        <m:r>
                          <m:rPr>
                            <m:nor/>
                          </m:rPr>
                          <a:rPr lang="es-CR" sz="2000" dirty="0">
                            <a:latin typeface="Times New Roman" panose="02020603050405020304" pitchFamily="18" charset="0"/>
                            <a:cs typeface="Times New Roman" panose="02020603050405020304" pitchFamily="18" charset="0"/>
                          </a:rPr>
                          <m:t>(</m:t>
                        </m:r>
                        <m:r>
                          <m:rPr>
                            <m:nor/>
                          </m:rPr>
                          <a:rPr lang="es-CR" sz="2000" dirty="0">
                            <a:latin typeface="Times New Roman" panose="02020603050405020304" pitchFamily="18" charset="0"/>
                            <a:cs typeface="Times New Roman" panose="02020603050405020304" pitchFamily="18" charset="0"/>
                          </a:rPr>
                          <m:t>X</m:t>
                        </m:r>
                        <m:r>
                          <m:rPr>
                            <m:nor/>
                          </m:rPr>
                          <a:rPr lang="es-CR" sz="2000" dirty="0">
                            <a:latin typeface="Times New Roman" panose="02020603050405020304" pitchFamily="18" charset="0"/>
                            <a:cs typeface="Times New Roman" panose="02020603050405020304" pitchFamily="18" charset="0"/>
                          </a:rPr>
                          <m:t>−</m:t>
                        </m:r>
                        <m:r>
                          <m:rPr>
                            <m:nor/>
                          </m:rPr>
                          <a:rPr lang="es-CR" sz="2000" b="0" i="0" dirty="0" smtClean="0">
                            <a:latin typeface="Times New Roman" panose="02020603050405020304" pitchFamily="18" charset="0"/>
                            <a:cs typeface="Times New Roman" panose="02020603050405020304" pitchFamily="18" charset="0"/>
                          </a:rPr>
                          <m:t>a</m:t>
                        </m:r>
                        <m:r>
                          <m:rPr>
                            <m:nor/>
                          </m:rPr>
                          <a:rPr lang="es-CR" sz="2000" dirty="0">
                            <a:latin typeface="Times New Roman" panose="02020603050405020304" pitchFamily="18" charset="0"/>
                            <a:cs typeface="Times New Roman" panose="02020603050405020304" pitchFamily="18" charset="0"/>
                          </a:rPr>
                          <m:t>)</m:t>
                        </m:r>
                        <m:r>
                          <m:rPr>
                            <m:nor/>
                          </m:rPr>
                          <a:rPr lang="es-CR" sz="2000" baseline="30000" dirty="0">
                            <a:latin typeface="Times New Roman" panose="02020603050405020304" pitchFamily="18" charset="0"/>
                            <a:cs typeface="Times New Roman" panose="02020603050405020304" pitchFamily="18" charset="0"/>
                          </a:rPr>
                          <m:t>2</m:t>
                        </m:r>
                      </m:e>
                    </m:d>
                    <m:r>
                      <a:rPr lang="es-CR" sz="2000" i="1" dirty="0" smtClean="0">
                        <a:latin typeface="Cambria Math" panose="02040503050406030204" pitchFamily="18" charset="0"/>
                      </a:rPr>
                      <m:t> </m:t>
                    </m:r>
                  </m:oMath>
                </a14:m>
                <a:r>
                  <a:rPr lang="es-CR" sz="2000" dirty="0">
                    <a:latin typeface="Times New Roman" panose="02020603050405020304" pitchFamily="18" charset="0"/>
                    <a:cs typeface="Times New Roman" panose="02020603050405020304" pitchFamily="18" charset="0"/>
                  </a:rPr>
                  <a:t>es mínima cuando a=µ</a:t>
                </a:r>
                <a:r>
                  <a:rPr lang="es-CR" sz="2000" baseline="30000" dirty="0">
                    <a:latin typeface="Times New Roman" panose="02020603050405020304" pitchFamily="18" charset="0"/>
                    <a:cs typeface="Times New Roman" panose="02020603050405020304" pitchFamily="18" charset="0"/>
                  </a:rPr>
                  <a:t>2 </a:t>
                </a:r>
                <a:r>
                  <a:rPr lang="es-CR" sz="2000" dirty="0">
                    <a:latin typeface="Times New Roman" panose="02020603050405020304" pitchFamily="18" charset="0"/>
                    <a:cs typeface="Times New Roman" panose="02020603050405020304" pitchFamily="18" charset="0"/>
                  </a:rPr>
                  <a:t>= E(X)</a:t>
                </a:r>
              </a:p>
              <a:p>
                <a:pPr marL="0" indent="0">
                  <a:buNone/>
                </a:pPr>
                <a:endParaRPr lang="es-CR" sz="2000" dirty="0">
                  <a:latin typeface="Times New Roman" panose="02020603050405020304" pitchFamily="18" charset="0"/>
                  <a:cs typeface="Times New Roman" panose="02020603050405020304" pitchFamily="18" charset="0"/>
                </a:endParaRPr>
              </a:p>
              <a:p>
                <a:pPr marL="0" indent="0">
                  <a:buNone/>
                </a:pPr>
                <a:r>
                  <a:rPr lang="es-CR" sz="2000" dirty="0">
                    <a:latin typeface="Times New Roman" panose="02020603050405020304" pitchFamily="18" charset="0"/>
                    <a:cs typeface="Times New Roman" panose="02020603050405020304" pitchFamily="18" charset="0"/>
                  </a:rPr>
                  <a:t>4. Si X y </a:t>
                </a:r>
                <a:r>
                  <a:rPr lang="es-CR" sz="2000" dirty="0" err="1">
                    <a:latin typeface="Times New Roman" panose="02020603050405020304" pitchFamily="18" charset="0"/>
                    <a:cs typeface="Times New Roman" panose="02020603050405020304" pitchFamily="18" charset="0"/>
                  </a:rPr>
                  <a:t>Y</a:t>
                </a:r>
                <a:r>
                  <a:rPr lang="es-CR" sz="2000" dirty="0">
                    <a:latin typeface="Times New Roman" panose="02020603050405020304" pitchFamily="18" charset="0"/>
                    <a:cs typeface="Times New Roman" panose="02020603050405020304" pitchFamily="18" charset="0"/>
                  </a:rPr>
                  <a:t> son variables aleatorias independientes.</a:t>
                </a:r>
              </a:p>
              <a:p>
                <a:pPr marL="800100" lvl="2" indent="0" algn="ctr">
                  <a:buNone/>
                </a:pPr>
                <a:r>
                  <a:rPr lang="es-CR" dirty="0">
                    <a:latin typeface="Times New Roman" panose="02020603050405020304" pitchFamily="18" charset="0"/>
                    <a:cs typeface="Times New Roman" panose="02020603050405020304" pitchFamily="18" charset="0"/>
                  </a:rPr>
                  <a:t>Var(X+Y)= Var(X) + Var(Y)</a:t>
                </a:r>
              </a:p>
              <a:p>
                <a:pPr marL="800100" lvl="2" indent="0" algn="ctr">
                  <a:buNone/>
                </a:pPr>
                <a:r>
                  <a:rPr lang="es-CR" dirty="0">
                    <a:latin typeface="Times New Roman" panose="02020603050405020304" pitchFamily="18" charset="0"/>
                    <a:cs typeface="Times New Roman" panose="02020603050405020304" pitchFamily="18" charset="0"/>
                  </a:rPr>
                  <a:t>Var(X-Y)= Var(X) + Var(Y)</a:t>
                </a:r>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1003190" y="1540764"/>
                <a:ext cx="7116682" cy="3776472"/>
              </a:xfrm>
              <a:blipFill>
                <a:blip r:embed="rId2"/>
                <a:stretch>
                  <a:fillRect l="-943" b="-2585"/>
                </a:stretch>
              </a:blipFill>
            </p:spPr>
            <p:txBody>
              <a:bodyPr/>
              <a:lstStyle/>
              <a:p>
                <a:r>
                  <a:rPr lang="en-US">
                    <a:noFill/>
                  </a:rPr>
                  <a:t> </a:t>
                </a:r>
              </a:p>
            </p:txBody>
          </p:sp>
        </mc:Fallback>
      </mc:AlternateContent>
    </p:spTree>
    <p:extLst>
      <p:ext uri="{BB962C8B-B14F-4D97-AF65-F5344CB8AC3E}">
        <p14:creationId xmlns:p14="http://schemas.microsoft.com/office/powerpoint/2010/main" val="3980389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Text Box 5">
            <a:extLst>
              <a:ext uri="{FF2B5EF4-FFF2-40B4-BE49-F238E27FC236}">
                <a16:creationId xmlns:a16="http://schemas.microsoft.com/office/drawing/2014/main" id="{7CF49106-0294-4977-A473-CA8CCDD3C48E}"/>
              </a:ext>
            </a:extLst>
          </p:cNvPr>
          <p:cNvSpPr txBox="1">
            <a:spLocks noChangeArrowheads="1"/>
          </p:cNvSpPr>
          <p:nvPr/>
        </p:nvSpPr>
        <p:spPr bwMode="auto">
          <a:xfrm>
            <a:off x="1355919" y="2330908"/>
            <a:ext cx="4248150" cy="803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s-CR" altLang="es-MX" sz="2300" dirty="0">
                <a:latin typeface="Segoe UI Light" panose="020B0502040204020203" pitchFamily="34" charset="0"/>
                <a:cs typeface="Segoe UI Light" panose="020B0502040204020203" pitchFamily="34" charset="0"/>
              </a:rPr>
              <a:t>Variables Dicotómicas: toman solo dos valores posibles: 0 y 1</a:t>
            </a:r>
            <a:endParaRPr lang="es-ES_tradnl" altLang="es-MX" sz="2300" dirty="0">
              <a:latin typeface="Segoe UI Light" panose="020B0502040204020203" pitchFamily="34" charset="0"/>
              <a:cs typeface="Segoe UI Light" panose="020B0502040204020203" pitchFamily="34" charset="0"/>
            </a:endParaRPr>
          </a:p>
        </p:txBody>
      </p:sp>
      <p:sp>
        <p:nvSpPr>
          <p:cNvPr id="55302" name="Text Box 6">
            <a:extLst>
              <a:ext uri="{FF2B5EF4-FFF2-40B4-BE49-F238E27FC236}">
                <a16:creationId xmlns:a16="http://schemas.microsoft.com/office/drawing/2014/main" id="{0E319227-E5AE-4809-8D85-C7B932656A71}"/>
              </a:ext>
            </a:extLst>
          </p:cNvPr>
          <p:cNvSpPr txBox="1">
            <a:spLocks noChangeArrowheads="1"/>
          </p:cNvSpPr>
          <p:nvPr/>
        </p:nvSpPr>
        <p:spPr bwMode="auto">
          <a:xfrm>
            <a:off x="6540694" y="2205708"/>
            <a:ext cx="3167062" cy="1323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s-CR" altLang="es-MX" sz="2000" dirty="0">
                <a:latin typeface="Segoe UI Light" panose="020B0502040204020203" pitchFamily="34" charset="0"/>
                <a:cs typeface="Segoe UI Light" panose="020B0502040204020203" pitchFamily="34" charset="0"/>
              </a:rPr>
              <a:t>Característica de interés con código 1 (éxito) y las que no con código 0 (no éxito o fracaso)</a:t>
            </a:r>
            <a:endParaRPr lang="es-ES_tradnl" altLang="es-MX" sz="2000" dirty="0">
              <a:latin typeface="Segoe UI Light" panose="020B0502040204020203" pitchFamily="34" charset="0"/>
              <a:cs typeface="Segoe UI Light" panose="020B0502040204020203" pitchFamily="34" charset="0"/>
            </a:endParaRPr>
          </a:p>
        </p:txBody>
      </p:sp>
      <p:sp>
        <p:nvSpPr>
          <p:cNvPr id="90119" name="Text Box 7">
            <a:extLst>
              <a:ext uri="{FF2B5EF4-FFF2-40B4-BE49-F238E27FC236}">
                <a16:creationId xmlns:a16="http://schemas.microsoft.com/office/drawing/2014/main" id="{340C91FF-EBD0-4B37-B69C-AA80E5AFD14E}"/>
              </a:ext>
            </a:extLst>
          </p:cNvPr>
          <p:cNvSpPr txBox="1">
            <a:spLocks noChangeArrowheads="1"/>
          </p:cNvSpPr>
          <p:nvPr/>
        </p:nvSpPr>
        <p:spPr bwMode="auto">
          <a:xfrm>
            <a:off x="5876926" y="3830180"/>
            <a:ext cx="2089150" cy="803275"/>
          </a:xfrm>
          <a:prstGeom prst="rect">
            <a:avLst/>
          </a:prstGeom>
          <a:gradFill rotWithShape="1">
            <a:gsLst>
              <a:gs pos="0">
                <a:schemeClr val="accent1"/>
              </a:gs>
              <a:gs pos="100000">
                <a:schemeClr val="accent1">
                  <a:gamma/>
                  <a:tint val="42353"/>
                  <a:invGamma/>
                </a:schemeClr>
              </a:gs>
            </a:gsLst>
            <a:lin ang="5400000" scaled="1"/>
          </a:gradFill>
          <a:ln w="9525">
            <a:solidFill>
              <a:schemeClr val="accent1"/>
            </a:solidFill>
            <a:miter lim="800000"/>
            <a:headEnd/>
            <a:tailEnd/>
          </a:ln>
          <a:effectLst/>
        </p:spPr>
        <p:txBody>
          <a:bodyPr>
            <a:spAutoFit/>
          </a:bodyPr>
          <a:lstStyle/>
          <a:p>
            <a:pPr algn="ctr" eaLnBrk="1" hangingPunct="1">
              <a:spcBef>
                <a:spcPct val="50000"/>
              </a:spcBef>
              <a:defRPr/>
            </a:pPr>
            <a:r>
              <a:rPr lang="es-CR" sz="2300" dirty="0">
                <a:latin typeface="Segoe UI Light" panose="020B0502040204020203" pitchFamily="34" charset="0"/>
                <a:ea typeface="ＭＳ Ｐゴシック" pitchFamily="-65" charset="-128"/>
                <a:cs typeface="Segoe UI Light" panose="020B0502040204020203" pitchFamily="34" charset="0"/>
              </a:rPr>
              <a:t>Proporción de éxito “P</a:t>
            </a:r>
            <a:endParaRPr lang="es-ES_tradnl" sz="2300" dirty="0">
              <a:latin typeface="Segoe UI Light" panose="020B0502040204020203" pitchFamily="34" charset="0"/>
              <a:ea typeface="ＭＳ Ｐゴシック" pitchFamily="-65" charset="-128"/>
              <a:cs typeface="Segoe UI Light" panose="020B0502040204020203" pitchFamily="34" charset="0"/>
            </a:endParaRPr>
          </a:p>
        </p:txBody>
      </p:sp>
      <p:sp>
        <p:nvSpPr>
          <p:cNvPr id="90120" name="Text Box 8">
            <a:extLst>
              <a:ext uri="{FF2B5EF4-FFF2-40B4-BE49-F238E27FC236}">
                <a16:creationId xmlns:a16="http://schemas.microsoft.com/office/drawing/2014/main" id="{8EF3DBE5-DF66-4563-B3EF-616273352743}"/>
              </a:ext>
            </a:extLst>
          </p:cNvPr>
          <p:cNvSpPr txBox="1">
            <a:spLocks noChangeArrowheads="1"/>
          </p:cNvSpPr>
          <p:nvPr/>
        </p:nvSpPr>
        <p:spPr bwMode="auto">
          <a:xfrm>
            <a:off x="8347916" y="3817999"/>
            <a:ext cx="1873250" cy="803275"/>
          </a:xfrm>
          <a:prstGeom prst="rect">
            <a:avLst/>
          </a:prstGeom>
          <a:gradFill rotWithShape="1">
            <a:gsLst>
              <a:gs pos="0">
                <a:schemeClr val="accent1"/>
              </a:gs>
              <a:gs pos="100000">
                <a:schemeClr val="accent1">
                  <a:gamma/>
                  <a:tint val="42353"/>
                  <a:invGamma/>
                </a:schemeClr>
              </a:gs>
            </a:gsLst>
            <a:lin ang="5400000" scaled="1"/>
          </a:gradFill>
          <a:ln w="9525" algn="ctr">
            <a:solidFill>
              <a:schemeClr val="accent1"/>
            </a:solidFill>
            <a:miter lim="800000"/>
            <a:headEnd/>
            <a:tailEnd/>
          </a:ln>
          <a:effectLst/>
        </p:spPr>
        <p:txBody>
          <a:bodyPr>
            <a:spAutoFit/>
          </a:bodyPr>
          <a:lstStyle/>
          <a:p>
            <a:pPr algn="ctr" eaLnBrk="1" hangingPunct="1">
              <a:spcBef>
                <a:spcPct val="50000"/>
              </a:spcBef>
              <a:defRPr/>
            </a:pPr>
            <a:r>
              <a:rPr lang="es-CR" sz="2300" dirty="0">
                <a:latin typeface="Segoe UI Light" panose="020B0502040204020203" pitchFamily="34" charset="0"/>
                <a:ea typeface="ＭＳ Ｐゴシック" pitchFamily="-65" charset="-128"/>
                <a:cs typeface="Segoe UI Light" panose="020B0502040204020203" pitchFamily="34" charset="0"/>
              </a:rPr>
              <a:t>No Éxito 1-P (Q).</a:t>
            </a:r>
            <a:endParaRPr lang="es-ES_tradnl" sz="2300" dirty="0">
              <a:latin typeface="Segoe UI Light" panose="020B0502040204020203" pitchFamily="34" charset="0"/>
              <a:ea typeface="ＭＳ Ｐゴシック" pitchFamily="-65" charset="-128"/>
              <a:cs typeface="Segoe UI Light" panose="020B0502040204020203" pitchFamily="34" charset="0"/>
            </a:endParaRPr>
          </a:p>
        </p:txBody>
      </p:sp>
      <p:sp>
        <p:nvSpPr>
          <p:cNvPr id="55305" name="Text Box 9">
            <a:extLst>
              <a:ext uri="{FF2B5EF4-FFF2-40B4-BE49-F238E27FC236}">
                <a16:creationId xmlns:a16="http://schemas.microsoft.com/office/drawing/2014/main" id="{C4AC01D0-D1DF-4A15-A08E-A6D2C25ECBE0}"/>
              </a:ext>
            </a:extLst>
          </p:cNvPr>
          <p:cNvSpPr txBox="1">
            <a:spLocks noChangeArrowheads="1"/>
          </p:cNvSpPr>
          <p:nvPr/>
        </p:nvSpPr>
        <p:spPr bwMode="auto">
          <a:xfrm>
            <a:off x="989531" y="4831492"/>
            <a:ext cx="5695302"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s-CR" altLang="es-MX" dirty="0">
                <a:latin typeface="Segoe UI Light" panose="020B0502040204020203" pitchFamily="34" charset="0"/>
                <a:cs typeface="Segoe UI Light" panose="020B0502040204020203" pitchFamily="34" charset="0"/>
              </a:rPr>
              <a:t>Varianza = P x Q </a:t>
            </a:r>
          </a:p>
          <a:p>
            <a:pPr eaLnBrk="1" hangingPunct="1">
              <a:buFontTx/>
              <a:buChar char="•"/>
            </a:pPr>
            <a:endParaRPr lang="es-CR" altLang="es-MX" dirty="0">
              <a:latin typeface="Segoe UI Light" panose="020B0502040204020203" pitchFamily="34" charset="0"/>
              <a:cs typeface="Segoe UI Light" panose="020B0502040204020203" pitchFamily="34" charset="0"/>
            </a:endParaRPr>
          </a:p>
          <a:p>
            <a:pPr eaLnBrk="1" hangingPunct="1">
              <a:buFontTx/>
              <a:buChar char="•"/>
            </a:pPr>
            <a:r>
              <a:rPr lang="es-CR" altLang="es-MX" dirty="0">
                <a:latin typeface="Segoe UI Light" panose="020B0502040204020203" pitchFamily="34" charset="0"/>
                <a:cs typeface="Segoe UI Light" panose="020B0502040204020203" pitchFamily="34" charset="0"/>
              </a:rPr>
              <a:t>Desviación Estándar= raíz del valor anterior</a:t>
            </a:r>
            <a:r>
              <a:rPr lang="es-CR" altLang="es-MX" dirty="0"/>
              <a:t>.</a:t>
            </a:r>
          </a:p>
          <a:p>
            <a:pPr eaLnBrk="1" hangingPunct="1">
              <a:spcBef>
                <a:spcPct val="50000"/>
              </a:spcBef>
            </a:pPr>
            <a:endParaRPr lang="es-ES_tradnl" altLang="es-MX" dirty="0"/>
          </a:p>
        </p:txBody>
      </p:sp>
      <p:sp>
        <p:nvSpPr>
          <p:cNvPr id="55306" name="Line 10">
            <a:extLst>
              <a:ext uri="{FF2B5EF4-FFF2-40B4-BE49-F238E27FC236}">
                <a16:creationId xmlns:a16="http://schemas.microsoft.com/office/drawing/2014/main" id="{2115155C-7723-47FC-B00B-BA5800B9ADA3}"/>
              </a:ext>
            </a:extLst>
          </p:cNvPr>
          <p:cNvSpPr>
            <a:spLocks noChangeShapeType="1"/>
          </p:cNvSpPr>
          <p:nvPr/>
        </p:nvSpPr>
        <p:spPr bwMode="auto">
          <a:xfrm>
            <a:off x="5604069" y="2732545"/>
            <a:ext cx="7207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CR"/>
          </a:p>
        </p:txBody>
      </p:sp>
      <p:sp>
        <p:nvSpPr>
          <p:cNvPr id="2" name="Cerrar llave 1">
            <a:extLst>
              <a:ext uri="{FF2B5EF4-FFF2-40B4-BE49-F238E27FC236}">
                <a16:creationId xmlns:a16="http://schemas.microsoft.com/office/drawing/2014/main" id="{270835DA-FC5E-41D6-B124-25C55C079814}"/>
              </a:ext>
            </a:extLst>
          </p:cNvPr>
          <p:cNvSpPr/>
          <p:nvPr/>
        </p:nvSpPr>
        <p:spPr>
          <a:xfrm rot="5400000">
            <a:off x="7943851" y="3687962"/>
            <a:ext cx="658813" cy="270351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a:p>
        </p:txBody>
      </p:sp>
      <p:sp>
        <p:nvSpPr>
          <p:cNvPr id="55308" name="CuadroTexto 2">
            <a:extLst>
              <a:ext uri="{FF2B5EF4-FFF2-40B4-BE49-F238E27FC236}">
                <a16:creationId xmlns:a16="http://schemas.microsoft.com/office/drawing/2014/main" id="{8ACEBF3A-DEA7-488E-A4C2-690CBC36634B}"/>
              </a:ext>
            </a:extLst>
          </p:cNvPr>
          <p:cNvSpPr txBox="1">
            <a:spLocks noChangeArrowheads="1"/>
          </p:cNvSpPr>
          <p:nvPr/>
        </p:nvSpPr>
        <p:spPr bwMode="auto">
          <a:xfrm>
            <a:off x="7844679" y="5350608"/>
            <a:ext cx="1439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s-CR" altLang="es-MX" dirty="0"/>
              <a:t>P+Q=1</a:t>
            </a:r>
            <a:endParaRPr lang="es-MX" altLang="es-MX" dirty="0"/>
          </a:p>
        </p:txBody>
      </p:sp>
      <p:sp>
        <p:nvSpPr>
          <p:cNvPr id="3" name="Título 1">
            <a:extLst>
              <a:ext uri="{FF2B5EF4-FFF2-40B4-BE49-F238E27FC236}">
                <a16:creationId xmlns:a16="http://schemas.microsoft.com/office/drawing/2014/main" id="{8ADC57D2-BB68-7E05-C2C2-36BDE03CE45E}"/>
              </a:ext>
            </a:extLst>
          </p:cNvPr>
          <p:cNvSpPr>
            <a:spLocks noGrp="1"/>
          </p:cNvSpPr>
          <p:nvPr>
            <p:ph type="title"/>
          </p:nvPr>
        </p:nvSpPr>
        <p:spPr>
          <a:xfrm>
            <a:off x="1119712" y="857525"/>
            <a:ext cx="8439149" cy="1149848"/>
          </a:xfrm>
        </p:spPr>
        <p:txBody>
          <a:bodyPr>
            <a:normAutofit/>
          </a:bodyPr>
          <a:lstStyle/>
          <a:p>
            <a:r>
              <a:rPr lang="es-CR" sz="1800" dirty="0">
                <a:latin typeface="Segoe UI Light" panose="020B0502040204020203" pitchFamily="34" charset="0"/>
                <a:cs typeface="Segoe UI Light" panose="020B0502040204020203" pitchFamily="34" charset="0"/>
              </a:rPr>
              <a:t>Dado lo anterior, a la proporción de interés se le llama proporción de éxito y denota con la letra “P” y la de no interés, se llama proporción de no éxito o “no P”, la cual es equivalente a 1-P (también se conoce como Q).</a:t>
            </a:r>
          </a:p>
        </p:txBody>
      </p:sp>
      <p:sp>
        <p:nvSpPr>
          <p:cNvPr id="4" name="CuadroTexto 3">
            <a:extLst>
              <a:ext uri="{FF2B5EF4-FFF2-40B4-BE49-F238E27FC236}">
                <a16:creationId xmlns:a16="http://schemas.microsoft.com/office/drawing/2014/main" id="{ECC1E2C0-D2B1-42C8-3564-228865139014}"/>
              </a:ext>
            </a:extLst>
          </p:cNvPr>
          <p:cNvSpPr txBox="1"/>
          <p:nvPr/>
        </p:nvSpPr>
        <p:spPr>
          <a:xfrm>
            <a:off x="1053559" y="488193"/>
            <a:ext cx="8505302" cy="369332"/>
          </a:xfrm>
          <a:prstGeom prst="rect">
            <a:avLst/>
          </a:prstGeom>
          <a:noFill/>
        </p:spPr>
        <p:txBody>
          <a:bodyPr wrap="square" rtlCol="0">
            <a:spAutoFit/>
          </a:bodyPr>
          <a:lstStyle/>
          <a:p>
            <a:r>
              <a:rPr lang="es-CR" b="1" dirty="0">
                <a:effectLst>
                  <a:outerShdw blurRad="38100" dist="38100" dir="2700000" algn="tl">
                    <a:srgbClr val="000000">
                      <a:alpha val="43137"/>
                    </a:srgbClr>
                  </a:outerShdw>
                </a:effectLst>
              </a:rPr>
              <a:t>MEDIDAS DE VARIABILIDAD EN VARIABLES CUALITATIVAS</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3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3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01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30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animBg="1"/>
      <p:bldP spid="55302" grpId="0" animBg="1"/>
      <p:bldP spid="90119" grpId="0" animBg="1"/>
      <p:bldP spid="90120" grpId="0" animBg="1"/>
      <p:bldP spid="55305" grpId="0"/>
      <p:bldP spid="55306" grpId="0" animBg="1"/>
      <p:bldP spid="2" grpId="0" animBg="1"/>
      <p:bldP spid="5530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035236" y="991698"/>
            <a:ext cx="2169184"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Diagrama de Caja</a:t>
            </a:r>
            <a:endParaRPr lang="es-ES" b="1"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6" name="Rectángulo 5"/>
          <p:cNvSpPr/>
          <p:nvPr/>
        </p:nvSpPr>
        <p:spPr>
          <a:xfrm>
            <a:off x="948266" y="1541903"/>
            <a:ext cx="10047112" cy="1200329"/>
          </a:xfrm>
          <a:prstGeom prst="rect">
            <a:avLst/>
          </a:prstGeom>
        </p:spPr>
        <p:txBody>
          <a:bodyPr wrap="square">
            <a:spAutoFit/>
          </a:bodyPr>
          <a:lstStyle/>
          <a:p>
            <a:pPr algn="just"/>
            <a:r>
              <a:rPr lang="es-ES" dirty="0"/>
              <a:t>Los diagramas de </a:t>
            </a:r>
            <a:r>
              <a:rPr lang="es-ES" b="1" dirty="0"/>
              <a:t>Caja</a:t>
            </a:r>
            <a:r>
              <a:rPr lang="es-ES" dirty="0"/>
              <a:t> (</a:t>
            </a:r>
            <a:r>
              <a:rPr lang="es-ES" dirty="0" err="1"/>
              <a:t>Boxplots</a:t>
            </a:r>
            <a:r>
              <a:rPr lang="es-ES" dirty="0"/>
              <a:t>) son una presentación visual que describe varias características importantes, al mismo tiempo, tales como la dispersión y simetría. Para su realización se representan </a:t>
            </a:r>
            <a:r>
              <a:rPr lang="es-ES" b="1" dirty="0"/>
              <a:t>los tres cuartiles</a:t>
            </a:r>
            <a:r>
              <a:rPr lang="es-ES" dirty="0"/>
              <a:t> y los valores</a:t>
            </a:r>
            <a:r>
              <a:rPr lang="es-ES" b="1" dirty="0"/>
              <a:t> mínimo</a:t>
            </a:r>
            <a:r>
              <a:rPr lang="es-ES" dirty="0"/>
              <a:t> y </a:t>
            </a:r>
            <a:r>
              <a:rPr lang="es-ES" b="1" dirty="0"/>
              <a:t>máximo </a:t>
            </a:r>
            <a:r>
              <a:rPr lang="es-ES" dirty="0"/>
              <a:t>de los datos, sobre un rectángulo, alineado horizontal o verticalmente. </a:t>
            </a:r>
          </a:p>
        </p:txBody>
      </p:sp>
      <p:pic>
        <p:nvPicPr>
          <p:cNvPr id="9" name="Imagen 8"/>
          <p:cNvPicPr>
            <a:picLocks noChangeAspect="1"/>
          </p:cNvPicPr>
          <p:nvPr/>
        </p:nvPicPr>
        <p:blipFill>
          <a:blip r:embed="rId2"/>
          <a:stretch>
            <a:fillRect/>
          </a:stretch>
        </p:blipFill>
        <p:spPr>
          <a:xfrm>
            <a:off x="3349272" y="2598384"/>
            <a:ext cx="5448300" cy="1209675"/>
          </a:xfrm>
          <a:prstGeom prst="rect">
            <a:avLst/>
          </a:prstGeom>
        </p:spPr>
      </p:pic>
      <p:sp>
        <p:nvSpPr>
          <p:cNvPr id="4" name="CuadroTexto 3"/>
          <p:cNvSpPr txBox="1"/>
          <p:nvPr/>
        </p:nvSpPr>
        <p:spPr>
          <a:xfrm>
            <a:off x="970845" y="3815644"/>
            <a:ext cx="9753600" cy="923330"/>
          </a:xfrm>
          <a:prstGeom prst="rect">
            <a:avLst/>
          </a:prstGeom>
          <a:noFill/>
        </p:spPr>
        <p:txBody>
          <a:bodyPr wrap="square" rtlCol="0">
            <a:spAutoFit/>
          </a:bodyPr>
          <a:lstStyle/>
          <a:p>
            <a:pPr algn="just"/>
            <a:r>
              <a:rPr lang="es-ES" b="1" dirty="0"/>
              <a:t>Ejemplo</a:t>
            </a:r>
            <a:r>
              <a:rPr lang="es-ES" dirty="0"/>
              <a:t>: Los siguientes datos representan el dinero del que suelen disponer semanalmente un muestras de estudiantes de la universidad (en miles de colones): 10, 15, 12, 20, 5, 13, 8, 25, 14, 24, 20, 15, 12, 30, 15.</a:t>
            </a:r>
          </a:p>
        </p:txBody>
      </p:sp>
      <p:pic>
        <p:nvPicPr>
          <p:cNvPr id="8" name="Imagen 7"/>
          <p:cNvPicPr>
            <a:picLocks noChangeAspect="1"/>
          </p:cNvPicPr>
          <p:nvPr/>
        </p:nvPicPr>
        <p:blipFill>
          <a:blip r:embed="rId3"/>
          <a:stretch>
            <a:fillRect/>
          </a:stretch>
        </p:blipFill>
        <p:spPr>
          <a:xfrm>
            <a:off x="3289297" y="5142441"/>
            <a:ext cx="5369279" cy="903015"/>
          </a:xfrm>
          <a:prstGeom prst="rect">
            <a:avLst/>
          </a:prstGeom>
        </p:spPr>
      </p:pic>
      <mc:AlternateContent xmlns:mc="http://schemas.openxmlformats.org/markup-compatibility/2006" xmlns:a14="http://schemas.microsoft.com/office/drawing/2010/main">
        <mc:Choice Requires="a14">
          <p:sp>
            <p:nvSpPr>
              <p:cNvPr id="10" name="CuadroTexto 9"/>
              <p:cNvSpPr txBox="1"/>
              <p:nvPr/>
            </p:nvSpPr>
            <p:spPr>
              <a:xfrm>
                <a:off x="1021645" y="4961466"/>
                <a:ext cx="963725" cy="13849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𝑄</m:t>
                          </m:r>
                        </m:e>
                        <m:sub>
                          <m:r>
                            <a:rPr lang="es-ES" b="0" i="1" smtClean="0">
                              <a:latin typeface="Cambria Math" panose="02040503050406030204" pitchFamily="18" charset="0"/>
                            </a:rPr>
                            <m:t>1</m:t>
                          </m:r>
                        </m:sub>
                      </m:sSub>
                      <m:r>
                        <a:rPr lang="es-ES" b="0" i="1" smtClean="0">
                          <a:latin typeface="Cambria Math" panose="02040503050406030204" pitchFamily="18" charset="0"/>
                        </a:rPr>
                        <m:t> =12</m:t>
                      </m:r>
                    </m:oMath>
                  </m:oMathPara>
                </a14:m>
                <a:endParaRPr lang="es-ES" b="0" dirty="0"/>
              </a:p>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𝑄</m:t>
                          </m:r>
                        </m:e>
                        <m:sub>
                          <m:r>
                            <a:rPr lang="es-ES" b="0" i="1" smtClean="0">
                              <a:latin typeface="Cambria Math" panose="02040503050406030204" pitchFamily="18" charset="0"/>
                            </a:rPr>
                            <m:t>2</m:t>
                          </m:r>
                        </m:sub>
                      </m:sSub>
                      <m:r>
                        <a:rPr lang="es-ES" b="0" i="1" smtClean="0">
                          <a:latin typeface="Cambria Math" panose="02040503050406030204" pitchFamily="18" charset="0"/>
                        </a:rPr>
                        <m:t> =15</m:t>
                      </m:r>
                    </m:oMath>
                  </m:oMathPara>
                </a14:m>
                <a:endParaRPr lang="es-ES" b="0" dirty="0"/>
              </a:p>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𝑄</m:t>
                          </m:r>
                        </m:e>
                        <m:sub>
                          <m:r>
                            <a:rPr lang="es-ES" b="0" i="1" smtClean="0">
                              <a:latin typeface="Cambria Math" panose="02040503050406030204" pitchFamily="18" charset="0"/>
                            </a:rPr>
                            <m:t>3</m:t>
                          </m:r>
                        </m:sub>
                      </m:sSub>
                      <m:r>
                        <a:rPr lang="es-ES" b="0" i="1" smtClean="0">
                          <a:latin typeface="Cambria Math" panose="02040503050406030204" pitchFamily="18" charset="0"/>
                        </a:rPr>
                        <m:t> =20</m:t>
                      </m:r>
                    </m:oMath>
                  </m:oMathPara>
                </a14:m>
                <a:endParaRPr lang="es-ES" b="0" dirty="0"/>
              </a:p>
              <a:p>
                <a:r>
                  <a:rPr lang="es-ES" b="0" dirty="0"/>
                  <a:t> Min. = 5</a:t>
                </a:r>
              </a:p>
              <a:p>
                <a:r>
                  <a:rPr lang="es-ES" dirty="0"/>
                  <a:t> Max.= 30</a:t>
                </a:r>
                <a:endParaRPr lang="es-ES" b="0"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1021645" y="4961466"/>
                <a:ext cx="963725" cy="1384995"/>
              </a:xfrm>
              <a:prstGeom prst="rect">
                <a:avLst/>
              </a:prstGeom>
              <a:blipFill rotWithShape="0">
                <a:blip r:embed="rId4"/>
                <a:stretch>
                  <a:fillRect l="-9494" r="-8861" b="-9251"/>
                </a:stretch>
              </a:blipFill>
            </p:spPr>
            <p:txBody>
              <a:bodyPr/>
              <a:lstStyle/>
              <a:p>
                <a:r>
                  <a:rPr lang="es-ES">
                    <a:noFill/>
                  </a:rPr>
                  <a:t> </a:t>
                </a:r>
              </a:p>
            </p:txBody>
          </p:sp>
        </mc:Fallback>
      </mc:AlternateContent>
    </p:spTree>
    <p:extLst>
      <p:ext uri="{BB962C8B-B14F-4D97-AF65-F5344CB8AC3E}">
        <p14:creationId xmlns:p14="http://schemas.microsoft.com/office/powerpoint/2010/main" val="58410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7174" y="143539"/>
            <a:ext cx="8378825" cy="6428843"/>
          </a:xfrm>
          <a:prstGeom prst="rect">
            <a:avLst/>
          </a:prstGeom>
        </p:spPr>
      </p:pic>
      <p:pic>
        <p:nvPicPr>
          <p:cNvPr id="4" name="Picture 3"/>
          <p:cNvPicPr>
            <a:picLocks noChangeAspect="1"/>
          </p:cNvPicPr>
          <p:nvPr/>
        </p:nvPicPr>
        <p:blipFill>
          <a:blip r:embed="rId3"/>
          <a:stretch>
            <a:fillRect/>
          </a:stretch>
        </p:blipFill>
        <p:spPr>
          <a:xfrm>
            <a:off x="4818062" y="2580352"/>
            <a:ext cx="6734326" cy="2618181"/>
          </a:xfrm>
          <a:prstGeom prst="rect">
            <a:avLst/>
          </a:prstGeom>
        </p:spPr>
      </p:pic>
    </p:spTree>
    <p:extLst>
      <p:ext uri="{BB962C8B-B14F-4D97-AF65-F5344CB8AC3E}">
        <p14:creationId xmlns:p14="http://schemas.microsoft.com/office/powerpoint/2010/main" val="221689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FC250D3-8B0B-42F2-B9FC-E89C55738A8C}"/>
              </a:ext>
            </a:extLst>
          </p:cNvPr>
          <p:cNvPicPr>
            <a:picLocks noChangeAspect="1"/>
          </p:cNvPicPr>
          <p:nvPr/>
        </p:nvPicPr>
        <p:blipFill>
          <a:blip r:embed="rId2"/>
          <a:stretch>
            <a:fillRect/>
          </a:stretch>
        </p:blipFill>
        <p:spPr>
          <a:xfrm>
            <a:off x="849744" y="3044102"/>
            <a:ext cx="4971617" cy="3597349"/>
          </a:xfrm>
          <a:prstGeom prst="rect">
            <a:avLst/>
          </a:prstGeom>
        </p:spPr>
      </p:pic>
      <p:sp>
        <p:nvSpPr>
          <p:cNvPr id="3" name="CuadroTexto 2">
            <a:extLst>
              <a:ext uri="{FF2B5EF4-FFF2-40B4-BE49-F238E27FC236}">
                <a16:creationId xmlns:a16="http://schemas.microsoft.com/office/drawing/2014/main" id="{2B0ACE81-835E-4717-883A-7298786E7433}"/>
              </a:ext>
            </a:extLst>
          </p:cNvPr>
          <p:cNvSpPr txBox="1"/>
          <p:nvPr/>
        </p:nvSpPr>
        <p:spPr>
          <a:xfrm>
            <a:off x="1184776" y="844743"/>
            <a:ext cx="4074459" cy="369332"/>
          </a:xfrm>
          <a:prstGeom prst="rect">
            <a:avLst/>
          </a:prstGeom>
          <a:noFill/>
        </p:spPr>
        <p:txBody>
          <a:bodyPr wrap="square" rtlCol="0">
            <a:spAutoFit/>
          </a:bodyPr>
          <a:lstStyle/>
          <a:p>
            <a:r>
              <a:rPr lang="es-ES" b="1" dirty="0">
                <a:effectLst>
                  <a:outerShdw blurRad="38100" dist="38100" dir="2700000" algn="tl">
                    <a:srgbClr val="000000">
                      <a:alpha val="43137"/>
                    </a:srgbClr>
                  </a:outerShdw>
                </a:effectLst>
              </a:rPr>
              <a:t>DIAGRAMA DE TALLOS Y HOJAS</a:t>
            </a:r>
          </a:p>
        </p:txBody>
      </p:sp>
      <p:sp>
        <p:nvSpPr>
          <p:cNvPr id="4" name="Rectángulo 3">
            <a:extLst>
              <a:ext uri="{FF2B5EF4-FFF2-40B4-BE49-F238E27FC236}">
                <a16:creationId xmlns:a16="http://schemas.microsoft.com/office/drawing/2014/main" id="{516C52DA-6A13-4063-BF9C-E4585E88704E}"/>
              </a:ext>
            </a:extLst>
          </p:cNvPr>
          <p:cNvSpPr/>
          <p:nvPr/>
        </p:nvSpPr>
        <p:spPr>
          <a:xfrm>
            <a:off x="1184775" y="1390424"/>
            <a:ext cx="10563879" cy="1295868"/>
          </a:xfrm>
          <a:prstGeom prst="rect">
            <a:avLst/>
          </a:prstGeom>
        </p:spPr>
        <p:txBody>
          <a:bodyPr wrap="square">
            <a:spAutoFit/>
          </a:bodyPr>
          <a:lstStyle/>
          <a:p>
            <a:pPr>
              <a:lnSpc>
                <a:spcPct val="150000"/>
              </a:lnSpc>
            </a:pPr>
            <a:r>
              <a:rPr lang="es-ES" dirty="0"/>
              <a:t>El </a:t>
            </a:r>
            <a:r>
              <a:rPr lang="es-ES" b="1" dirty="0"/>
              <a:t>diagrama de tallo y hojas</a:t>
            </a:r>
            <a:r>
              <a:rPr lang="es-ES" dirty="0"/>
              <a:t> (</a:t>
            </a:r>
            <a:r>
              <a:rPr lang="es-ES" dirty="0" err="1"/>
              <a:t>Stem</a:t>
            </a:r>
            <a:r>
              <a:rPr lang="es-ES" dirty="0"/>
              <a:t>-and-</a:t>
            </a:r>
            <a:r>
              <a:rPr lang="es-ES" dirty="0" err="1"/>
              <a:t>Leaf</a:t>
            </a:r>
            <a:r>
              <a:rPr lang="es-ES" dirty="0"/>
              <a:t> </a:t>
            </a:r>
            <a:r>
              <a:rPr lang="es-ES" b="1" dirty="0" err="1"/>
              <a:t>Diagram</a:t>
            </a:r>
            <a:r>
              <a:rPr lang="es-ES" dirty="0"/>
              <a:t>) es un </a:t>
            </a:r>
            <a:r>
              <a:rPr lang="es-ES" dirty="0" err="1"/>
              <a:t>semigráfico</a:t>
            </a:r>
            <a:r>
              <a:rPr lang="es-ES" dirty="0"/>
              <a:t> que permite presentar la distribución de una variable cuantitativa. Consiste en separar cada dato en el último dígito (que se denomina </a:t>
            </a:r>
            <a:r>
              <a:rPr lang="es-ES" b="1" dirty="0"/>
              <a:t>hoja</a:t>
            </a:r>
            <a:r>
              <a:rPr lang="es-ES" dirty="0"/>
              <a:t>) y las cifras delanteras restantes (que forman el </a:t>
            </a:r>
            <a:r>
              <a:rPr lang="es-ES" b="1" dirty="0"/>
              <a:t>tallo</a:t>
            </a:r>
            <a:r>
              <a:rPr lang="es-ES" dirty="0"/>
              <a:t>).</a:t>
            </a:r>
            <a:endParaRPr lang="en-US" dirty="0"/>
          </a:p>
        </p:txBody>
      </p:sp>
    </p:spTree>
    <p:extLst>
      <p:ext uri="{BB962C8B-B14F-4D97-AF65-F5344CB8AC3E}">
        <p14:creationId xmlns:p14="http://schemas.microsoft.com/office/powerpoint/2010/main" val="3937797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488DD59-F76F-46B4-B339-E863E5E97209}"/>
              </a:ext>
            </a:extLst>
          </p:cNvPr>
          <p:cNvPicPr>
            <a:picLocks noChangeAspect="1"/>
          </p:cNvPicPr>
          <p:nvPr/>
        </p:nvPicPr>
        <p:blipFill>
          <a:blip r:embed="rId2"/>
          <a:stretch>
            <a:fillRect/>
          </a:stretch>
        </p:blipFill>
        <p:spPr>
          <a:xfrm>
            <a:off x="533977" y="556346"/>
            <a:ext cx="10207914" cy="1870343"/>
          </a:xfrm>
          <a:prstGeom prst="rect">
            <a:avLst/>
          </a:prstGeom>
        </p:spPr>
      </p:pic>
      <p:pic>
        <p:nvPicPr>
          <p:cNvPr id="3" name="Imagen 2">
            <a:extLst>
              <a:ext uri="{FF2B5EF4-FFF2-40B4-BE49-F238E27FC236}">
                <a16:creationId xmlns:a16="http://schemas.microsoft.com/office/drawing/2014/main" id="{F432388A-E755-4B41-8254-7F25EC9046B3}"/>
              </a:ext>
            </a:extLst>
          </p:cNvPr>
          <p:cNvPicPr>
            <a:picLocks noChangeAspect="1"/>
          </p:cNvPicPr>
          <p:nvPr/>
        </p:nvPicPr>
        <p:blipFill>
          <a:blip r:embed="rId3"/>
          <a:stretch>
            <a:fillRect/>
          </a:stretch>
        </p:blipFill>
        <p:spPr>
          <a:xfrm>
            <a:off x="3147291" y="3127518"/>
            <a:ext cx="4419600" cy="1914525"/>
          </a:xfrm>
          <a:prstGeom prst="rect">
            <a:avLst/>
          </a:prstGeom>
        </p:spPr>
      </p:pic>
    </p:spTree>
    <p:extLst>
      <p:ext uri="{BB962C8B-B14F-4D97-AF65-F5344CB8AC3E}">
        <p14:creationId xmlns:p14="http://schemas.microsoft.com/office/powerpoint/2010/main" val="354695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45B42B-B025-47FA-A563-0E2A2FC72A57}"/>
              </a:ext>
            </a:extLst>
          </p:cNvPr>
          <p:cNvPicPr>
            <a:picLocks noChangeAspect="1"/>
          </p:cNvPicPr>
          <p:nvPr/>
        </p:nvPicPr>
        <p:blipFill>
          <a:blip r:embed="rId2"/>
          <a:stretch>
            <a:fillRect/>
          </a:stretch>
        </p:blipFill>
        <p:spPr>
          <a:xfrm>
            <a:off x="1242392" y="882367"/>
            <a:ext cx="8790953" cy="5093266"/>
          </a:xfrm>
          <a:prstGeom prst="rect">
            <a:avLst/>
          </a:prstGeom>
        </p:spPr>
      </p:pic>
    </p:spTree>
    <p:extLst>
      <p:ext uri="{BB962C8B-B14F-4D97-AF65-F5344CB8AC3E}">
        <p14:creationId xmlns:p14="http://schemas.microsoft.com/office/powerpoint/2010/main" val="75033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56910" y="1400457"/>
            <a:ext cx="9444958" cy="1200329"/>
          </a:xfrm>
          <a:prstGeom prst="rect">
            <a:avLst/>
          </a:prstGeom>
        </p:spPr>
        <p:txBody>
          <a:bodyPr wrap="square">
            <a:spAutoFit/>
          </a:bodyPr>
          <a:lstStyle/>
          <a:p>
            <a:pPr algn="just">
              <a:lnSpc>
                <a:spcPct val="150000"/>
              </a:lnSpc>
            </a:pPr>
            <a:r>
              <a:rPr lang="es-ES" sz="1600" dirty="0">
                <a:effectLst/>
                <a:latin typeface="Arial" panose="020B0604020202020204" pitchFamily="34" charset="0"/>
              </a:rPr>
              <a:t>Cuando se quiere comparar el grado de dispersión de dos distribuciones que no vienen dadas en las mismas unidades o que las medias no son iguales se utiliza el coeficiente de variación de Pearson que se define como el cociente entre la desviación típica y el valor absoluto de la media aritmética</a:t>
            </a:r>
            <a:endParaRPr lang="es-ES" sz="1600" dirty="0"/>
          </a:p>
        </p:txBody>
      </p:sp>
      <p:sp>
        <p:nvSpPr>
          <p:cNvPr id="3" name="Rectángulo 2"/>
          <p:cNvSpPr/>
          <p:nvPr/>
        </p:nvSpPr>
        <p:spPr>
          <a:xfrm>
            <a:off x="1256910" y="804042"/>
            <a:ext cx="6156492" cy="400110"/>
          </a:xfrm>
          <a:prstGeom prst="rect">
            <a:avLst/>
          </a:prstGeom>
          <a:ln>
            <a:noFill/>
          </a:ln>
          <a:effectLst/>
          <a:scene3d>
            <a:camera prst="orthographicFront">
              <a:rot lat="0" lon="0" rev="0"/>
            </a:camera>
            <a:lightRig rig="contrasting" dir="t">
              <a:rot lat="0" lon="0" rev="7800000"/>
            </a:lightRig>
          </a:scene3d>
          <a:sp3d>
            <a:bevelT w="139700" h="139700"/>
          </a:sp3d>
        </p:spPr>
        <p:txBody>
          <a:bodyPr wrap="square">
            <a:spAutoFit/>
          </a:bodyPr>
          <a:lstStyle/>
          <a:p>
            <a:r>
              <a:rPr lang="es-ES_tradnl" sz="2000" dirty="0">
                <a:solidFill>
                  <a:srgbClr val="0070C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Coeficiente de Variación (o d</a:t>
            </a:r>
            <a:r>
              <a:rPr lang="es-ES_tradnl" sz="2000" b="1" dirty="0">
                <a:solidFill>
                  <a:srgbClr val="0070C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ispersión relativa)</a:t>
            </a:r>
            <a:endParaRPr lang="es-ES" sz="2000" b="1" dirty="0">
              <a:solidFill>
                <a:srgbClr val="0070C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endParaRPr>
          </a:p>
        </p:txBody>
      </p:sp>
      <mc:AlternateContent xmlns:mc="http://schemas.openxmlformats.org/markup-compatibility/2006" xmlns:a14="http://schemas.microsoft.com/office/drawing/2010/main">
        <mc:Choice Requires="a14">
          <p:sp>
            <p:nvSpPr>
              <p:cNvPr id="6" name="CuadroTexto 5"/>
              <p:cNvSpPr txBox="1"/>
              <p:nvPr/>
            </p:nvSpPr>
            <p:spPr>
              <a:xfrm>
                <a:off x="4562643" y="2554111"/>
                <a:ext cx="2281009" cy="8093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800" b="0" i="1" smtClean="0">
                          <a:latin typeface="Cambria Math" panose="02040503050406030204" pitchFamily="18" charset="0"/>
                        </a:rPr>
                        <m:t>𝐶𝑉</m:t>
                      </m:r>
                      <m:r>
                        <a:rPr lang="es-ES" sz="2800" b="0" i="1" smtClean="0">
                          <a:latin typeface="Cambria Math" panose="02040503050406030204" pitchFamily="18" charset="0"/>
                        </a:rPr>
                        <m:t>=</m:t>
                      </m:r>
                      <m:f>
                        <m:fPr>
                          <m:ctrlPr>
                            <a:rPr lang="es-ES" sz="2800" b="0" i="1" smtClean="0">
                              <a:latin typeface="Cambria Math" panose="02040503050406030204" pitchFamily="18" charset="0"/>
                            </a:rPr>
                          </m:ctrlPr>
                        </m:fPr>
                        <m:num>
                          <m:sSub>
                            <m:sSubPr>
                              <m:ctrlPr>
                                <a:rPr lang="es-ES" sz="2800" b="0" i="1" smtClean="0">
                                  <a:latin typeface="Cambria Math" panose="02040503050406030204" pitchFamily="18" charset="0"/>
                                </a:rPr>
                              </m:ctrlPr>
                            </m:sSubPr>
                            <m:e>
                              <m:r>
                                <a:rPr lang="es-ES" sz="2800" b="0" i="1" smtClean="0">
                                  <a:latin typeface="Cambria Math" panose="02040503050406030204" pitchFamily="18" charset="0"/>
                                </a:rPr>
                                <m:t>𝑆</m:t>
                              </m:r>
                            </m:e>
                            <m:sub>
                              <m:r>
                                <a:rPr lang="es-ES" sz="2800" b="0" i="1" smtClean="0">
                                  <a:latin typeface="Cambria Math" panose="02040503050406030204" pitchFamily="18" charset="0"/>
                                </a:rPr>
                                <m:t>𝑥</m:t>
                              </m:r>
                            </m:sub>
                          </m:sSub>
                        </m:num>
                        <m:den>
                          <m:acc>
                            <m:accPr>
                              <m:chr m:val="̅"/>
                              <m:ctrlPr>
                                <a:rPr lang="es-ES" sz="2800" b="0" i="1" smtClean="0">
                                  <a:latin typeface="Cambria Math" panose="02040503050406030204" pitchFamily="18" charset="0"/>
                                </a:rPr>
                              </m:ctrlPr>
                            </m:accPr>
                            <m:e>
                              <m:r>
                                <a:rPr lang="es-ES" sz="2800" b="0" i="1" smtClean="0">
                                  <a:latin typeface="Cambria Math" panose="02040503050406030204" pitchFamily="18" charset="0"/>
                                </a:rPr>
                                <m:t>𝑥</m:t>
                              </m:r>
                            </m:e>
                          </m:acc>
                        </m:den>
                      </m:f>
                      <m:r>
                        <a:rPr lang="es-ES" sz="2800" b="0" i="1" smtClean="0">
                          <a:latin typeface="Cambria Math" panose="02040503050406030204" pitchFamily="18" charset="0"/>
                        </a:rPr>
                        <m:t>∗100</m:t>
                      </m:r>
                    </m:oMath>
                  </m:oMathPara>
                </a14:m>
                <a:endParaRPr lang="es-ES" sz="2800" dirty="0"/>
              </a:p>
            </p:txBody>
          </p:sp>
        </mc:Choice>
        <mc:Fallback xmlns="">
          <p:sp>
            <p:nvSpPr>
              <p:cNvPr id="6" name="CuadroTexto 5"/>
              <p:cNvSpPr txBox="1">
                <a:spLocks noRot="1" noChangeAspect="1" noMove="1" noResize="1" noEditPoints="1" noAdjustHandles="1" noChangeArrowheads="1" noChangeShapeType="1" noTextEdit="1"/>
              </p:cNvSpPr>
              <p:nvPr/>
            </p:nvSpPr>
            <p:spPr>
              <a:xfrm>
                <a:off x="4562643" y="2554111"/>
                <a:ext cx="2281009" cy="809389"/>
              </a:xfrm>
              <a:prstGeom prst="rect">
                <a:avLst/>
              </a:prstGeom>
              <a:blipFill rotWithShape="0">
                <a:blip r:embed="rId2"/>
                <a:stretch>
                  <a:fillRect/>
                </a:stretch>
              </a:blipFill>
            </p:spPr>
            <p:txBody>
              <a:bodyPr/>
              <a:lstStyle/>
              <a:p>
                <a:r>
                  <a:rPr lang="es-ES">
                    <a:noFill/>
                  </a:rPr>
                  <a:t> </a:t>
                </a:r>
              </a:p>
            </p:txBody>
          </p:sp>
        </mc:Fallback>
      </mc:AlternateContent>
      <p:pic>
        <p:nvPicPr>
          <p:cNvPr id="5" name="Imagen 4"/>
          <p:cNvPicPr>
            <a:picLocks noChangeAspect="1"/>
          </p:cNvPicPr>
          <p:nvPr/>
        </p:nvPicPr>
        <p:blipFill>
          <a:blip r:embed="rId3"/>
          <a:stretch>
            <a:fillRect/>
          </a:stretch>
        </p:blipFill>
        <p:spPr>
          <a:xfrm>
            <a:off x="1496529" y="5022172"/>
            <a:ext cx="4714875" cy="1114425"/>
          </a:xfrm>
          <a:prstGeom prst="rect">
            <a:avLst/>
          </a:prstGeom>
        </p:spPr>
      </p:pic>
      <p:sp>
        <p:nvSpPr>
          <p:cNvPr id="7" name="CuadroTexto 6"/>
          <p:cNvSpPr txBox="1"/>
          <p:nvPr/>
        </p:nvSpPr>
        <p:spPr>
          <a:xfrm>
            <a:off x="1213885" y="3429233"/>
            <a:ext cx="9565519" cy="1200329"/>
          </a:xfrm>
          <a:prstGeom prst="rect">
            <a:avLst/>
          </a:prstGeom>
          <a:noFill/>
        </p:spPr>
        <p:txBody>
          <a:bodyPr wrap="square" rtlCol="0">
            <a:spAutoFit/>
          </a:bodyPr>
          <a:lstStyle/>
          <a:p>
            <a:pPr algn="just"/>
            <a:r>
              <a:rPr lang="es-ES" dirty="0"/>
              <a:t>Los siguientes datos representa la distancia entre el lugar de residencia (en kilómetros) y el promedio ponderado de notas (PP) de un conjunto de estudiantes de la Universidad: </a:t>
            </a:r>
          </a:p>
          <a:p>
            <a:r>
              <a:rPr lang="es-ES"/>
              <a:t>   </a:t>
            </a:r>
            <a:r>
              <a:rPr lang="es-ES" b="1"/>
              <a:t>Distancia</a:t>
            </a:r>
            <a:r>
              <a:rPr lang="es-ES"/>
              <a:t>:  </a:t>
            </a:r>
            <a:r>
              <a:rPr lang="es-ES" dirty="0"/>
              <a:t>10     15     12     20       5        13     8       25      14       24       20      15      12      30      15</a:t>
            </a:r>
          </a:p>
          <a:p>
            <a:r>
              <a:rPr lang="es-ES" dirty="0"/>
              <a:t>   PP        :  8.0    7.0    9.2    8.4     6.0     7.7    7.0    9.0     8.3      7.9     7.5      7.1    8.5     9.0     8.5</a:t>
            </a:r>
          </a:p>
        </p:txBody>
      </p:sp>
      <mc:AlternateContent xmlns:mc="http://schemas.openxmlformats.org/markup-compatibility/2006" xmlns:a14="http://schemas.microsoft.com/office/drawing/2010/main">
        <mc:Choice Requires="a14">
          <p:sp>
            <p:nvSpPr>
              <p:cNvPr id="8" name="CuadroTexto 7"/>
              <p:cNvSpPr txBox="1"/>
              <p:nvPr/>
            </p:nvSpPr>
            <p:spPr>
              <a:xfrm>
                <a:off x="6527131" y="5077327"/>
                <a:ext cx="3519233" cy="5497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𝐶𝑉</m:t>
                          </m:r>
                        </m:e>
                        <m:sub>
                          <m:r>
                            <a:rPr lang="es-ES" b="0" i="1" smtClean="0">
                              <a:latin typeface="Cambria Math" panose="02040503050406030204" pitchFamily="18" charset="0"/>
                            </a:rPr>
                            <m:t>𝐷</m:t>
                          </m:r>
                          <m:r>
                            <a:rPr lang="es-CR" b="0" i="1" smtClean="0">
                              <a:latin typeface="Cambria Math" panose="02040503050406030204" pitchFamily="18" charset="0"/>
                            </a:rPr>
                            <m:t>𝑖𝑠𝑡𝑎𝑛𝑐𝑖𝑎</m:t>
                          </m:r>
                        </m:sub>
                      </m:sSub>
                      <m:r>
                        <a:rPr lang="es-ES" b="0" i="0"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6.770</m:t>
                          </m:r>
                        </m:num>
                        <m:den>
                          <m:r>
                            <a:rPr lang="es-ES" b="0" i="1" smtClean="0">
                              <a:latin typeface="Cambria Math" panose="02040503050406030204" pitchFamily="18" charset="0"/>
                            </a:rPr>
                            <m:t>15,87</m:t>
                          </m:r>
                        </m:den>
                      </m:f>
                      <m:r>
                        <a:rPr lang="es-ES" b="0" i="1" smtClean="0">
                          <a:latin typeface="Cambria Math" panose="02040503050406030204" pitchFamily="18" charset="0"/>
                        </a:rPr>
                        <m:t>∗100=42.7%</m:t>
                      </m:r>
                    </m:oMath>
                  </m:oMathPara>
                </a14:m>
                <a:endParaRPr lang="es-ES" dirty="0"/>
              </a:p>
            </p:txBody>
          </p:sp>
        </mc:Choice>
        <mc:Fallback xmlns="">
          <p:sp>
            <p:nvSpPr>
              <p:cNvPr id="8" name="CuadroTexto 7"/>
              <p:cNvSpPr txBox="1">
                <a:spLocks noRot="1" noChangeAspect="1" noMove="1" noResize="1" noEditPoints="1" noAdjustHandles="1" noChangeArrowheads="1" noChangeShapeType="1" noTextEdit="1"/>
              </p:cNvSpPr>
              <p:nvPr/>
            </p:nvSpPr>
            <p:spPr>
              <a:xfrm>
                <a:off x="6527131" y="5077327"/>
                <a:ext cx="3519233" cy="54970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6599319" y="5847348"/>
                <a:ext cx="3065391"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𝐶𝑉</m:t>
                          </m:r>
                        </m:e>
                        <m:sub>
                          <m:r>
                            <a:rPr lang="es-ES" b="0" i="1" smtClean="0">
                              <a:latin typeface="Cambria Math" panose="02040503050406030204" pitchFamily="18" charset="0"/>
                            </a:rPr>
                            <m:t>𝑃𝑃</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0.8983</m:t>
                          </m:r>
                        </m:num>
                        <m:den>
                          <m:r>
                            <a:rPr lang="es-ES" b="0" i="1" smtClean="0">
                              <a:latin typeface="Cambria Math" panose="02040503050406030204" pitchFamily="18" charset="0"/>
                            </a:rPr>
                            <m:t>7.940</m:t>
                          </m:r>
                        </m:den>
                      </m:f>
                      <m:r>
                        <a:rPr lang="es-ES" b="0" i="1" smtClean="0">
                          <a:latin typeface="Cambria Math" panose="02040503050406030204" pitchFamily="18" charset="0"/>
                        </a:rPr>
                        <m:t>∗100=11.3%</m:t>
                      </m:r>
                    </m:oMath>
                  </m:oMathPara>
                </a14:m>
                <a:endParaRPr lang="es-ES" dirty="0"/>
              </a:p>
            </p:txBody>
          </p:sp>
        </mc:Choice>
        <mc:Fallback xmlns="">
          <p:sp>
            <p:nvSpPr>
              <p:cNvPr id="9" name="CuadroTexto 8"/>
              <p:cNvSpPr txBox="1">
                <a:spLocks noRot="1" noChangeAspect="1" noMove="1" noResize="1" noEditPoints="1" noAdjustHandles="1" noChangeArrowheads="1" noChangeShapeType="1" noTextEdit="1"/>
              </p:cNvSpPr>
              <p:nvPr/>
            </p:nvSpPr>
            <p:spPr>
              <a:xfrm>
                <a:off x="6599319" y="5847348"/>
                <a:ext cx="3065391" cy="520399"/>
              </a:xfrm>
              <a:prstGeom prst="rect">
                <a:avLst/>
              </a:prstGeom>
              <a:blipFill rotWithShape="0">
                <a:blip r:embed="rId5"/>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17541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43A230F-DCD8-4BE8-81E5-A17589260512}"/>
              </a:ext>
            </a:extLst>
          </p:cNvPr>
          <p:cNvPicPr>
            <a:picLocks noChangeAspect="1"/>
          </p:cNvPicPr>
          <p:nvPr/>
        </p:nvPicPr>
        <p:blipFill>
          <a:blip r:embed="rId2"/>
          <a:stretch>
            <a:fillRect/>
          </a:stretch>
        </p:blipFill>
        <p:spPr>
          <a:xfrm>
            <a:off x="541256" y="493974"/>
            <a:ext cx="11430000" cy="1552575"/>
          </a:xfrm>
          <a:prstGeom prst="rect">
            <a:avLst/>
          </a:prstGeom>
        </p:spPr>
      </p:pic>
      <p:pic>
        <p:nvPicPr>
          <p:cNvPr id="7" name="Imagen 6">
            <a:extLst>
              <a:ext uri="{FF2B5EF4-FFF2-40B4-BE49-F238E27FC236}">
                <a16:creationId xmlns:a16="http://schemas.microsoft.com/office/drawing/2014/main" id="{61BAC9FF-E52F-48E1-B662-FFC4FC00AD35}"/>
              </a:ext>
            </a:extLst>
          </p:cNvPr>
          <p:cNvPicPr>
            <a:picLocks noChangeAspect="1"/>
          </p:cNvPicPr>
          <p:nvPr/>
        </p:nvPicPr>
        <p:blipFill>
          <a:blip r:embed="rId3"/>
          <a:stretch>
            <a:fillRect/>
          </a:stretch>
        </p:blipFill>
        <p:spPr>
          <a:xfrm>
            <a:off x="842962" y="2151029"/>
            <a:ext cx="10506075" cy="1952625"/>
          </a:xfrm>
          <a:prstGeom prst="rect">
            <a:avLst/>
          </a:prstGeom>
        </p:spPr>
      </p:pic>
      <p:pic>
        <p:nvPicPr>
          <p:cNvPr id="9" name="Imagen 8">
            <a:extLst>
              <a:ext uri="{FF2B5EF4-FFF2-40B4-BE49-F238E27FC236}">
                <a16:creationId xmlns:a16="http://schemas.microsoft.com/office/drawing/2014/main" id="{D93312E7-90A3-4D30-A56B-8A21D8789E91}"/>
              </a:ext>
            </a:extLst>
          </p:cNvPr>
          <p:cNvPicPr>
            <a:picLocks noChangeAspect="1"/>
          </p:cNvPicPr>
          <p:nvPr/>
        </p:nvPicPr>
        <p:blipFill>
          <a:blip r:embed="rId4"/>
          <a:stretch>
            <a:fillRect/>
          </a:stretch>
        </p:blipFill>
        <p:spPr>
          <a:xfrm>
            <a:off x="522206" y="4339964"/>
            <a:ext cx="11468100" cy="942975"/>
          </a:xfrm>
          <a:prstGeom prst="rect">
            <a:avLst/>
          </a:prstGeom>
        </p:spPr>
      </p:pic>
      <p:pic>
        <p:nvPicPr>
          <p:cNvPr id="11" name="Imagen 10">
            <a:extLst>
              <a:ext uri="{FF2B5EF4-FFF2-40B4-BE49-F238E27FC236}">
                <a16:creationId xmlns:a16="http://schemas.microsoft.com/office/drawing/2014/main" id="{30F345DD-F518-4545-96BB-50E7ED7A7460}"/>
              </a:ext>
            </a:extLst>
          </p:cNvPr>
          <p:cNvPicPr>
            <a:picLocks noChangeAspect="1"/>
          </p:cNvPicPr>
          <p:nvPr/>
        </p:nvPicPr>
        <p:blipFill>
          <a:blip r:embed="rId5"/>
          <a:stretch>
            <a:fillRect/>
          </a:stretch>
        </p:blipFill>
        <p:spPr>
          <a:xfrm>
            <a:off x="1845788" y="5179587"/>
            <a:ext cx="7067550" cy="1457325"/>
          </a:xfrm>
          <a:prstGeom prst="rect">
            <a:avLst/>
          </a:prstGeom>
        </p:spPr>
      </p:pic>
    </p:spTree>
    <p:extLst>
      <p:ext uri="{BB962C8B-B14F-4D97-AF65-F5344CB8AC3E}">
        <p14:creationId xmlns:p14="http://schemas.microsoft.com/office/powerpoint/2010/main" val="253220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76865" y="2036844"/>
            <a:ext cx="998096" cy="665397"/>
          </a:xfrm>
          <a:prstGeom prst="rect">
            <a:avLst/>
          </a:prstGeom>
        </p:spPr>
      </p:pic>
      <p:pic>
        <p:nvPicPr>
          <p:cNvPr id="11" name="Imagen 10"/>
          <p:cNvPicPr>
            <a:picLocks noChangeAspect="1"/>
          </p:cNvPicPr>
          <p:nvPr/>
        </p:nvPicPr>
        <p:blipFill>
          <a:blip r:embed="rId3"/>
          <a:stretch>
            <a:fillRect/>
          </a:stretch>
        </p:blipFill>
        <p:spPr>
          <a:xfrm>
            <a:off x="2338211" y="710847"/>
            <a:ext cx="6477000" cy="514350"/>
          </a:xfrm>
          <a:prstGeom prst="rect">
            <a:avLst/>
          </a:prstGeom>
        </p:spPr>
      </p:pic>
      <p:pic>
        <p:nvPicPr>
          <p:cNvPr id="13" name="Imagen 12"/>
          <p:cNvPicPr>
            <a:picLocks noChangeAspect="1"/>
          </p:cNvPicPr>
          <p:nvPr/>
        </p:nvPicPr>
        <p:blipFill>
          <a:blip r:embed="rId4"/>
          <a:stretch>
            <a:fillRect/>
          </a:stretch>
        </p:blipFill>
        <p:spPr>
          <a:xfrm>
            <a:off x="4740252" y="1475024"/>
            <a:ext cx="1573613" cy="394719"/>
          </a:xfrm>
          <a:prstGeom prst="rect">
            <a:avLst/>
          </a:prstGeom>
        </p:spPr>
      </p:pic>
      <p:pic>
        <p:nvPicPr>
          <p:cNvPr id="18" name="Imagen 17"/>
          <p:cNvPicPr>
            <a:picLocks noChangeAspect="1"/>
          </p:cNvPicPr>
          <p:nvPr/>
        </p:nvPicPr>
        <p:blipFill>
          <a:blip r:embed="rId5"/>
          <a:stretch>
            <a:fillRect/>
          </a:stretch>
        </p:blipFill>
        <p:spPr>
          <a:xfrm>
            <a:off x="5732131" y="2226363"/>
            <a:ext cx="1394862" cy="475894"/>
          </a:xfrm>
          <a:prstGeom prst="rect">
            <a:avLst/>
          </a:prstGeom>
        </p:spPr>
      </p:pic>
      <p:pic>
        <p:nvPicPr>
          <p:cNvPr id="19" name="Imagen 18"/>
          <p:cNvPicPr>
            <a:picLocks noChangeAspect="1"/>
          </p:cNvPicPr>
          <p:nvPr/>
        </p:nvPicPr>
        <p:blipFill>
          <a:blip r:embed="rId6"/>
          <a:stretch>
            <a:fillRect/>
          </a:stretch>
        </p:blipFill>
        <p:spPr>
          <a:xfrm>
            <a:off x="1583142" y="4060706"/>
            <a:ext cx="2169994" cy="874675"/>
          </a:xfrm>
          <a:prstGeom prst="rect">
            <a:avLst/>
          </a:prstGeom>
        </p:spPr>
      </p:pic>
      <p:pic>
        <p:nvPicPr>
          <p:cNvPr id="26" name="Imagen 25"/>
          <p:cNvPicPr>
            <a:picLocks noChangeAspect="1"/>
          </p:cNvPicPr>
          <p:nvPr/>
        </p:nvPicPr>
        <p:blipFill>
          <a:blip r:embed="rId7"/>
          <a:stretch>
            <a:fillRect/>
          </a:stretch>
        </p:blipFill>
        <p:spPr>
          <a:xfrm>
            <a:off x="1569493" y="5346865"/>
            <a:ext cx="2183642" cy="829397"/>
          </a:xfrm>
          <a:prstGeom prst="rect">
            <a:avLst/>
          </a:prstGeom>
        </p:spPr>
      </p:pic>
      <p:pic>
        <p:nvPicPr>
          <p:cNvPr id="27" name="Imagen 26"/>
          <p:cNvPicPr>
            <a:picLocks noChangeAspect="1"/>
          </p:cNvPicPr>
          <p:nvPr/>
        </p:nvPicPr>
        <p:blipFill>
          <a:blip r:embed="rId8"/>
          <a:stretch>
            <a:fillRect/>
          </a:stretch>
        </p:blipFill>
        <p:spPr>
          <a:xfrm>
            <a:off x="5664247" y="3004216"/>
            <a:ext cx="2419350" cy="685800"/>
          </a:xfrm>
          <a:prstGeom prst="rect">
            <a:avLst/>
          </a:prstGeom>
        </p:spPr>
      </p:pic>
      <p:pic>
        <p:nvPicPr>
          <p:cNvPr id="28" name="Imagen 27"/>
          <p:cNvPicPr>
            <a:picLocks noChangeAspect="1"/>
          </p:cNvPicPr>
          <p:nvPr/>
        </p:nvPicPr>
        <p:blipFill>
          <a:blip r:embed="rId9"/>
          <a:stretch>
            <a:fillRect/>
          </a:stretch>
        </p:blipFill>
        <p:spPr>
          <a:xfrm>
            <a:off x="5706471" y="4273456"/>
            <a:ext cx="2362200" cy="685800"/>
          </a:xfrm>
          <a:prstGeom prst="rect">
            <a:avLst/>
          </a:prstGeom>
        </p:spPr>
      </p:pic>
      <p:pic>
        <p:nvPicPr>
          <p:cNvPr id="29" name="Imagen 28"/>
          <p:cNvPicPr>
            <a:picLocks noChangeAspect="1"/>
          </p:cNvPicPr>
          <p:nvPr/>
        </p:nvPicPr>
        <p:blipFill>
          <a:blip r:embed="rId10"/>
          <a:stretch>
            <a:fillRect/>
          </a:stretch>
        </p:blipFill>
        <p:spPr>
          <a:xfrm>
            <a:off x="5664884" y="5378283"/>
            <a:ext cx="2554209" cy="763210"/>
          </a:xfrm>
          <a:prstGeom prst="rect">
            <a:avLst/>
          </a:prstGeom>
        </p:spPr>
      </p:pic>
      <p:pic>
        <p:nvPicPr>
          <p:cNvPr id="32" name="Imagen 31"/>
          <p:cNvPicPr>
            <a:picLocks noChangeAspect="1"/>
          </p:cNvPicPr>
          <p:nvPr/>
        </p:nvPicPr>
        <p:blipFill>
          <a:blip r:embed="rId11"/>
          <a:stretch>
            <a:fillRect/>
          </a:stretch>
        </p:blipFill>
        <p:spPr>
          <a:xfrm>
            <a:off x="1579515" y="2953319"/>
            <a:ext cx="2212718" cy="772520"/>
          </a:xfrm>
          <a:prstGeom prst="rect">
            <a:avLst/>
          </a:prstGeom>
        </p:spPr>
      </p:pic>
      <p:pic>
        <p:nvPicPr>
          <p:cNvPr id="33" name="Imagen 32"/>
          <p:cNvPicPr>
            <a:picLocks noChangeAspect="1"/>
          </p:cNvPicPr>
          <p:nvPr/>
        </p:nvPicPr>
        <p:blipFill>
          <a:blip r:embed="rId12"/>
          <a:stretch>
            <a:fillRect/>
          </a:stretch>
        </p:blipFill>
        <p:spPr>
          <a:xfrm>
            <a:off x="1124661" y="2217761"/>
            <a:ext cx="361950" cy="457200"/>
          </a:xfrm>
          <a:prstGeom prst="rect">
            <a:avLst/>
          </a:prstGeom>
        </p:spPr>
      </p:pic>
      <p:pic>
        <p:nvPicPr>
          <p:cNvPr id="34" name="Imagen 33"/>
          <p:cNvPicPr>
            <a:picLocks noChangeAspect="1"/>
          </p:cNvPicPr>
          <p:nvPr/>
        </p:nvPicPr>
        <p:blipFill>
          <a:blip r:embed="rId13"/>
          <a:stretch>
            <a:fillRect/>
          </a:stretch>
        </p:blipFill>
        <p:spPr>
          <a:xfrm>
            <a:off x="1078955" y="3083612"/>
            <a:ext cx="371475" cy="390525"/>
          </a:xfrm>
          <a:prstGeom prst="rect">
            <a:avLst/>
          </a:prstGeom>
        </p:spPr>
      </p:pic>
      <p:pic>
        <p:nvPicPr>
          <p:cNvPr id="35" name="Imagen 34"/>
          <p:cNvPicPr>
            <a:picLocks noChangeAspect="1"/>
          </p:cNvPicPr>
          <p:nvPr/>
        </p:nvPicPr>
        <p:blipFill>
          <a:blip r:embed="rId14"/>
          <a:stretch>
            <a:fillRect/>
          </a:stretch>
        </p:blipFill>
        <p:spPr>
          <a:xfrm>
            <a:off x="1059265" y="4288737"/>
            <a:ext cx="438150" cy="409575"/>
          </a:xfrm>
          <a:prstGeom prst="rect">
            <a:avLst/>
          </a:prstGeom>
        </p:spPr>
      </p:pic>
      <p:pic>
        <p:nvPicPr>
          <p:cNvPr id="36" name="Imagen 35"/>
          <p:cNvPicPr>
            <a:picLocks noChangeAspect="1"/>
          </p:cNvPicPr>
          <p:nvPr/>
        </p:nvPicPr>
        <p:blipFill>
          <a:blip r:embed="rId15"/>
          <a:stretch>
            <a:fillRect/>
          </a:stretch>
        </p:blipFill>
        <p:spPr>
          <a:xfrm>
            <a:off x="1096086" y="5594800"/>
            <a:ext cx="419100" cy="390525"/>
          </a:xfrm>
          <a:prstGeom prst="rect">
            <a:avLst/>
          </a:prstGeom>
        </p:spPr>
      </p:pic>
      <p:pic>
        <p:nvPicPr>
          <p:cNvPr id="37" name="Imagen 36"/>
          <p:cNvPicPr>
            <a:picLocks noChangeAspect="1"/>
          </p:cNvPicPr>
          <p:nvPr/>
        </p:nvPicPr>
        <p:blipFill>
          <a:blip r:embed="rId16"/>
          <a:stretch>
            <a:fillRect/>
          </a:stretch>
        </p:blipFill>
        <p:spPr>
          <a:xfrm>
            <a:off x="5137742" y="2282517"/>
            <a:ext cx="333375" cy="409575"/>
          </a:xfrm>
          <a:prstGeom prst="rect">
            <a:avLst/>
          </a:prstGeom>
        </p:spPr>
      </p:pic>
      <p:pic>
        <p:nvPicPr>
          <p:cNvPr id="38" name="Imagen 37"/>
          <p:cNvPicPr>
            <a:picLocks noChangeAspect="1"/>
          </p:cNvPicPr>
          <p:nvPr/>
        </p:nvPicPr>
        <p:blipFill>
          <a:blip r:embed="rId17"/>
          <a:stretch>
            <a:fillRect/>
          </a:stretch>
        </p:blipFill>
        <p:spPr>
          <a:xfrm>
            <a:off x="5113930" y="3179146"/>
            <a:ext cx="381000" cy="390525"/>
          </a:xfrm>
          <a:prstGeom prst="rect">
            <a:avLst/>
          </a:prstGeom>
        </p:spPr>
      </p:pic>
      <p:pic>
        <p:nvPicPr>
          <p:cNvPr id="39" name="Imagen 38"/>
          <p:cNvPicPr>
            <a:picLocks noChangeAspect="1"/>
          </p:cNvPicPr>
          <p:nvPr/>
        </p:nvPicPr>
        <p:blipFill>
          <a:blip r:embed="rId18"/>
          <a:stretch>
            <a:fillRect/>
          </a:stretch>
        </p:blipFill>
        <p:spPr>
          <a:xfrm>
            <a:off x="5137102" y="4416330"/>
            <a:ext cx="361950" cy="400050"/>
          </a:xfrm>
          <a:prstGeom prst="rect">
            <a:avLst/>
          </a:prstGeom>
        </p:spPr>
      </p:pic>
      <p:pic>
        <p:nvPicPr>
          <p:cNvPr id="40" name="Imagen 39"/>
          <p:cNvPicPr>
            <a:picLocks noChangeAspect="1"/>
          </p:cNvPicPr>
          <p:nvPr/>
        </p:nvPicPr>
        <p:blipFill>
          <a:blip r:embed="rId19"/>
          <a:stretch>
            <a:fillRect/>
          </a:stretch>
        </p:blipFill>
        <p:spPr>
          <a:xfrm>
            <a:off x="5099642" y="5561462"/>
            <a:ext cx="409575" cy="457200"/>
          </a:xfrm>
          <a:prstGeom prst="rect">
            <a:avLst/>
          </a:prstGeom>
        </p:spPr>
      </p:pic>
      <p:pic>
        <p:nvPicPr>
          <p:cNvPr id="3" name="Imagen 2"/>
          <p:cNvPicPr>
            <a:picLocks noChangeAspect="1"/>
          </p:cNvPicPr>
          <p:nvPr/>
        </p:nvPicPr>
        <p:blipFill>
          <a:blip r:embed="rId20"/>
          <a:stretch>
            <a:fillRect/>
          </a:stretch>
        </p:blipFill>
        <p:spPr>
          <a:xfrm>
            <a:off x="9505243" y="2313163"/>
            <a:ext cx="1691933" cy="3410303"/>
          </a:xfrm>
          <a:prstGeom prst="rect">
            <a:avLst/>
          </a:prstGeom>
        </p:spPr>
      </p:pic>
    </p:spTree>
    <p:extLst>
      <p:ext uri="{BB962C8B-B14F-4D97-AF65-F5344CB8AC3E}">
        <p14:creationId xmlns:p14="http://schemas.microsoft.com/office/powerpoint/2010/main" val="1827133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4362" y="455084"/>
            <a:ext cx="9630305" cy="2969792"/>
          </a:xfrm>
          <a:prstGeom prst="rect">
            <a:avLst/>
          </a:prstGeom>
        </p:spPr>
      </p:pic>
    </p:spTree>
    <p:extLst>
      <p:ext uri="{BB962C8B-B14F-4D97-AF65-F5344CB8AC3E}">
        <p14:creationId xmlns:p14="http://schemas.microsoft.com/office/powerpoint/2010/main" val="4103775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F3E569A-ECE8-421A-8F42-84EB3340E433}"/>
              </a:ext>
            </a:extLst>
          </p:cNvPr>
          <p:cNvPicPr>
            <a:picLocks noChangeAspect="1"/>
          </p:cNvPicPr>
          <p:nvPr/>
        </p:nvPicPr>
        <p:blipFill>
          <a:blip r:embed="rId2"/>
          <a:stretch>
            <a:fillRect/>
          </a:stretch>
        </p:blipFill>
        <p:spPr>
          <a:xfrm>
            <a:off x="976312" y="638175"/>
            <a:ext cx="10239375" cy="5581650"/>
          </a:xfrm>
          <a:prstGeom prst="rect">
            <a:avLst/>
          </a:prstGeom>
        </p:spPr>
      </p:pic>
    </p:spTree>
    <p:extLst>
      <p:ext uri="{BB962C8B-B14F-4D97-AF65-F5344CB8AC3E}">
        <p14:creationId xmlns:p14="http://schemas.microsoft.com/office/powerpoint/2010/main" val="18699584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2 Marcador de contenido">
            <a:extLst>
              <a:ext uri="{FF2B5EF4-FFF2-40B4-BE49-F238E27FC236}">
                <a16:creationId xmlns:a16="http://schemas.microsoft.com/office/drawing/2014/main" id="{507B608E-FB24-416A-A9E1-47A8DB7F2B24}"/>
              </a:ext>
            </a:extLst>
          </p:cNvPr>
          <p:cNvSpPr>
            <a:spLocks noGrp="1"/>
          </p:cNvSpPr>
          <p:nvPr>
            <p:ph idx="1"/>
          </p:nvPr>
        </p:nvSpPr>
        <p:spPr>
          <a:xfrm>
            <a:off x="1290735" y="1392707"/>
            <a:ext cx="9610529" cy="4072585"/>
          </a:xfrm>
        </p:spPr>
        <p:txBody>
          <a:bodyPr>
            <a:normAutofit fontScale="85000" lnSpcReduction="20000"/>
          </a:bodyPr>
          <a:lstStyle/>
          <a:p>
            <a:pPr marL="0" indent="0">
              <a:buNone/>
            </a:pPr>
            <a:r>
              <a:rPr lang="es-ES_tradnl" altLang="es-MX" b="1" dirty="0">
                <a:solidFill>
                  <a:schemeClr val="bg1"/>
                </a:solidFill>
                <a:ea typeface="ＭＳ Ｐゴシック" panose="020B0600070205080204" pitchFamily="34" charset="-128"/>
              </a:rPr>
              <a:t>COEFICTE DE VARIACION:</a:t>
            </a:r>
          </a:p>
          <a:p>
            <a:pPr>
              <a:buFont typeface="Wingdings" panose="05000000000000000000" pitchFamily="2" charset="2"/>
              <a:buChar char="ü"/>
              <a:defRPr/>
            </a:pPr>
            <a:r>
              <a:rPr lang="es-MX" dirty="0">
                <a:latin typeface="Segoe UI Light" panose="020B0502040204020203" pitchFamily="34" charset="0"/>
                <a:cs typeface="Segoe UI Light" panose="020B0502040204020203" pitchFamily="34" charset="0"/>
              </a:rPr>
              <a:t> Nos permiten analizar la forma de una distribución  (representación gráfica) </a:t>
            </a:r>
          </a:p>
          <a:p>
            <a:pPr>
              <a:defRPr/>
            </a:pPr>
            <a:endParaRPr lang="es-MX" dirty="0">
              <a:latin typeface="Segoe UI Light" panose="020B0502040204020203" pitchFamily="34" charset="0"/>
              <a:cs typeface="Segoe UI Light" panose="020B0502040204020203" pitchFamily="34" charset="0"/>
            </a:endParaRPr>
          </a:p>
          <a:p>
            <a:pPr>
              <a:buFont typeface="Wingdings" panose="05000000000000000000" pitchFamily="2" charset="2"/>
              <a:buChar char="ü"/>
              <a:defRPr/>
            </a:pPr>
            <a:r>
              <a:rPr lang="es-MX" dirty="0">
                <a:latin typeface="Segoe UI Light" panose="020B0502040204020203" pitchFamily="34" charset="0"/>
                <a:cs typeface="Segoe UI Light" panose="020B0502040204020203" pitchFamily="34" charset="0"/>
              </a:rPr>
              <a:t> Estas medidas describen la manera como los datos tienden a reunirse de acuerdo con la frecuencia con que se hallen dentro de los datos</a:t>
            </a:r>
          </a:p>
          <a:p>
            <a:pPr>
              <a:defRPr/>
            </a:pPr>
            <a:endParaRPr lang="es-MX" dirty="0">
              <a:latin typeface="Segoe UI Light" panose="020B0502040204020203" pitchFamily="34" charset="0"/>
              <a:cs typeface="Segoe UI Light" panose="020B0502040204020203" pitchFamily="34" charset="0"/>
            </a:endParaRPr>
          </a:p>
          <a:p>
            <a:pPr>
              <a:buFont typeface="Wingdings" panose="05000000000000000000" pitchFamily="2" charset="2"/>
              <a:buChar char="ü"/>
              <a:defRPr/>
            </a:pPr>
            <a:r>
              <a:rPr lang="es-MX" dirty="0">
                <a:latin typeface="Segoe UI Light" panose="020B0502040204020203" pitchFamily="34" charset="0"/>
                <a:cs typeface="Segoe UI Light" panose="020B0502040204020203" pitchFamily="34" charset="0"/>
              </a:rPr>
              <a:t> Su utilidad radica en la posibilidad de identificar las características de la distribución sin necesidad de generar el gráfico.</a:t>
            </a:r>
          </a:p>
          <a:p>
            <a:pPr>
              <a:buFont typeface="Wingdings" panose="05000000000000000000" pitchFamily="2" charset="2"/>
              <a:buChar char="ü"/>
              <a:defRPr/>
            </a:pPr>
            <a:endParaRPr lang="es-MX" dirty="0">
              <a:latin typeface="Segoe UI Light" panose="020B0502040204020203" pitchFamily="34" charset="0"/>
              <a:cs typeface="Segoe UI Light" panose="020B0502040204020203" pitchFamily="34" charset="0"/>
            </a:endParaRPr>
          </a:p>
          <a:p>
            <a:pPr>
              <a:buFont typeface="Wingdings" panose="05000000000000000000" pitchFamily="2" charset="2"/>
              <a:buChar char="ü"/>
              <a:defRPr/>
            </a:pPr>
            <a:r>
              <a:rPr lang="es-MX" dirty="0">
                <a:latin typeface="Segoe UI Light" panose="020B0502040204020203" pitchFamily="34" charset="0"/>
                <a:cs typeface="Segoe UI Light" panose="020B0502040204020203" pitchFamily="34" charset="0"/>
              </a:rPr>
              <a:t> Sus principales medidas: se apuntamiento o Curtosis y el sesgo (asimetría)</a:t>
            </a:r>
          </a:p>
        </p:txBody>
      </p:sp>
      <p:sp>
        <p:nvSpPr>
          <p:cNvPr id="3" name="CuadroTexto 2">
            <a:extLst>
              <a:ext uri="{FF2B5EF4-FFF2-40B4-BE49-F238E27FC236}">
                <a16:creationId xmlns:a16="http://schemas.microsoft.com/office/drawing/2014/main" id="{31488067-41F7-B20A-4A4E-1A8326007FD4}"/>
              </a:ext>
            </a:extLst>
          </p:cNvPr>
          <p:cNvSpPr txBox="1"/>
          <p:nvPr/>
        </p:nvSpPr>
        <p:spPr>
          <a:xfrm>
            <a:off x="1700784" y="793742"/>
            <a:ext cx="4862322" cy="369332"/>
          </a:xfrm>
          <a:prstGeom prst="rect">
            <a:avLst/>
          </a:prstGeom>
          <a:noFill/>
        </p:spPr>
        <p:txBody>
          <a:bodyPr wrap="square">
            <a:spAutoFit/>
          </a:bodyPr>
          <a:lstStyle/>
          <a:p>
            <a:pPr eaLnBrk="1" hangingPunct="1">
              <a:defRPr/>
            </a:pPr>
            <a:r>
              <a:rPr lang="es-ES_tradnl" altLang="es-MX" sz="1800" b="1" dirty="0">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Medidas de Forma del conjunto de datos</a:t>
            </a:r>
            <a:endParaRPr lang="es-CR" altLang="es-MX" sz="1800" b="1" dirty="0">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4459511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5C1D4B2-A90A-485D-BF11-564B3A0F7236}"/>
              </a:ext>
            </a:extLst>
          </p:cNvPr>
          <p:cNvPicPr>
            <a:picLocks noChangeAspect="1"/>
          </p:cNvPicPr>
          <p:nvPr/>
        </p:nvPicPr>
        <p:blipFill>
          <a:blip r:embed="rId2"/>
          <a:stretch>
            <a:fillRect/>
          </a:stretch>
        </p:blipFill>
        <p:spPr>
          <a:xfrm>
            <a:off x="1288328" y="1249218"/>
            <a:ext cx="9153525" cy="2438400"/>
          </a:xfrm>
          <a:prstGeom prst="rect">
            <a:avLst/>
          </a:prstGeom>
        </p:spPr>
      </p:pic>
      <p:pic>
        <p:nvPicPr>
          <p:cNvPr id="4" name="Imagen 3">
            <a:extLst>
              <a:ext uri="{FF2B5EF4-FFF2-40B4-BE49-F238E27FC236}">
                <a16:creationId xmlns:a16="http://schemas.microsoft.com/office/drawing/2014/main" id="{AC9288DA-C897-4D67-9940-FA11F7DE29F2}"/>
              </a:ext>
            </a:extLst>
          </p:cNvPr>
          <p:cNvPicPr>
            <a:picLocks noChangeAspect="1"/>
          </p:cNvPicPr>
          <p:nvPr/>
        </p:nvPicPr>
        <p:blipFill>
          <a:blip r:embed="rId3"/>
          <a:stretch>
            <a:fillRect/>
          </a:stretch>
        </p:blipFill>
        <p:spPr>
          <a:xfrm>
            <a:off x="898092" y="3933921"/>
            <a:ext cx="9086850" cy="2438400"/>
          </a:xfrm>
          <a:prstGeom prst="rect">
            <a:avLst/>
          </a:prstGeom>
        </p:spPr>
      </p:pic>
      <p:pic>
        <p:nvPicPr>
          <p:cNvPr id="5" name="Imagen 4">
            <a:extLst>
              <a:ext uri="{FF2B5EF4-FFF2-40B4-BE49-F238E27FC236}">
                <a16:creationId xmlns:a16="http://schemas.microsoft.com/office/drawing/2014/main" id="{60DEB27C-DCCA-4BFA-ADF6-C0ABA14FE753}"/>
              </a:ext>
            </a:extLst>
          </p:cNvPr>
          <p:cNvPicPr>
            <a:picLocks noChangeAspect="1"/>
          </p:cNvPicPr>
          <p:nvPr/>
        </p:nvPicPr>
        <p:blipFill>
          <a:blip r:embed="rId4"/>
          <a:stretch>
            <a:fillRect/>
          </a:stretch>
        </p:blipFill>
        <p:spPr>
          <a:xfrm>
            <a:off x="898092" y="584343"/>
            <a:ext cx="7324725" cy="295275"/>
          </a:xfrm>
          <a:prstGeom prst="rect">
            <a:avLst/>
          </a:prstGeom>
        </p:spPr>
      </p:pic>
    </p:spTree>
    <p:extLst>
      <p:ext uri="{BB962C8B-B14F-4D97-AF65-F5344CB8AC3E}">
        <p14:creationId xmlns:p14="http://schemas.microsoft.com/office/powerpoint/2010/main" val="29696695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5D3AAF9-E566-45BF-97CE-889F6DD2BB76}"/>
              </a:ext>
            </a:extLst>
          </p:cNvPr>
          <p:cNvPicPr>
            <a:picLocks noChangeAspect="1"/>
          </p:cNvPicPr>
          <p:nvPr/>
        </p:nvPicPr>
        <p:blipFill>
          <a:blip r:embed="rId2"/>
          <a:stretch>
            <a:fillRect/>
          </a:stretch>
        </p:blipFill>
        <p:spPr>
          <a:xfrm>
            <a:off x="912813" y="662813"/>
            <a:ext cx="6097587" cy="338337"/>
          </a:xfrm>
          <a:prstGeom prst="rect">
            <a:avLst/>
          </a:prstGeom>
        </p:spPr>
      </p:pic>
      <p:pic>
        <p:nvPicPr>
          <p:cNvPr id="3" name="Imagen 2">
            <a:extLst>
              <a:ext uri="{FF2B5EF4-FFF2-40B4-BE49-F238E27FC236}">
                <a16:creationId xmlns:a16="http://schemas.microsoft.com/office/drawing/2014/main" id="{E7E3D591-4833-4FF9-B979-2252854FBA63}"/>
              </a:ext>
            </a:extLst>
          </p:cNvPr>
          <p:cNvPicPr>
            <a:picLocks noChangeAspect="1"/>
          </p:cNvPicPr>
          <p:nvPr/>
        </p:nvPicPr>
        <p:blipFill>
          <a:blip r:embed="rId3"/>
          <a:stretch>
            <a:fillRect/>
          </a:stretch>
        </p:blipFill>
        <p:spPr>
          <a:xfrm>
            <a:off x="2787072" y="1420050"/>
            <a:ext cx="3810000" cy="981075"/>
          </a:xfrm>
          <a:prstGeom prst="rect">
            <a:avLst/>
          </a:prstGeom>
        </p:spPr>
      </p:pic>
      <p:pic>
        <p:nvPicPr>
          <p:cNvPr id="4" name="Imagen 3">
            <a:extLst>
              <a:ext uri="{FF2B5EF4-FFF2-40B4-BE49-F238E27FC236}">
                <a16:creationId xmlns:a16="http://schemas.microsoft.com/office/drawing/2014/main" id="{BE8EF012-F7C1-41CD-8DE2-F26170745E2C}"/>
              </a:ext>
            </a:extLst>
          </p:cNvPr>
          <p:cNvPicPr>
            <a:picLocks noChangeAspect="1"/>
          </p:cNvPicPr>
          <p:nvPr/>
        </p:nvPicPr>
        <p:blipFill>
          <a:blip r:embed="rId4"/>
          <a:stretch>
            <a:fillRect/>
          </a:stretch>
        </p:blipFill>
        <p:spPr>
          <a:xfrm>
            <a:off x="1662545" y="4568802"/>
            <a:ext cx="9144000" cy="1247775"/>
          </a:xfrm>
          <a:prstGeom prst="rect">
            <a:avLst/>
          </a:prstGeom>
        </p:spPr>
      </p:pic>
      <p:pic>
        <p:nvPicPr>
          <p:cNvPr id="8" name="Imagen 7">
            <a:extLst>
              <a:ext uri="{FF2B5EF4-FFF2-40B4-BE49-F238E27FC236}">
                <a16:creationId xmlns:a16="http://schemas.microsoft.com/office/drawing/2014/main" id="{85FAF2BB-3635-4AD2-BE6F-F717BD203B29}"/>
              </a:ext>
            </a:extLst>
          </p:cNvPr>
          <p:cNvPicPr>
            <a:picLocks noChangeAspect="1"/>
          </p:cNvPicPr>
          <p:nvPr/>
        </p:nvPicPr>
        <p:blipFill>
          <a:blip r:embed="rId5"/>
          <a:stretch>
            <a:fillRect/>
          </a:stretch>
        </p:blipFill>
        <p:spPr>
          <a:xfrm>
            <a:off x="2838450" y="2733675"/>
            <a:ext cx="6515100" cy="1390650"/>
          </a:xfrm>
          <a:prstGeom prst="rect">
            <a:avLst/>
          </a:prstGeom>
        </p:spPr>
      </p:pic>
    </p:spTree>
    <p:extLst>
      <p:ext uri="{BB962C8B-B14F-4D97-AF65-F5344CB8AC3E}">
        <p14:creationId xmlns:p14="http://schemas.microsoft.com/office/powerpoint/2010/main" val="27875671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8ACFD0C-1D52-47C5-9684-91E9BCD01AB1}"/>
              </a:ext>
            </a:extLst>
          </p:cNvPr>
          <p:cNvPicPr>
            <a:picLocks noChangeAspect="1"/>
          </p:cNvPicPr>
          <p:nvPr/>
        </p:nvPicPr>
        <p:blipFill>
          <a:blip r:embed="rId2"/>
          <a:stretch>
            <a:fillRect/>
          </a:stretch>
        </p:blipFill>
        <p:spPr>
          <a:xfrm>
            <a:off x="1444962" y="774447"/>
            <a:ext cx="6027256" cy="634448"/>
          </a:xfrm>
          <a:prstGeom prst="rect">
            <a:avLst/>
          </a:prstGeom>
        </p:spPr>
      </p:pic>
      <p:pic>
        <p:nvPicPr>
          <p:cNvPr id="7" name="Imagen 6">
            <a:extLst>
              <a:ext uri="{FF2B5EF4-FFF2-40B4-BE49-F238E27FC236}">
                <a16:creationId xmlns:a16="http://schemas.microsoft.com/office/drawing/2014/main" id="{A9DCC5B8-89ED-4D76-BA1B-915265CE0C4C}"/>
              </a:ext>
            </a:extLst>
          </p:cNvPr>
          <p:cNvPicPr>
            <a:picLocks noChangeAspect="1"/>
          </p:cNvPicPr>
          <p:nvPr/>
        </p:nvPicPr>
        <p:blipFill>
          <a:blip r:embed="rId3"/>
          <a:stretch>
            <a:fillRect/>
          </a:stretch>
        </p:blipFill>
        <p:spPr>
          <a:xfrm>
            <a:off x="1546803" y="1635991"/>
            <a:ext cx="7061489" cy="2887990"/>
          </a:xfrm>
          <a:prstGeom prst="rect">
            <a:avLst/>
          </a:prstGeom>
        </p:spPr>
      </p:pic>
      <p:pic>
        <p:nvPicPr>
          <p:cNvPr id="9" name="Imagen 8">
            <a:extLst>
              <a:ext uri="{FF2B5EF4-FFF2-40B4-BE49-F238E27FC236}">
                <a16:creationId xmlns:a16="http://schemas.microsoft.com/office/drawing/2014/main" id="{8F5FEED0-FD18-4859-A0E1-EB68B31E4E75}"/>
              </a:ext>
            </a:extLst>
          </p:cNvPr>
          <p:cNvPicPr>
            <a:picLocks noChangeAspect="1"/>
          </p:cNvPicPr>
          <p:nvPr/>
        </p:nvPicPr>
        <p:blipFill>
          <a:blip r:embed="rId4"/>
          <a:stretch>
            <a:fillRect/>
          </a:stretch>
        </p:blipFill>
        <p:spPr>
          <a:xfrm>
            <a:off x="1325129" y="5310681"/>
            <a:ext cx="6790603" cy="1135146"/>
          </a:xfrm>
          <a:prstGeom prst="rect">
            <a:avLst/>
          </a:prstGeom>
        </p:spPr>
      </p:pic>
    </p:spTree>
    <p:extLst>
      <p:ext uri="{BB962C8B-B14F-4D97-AF65-F5344CB8AC3E}">
        <p14:creationId xmlns:p14="http://schemas.microsoft.com/office/powerpoint/2010/main" val="780408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93683" y="1079632"/>
            <a:ext cx="5149167"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Promedio y Varianza para Datos Agrupados</a:t>
            </a:r>
            <a:endParaRPr lang="es-ES" b="1" dirty="0">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3" name="Imagen 2"/>
          <p:cNvPicPr>
            <a:picLocks noChangeAspect="1"/>
          </p:cNvPicPr>
          <p:nvPr/>
        </p:nvPicPr>
        <p:blipFill>
          <a:blip r:embed="rId2"/>
          <a:stretch>
            <a:fillRect/>
          </a:stretch>
        </p:blipFill>
        <p:spPr>
          <a:xfrm>
            <a:off x="5765540" y="2383943"/>
            <a:ext cx="2417867" cy="811258"/>
          </a:xfrm>
          <a:prstGeom prst="rect">
            <a:avLst/>
          </a:prstGeom>
        </p:spPr>
      </p:pic>
      <p:pic>
        <p:nvPicPr>
          <p:cNvPr id="4" name="Imagen 3"/>
          <p:cNvPicPr>
            <a:picLocks noChangeAspect="1"/>
          </p:cNvPicPr>
          <p:nvPr/>
        </p:nvPicPr>
        <p:blipFill>
          <a:blip r:embed="rId3"/>
          <a:stretch>
            <a:fillRect/>
          </a:stretch>
        </p:blipFill>
        <p:spPr>
          <a:xfrm>
            <a:off x="2474896" y="2426693"/>
            <a:ext cx="1295593" cy="766008"/>
          </a:xfrm>
          <a:prstGeom prst="rect">
            <a:avLst/>
          </a:prstGeom>
        </p:spPr>
      </p:pic>
      <p:sp>
        <p:nvSpPr>
          <p:cNvPr id="7" name="CuadroTexto 6"/>
          <p:cNvSpPr txBox="1"/>
          <p:nvPr/>
        </p:nvSpPr>
        <p:spPr>
          <a:xfrm>
            <a:off x="2428596" y="1808302"/>
            <a:ext cx="2201334" cy="369332"/>
          </a:xfrm>
          <a:prstGeom prst="rect">
            <a:avLst/>
          </a:prstGeom>
          <a:noFill/>
        </p:spPr>
        <p:txBody>
          <a:bodyPr wrap="square" rtlCol="0">
            <a:spAutoFit/>
          </a:bodyPr>
          <a:lstStyle/>
          <a:p>
            <a:r>
              <a:rPr lang="es-ES" dirty="0"/>
              <a:t>Promedio Aritmético</a:t>
            </a:r>
          </a:p>
        </p:txBody>
      </p:sp>
      <p:sp>
        <p:nvSpPr>
          <p:cNvPr id="8" name="CuadroTexto 7"/>
          <p:cNvSpPr txBox="1"/>
          <p:nvPr/>
        </p:nvSpPr>
        <p:spPr>
          <a:xfrm>
            <a:off x="5739954" y="1723338"/>
            <a:ext cx="2799645" cy="369332"/>
          </a:xfrm>
          <a:prstGeom prst="rect">
            <a:avLst/>
          </a:prstGeom>
          <a:noFill/>
        </p:spPr>
        <p:txBody>
          <a:bodyPr wrap="square" rtlCol="0">
            <a:spAutoFit/>
          </a:bodyPr>
          <a:lstStyle/>
          <a:p>
            <a:pPr algn="ctr"/>
            <a:r>
              <a:rPr lang="es-ES" dirty="0"/>
              <a:t>Varianza</a:t>
            </a:r>
          </a:p>
        </p:txBody>
      </p:sp>
      <p:pic>
        <p:nvPicPr>
          <p:cNvPr id="9" name="Imagen 8"/>
          <p:cNvPicPr>
            <a:picLocks noChangeAspect="1"/>
          </p:cNvPicPr>
          <p:nvPr/>
        </p:nvPicPr>
        <p:blipFill>
          <a:blip r:embed="rId4"/>
          <a:stretch>
            <a:fillRect/>
          </a:stretch>
        </p:blipFill>
        <p:spPr>
          <a:xfrm>
            <a:off x="8745453" y="1021180"/>
            <a:ext cx="2263887" cy="1890462"/>
          </a:xfrm>
          <a:prstGeom prst="rect">
            <a:avLst/>
          </a:prstGeom>
        </p:spPr>
      </p:pic>
      <p:sp>
        <p:nvSpPr>
          <p:cNvPr id="5" name="CuadroTexto 4"/>
          <p:cNvSpPr txBox="1"/>
          <p:nvPr/>
        </p:nvSpPr>
        <p:spPr>
          <a:xfrm>
            <a:off x="1364777" y="3603009"/>
            <a:ext cx="9280478" cy="646331"/>
          </a:xfrm>
          <a:prstGeom prst="rect">
            <a:avLst/>
          </a:prstGeom>
          <a:noFill/>
        </p:spPr>
        <p:txBody>
          <a:bodyPr wrap="square" rtlCol="0">
            <a:spAutoFit/>
          </a:bodyPr>
          <a:lstStyle/>
          <a:p>
            <a:r>
              <a:rPr lang="es-ES" b="1" dirty="0"/>
              <a:t>Ejemplo</a:t>
            </a:r>
            <a:r>
              <a:rPr lang="es-ES" dirty="0"/>
              <a:t>. El tiempo (en minutos) que han tardado los participantes de una carrera en llegar a la meta, se ha obtenido los siguientes resultados.</a:t>
            </a:r>
          </a:p>
        </p:txBody>
      </p:sp>
      <p:sp>
        <p:nvSpPr>
          <p:cNvPr id="10" name="CuadroTexto 9"/>
          <p:cNvSpPr txBox="1"/>
          <p:nvPr/>
        </p:nvSpPr>
        <p:spPr>
          <a:xfrm>
            <a:off x="1364776" y="5854890"/>
            <a:ext cx="9348717" cy="369332"/>
          </a:xfrm>
          <a:prstGeom prst="rect">
            <a:avLst/>
          </a:prstGeom>
          <a:noFill/>
        </p:spPr>
        <p:txBody>
          <a:bodyPr wrap="square" rtlCol="0">
            <a:spAutoFit/>
          </a:bodyPr>
          <a:lstStyle/>
          <a:p>
            <a:r>
              <a:rPr lang="es-ES" dirty="0"/>
              <a:t>Calcular el tiempo promedio empleado por los corredores y la desviación estándar</a:t>
            </a:r>
          </a:p>
        </p:txBody>
      </p:sp>
      <p:graphicFrame>
        <p:nvGraphicFramePr>
          <p:cNvPr id="11" name="Tabla 10"/>
          <p:cNvGraphicFramePr>
            <a:graphicFrameLocks noGrp="1"/>
          </p:cNvGraphicFramePr>
          <p:nvPr>
            <p:extLst>
              <p:ext uri="{D42A27DB-BD31-4B8C-83A1-F6EECF244321}">
                <p14:modId xmlns:p14="http://schemas.microsoft.com/office/powerpoint/2010/main" val="32638611"/>
              </p:ext>
            </p:extLst>
          </p:nvPr>
        </p:nvGraphicFramePr>
        <p:xfrm>
          <a:off x="1473956" y="4585647"/>
          <a:ext cx="9068184" cy="1005840"/>
        </p:xfrm>
        <a:graphic>
          <a:graphicData uri="http://schemas.openxmlformats.org/drawingml/2006/table">
            <a:tbl>
              <a:tblPr firstRow="1" bandRow="1">
                <a:tableStyleId>{2D5ABB26-0587-4C30-8999-92F81FD0307C}</a:tableStyleId>
              </a:tblPr>
              <a:tblGrid>
                <a:gridCol w="1511364">
                  <a:extLst>
                    <a:ext uri="{9D8B030D-6E8A-4147-A177-3AD203B41FA5}">
                      <a16:colId xmlns:a16="http://schemas.microsoft.com/office/drawing/2014/main" val="20000"/>
                    </a:ext>
                  </a:extLst>
                </a:gridCol>
                <a:gridCol w="1511364">
                  <a:extLst>
                    <a:ext uri="{9D8B030D-6E8A-4147-A177-3AD203B41FA5}">
                      <a16:colId xmlns:a16="http://schemas.microsoft.com/office/drawing/2014/main" val="20001"/>
                    </a:ext>
                  </a:extLst>
                </a:gridCol>
                <a:gridCol w="1511364">
                  <a:extLst>
                    <a:ext uri="{9D8B030D-6E8A-4147-A177-3AD203B41FA5}">
                      <a16:colId xmlns:a16="http://schemas.microsoft.com/office/drawing/2014/main" val="20002"/>
                    </a:ext>
                  </a:extLst>
                </a:gridCol>
                <a:gridCol w="1511364">
                  <a:extLst>
                    <a:ext uri="{9D8B030D-6E8A-4147-A177-3AD203B41FA5}">
                      <a16:colId xmlns:a16="http://schemas.microsoft.com/office/drawing/2014/main" val="20003"/>
                    </a:ext>
                  </a:extLst>
                </a:gridCol>
                <a:gridCol w="1511364">
                  <a:extLst>
                    <a:ext uri="{9D8B030D-6E8A-4147-A177-3AD203B41FA5}">
                      <a16:colId xmlns:a16="http://schemas.microsoft.com/office/drawing/2014/main" val="20004"/>
                    </a:ext>
                  </a:extLst>
                </a:gridCol>
                <a:gridCol w="1511364">
                  <a:extLst>
                    <a:ext uri="{9D8B030D-6E8A-4147-A177-3AD203B41FA5}">
                      <a16:colId xmlns:a16="http://schemas.microsoft.com/office/drawing/2014/main" val="20005"/>
                    </a:ext>
                  </a:extLst>
                </a:gridCol>
              </a:tblGrid>
              <a:tr h="285287">
                <a:tc>
                  <a:txBody>
                    <a:bodyPr/>
                    <a:lstStyle/>
                    <a:p>
                      <a:r>
                        <a:rPr lang="es-ES" b="1" dirty="0"/>
                        <a:t>Tiempo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25-29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30-34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35-39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40-44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s-ES" b="1" dirty="0"/>
                        <a:t>No. de corredores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43469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895832" y="3794078"/>
            <a:ext cx="1992574" cy="853732"/>
          </a:xfrm>
          <a:prstGeom prst="rect">
            <a:avLst/>
          </a:prstGeom>
        </p:spPr>
      </p:pic>
      <p:pic>
        <p:nvPicPr>
          <p:cNvPr id="3" name="Imagen 2"/>
          <p:cNvPicPr>
            <a:picLocks noChangeAspect="1"/>
          </p:cNvPicPr>
          <p:nvPr/>
        </p:nvPicPr>
        <p:blipFill>
          <a:blip r:embed="rId3"/>
          <a:stretch>
            <a:fillRect/>
          </a:stretch>
        </p:blipFill>
        <p:spPr>
          <a:xfrm>
            <a:off x="8352429" y="3795356"/>
            <a:ext cx="1924335" cy="819624"/>
          </a:xfrm>
          <a:prstGeom prst="rect">
            <a:avLst/>
          </a:prstGeom>
        </p:spPr>
      </p:pic>
      <p:pic>
        <p:nvPicPr>
          <p:cNvPr id="4" name="Imagen 3"/>
          <p:cNvPicPr>
            <a:picLocks noChangeAspect="1"/>
          </p:cNvPicPr>
          <p:nvPr/>
        </p:nvPicPr>
        <p:blipFill>
          <a:blip r:embed="rId4"/>
          <a:stretch>
            <a:fillRect/>
          </a:stretch>
        </p:blipFill>
        <p:spPr>
          <a:xfrm>
            <a:off x="1318918" y="3843382"/>
            <a:ext cx="1260507" cy="475663"/>
          </a:xfrm>
          <a:prstGeom prst="rect">
            <a:avLst/>
          </a:prstGeom>
        </p:spPr>
      </p:pic>
      <p:pic>
        <p:nvPicPr>
          <p:cNvPr id="5" name="Imagen 4"/>
          <p:cNvPicPr>
            <a:picLocks noChangeAspect="1"/>
          </p:cNvPicPr>
          <p:nvPr/>
        </p:nvPicPr>
        <p:blipFill>
          <a:blip r:embed="rId5"/>
          <a:stretch>
            <a:fillRect/>
          </a:stretch>
        </p:blipFill>
        <p:spPr>
          <a:xfrm>
            <a:off x="3006125" y="3794077"/>
            <a:ext cx="1839155" cy="832511"/>
          </a:xfrm>
          <a:prstGeom prst="rect">
            <a:avLst/>
          </a:prstGeom>
        </p:spPr>
      </p:pic>
      <p:pic>
        <p:nvPicPr>
          <p:cNvPr id="6" name="Imagen 5"/>
          <p:cNvPicPr>
            <a:picLocks noChangeAspect="1"/>
          </p:cNvPicPr>
          <p:nvPr/>
        </p:nvPicPr>
        <p:blipFill>
          <a:blip r:embed="rId6"/>
          <a:stretch>
            <a:fillRect/>
          </a:stretch>
        </p:blipFill>
        <p:spPr>
          <a:xfrm>
            <a:off x="1752459" y="4537880"/>
            <a:ext cx="361950" cy="457200"/>
          </a:xfrm>
          <a:prstGeom prst="rect">
            <a:avLst/>
          </a:prstGeom>
        </p:spPr>
      </p:pic>
      <p:pic>
        <p:nvPicPr>
          <p:cNvPr id="7" name="Imagen 6"/>
          <p:cNvPicPr>
            <a:picLocks noChangeAspect="1"/>
          </p:cNvPicPr>
          <p:nvPr/>
        </p:nvPicPr>
        <p:blipFill>
          <a:blip r:embed="rId7"/>
          <a:stretch>
            <a:fillRect/>
          </a:stretch>
        </p:blipFill>
        <p:spPr>
          <a:xfrm>
            <a:off x="3794859" y="4734992"/>
            <a:ext cx="371475" cy="390525"/>
          </a:xfrm>
          <a:prstGeom prst="rect">
            <a:avLst/>
          </a:prstGeom>
        </p:spPr>
      </p:pic>
      <p:pic>
        <p:nvPicPr>
          <p:cNvPr id="8" name="Imagen 7"/>
          <p:cNvPicPr>
            <a:picLocks noChangeAspect="1"/>
          </p:cNvPicPr>
          <p:nvPr/>
        </p:nvPicPr>
        <p:blipFill>
          <a:blip r:embed="rId8"/>
          <a:stretch>
            <a:fillRect/>
          </a:stretch>
        </p:blipFill>
        <p:spPr>
          <a:xfrm>
            <a:off x="6709439" y="4698169"/>
            <a:ext cx="438150" cy="409575"/>
          </a:xfrm>
          <a:prstGeom prst="rect">
            <a:avLst/>
          </a:prstGeom>
        </p:spPr>
      </p:pic>
      <p:pic>
        <p:nvPicPr>
          <p:cNvPr id="9" name="Imagen 8"/>
          <p:cNvPicPr>
            <a:picLocks noChangeAspect="1"/>
          </p:cNvPicPr>
          <p:nvPr/>
        </p:nvPicPr>
        <p:blipFill>
          <a:blip r:embed="rId9"/>
          <a:stretch>
            <a:fillRect/>
          </a:stretch>
        </p:blipFill>
        <p:spPr>
          <a:xfrm>
            <a:off x="9107321" y="4653103"/>
            <a:ext cx="419100" cy="390525"/>
          </a:xfrm>
          <a:prstGeom prst="rect">
            <a:avLst/>
          </a:prstGeom>
        </p:spPr>
      </p:pic>
      <mc:AlternateContent xmlns:mc="http://schemas.openxmlformats.org/markup-compatibility/2006" xmlns:a14="http://schemas.microsoft.com/office/drawing/2010/main">
        <mc:Choice Requires="a14">
          <p:graphicFrame>
            <p:nvGraphicFramePr>
              <p:cNvPr id="12" name="Tabla 11"/>
              <p:cNvGraphicFramePr>
                <a:graphicFrameLocks noGrp="1"/>
              </p:cNvGraphicFramePr>
              <p:nvPr>
                <p:extLst>
                  <p:ext uri="{D42A27DB-BD31-4B8C-83A1-F6EECF244321}">
                    <p14:modId xmlns:p14="http://schemas.microsoft.com/office/powerpoint/2010/main" val="2259956150"/>
                  </p:ext>
                </p:extLst>
              </p:nvPr>
            </p:nvGraphicFramePr>
            <p:xfrm>
              <a:off x="1214647" y="1797839"/>
              <a:ext cx="9068184" cy="1651000"/>
            </p:xfrm>
            <a:graphic>
              <a:graphicData uri="http://schemas.openxmlformats.org/drawingml/2006/table">
                <a:tbl>
                  <a:tblPr firstRow="1" bandRow="1">
                    <a:tableStyleId>{2D5ABB26-0587-4C30-8999-92F81FD0307C}</a:tableStyleId>
                  </a:tblPr>
                  <a:tblGrid>
                    <a:gridCol w="1511364">
                      <a:extLst>
                        <a:ext uri="{9D8B030D-6E8A-4147-A177-3AD203B41FA5}">
                          <a16:colId xmlns:a16="http://schemas.microsoft.com/office/drawing/2014/main" val="20000"/>
                        </a:ext>
                      </a:extLst>
                    </a:gridCol>
                    <a:gridCol w="1511364">
                      <a:extLst>
                        <a:ext uri="{9D8B030D-6E8A-4147-A177-3AD203B41FA5}">
                          <a16:colId xmlns:a16="http://schemas.microsoft.com/office/drawing/2014/main" val="20001"/>
                        </a:ext>
                      </a:extLst>
                    </a:gridCol>
                    <a:gridCol w="1511364">
                      <a:extLst>
                        <a:ext uri="{9D8B030D-6E8A-4147-A177-3AD203B41FA5}">
                          <a16:colId xmlns:a16="http://schemas.microsoft.com/office/drawing/2014/main" val="20002"/>
                        </a:ext>
                      </a:extLst>
                    </a:gridCol>
                    <a:gridCol w="1511364">
                      <a:extLst>
                        <a:ext uri="{9D8B030D-6E8A-4147-A177-3AD203B41FA5}">
                          <a16:colId xmlns:a16="http://schemas.microsoft.com/office/drawing/2014/main" val="20003"/>
                        </a:ext>
                      </a:extLst>
                    </a:gridCol>
                    <a:gridCol w="1511364">
                      <a:extLst>
                        <a:ext uri="{9D8B030D-6E8A-4147-A177-3AD203B41FA5}">
                          <a16:colId xmlns:a16="http://schemas.microsoft.com/office/drawing/2014/main" val="20004"/>
                        </a:ext>
                      </a:extLst>
                    </a:gridCol>
                    <a:gridCol w="1511364">
                      <a:extLst>
                        <a:ext uri="{9D8B030D-6E8A-4147-A177-3AD203B41FA5}">
                          <a16:colId xmlns:a16="http://schemas.microsoft.com/office/drawing/2014/main" val="20005"/>
                        </a:ext>
                      </a:extLst>
                    </a:gridCol>
                  </a:tblGrid>
                  <a:tr h="370840">
                    <a:tc>
                      <a:txBody>
                        <a:bodyPr/>
                        <a:lstStyle/>
                        <a:p>
                          <a:r>
                            <a:rPr lang="es-ES" b="1" dirty="0"/>
                            <a:t>Tiempo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25-29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30-34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35-39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40-44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s-ES" b="1" dirty="0"/>
                            <a:t>No. de corredores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s-ES" b="1" dirty="0"/>
                            <a:t>Puntos medio</a:t>
                          </a:r>
                        </a:p>
                        <a:p>
                          <a:pPr algn="ctr"/>
                          <a14:m>
                            <m:oMath xmlns:m="http://schemas.openxmlformats.org/officeDocument/2006/math">
                              <m:sSub>
                                <m:sSubPr>
                                  <m:ctrlPr>
                                    <a:rPr lang="es-ES" b="1" i="1" smtClean="0">
                                      <a:latin typeface="Cambria Math" panose="02040503050406030204" pitchFamily="18" charset="0"/>
                                    </a:rPr>
                                  </m:ctrlPr>
                                </m:sSubPr>
                                <m:e>
                                  <m:r>
                                    <a:rPr lang="es-ES" b="1" i="1" smtClean="0">
                                      <a:latin typeface="Cambria Math" panose="02040503050406030204" pitchFamily="18" charset="0"/>
                                    </a:rPr>
                                    <m:t>𝐗</m:t>
                                  </m:r>
                                </m:e>
                                <m:sub>
                                  <m:r>
                                    <a:rPr lang="es-ES" b="1" i="1" smtClean="0">
                                      <a:latin typeface="Cambria Math" panose="02040503050406030204" pitchFamily="18" charset="0"/>
                                    </a:rPr>
                                    <m:t>𝐢</m:t>
                                  </m:r>
                                </m:sub>
                              </m:sSub>
                            </m:oMath>
                          </a14:m>
                          <a:r>
                            <a:rPr lang="es-ES" b="1"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mc:Choice>
        <mc:Fallback xmlns="">
          <p:graphicFrame>
            <p:nvGraphicFramePr>
              <p:cNvPr id="12" name="Tabla 11"/>
              <p:cNvGraphicFramePr>
                <a:graphicFrameLocks noGrp="1"/>
              </p:cNvGraphicFramePr>
              <p:nvPr>
                <p:extLst>
                  <p:ext uri="{D42A27DB-BD31-4B8C-83A1-F6EECF244321}">
                    <p14:modId xmlns:p14="http://schemas.microsoft.com/office/powerpoint/2010/main" val="2259956150"/>
                  </p:ext>
                </p:extLst>
              </p:nvPr>
            </p:nvGraphicFramePr>
            <p:xfrm>
              <a:off x="1214647" y="1797839"/>
              <a:ext cx="9068184" cy="1651000"/>
            </p:xfrm>
            <a:graphic>
              <a:graphicData uri="http://schemas.openxmlformats.org/drawingml/2006/table">
                <a:tbl>
                  <a:tblPr firstRow="1" bandRow="1">
                    <a:tableStyleId>{2D5ABB26-0587-4C30-8999-92F81FD0307C}</a:tableStyleId>
                  </a:tblPr>
                  <a:tblGrid>
                    <a:gridCol w="1511364"/>
                    <a:gridCol w="1511364"/>
                    <a:gridCol w="1511364"/>
                    <a:gridCol w="1511364"/>
                    <a:gridCol w="1511364"/>
                    <a:gridCol w="1511364"/>
                  </a:tblGrid>
                  <a:tr h="370840">
                    <a:tc>
                      <a:txBody>
                        <a:bodyPr/>
                        <a:lstStyle/>
                        <a:p>
                          <a:r>
                            <a:rPr lang="es-ES" b="1" dirty="0" smtClean="0"/>
                            <a:t>Tiempo (min)</a:t>
                          </a:r>
                          <a:endParaRPr lang="es-E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20-24</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25-29</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30-34</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35-39</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40-44</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r>
                            <a:rPr lang="es-ES" b="1" dirty="0" smtClean="0"/>
                            <a:t>No. de corredores</a:t>
                          </a:r>
                          <a:endParaRPr lang="es-E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1</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5</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29</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9</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6</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0"/>
                          <a:stretch>
                            <a:fillRect l="-403" t="-163810" r="-500806" b="-1905"/>
                          </a:stretch>
                        </a:blipFill>
                      </a:tcPr>
                    </a:tc>
                    <a:tc>
                      <a:txBody>
                        <a:bodyPr/>
                        <a:lstStyle/>
                        <a:p>
                          <a:pPr algn="ctr"/>
                          <a:r>
                            <a:rPr lang="es-ES" dirty="0" smtClean="0"/>
                            <a:t>22</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27</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32</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37</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42</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sp>
            <p:nvSpPr>
              <p:cNvPr id="13" name="CuadroTexto 12"/>
              <p:cNvSpPr txBox="1"/>
              <p:nvPr/>
            </p:nvSpPr>
            <p:spPr>
              <a:xfrm>
                <a:off x="2422411" y="5662017"/>
                <a:ext cx="142071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2800" i="1" smtClean="0">
                              <a:latin typeface="Cambria Math" panose="02040503050406030204" pitchFamily="18" charset="0"/>
                            </a:rPr>
                          </m:ctrlPr>
                        </m:accPr>
                        <m:e>
                          <m:r>
                            <a:rPr lang="es-ES" sz="2800" b="0" i="1" smtClean="0">
                              <a:latin typeface="Cambria Math" panose="02040503050406030204" pitchFamily="18" charset="0"/>
                            </a:rPr>
                            <m:t>𝑥</m:t>
                          </m:r>
                        </m:e>
                      </m:acc>
                      <m:r>
                        <a:rPr lang="es-ES" sz="2800" b="0" i="1" smtClean="0">
                          <a:latin typeface="Cambria Math" panose="02040503050406030204" pitchFamily="18" charset="0"/>
                        </a:rPr>
                        <m:t>=33.4</m:t>
                      </m:r>
                    </m:oMath>
                  </m:oMathPara>
                </a14:m>
                <a:endParaRPr lang="es-ES" sz="2800" b="0"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2422411" y="5662017"/>
                <a:ext cx="1420710" cy="430887"/>
              </a:xfrm>
              <a:prstGeom prst="rect">
                <a:avLst/>
              </a:prstGeom>
              <a:blipFill rotWithShape="0">
                <a:blip r:embed="rId11"/>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CuadroTexto 13"/>
              <p:cNvSpPr txBox="1"/>
              <p:nvPr/>
            </p:nvSpPr>
            <p:spPr>
              <a:xfrm>
                <a:off x="4690213" y="5636996"/>
                <a:ext cx="2114361" cy="430887"/>
              </a:xfrm>
              <a:prstGeom prst="rect">
                <a:avLst/>
              </a:prstGeom>
              <a:noFill/>
            </p:spPr>
            <p:txBody>
              <a:bodyPr wrap="none" lIns="0" tIns="0" rIns="0" bIns="0" rtlCol="0">
                <a:spAutoFit/>
              </a:bodyPr>
              <a:lstStyle/>
              <a:p>
                <a14:m>
                  <m:oMath xmlns:m="http://schemas.openxmlformats.org/officeDocument/2006/math">
                    <m:sSubSup>
                      <m:sSubSupPr>
                        <m:ctrlPr>
                          <a:rPr lang="es-ES" sz="2800" i="1" smtClean="0">
                            <a:latin typeface="Cambria Math" panose="02040503050406030204" pitchFamily="18" charset="0"/>
                          </a:rPr>
                        </m:ctrlPr>
                      </m:sSubSupPr>
                      <m:e>
                        <m:r>
                          <a:rPr lang="es-ES" sz="2800" i="1">
                            <a:latin typeface="Cambria Math" panose="02040503050406030204" pitchFamily="18" charset="0"/>
                          </a:rPr>
                          <m:t>𝑆</m:t>
                        </m:r>
                      </m:e>
                      <m:sub>
                        <m:r>
                          <a:rPr lang="es-ES" sz="2800" i="1">
                            <a:latin typeface="Cambria Math" panose="02040503050406030204" pitchFamily="18" charset="0"/>
                          </a:rPr>
                          <m:t>𝑥</m:t>
                        </m:r>
                      </m:sub>
                      <m:sup>
                        <m:r>
                          <a:rPr lang="es-ES" sz="2800" i="1">
                            <a:latin typeface="Cambria Math" panose="02040503050406030204" pitchFamily="18" charset="0"/>
                          </a:rPr>
                          <m:t>2</m:t>
                        </m:r>
                      </m:sup>
                    </m:sSubSup>
                    <m:r>
                      <a:rPr lang="es-ES" sz="2800" i="1">
                        <a:latin typeface="Cambria Math" panose="02040503050406030204" pitchFamily="18" charset="0"/>
                      </a:rPr>
                      <m:t>=</m:t>
                    </m:r>
                  </m:oMath>
                </a14:m>
                <a:r>
                  <a:rPr lang="es-ES" sz="2800" b="0" dirty="0"/>
                  <a:t>19.42857</a:t>
                </a:r>
              </a:p>
            </p:txBody>
          </p:sp>
        </mc:Choice>
        <mc:Fallback xmlns="">
          <p:sp>
            <p:nvSpPr>
              <p:cNvPr id="14" name="CuadroTexto 13"/>
              <p:cNvSpPr txBox="1">
                <a:spLocks noRot="1" noChangeAspect="1" noMove="1" noResize="1" noEditPoints="1" noAdjustHandles="1" noChangeArrowheads="1" noChangeShapeType="1" noTextEdit="1"/>
              </p:cNvSpPr>
              <p:nvPr/>
            </p:nvSpPr>
            <p:spPr>
              <a:xfrm>
                <a:off x="4690213" y="5636996"/>
                <a:ext cx="2114361" cy="430887"/>
              </a:xfrm>
              <a:prstGeom prst="rect">
                <a:avLst/>
              </a:prstGeom>
              <a:blipFill rotWithShape="0">
                <a:blip r:embed="rId12"/>
                <a:stretch>
                  <a:fillRect t="-24286" r="-8069" b="-5142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7475200" y="5564453"/>
                <a:ext cx="235243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2800" i="1">
                              <a:latin typeface="Cambria Math" panose="02040503050406030204" pitchFamily="18" charset="0"/>
                            </a:rPr>
                          </m:ctrlPr>
                        </m:sSubPr>
                        <m:e>
                          <m:r>
                            <a:rPr lang="es-ES" sz="2800" i="1">
                              <a:latin typeface="Cambria Math" panose="02040503050406030204" pitchFamily="18" charset="0"/>
                            </a:rPr>
                            <m:t>𝑆</m:t>
                          </m:r>
                        </m:e>
                        <m:sub>
                          <m:r>
                            <a:rPr lang="es-ES" sz="2800" i="1">
                              <a:latin typeface="Cambria Math" panose="02040503050406030204" pitchFamily="18" charset="0"/>
                            </a:rPr>
                            <m:t>𝑥</m:t>
                          </m:r>
                        </m:sub>
                      </m:sSub>
                      <m:r>
                        <a:rPr lang="es-ES" sz="2800" i="1">
                          <a:latin typeface="Cambria Math" panose="02040503050406030204" pitchFamily="18" charset="0"/>
                        </a:rPr>
                        <m:t>=4.40778</m:t>
                      </m:r>
                    </m:oMath>
                  </m:oMathPara>
                </a14:m>
                <a:endParaRPr lang="es-ES" sz="2800" dirty="0"/>
              </a:p>
            </p:txBody>
          </p:sp>
        </mc:Choice>
        <mc:Fallback xmlns="">
          <p:sp>
            <p:nvSpPr>
              <p:cNvPr id="15" name="Rectángulo 14"/>
              <p:cNvSpPr>
                <a:spLocks noRot="1" noChangeAspect="1" noMove="1" noResize="1" noEditPoints="1" noAdjustHandles="1" noChangeArrowheads="1" noChangeShapeType="1" noTextEdit="1"/>
              </p:cNvSpPr>
              <p:nvPr/>
            </p:nvSpPr>
            <p:spPr>
              <a:xfrm>
                <a:off x="7475200" y="5564453"/>
                <a:ext cx="2352439" cy="523220"/>
              </a:xfrm>
              <a:prstGeom prst="rect">
                <a:avLst/>
              </a:prstGeom>
              <a:blipFill rotWithShape="0">
                <a:blip r:embed="rId13"/>
                <a:stretch>
                  <a:fillRect/>
                </a:stretch>
              </a:blipFill>
            </p:spPr>
            <p:txBody>
              <a:bodyPr/>
              <a:lstStyle/>
              <a:p>
                <a:r>
                  <a:rPr lang="es-ES">
                    <a:noFill/>
                  </a:rPr>
                  <a:t> </a:t>
                </a:r>
              </a:p>
            </p:txBody>
          </p:sp>
        </mc:Fallback>
      </mc:AlternateContent>
      <p:sp>
        <p:nvSpPr>
          <p:cNvPr id="16" name="CuadroTexto 15"/>
          <p:cNvSpPr txBox="1"/>
          <p:nvPr/>
        </p:nvSpPr>
        <p:spPr>
          <a:xfrm>
            <a:off x="1255593" y="846162"/>
            <a:ext cx="4394579" cy="707886"/>
          </a:xfrm>
          <a:prstGeom prst="rect">
            <a:avLst/>
          </a:prstGeom>
          <a:noFill/>
        </p:spPr>
        <p:txBody>
          <a:bodyPr wrap="square" rtlCol="0">
            <a:spAutoFit/>
          </a:bodyPr>
          <a:lstStyle/>
          <a:p>
            <a:r>
              <a:rPr lang="es-ES" sz="2000" b="1" dirty="0"/>
              <a:t>Cálculo de los puntos medios de las clases:</a:t>
            </a:r>
          </a:p>
        </p:txBody>
      </p:sp>
      <mc:AlternateContent xmlns:mc="http://schemas.openxmlformats.org/markup-compatibility/2006" xmlns:a14="http://schemas.microsoft.com/office/drawing/2010/main">
        <mc:Choice Requires="a14">
          <p:sp>
            <p:nvSpPr>
              <p:cNvPr id="17" name="CuadroTexto 16"/>
              <p:cNvSpPr txBox="1"/>
              <p:nvPr/>
            </p:nvSpPr>
            <p:spPr>
              <a:xfrm>
                <a:off x="6073253" y="791571"/>
                <a:ext cx="2257862"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000" b="1" i="1" smtClean="0">
                              <a:latin typeface="Cambria Math" panose="02040503050406030204" pitchFamily="18" charset="0"/>
                            </a:rPr>
                          </m:ctrlPr>
                        </m:sSubPr>
                        <m:e>
                          <m:r>
                            <a:rPr lang="es-ES" sz="2000" b="1" i="1" smtClean="0">
                              <a:latin typeface="Cambria Math" panose="02040503050406030204" pitchFamily="18" charset="0"/>
                            </a:rPr>
                            <m:t>𝑿</m:t>
                          </m:r>
                        </m:e>
                        <m:sub>
                          <m:r>
                            <a:rPr lang="es-ES" sz="2000" b="1" i="1" smtClean="0">
                              <a:latin typeface="Cambria Math" panose="02040503050406030204" pitchFamily="18" charset="0"/>
                            </a:rPr>
                            <m:t>𝟏</m:t>
                          </m:r>
                        </m:sub>
                      </m:sSub>
                      <m:r>
                        <a:rPr lang="es-ES" sz="2000" b="1" i="1" smtClean="0">
                          <a:latin typeface="Cambria Math" panose="02040503050406030204" pitchFamily="18" charset="0"/>
                        </a:rPr>
                        <m:t>=</m:t>
                      </m:r>
                      <m:f>
                        <m:fPr>
                          <m:ctrlPr>
                            <a:rPr lang="es-ES" sz="2000" b="1" i="1" smtClean="0">
                              <a:latin typeface="Cambria Math" panose="02040503050406030204" pitchFamily="18" charset="0"/>
                            </a:rPr>
                          </m:ctrlPr>
                        </m:fPr>
                        <m:num>
                          <m:r>
                            <a:rPr lang="es-ES" sz="2000" b="1" i="1" smtClean="0">
                              <a:latin typeface="Cambria Math" panose="02040503050406030204" pitchFamily="18" charset="0"/>
                            </a:rPr>
                            <m:t>𝟐𝟎</m:t>
                          </m:r>
                          <m:r>
                            <a:rPr lang="es-ES" sz="2000" b="1" i="1" smtClean="0">
                              <a:latin typeface="Cambria Math" panose="02040503050406030204" pitchFamily="18" charset="0"/>
                            </a:rPr>
                            <m:t>+</m:t>
                          </m:r>
                          <m:r>
                            <a:rPr lang="es-ES" sz="2000" b="1" i="1" smtClean="0">
                              <a:latin typeface="Cambria Math" panose="02040503050406030204" pitchFamily="18" charset="0"/>
                            </a:rPr>
                            <m:t>𝟐𝟒</m:t>
                          </m:r>
                        </m:num>
                        <m:den>
                          <m:r>
                            <a:rPr lang="es-ES" sz="2000" b="1" i="1" smtClean="0">
                              <a:latin typeface="Cambria Math" panose="02040503050406030204" pitchFamily="18" charset="0"/>
                            </a:rPr>
                            <m:t>𝟐</m:t>
                          </m:r>
                        </m:den>
                      </m:f>
                      <m:r>
                        <a:rPr lang="es-ES" sz="2000" b="1" i="1" smtClean="0">
                          <a:latin typeface="Cambria Math" panose="02040503050406030204" pitchFamily="18" charset="0"/>
                        </a:rPr>
                        <m:t>=</m:t>
                      </m:r>
                      <m:r>
                        <a:rPr lang="es-ES" sz="2000" b="1" i="1" smtClean="0">
                          <a:latin typeface="Cambria Math" panose="02040503050406030204" pitchFamily="18" charset="0"/>
                        </a:rPr>
                        <m:t>𝟐𝟐</m:t>
                      </m:r>
                    </m:oMath>
                  </m:oMathPara>
                </a14:m>
                <a:endParaRPr lang="es-ES" sz="2000" b="1"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6073253" y="791571"/>
                <a:ext cx="2257862" cy="576183"/>
              </a:xfrm>
              <a:prstGeom prst="rect">
                <a:avLst/>
              </a:prstGeom>
              <a:blipFill rotWithShape="0">
                <a:blip r:embed="rId14"/>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49419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C27DEC6-A84E-4410-9895-B093E83E4E9E}"/>
              </a:ext>
            </a:extLst>
          </p:cNvPr>
          <p:cNvPicPr>
            <a:picLocks noChangeAspect="1"/>
          </p:cNvPicPr>
          <p:nvPr/>
        </p:nvPicPr>
        <p:blipFill>
          <a:blip r:embed="rId2"/>
          <a:stretch>
            <a:fillRect/>
          </a:stretch>
        </p:blipFill>
        <p:spPr>
          <a:xfrm>
            <a:off x="592136" y="694170"/>
            <a:ext cx="8162925" cy="3714750"/>
          </a:xfrm>
          <a:prstGeom prst="rect">
            <a:avLst/>
          </a:prstGeom>
        </p:spPr>
      </p:pic>
      <p:pic>
        <p:nvPicPr>
          <p:cNvPr id="3" name="Imagen 2">
            <a:extLst>
              <a:ext uri="{FF2B5EF4-FFF2-40B4-BE49-F238E27FC236}">
                <a16:creationId xmlns:a16="http://schemas.microsoft.com/office/drawing/2014/main" id="{E9E15B0A-FF7A-4BA2-B634-8C93C835322A}"/>
              </a:ext>
            </a:extLst>
          </p:cNvPr>
          <p:cNvPicPr>
            <a:picLocks noChangeAspect="1"/>
          </p:cNvPicPr>
          <p:nvPr/>
        </p:nvPicPr>
        <p:blipFill>
          <a:blip r:embed="rId3"/>
          <a:stretch>
            <a:fillRect/>
          </a:stretch>
        </p:blipFill>
        <p:spPr>
          <a:xfrm>
            <a:off x="732703" y="4812867"/>
            <a:ext cx="3762375" cy="409575"/>
          </a:xfrm>
          <a:prstGeom prst="rect">
            <a:avLst/>
          </a:prstGeom>
        </p:spPr>
      </p:pic>
      <p:pic>
        <p:nvPicPr>
          <p:cNvPr id="4" name="Imagen 3">
            <a:extLst>
              <a:ext uri="{FF2B5EF4-FFF2-40B4-BE49-F238E27FC236}">
                <a16:creationId xmlns:a16="http://schemas.microsoft.com/office/drawing/2014/main" id="{01D37C19-AF95-4700-B648-1AD4E4ADC904}"/>
              </a:ext>
            </a:extLst>
          </p:cNvPr>
          <p:cNvPicPr>
            <a:picLocks noChangeAspect="1"/>
          </p:cNvPicPr>
          <p:nvPr/>
        </p:nvPicPr>
        <p:blipFill>
          <a:blip r:embed="rId4"/>
          <a:stretch>
            <a:fillRect/>
          </a:stretch>
        </p:blipFill>
        <p:spPr>
          <a:xfrm>
            <a:off x="934605" y="5415674"/>
            <a:ext cx="6343650" cy="742671"/>
          </a:xfrm>
          <a:prstGeom prst="rect">
            <a:avLst/>
          </a:prstGeom>
        </p:spPr>
      </p:pic>
    </p:spTree>
    <p:extLst>
      <p:ext uri="{BB962C8B-B14F-4D97-AF65-F5344CB8AC3E}">
        <p14:creationId xmlns:p14="http://schemas.microsoft.com/office/powerpoint/2010/main" val="378810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24A5C2B-721A-489D-AF6D-6169AA1687A9}"/>
              </a:ext>
            </a:extLst>
          </p:cNvPr>
          <p:cNvPicPr>
            <a:picLocks noChangeAspect="1"/>
          </p:cNvPicPr>
          <p:nvPr/>
        </p:nvPicPr>
        <p:blipFill>
          <a:blip r:embed="rId2"/>
          <a:stretch>
            <a:fillRect/>
          </a:stretch>
        </p:blipFill>
        <p:spPr>
          <a:xfrm>
            <a:off x="680171" y="802699"/>
            <a:ext cx="7199805" cy="314902"/>
          </a:xfrm>
          <a:prstGeom prst="rect">
            <a:avLst/>
          </a:prstGeom>
        </p:spPr>
      </p:pic>
      <p:pic>
        <p:nvPicPr>
          <p:cNvPr id="3" name="Imagen 2">
            <a:extLst>
              <a:ext uri="{FF2B5EF4-FFF2-40B4-BE49-F238E27FC236}">
                <a16:creationId xmlns:a16="http://schemas.microsoft.com/office/drawing/2014/main" id="{34F36CF8-3D7F-4595-9FD2-05E323962D0A}"/>
              </a:ext>
            </a:extLst>
          </p:cNvPr>
          <p:cNvPicPr>
            <a:picLocks noChangeAspect="1"/>
          </p:cNvPicPr>
          <p:nvPr/>
        </p:nvPicPr>
        <p:blipFill>
          <a:blip r:embed="rId3"/>
          <a:stretch>
            <a:fillRect/>
          </a:stretch>
        </p:blipFill>
        <p:spPr>
          <a:xfrm>
            <a:off x="680171" y="1523423"/>
            <a:ext cx="8582025" cy="2019300"/>
          </a:xfrm>
          <a:prstGeom prst="rect">
            <a:avLst/>
          </a:prstGeom>
        </p:spPr>
      </p:pic>
      <p:pic>
        <p:nvPicPr>
          <p:cNvPr id="4" name="Imagen 3">
            <a:extLst>
              <a:ext uri="{FF2B5EF4-FFF2-40B4-BE49-F238E27FC236}">
                <a16:creationId xmlns:a16="http://schemas.microsoft.com/office/drawing/2014/main" id="{2C8525E8-1200-4A0A-B8A9-C7E16E5B550D}"/>
              </a:ext>
            </a:extLst>
          </p:cNvPr>
          <p:cNvPicPr>
            <a:picLocks noChangeAspect="1"/>
          </p:cNvPicPr>
          <p:nvPr/>
        </p:nvPicPr>
        <p:blipFill>
          <a:blip r:embed="rId4"/>
          <a:stretch>
            <a:fillRect/>
          </a:stretch>
        </p:blipFill>
        <p:spPr>
          <a:xfrm>
            <a:off x="680171" y="3796001"/>
            <a:ext cx="4279756" cy="637410"/>
          </a:xfrm>
          <a:prstGeom prst="rect">
            <a:avLst/>
          </a:prstGeom>
        </p:spPr>
      </p:pic>
      <p:pic>
        <p:nvPicPr>
          <p:cNvPr id="5" name="Imagen 4">
            <a:extLst>
              <a:ext uri="{FF2B5EF4-FFF2-40B4-BE49-F238E27FC236}">
                <a16:creationId xmlns:a16="http://schemas.microsoft.com/office/drawing/2014/main" id="{87BA80B1-45A4-4F7C-B23D-E4057FE57C74}"/>
              </a:ext>
            </a:extLst>
          </p:cNvPr>
          <p:cNvPicPr>
            <a:picLocks noChangeAspect="1"/>
          </p:cNvPicPr>
          <p:nvPr/>
        </p:nvPicPr>
        <p:blipFill>
          <a:blip r:embed="rId5"/>
          <a:stretch>
            <a:fillRect/>
          </a:stretch>
        </p:blipFill>
        <p:spPr>
          <a:xfrm>
            <a:off x="1034111" y="4820804"/>
            <a:ext cx="3571875" cy="1285875"/>
          </a:xfrm>
          <a:prstGeom prst="rect">
            <a:avLst/>
          </a:prstGeom>
        </p:spPr>
      </p:pic>
      <p:pic>
        <p:nvPicPr>
          <p:cNvPr id="6" name="Imagen 5">
            <a:extLst>
              <a:ext uri="{FF2B5EF4-FFF2-40B4-BE49-F238E27FC236}">
                <a16:creationId xmlns:a16="http://schemas.microsoft.com/office/drawing/2014/main" id="{15125DA9-1C34-425F-9AB9-66C1F80B4817}"/>
              </a:ext>
            </a:extLst>
          </p:cNvPr>
          <p:cNvPicPr>
            <a:picLocks noChangeAspect="1"/>
          </p:cNvPicPr>
          <p:nvPr/>
        </p:nvPicPr>
        <p:blipFill>
          <a:blip r:embed="rId6"/>
          <a:stretch>
            <a:fillRect/>
          </a:stretch>
        </p:blipFill>
        <p:spPr>
          <a:xfrm>
            <a:off x="9262196" y="5182900"/>
            <a:ext cx="2800350" cy="1419225"/>
          </a:xfrm>
          <a:prstGeom prst="rect">
            <a:avLst/>
          </a:prstGeom>
          <a:ln/>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419649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02425" y="913149"/>
            <a:ext cx="4237057"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Propiedades de la Media Aritmética</a:t>
            </a:r>
            <a:endParaRPr lang="es-ES"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6" name="Rectángulo 5"/>
          <p:cNvSpPr/>
          <p:nvPr/>
        </p:nvSpPr>
        <p:spPr>
          <a:xfrm>
            <a:off x="1752888" y="1763942"/>
            <a:ext cx="8845895" cy="3416320"/>
          </a:xfrm>
          <a:prstGeom prst="rect">
            <a:avLst/>
          </a:prstGeom>
        </p:spPr>
        <p:txBody>
          <a:bodyPr wrap="square">
            <a:spAutoFit/>
          </a:bodyPr>
          <a:lstStyle/>
          <a:p>
            <a:pPr marL="285750" indent="-285750">
              <a:buFont typeface="Wingdings" panose="05000000000000000000" pitchFamily="2" charset="2"/>
              <a:buChar char="q"/>
            </a:pPr>
            <a:r>
              <a:rPr lang="es-ES" b="1" dirty="0"/>
              <a:t>Su principal inconveniente, es que la media está influenciada por los valores  extremos (pequeños o grandes). En general, cuando la distribución tenga datos extremos, no se utiliza la media como medida de tendencia central.</a:t>
            </a:r>
          </a:p>
          <a:p>
            <a:pPr marL="285750" indent="-285750">
              <a:buFont typeface="Wingdings" panose="05000000000000000000" pitchFamily="2" charset="2"/>
              <a:buChar char="q"/>
            </a:pPr>
            <a:endParaRPr lang="es-ES" dirty="0"/>
          </a:p>
          <a:p>
            <a:pPr marL="285750" indent="-285750">
              <a:buFont typeface="Wingdings" panose="05000000000000000000" pitchFamily="2" charset="2"/>
              <a:buChar char="q"/>
            </a:pPr>
            <a:r>
              <a:rPr lang="es-ES" dirty="0"/>
              <a:t>Esta expresada en las mismas unidades que la variable.</a:t>
            </a:r>
          </a:p>
          <a:p>
            <a:pPr marL="285750" indent="-285750">
              <a:buFont typeface="Wingdings" panose="05000000000000000000" pitchFamily="2" charset="2"/>
              <a:buChar char="q"/>
            </a:pPr>
            <a:endParaRPr lang="es-ES" dirty="0"/>
          </a:p>
          <a:p>
            <a:pPr marL="285750" indent="-285750">
              <a:buFont typeface="Wingdings" panose="05000000000000000000" pitchFamily="2" charset="2"/>
              <a:buChar char="q"/>
            </a:pPr>
            <a:r>
              <a:rPr lang="es-ES" dirty="0"/>
              <a:t>Es el centro de gravedad de toda la distribución, representando a todos los valores observados.</a:t>
            </a:r>
          </a:p>
          <a:p>
            <a:pPr marL="285750" indent="-285750">
              <a:buFont typeface="Wingdings" panose="05000000000000000000" pitchFamily="2" charset="2"/>
              <a:buChar char="q"/>
            </a:pPr>
            <a:endParaRPr lang="es-ES" dirty="0"/>
          </a:p>
          <a:p>
            <a:pPr marL="285750" indent="-285750">
              <a:buFont typeface="Wingdings" panose="05000000000000000000" pitchFamily="2" charset="2"/>
              <a:buChar char="q"/>
            </a:pPr>
            <a:r>
              <a:rPr lang="es-ES" dirty="0"/>
              <a:t>En su cálculo intervienen todos los valores de la distribución.</a:t>
            </a:r>
          </a:p>
          <a:p>
            <a:pPr marL="285750" indent="-285750">
              <a:buFont typeface="Wingdings" panose="05000000000000000000" pitchFamily="2" charset="2"/>
              <a:buChar char="q"/>
            </a:pPr>
            <a:endParaRPr lang="es-ES" dirty="0"/>
          </a:p>
          <a:p>
            <a:pPr marL="285750" indent="-285750">
              <a:buFont typeface="Wingdings" panose="05000000000000000000" pitchFamily="2" charset="2"/>
              <a:buChar char="q"/>
            </a:pPr>
            <a:r>
              <a:rPr lang="es-ES" dirty="0"/>
              <a:t>Es única.</a:t>
            </a:r>
          </a:p>
        </p:txBody>
      </p:sp>
    </p:spTree>
    <p:extLst>
      <p:ext uri="{BB962C8B-B14F-4D97-AF65-F5344CB8AC3E}">
        <p14:creationId xmlns:p14="http://schemas.microsoft.com/office/powerpoint/2010/main" val="41416475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AFD00EE-6509-4487-A383-1D4E6B0E72A7}"/>
              </a:ext>
            </a:extLst>
          </p:cNvPr>
          <p:cNvPicPr>
            <a:picLocks noChangeAspect="1"/>
          </p:cNvPicPr>
          <p:nvPr/>
        </p:nvPicPr>
        <p:blipFill>
          <a:blip r:embed="rId2"/>
          <a:stretch>
            <a:fillRect/>
          </a:stretch>
        </p:blipFill>
        <p:spPr>
          <a:xfrm>
            <a:off x="9262196" y="5182900"/>
            <a:ext cx="2800350" cy="1419225"/>
          </a:xfrm>
          <a:prstGeom prst="rect">
            <a:avLst/>
          </a:prstGeom>
          <a:ln/>
        </p:spPr>
        <p:style>
          <a:lnRef idx="3">
            <a:schemeClr val="lt1"/>
          </a:lnRef>
          <a:fillRef idx="1">
            <a:schemeClr val="dk1"/>
          </a:fillRef>
          <a:effectRef idx="1">
            <a:schemeClr val="dk1"/>
          </a:effectRef>
          <a:fontRef idx="minor">
            <a:schemeClr val="lt1"/>
          </a:fontRef>
        </p:style>
      </p:pic>
      <p:pic>
        <p:nvPicPr>
          <p:cNvPr id="3" name="Imagen 2">
            <a:extLst>
              <a:ext uri="{FF2B5EF4-FFF2-40B4-BE49-F238E27FC236}">
                <a16:creationId xmlns:a16="http://schemas.microsoft.com/office/drawing/2014/main" id="{E31E1FA0-868C-4948-B2D5-A5706D8D8ED0}"/>
              </a:ext>
            </a:extLst>
          </p:cNvPr>
          <p:cNvPicPr>
            <a:picLocks noChangeAspect="1"/>
          </p:cNvPicPr>
          <p:nvPr/>
        </p:nvPicPr>
        <p:blipFill>
          <a:blip r:embed="rId3"/>
          <a:stretch>
            <a:fillRect/>
          </a:stretch>
        </p:blipFill>
        <p:spPr>
          <a:xfrm>
            <a:off x="736021" y="632979"/>
            <a:ext cx="8790477" cy="558511"/>
          </a:xfrm>
          <a:prstGeom prst="rect">
            <a:avLst/>
          </a:prstGeom>
        </p:spPr>
      </p:pic>
      <p:pic>
        <p:nvPicPr>
          <p:cNvPr id="4" name="Imagen 3">
            <a:extLst>
              <a:ext uri="{FF2B5EF4-FFF2-40B4-BE49-F238E27FC236}">
                <a16:creationId xmlns:a16="http://schemas.microsoft.com/office/drawing/2014/main" id="{B76FB9D6-9BEB-4025-B27F-1063A91E84C9}"/>
              </a:ext>
            </a:extLst>
          </p:cNvPr>
          <p:cNvPicPr>
            <a:picLocks noChangeAspect="1"/>
          </p:cNvPicPr>
          <p:nvPr/>
        </p:nvPicPr>
        <p:blipFill>
          <a:blip r:embed="rId4"/>
          <a:stretch>
            <a:fillRect/>
          </a:stretch>
        </p:blipFill>
        <p:spPr>
          <a:xfrm>
            <a:off x="1100137" y="1527175"/>
            <a:ext cx="7553325" cy="1771650"/>
          </a:xfrm>
          <a:prstGeom prst="rect">
            <a:avLst/>
          </a:prstGeom>
        </p:spPr>
      </p:pic>
    </p:spTree>
    <p:extLst>
      <p:ext uri="{BB962C8B-B14F-4D97-AF65-F5344CB8AC3E}">
        <p14:creationId xmlns:p14="http://schemas.microsoft.com/office/powerpoint/2010/main" val="192120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4600B49-DE15-F83A-4F17-753E919D80FC}"/>
              </a:ext>
            </a:extLst>
          </p:cNvPr>
          <p:cNvPicPr>
            <a:picLocks noChangeAspect="1"/>
          </p:cNvPicPr>
          <p:nvPr/>
        </p:nvPicPr>
        <p:blipFill>
          <a:blip r:embed="rId2"/>
          <a:stretch>
            <a:fillRect/>
          </a:stretch>
        </p:blipFill>
        <p:spPr>
          <a:xfrm>
            <a:off x="1558732" y="455183"/>
            <a:ext cx="7455889" cy="5634722"/>
          </a:xfrm>
          <a:prstGeom prst="rect">
            <a:avLst/>
          </a:prstGeom>
        </p:spPr>
      </p:pic>
    </p:spTree>
    <p:extLst>
      <p:ext uri="{BB962C8B-B14F-4D97-AF65-F5344CB8AC3E}">
        <p14:creationId xmlns:p14="http://schemas.microsoft.com/office/powerpoint/2010/main" val="14148382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370303" y="1431195"/>
            <a:ext cx="6841430" cy="4186362"/>
          </a:xfrm>
          <a:prstGeom prst="rect">
            <a:avLst/>
          </a:prstGeom>
        </p:spPr>
      </p:pic>
    </p:spTree>
    <p:extLst>
      <p:ext uri="{BB962C8B-B14F-4D97-AF65-F5344CB8AC3E}">
        <p14:creationId xmlns:p14="http://schemas.microsoft.com/office/powerpoint/2010/main" val="113599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26688" y="1416844"/>
            <a:ext cx="10145486" cy="1200329"/>
          </a:xfrm>
          <a:prstGeom prst="rect">
            <a:avLst/>
          </a:prstGeom>
        </p:spPr>
        <p:txBody>
          <a:bodyPr wrap="square">
            <a:spAutoFit/>
          </a:bodyPr>
          <a:lstStyle/>
          <a:p>
            <a:pPr algn="just"/>
            <a:r>
              <a:rPr lang="es-ES" dirty="0"/>
              <a:t>En algunas series estadísticas, no todos los valores tienen la misma importancia. Entonces, para calcular la media se ponderan dichos valores según su peso, con lo que se obtiene una </a:t>
            </a:r>
            <a:r>
              <a:rPr lang="es-ES" b="1" dirty="0"/>
              <a:t>media aritmética ponderada</a:t>
            </a:r>
            <a:r>
              <a:rPr lang="es-ES" dirty="0"/>
              <a:t>. </a:t>
            </a:r>
          </a:p>
          <a:p>
            <a:r>
              <a:rPr lang="es-ES" dirty="0"/>
              <a:t>Si se tiene una variable con valores </a:t>
            </a:r>
            <a:r>
              <a:rPr lang="es-ES" b="1" i="1" dirty="0"/>
              <a:t>x</a:t>
            </a:r>
            <a:r>
              <a:rPr lang="es-ES" b="1" i="1" baseline="-25000" dirty="0"/>
              <a:t>1</a:t>
            </a:r>
            <a:r>
              <a:rPr lang="es-ES" b="1" i="1" dirty="0"/>
              <a:t>, x</a:t>
            </a:r>
            <a:r>
              <a:rPr lang="es-ES" b="1" i="1" baseline="-25000" dirty="0"/>
              <a:t>2</a:t>
            </a:r>
            <a:r>
              <a:rPr lang="es-ES" b="1" i="1" dirty="0"/>
              <a:t>, ... , </a:t>
            </a:r>
            <a:r>
              <a:rPr lang="es-ES" b="1" i="1" dirty="0" err="1"/>
              <a:t>x</a:t>
            </a:r>
            <a:r>
              <a:rPr lang="es-ES" b="1" i="1" baseline="-25000" dirty="0" err="1"/>
              <a:t>n</a:t>
            </a:r>
            <a:r>
              <a:rPr lang="es-ES" dirty="0"/>
              <a:t>, a los que se asigna un peso mediante valores numéricos </a:t>
            </a:r>
            <a:r>
              <a:rPr lang="es-ES" b="1" i="1" dirty="0"/>
              <a:t>p</a:t>
            </a:r>
            <a:r>
              <a:rPr lang="es-ES" b="1" i="1" baseline="-25000" dirty="0"/>
              <a:t>1</a:t>
            </a:r>
            <a:r>
              <a:rPr lang="es-ES" b="1" i="1" dirty="0"/>
              <a:t>, p</a:t>
            </a:r>
            <a:r>
              <a:rPr lang="es-ES" b="1" i="1" baseline="-25000" dirty="0"/>
              <a:t>2</a:t>
            </a:r>
            <a:r>
              <a:rPr lang="es-ES" b="1" i="1" dirty="0"/>
              <a:t>, ..., </a:t>
            </a:r>
            <a:r>
              <a:rPr lang="es-ES" b="1" i="1" dirty="0" err="1"/>
              <a:t>p</a:t>
            </a:r>
            <a:r>
              <a:rPr lang="es-ES" b="1" i="1" baseline="-25000" dirty="0" err="1"/>
              <a:t>n</a:t>
            </a:r>
            <a:r>
              <a:rPr lang="es-ES" dirty="0"/>
              <a:t>, la media ponderada se calculará como sigue:</a:t>
            </a:r>
          </a:p>
        </p:txBody>
      </p:sp>
      <p:sp>
        <p:nvSpPr>
          <p:cNvPr id="4" name="Rectángulo 3"/>
          <p:cNvSpPr/>
          <p:nvPr/>
        </p:nvSpPr>
        <p:spPr>
          <a:xfrm>
            <a:off x="3703714" y="793575"/>
            <a:ext cx="3445174"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Media Aritmética Ponderada</a:t>
            </a:r>
            <a:endParaRPr lang="es-ES" dirty="0">
              <a:latin typeface="Segoe UI Black" panose="020B0A02040204020203" pitchFamily="34" charset="0"/>
              <a:ea typeface="Segoe UI Black" panose="020B0A02040204020203" pitchFamily="34" charset="0"/>
              <a:cs typeface="Segoe UI Black" panose="020B0A02040204020203" pitchFamily="34" charset="0"/>
            </a:endParaRPr>
          </a:p>
        </p:txBody>
      </p:sp>
      <mc:AlternateContent xmlns:mc="http://schemas.openxmlformats.org/markup-compatibility/2006" xmlns:a14="http://schemas.microsoft.com/office/drawing/2010/main">
        <mc:Choice Requires="a14">
          <p:sp>
            <p:nvSpPr>
              <p:cNvPr id="6" name="CuadroTexto 5"/>
              <p:cNvSpPr txBox="1"/>
              <p:nvPr/>
            </p:nvSpPr>
            <p:spPr>
              <a:xfrm>
                <a:off x="1816101" y="2960436"/>
                <a:ext cx="5728940" cy="5725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acc>
                            <m:accPr>
                              <m:chr m:val="̅"/>
                              <m:ctrlPr>
                                <a:rPr lang="es-ES" i="1" smtClean="0">
                                  <a:latin typeface="Cambria Math" panose="02040503050406030204" pitchFamily="18" charset="0"/>
                                </a:rPr>
                              </m:ctrlPr>
                            </m:accPr>
                            <m:e>
                              <m:r>
                                <a:rPr lang="es-ES" b="0" i="1" smtClean="0">
                                  <a:latin typeface="Cambria Math" panose="02040503050406030204" pitchFamily="18" charset="0"/>
                                </a:rPr>
                                <m:t>𝑥</m:t>
                              </m:r>
                            </m:e>
                          </m:acc>
                        </m:e>
                        <m:sub>
                          <m:r>
                            <a:rPr lang="es-ES" b="0" i="1" smtClean="0">
                              <a:latin typeface="Cambria Math" panose="02040503050406030204" pitchFamily="18" charset="0"/>
                            </a:rPr>
                            <m:t>𝑝</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𝑠𝑢𝑚𝑎</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𝑡𝑜𝑑𝑜𝑠</m:t>
                          </m:r>
                          <m:r>
                            <a:rPr lang="es-ES" b="0" i="1" smtClean="0">
                              <a:latin typeface="Cambria Math" panose="02040503050406030204" pitchFamily="18" charset="0"/>
                            </a:rPr>
                            <m:t> </m:t>
                          </m:r>
                          <m:r>
                            <a:rPr lang="es-ES" b="0" i="1" smtClean="0">
                              <a:latin typeface="Cambria Math" panose="02040503050406030204" pitchFamily="18" charset="0"/>
                            </a:rPr>
                            <m:t>𝑙𝑜𝑠</m:t>
                          </m:r>
                          <m:r>
                            <a:rPr lang="es-ES" b="0" i="1" smtClean="0">
                              <a:latin typeface="Cambria Math" panose="02040503050406030204" pitchFamily="18" charset="0"/>
                            </a:rPr>
                            <m:t> </m:t>
                          </m:r>
                          <m:r>
                            <a:rPr lang="es-ES" b="0" i="1" smtClean="0">
                              <a:latin typeface="Cambria Math" panose="02040503050406030204" pitchFamily="18" charset="0"/>
                            </a:rPr>
                            <m:t>𝑣𝑎𝑙𝑜𝑟𝑒𝑠</m:t>
                          </m:r>
                          <m:r>
                            <a:rPr lang="es-ES" b="0" i="1" smtClean="0">
                              <a:latin typeface="Cambria Math" panose="02040503050406030204" pitchFamily="18" charset="0"/>
                            </a:rPr>
                            <m:t> </m:t>
                          </m:r>
                          <m:r>
                            <a:rPr lang="es-ES" b="0" i="1" smtClean="0">
                              <a:latin typeface="Cambria Math" panose="02040503050406030204" pitchFamily="18" charset="0"/>
                            </a:rPr>
                            <m:t>𝑝𝑜𝑟</m:t>
                          </m:r>
                          <m:r>
                            <a:rPr lang="es-ES" b="0" i="1" smtClean="0">
                              <a:latin typeface="Cambria Math" panose="02040503050406030204" pitchFamily="18" charset="0"/>
                            </a:rPr>
                            <m:t> </m:t>
                          </m:r>
                          <m:r>
                            <a:rPr lang="es-ES" b="0" i="1" smtClean="0">
                              <a:latin typeface="Cambria Math" panose="02040503050406030204" pitchFamily="18" charset="0"/>
                            </a:rPr>
                            <m:t>𝑠𝑢𝑠</m:t>
                          </m:r>
                          <m:r>
                            <a:rPr lang="es-ES" b="0" i="1" smtClean="0">
                              <a:latin typeface="Cambria Math" panose="02040503050406030204" pitchFamily="18" charset="0"/>
                            </a:rPr>
                            <m:t> </m:t>
                          </m:r>
                          <m:r>
                            <a:rPr lang="es-ES" b="0" i="1" smtClean="0">
                              <a:latin typeface="Cambria Math" panose="02040503050406030204" pitchFamily="18" charset="0"/>
                            </a:rPr>
                            <m:t>𝑝𝑜𝑛𝑑𝑒𝑟𝑎𝑐𝑖𝑜𝑛𝑒𝑠</m:t>
                          </m:r>
                        </m:num>
                        <m:den>
                          <m:r>
                            <a:rPr lang="es-ES" b="0" i="1" smtClean="0">
                              <a:latin typeface="Cambria Math" panose="02040503050406030204" pitchFamily="18" charset="0"/>
                            </a:rPr>
                            <m:t>𝑠𝑢𝑚𝑎</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𝑙𝑎𝑠</m:t>
                          </m:r>
                          <m:r>
                            <a:rPr lang="es-ES" b="0" i="1" smtClean="0">
                              <a:latin typeface="Cambria Math" panose="02040503050406030204" pitchFamily="18" charset="0"/>
                            </a:rPr>
                            <m:t> </m:t>
                          </m:r>
                          <m:r>
                            <a:rPr lang="es-ES" b="0" i="1" smtClean="0">
                              <a:latin typeface="Cambria Math" panose="02040503050406030204" pitchFamily="18" charset="0"/>
                            </a:rPr>
                            <m:t>𝑝𝑜𝑛𝑑𝑒𝑟𝑎𝑐𝑖𝑜𝑛𝑒𝑠</m:t>
                          </m:r>
                        </m:den>
                      </m:f>
                    </m:oMath>
                  </m:oMathPara>
                </a14:m>
                <a:endParaRPr lang="es-ES" b="0" i="1" dirty="0">
                  <a:latin typeface="Cambria Math" panose="02040503050406030204" pitchFamily="18" charset="0"/>
                </a:endParaRPr>
              </a:p>
            </p:txBody>
          </p:sp>
        </mc:Choice>
        <mc:Fallback xmlns="">
          <p:sp>
            <p:nvSpPr>
              <p:cNvPr id="6" name="CuadroTexto 5"/>
              <p:cNvSpPr txBox="1">
                <a:spLocks noRot="1" noChangeAspect="1" noMove="1" noResize="1" noEditPoints="1" noAdjustHandles="1" noChangeArrowheads="1" noChangeShapeType="1" noTextEdit="1"/>
              </p:cNvSpPr>
              <p:nvPr/>
            </p:nvSpPr>
            <p:spPr>
              <a:xfrm>
                <a:off x="1816101" y="2960436"/>
                <a:ext cx="5728940" cy="572593"/>
              </a:xfrm>
              <a:prstGeom prst="rect">
                <a:avLst/>
              </a:prstGeom>
              <a:blipFill rotWithShape="0">
                <a:blip r:embed="rId2"/>
                <a:stretch>
                  <a:fillRect/>
                </a:stretch>
              </a:blipFill>
            </p:spPr>
            <p:txBody>
              <a:bodyPr/>
              <a:lstStyle/>
              <a:p>
                <a:r>
                  <a:rPr lang="en-US">
                    <a:noFill/>
                  </a:rPr>
                  <a:t> </a:t>
                </a:r>
              </a:p>
            </p:txBody>
          </p:sp>
        </mc:Fallback>
      </mc:AlternateContent>
      <p:sp>
        <p:nvSpPr>
          <p:cNvPr id="10" name="CuadroTexto 9"/>
          <p:cNvSpPr txBox="1"/>
          <p:nvPr/>
        </p:nvSpPr>
        <p:spPr>
          <a:xfrm>
            <a:off x="1046422" y="3737052"/>
            <a:ext cx="8927432" cy="646331"/>
          </a:xfrm>
          <a:prstGeom prst="rect">
            <a:avLst/>
          </a:prstGeom>
          <a:noFill/>
        </p:spPr>
        <p:txBody>
          <a:bodyPr wrap="square" rtlCol="0">
            <a:spAutoFit/>
          </a:bodyPr>
          <a:lstStyle/>
          <a:p>
            <a:r>
              <a:rPr lang="es-ES" b="1" dirty="0"/>
              <a:t>Ejemplo</a:t>
            </a:r>
            <a:r>
              <a:rPr lang="es-ES" dirty="0"/>
              <a:t>. Suponga, que un estudiante el pasado semestre lectivo obtuvo las siguientes notas en los cursos matriculados ¿Cuál es promedio ponderado de notas?</a:t>
            </a:r>
          </a:p>
        </p:txBody>
      </p:sp>
      <mc:AlternateContent xmlns:mc="http://schemas.openxmlformats.org/markup-compatibility/2006" xmlns:a14="http://schemas.microsoft.com/office/drawing/2010/main">
        <mc:Choice Requires="a14">
          <p:graphicFrame>
            <p:nvGraphicFramePr>
              <p:cNvPr id="11" name="Tabla 10"/>
              <p:cNvGraphicFramePr>
                <a:graphicFrameLocks noGrp="1"/>
              </p:cNvGraphicFramePr>
              <p:nvPr/>
            </p:nvGraphicFramePr>
            <p:xfrm>
              <a:off x="2858254" y="4585140"/>
              <a:ext cx="6966858" cy="1041400"/>
            </p:xfrm>
            <a:graphic>
              <a:graphicData uri="http://schemas.openxmlformats.org/drawingml/2006/table">
                <a:tbl>
                  <a:tblPr firstRow="1" bandRow="1">
                    <a:tableStyleId>{5C22544A-7EE6-4342-B048-85BDC9FD1C3A}</a:tableStyleId>
                  </a:tblPr>
                  <a:tblGrid>
                    <a:gridCol w="1673727">
                      <a:extLst>
                        <a:ext uri="{9D8B030D-6E8A-4147-A177-3AD203B41FA5}">
                          <a16:colId xmlns:a16="http://schemas.microsoft.com/office/drawing/2014/main" val="20000"/>
                        </a:ext>
                      </a:extLst>
                    </a:gridCol>
                    <a:gridCol w="950495">
                      <a:extLst>
                        <a:ext uri="{9D8B030D-6E8A-4147-A177-3AD203B41FA5}">
                          <a16:colId xmlns:a16="http://schemas.microsoft.com/office/drawing/2014/main" val="20001"/>
                        </a:ext>
                      </a:extLst>
                    </a:gridCol>
                    <a:gridCol w="859207">
                      <a:extLst>
                        <a:ext uri="{9D8B030D-6E8A-4147-A177-3AD203B41FA5}">
                          <a16:colId xmlns:a16="http://schemas.microsoft.com/office/drawing/2014/main" val="20002"/>
                        </a:ext>
                      </a:extLst>
                    </a:gridCol>
                    <a:gridCol w="1161143">
                      <a:extLst>
                        <a:ext uri="{9D8B030D-6E8A-4147-A177-3AD203B41FA5}">
                          <a16:colId xmlns:a16="http://schemas.microsoft.com/office/drawing/2014/main" val="20003"/>
                        </a:ext>
                      </a:extLst>
                    </a:gridCol>
                    <a:gridCol w="1161143">
                      <a:extLst>
                        <a:ext uri="{9D8B030D-6E8A-4147-A177-3AD203B41FA5}">
                          <a16:colId xmlns:a16="http://schemas.microsoft.com/office/drawing/2014/main" val="20004"/>
                        </a:ext>
                      </a:extLst>
                    </a:gridCol>
                    <a:gridCol w="1161143">
                      <a:extLst>
                        <a:ext uri="{9D8B030D-6E8A-4147-A177-3AD203B41FA5}">
                          <a16:colId xmlns:a16="http://schemas.microsoft.com/office/drawing/2014/main" val="20005"/>
                        </a:ext>
                      </a:extLst>
                    </a:gridCol>
                  </a:tblGrid>
                  <a:tr h="0">
                    <a:tc>
                      <a:txBody>
                        <a:bodyPr/>
                        <a:lstStyle/>
                        <a:p>
                          <a:r>
                            <a:rPr lang="es-ES" sz="1600" dirty="0">
                              <a:solidFill>
                                <a:schemeClr val="tx1"/>
                              </a:solidFill>
                            </a:rPr>
                            <a:t>Materia</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r>
                            <a:rPr lang="es-ES" sz="1600" dirty="0">
                              <a:solidFill>
                                <a:schemeClr val="tx1"/>
                              </a:solidFill>
                            </a:rPr>
                            <a:t>Créditos (</a:t>
                          </a:r>
                          <a14:m>
                            <m:oMath xmlns:m="http://schemas.openxmlformats.org/officeDocument/2006/math">
                              <m:sSub>
                                <m:sSubPr>
                                  <m:ctrlPr>
                                    <a:rPr lang="es-ES" sz="1600" i="1" smtClean="0">
                                      <a:solidFill>
                                        <a:schemeClr val="tx1"/>
                                      </a:solidFill>
                                      <a:latin typeface="Cambria Math" panose="02040503050406030204" pitchFamily="18" charset="0"/>
                                    </a:rPr>
                                  </m:ctrlPr>
                                </m:sSubPr>
                                <m:e>
                                  <m:r>
                                    <a:rPr lang="es-CR" sz="1600" b="0" i="1" smtClean="0">
                                      <a:solidFill>
                                        <a:schemeClr val="tx1"/>
                                      </a:solidFill>
                                      <a:latin typeface="Cambria Math" panose="02040503050406030204" pitchFamily="18" charset="0"/>
                                    </a:rPr>
                                    <m:t>𝑝</m:t>
                                  </m:r>
                                </m:e>
                                <m:sub>
                                  <m:r>
                                    <a:rPr lang="es-CR" sz="1600" b="0" i="1" smtClean="0">
                                      <a:solidFill>
                                        <a:schemeClr val="tx1"/>
                                      </a:solidFill>
                                      <a:latin typeface="Cambria Math" panose="02040503050406030204" pitchFamily="18" charset="0"/>
                                    </a:rPr>
                                    <m:t>𝑖</m:t>
                                  </m:r>
                                </m:sub>
                              </m:sSub>
                            </m:oMath>
                          </a14:m>
                          <a:r>
                            <a:rPr lang="es-ES" sz="1600" dirty="0">
                              <a:solidFill>
                                <a:schemeClr val="tx1"/>
                              </a:solidFill>
                            </a:rPr>
                            <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a:solidFill>
                                <a:schemeClr val="tx1"/>
                              </a:solidFill>
                            </a:rPr>
                            <a:t>Nota final (</a:t>
                          </a:r>
                          <a14:m>
                            <m:oMath xmlns:m="http://schemas.openxmlformats.org/officeDocument/2006/math">
                              <m:sSub>
                                <m:sSubPr>
                                  <m:ctrlPr>
                                    <a:rPr lang="es-ES" sz="1600" i="1" smtClean="0">
                                      <a:solidFill>
                                        <a:schemeClr val="tx1"/>
                                      </a:solidFill>
                                      <a:latin typeface="Cambria Math" panose="02040503050406030204" pitchFamily="18" charset="0"/>
                                    </a:rPr>
                                  </m:ctrlPr>
                                </m:sSubPr>
                                <m:e>
                                  <m:r>
                                    <a:rPr lang="es-CR" sz="1600" b="0" i="1" smtClean="0">
                                      <a:solidFill>
                                        <a:schemeClr val="tx1"/>
                                      </a:solidFill>
                                      <a:latin typeface="Cambria Math" panose="02040503050406030204" pitchFamily="18" charset="0"/>
                                    </a:rPr>
                                    <m:t>𝑥</m:t>
                                  </m:r>
                                </m:e>
                                <m:sub>
                                  <m:r>
                                    <a:rPr lang="es-CR" sz="1600" b="0" i="1" smtClean="0">
                                      <a:solidFill>
                                        <a:schemeClr val="tx1"/>
                                      </a:solidFill>
                                      <a:latin typeface="Cambria Math" panose="02040503050406030204" pitchFamily="18" charset="0"/>
                                    </a:rPr>
                                    <m:t>𝑖</m:t>
                                  </m:r>
                                </m:sub>
                              </m:sSub>
                            </m:oMath>
                          </a14:m>
                          <a:r>
                            <a:rPr lang="es-ES" sz="1600" dirty="0">
                              <a:solidFill>
                                <a:schemeClr val="tx1"/>
                              </a:solidFill>
                            </a:rPr>
                            <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mc:Choice>
        <mc:Fallback xmlns="">
          <p:graphicFrame>
            <p:nvGraphicFramePr>
              <p:cNvPr id="11" name="Tabla 10"/>
              <p:cNvGraphicFramePr>
                <a:graphicFrameLocks noGrp="1"/>
              </p:cNvGraphicFramePr>
              <p:nvPr>
                <p:extLst/>
              </p:nvPr>
            </p:nvGraphicFramePr>
            <p:xfrm>
              <a:off x="2858254" y="4585140"/>
              <a:ext cx="6966858" cy="1041400"/>
            </p:xfrm>
            <a:graphic>
              <a:graphicData uri="http://schemas.openxmlformats.org/drawingml/2006/table">
                <a:tbl>
                  <a:tblPr firstRow="1" bandRow="1">
                    <a:tableStyleId>{5C22544A-7EE6-4342-B048-85BDC9FD1C3A}</a:tableStyleId>
                  </a:tblPr>
                  <a:tblGrid>
                    <a:gridCol w="1673727">
                      <a:extLst>
                        <a:ext uri="{9D8B030D-6E8A-4147-A177-3AD203B41FA5}">
                          <a16:colId xmlns="" xmlns:a16="http://schemas.microsoft.com/office/drawing/2014/main" val="20000"/>
                        </a:ext>
                      </a:extLst>
                    </a:gridCol>
                    <a:gridCol w="950495">
                      <a:extLst>
                        <a:ext uri="{9D8B030D-6E8A-4147-A177-3AD203B41FA5}">
                          <a16:colId xmlns="" xmlns:a16="http://schemas.microsoft.com/office/drawing/2014/main" val="20001"/>
                        </a:ext>
                      </a:extLst>
                    </a:gridCol>
                    <a:gridCol w="859207">
                      <a:extLst>
                        <a:ext uri="{9D8B030D-6E8A-4147-A177-3AD203B41FA5}">
                          <a16:colId xmlns="" xmlns:a16="http://schemas.microsoft.com/office/drawing/2014/main" val="20002"/>
                        </a:ext>
                      </a:extLst>
                    </a:gridCol>
                    <a:gridCol w="1161143">
                      <a:extLst>
                        <a:ext uri="{9D8B030D-6E8A-4147-A177-3AD203B41FA5}">
                          <a16:colId xmlns="" xmlns:a16="http://schemas.microsoft.com/office/drawing/2014/main" val="20003"/>
                        </a:ext>
                      </a:extLst>
                    </a:gridCol>
                    <a:gridCol w="1161143">
                      <a:extLst>
                        <a:ext uri="{9D8B030D-6E8A-4147-A177-3AD203B41FA5}">
                          <a16:colId xmlns="" xmlns:a16="http://schemas.microsoft.com/office/drawing/2014/main" val="20004"/>
                        </a:ext>
                      </a:extLst>
                    </a:gridCol>
                    <a:gridCol w="1161143">
                      <a:extLst>
                        <a:ext uri="{9D8B030D-6E8A-4147-A177-3AD203B41FA5}">
                          <a16:colId xmlns="" xmlns:a16="http://schemas.microsoft.com/office/drawing/2014/main" val="20005"/>
                        </a:ext>
                      </a:extLst>
                    </a:gridCol>
                  </a:tblGrid>
                  <a:tr h="335280">
                    <a:tc>
                      <a:txBody>
                        <a:bodyPr/>
                        <a:lstStyle/>
                        <a:p>
                          <a:r>
                            <a:rPr lang="es-ES" sz="1600" dirty="0" smtClean="0">
                              <a:solidFill>
                                <a:schemeClr val="tx1"/>
                              </a:solidFill>
                            </a:rPr>
                            <a:t>Materia</a:t>
                          </a:r>
                          <a:endParaRPr lang="es-ES" sz="16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A</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B</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C</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D</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E</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528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t="-105455" r="-316727" b="-123636"/>
                          </a:stretch>
                        </a:blipFill>
                      </a:tcPr>
                    </a:tc>
                    <a:tc>
                      <a:txBody>
                        <a:bodyPr/>
                        <a:lstStyle/>
                        <a:p>
                          <a:pPr algn="ctr"/>
                          <a:r>
                            <a:rPr lang="es-ES" sz="1600" dirty="0" smtClean="0">
                              <a:solidFill>
                                <a:schemeClr val="tx1"/>
                              </a:solidFill>
                            </a:rPr>
                            <a:t>4</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3</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2</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4</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4</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7084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t="-185246" r="-316727" b="-11475"/>
                          </a:stretch>
                        </a:blipFill>
                      </a:tcPr>
                    </a:tc>
                    <a:tc>
                      <a:txBody>
                        <a:bodyPr/>
                        <a:lstStyle/>
                        <a:p>
                          <a:pPr algn="ctr"/>
                          <a:r>
                            <a:rPr lang="es-ES" sz="1600" dirty="0" smtClean="0">
                              <a:solidFill>
                                <a:schemeClr val="tx1"/>
                              </a:solidFill>
                            </a:rPr>
                            <a:t>8.0</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9.0</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7.5</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7.0</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6.5</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sp>
            <p:nvSpPr>
              <p:cNvPr id="12" name="CuadroTexto 11"/>
              <p:cNvSpPr txBox="1"/>
              <p:nvPr/>
            </p:nvSpPr>
            <p:spPr>
              <a:xfrm>
                <a:off x="1816101" y="5903939"/>
                <a:ext cx="8771020" cy="544252"/>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es-ES" i="1" smtClean="0">
                              <a:latin typeface="Cambria Math" panose="02040503050406030204" pitchFamily="18" charset="0"/>
                            </a:rPr>
                          </m:ctrlPr>
                        </m:sSubPr>
                        <m:e>
                          <m:acc>
                            <m:accPr>
                              <m:chr m:val="̅"/>
                              <m:ctrlPr>
                                <a:rPr lang="es-ES" i="1">
                                  <a:latin typeface="Cambria Math" panose="02040503050406030204" pitchFamily="18" charset="0"/>
                                </a:rPr>
                              </m:ctrlPr>
                            </m:accPr>
                            <m:e>
                              <m:r>
                                <a:rPr lang="es-ES" i="1">
                                  <a:latin typeface="Cambria Math" panose="02040503050406030204" pitchFamily="18" charset="0"/>
                                </a:rPr>
                                <m:t>𝑥</m:t>
                              </m:r>
                            </m:e>
                          </m:acc>
                        </m:e>
                        <m:sub>
                          <m:r>
                            <a:rPr lang="es-ES" b="0" i="1" smtClean="0">
                              <a:latin typeface="Cambria Math" panose="02040503050406030204" pitchFamily="18" charset="0"/>
                            </a:rPr>
                            <m:t>𝑝</m:t>
                          </m:r>
                        </m:sub>
                      </m:sSub>
                      <m:r>
                        <a:rPr lang="es-ES" i="1">
                          <a:latin typeface="Cambria Math" panose="02040503050406030204" pitchFamily="18" charset="0"/>
                        </a:rPr>
                        <m:t>=</m:t>
                      </m:r>
                      <m:f>
                        <m:fPr>
                          <m:ctrlPr>
                            <a:rPr lang="es-ES" i="1">
                              <a:latin typeface="Cambria Math" panose="02040503050406030204" pitchFamily="18" charset="0"/>
                            </a:rPr>
                          </m:ctrlPr>
                        </m:fPr>
                        <m:num>
                          <m:r>
                            <a:rPr lang="es-CR" b="0" i="1" smtClean="0">
                              <a:latin typeface="Cambria Math" panose="02040503050406030204" pitchFamily="18" charset="0"/>
                            </a:rPr>
                            <m:t>8.0</m:t>
                          </m:r>
                          <m:d>
                            <m:dPr>
                              <m:ctrlPr>
                                <a:rPr lang="es-ES" b="0" i="1" smtClean="0">
                                  <a:latin typeface="Cambria Math" panose="02040503050406030204" pitchFamily="18" charset="0"/>
                                </a:rPr>
                              </m:ctrlPr>
                            </m:dPr>
                            <m:e>
                              <m:r>
                                <a:rPr lang="es-CR" b="0" i="1" smtClean="0">
                                  <a:latin typeface="Cambria Math" panose="02040503050406030204" pitchFamily="18" charset="0"/>
                                </a:rPr>
                                <m:t>4</m:t>
                              </m:r>
                            </m:e>
                          </m:d>
                          <m:r>
                            <a:rPr lang="es-ES" b="0" i="1" smtClean="0">
                              <a:latin typeface="Cambria Math" panose="02040503050406030204" pitchFamily="18" charset="0"/>
                            </a:rPr>
                            <m:t>+</m:t>
                          </m:r>
                          <m:r>
                            <a:rPr lang="es-CR" b="0" i="1" smtClean="0">
                              <a:latin typeface="Cambria Math" panose="02040503050406030204" pitchFamily="18" charset="0"/>
                            </a:rPr>
                            <m:t>9.0</m:t>
                          </m:r>
                          <m:d>
                            <m:dPr>
                              <m:ctrlPr>
                                <a:rPr lang="es-ES" b="0" i="1" smtClean="0">
                                  <a:latin typeface="Cambria Math" panose="02040503050406030204" pitchFamily="18" charset="0"/>
                                </a:rPr>
                              </m:ctrlPr>
                            </m:dPr>
                            <m:e>
                              <m:r>
                                <a:rPr lang="es-CR" b="0" i="1" smtClean="0">
                                  <a:latin typeface="Cambria Math" panose="02040503050406030204" pitchFamily="18" charset="0"/>
                                </a:rPr>
                                <m:t>3</m:t>
                              </m:r>
                            </m:e>
                          </m:d>
                          <m:r>
                            <a:rPr lang="es-ES" b="0" i="1" smtClean="0">
                              <a:latin typeface="Cambria Math" panose="02040503050406030204" pitchFamily="18" charset="0"/>
                            </a:rPr>
                            <m:t>+</m:t>
                          </m:r>
                          <m:r>
                            <a:rPr lang="es-CR" b="0" i="1" smtClean="0">
                              <a:latin typeface="Cambria Math" panose="02040503050406030204" pitchFamily="18" charset="0"/>
                            </a:rPr>
                            <m:t>7.5</m:t>
                          </m:r>
                          <m:d>
                            <m:dPr>
                              <m:ctrlPr>
                                <a:rPr lang="es-ES" b="0" i="1" smtClean="0">
                                  <a:latin typeface="Cambria Math" panose="02040503050406030204" pitchFamily="18" charset="0"/>
                                </a:rPr>
                              </m:ctrlPr>
                            </m:dPr>
                            <m:e>
                              <m:r>
                                <a:rPr lang="es-CR" b="0" i="1" smtClean="0">
                                  <a:latin typeface="Cambria Math" panose="02040503050406030204" pitchFamily="18" charset="0"/>
                                </a:rPr>
                                <m:t>2</m:t>
                              </m:r>
                            </m:e>
                          </m:d>
                          <m:r>
                            <a:rPr lang="es-ES" b="0" i="1" smtClean="0">
                              <a:latin typeface="Cambria Math" panose="02040503050406030204" pitchFamily="18" charset="0"/>
                            </a:rPr>
                            <m:t>+</m:t>
                          </m:r>
                          <m:r>
                            <a:rPr lang="es-CR" b="0" i="1" smtClean="0">
                              <a:latin typeface="Cambria Math" panose="02040503050406030204" pitchFamily="18" charset="0"/>
                            </a:rPr>
                            <m:t>7.0</m:t>
                          </m:r>
                          <m:d>
                            <m:dPr>
                              <m:ctrlPr>
                                <a:rPr lang="es-ES" b="0" i="1" smtClean="0">
                                  <a:latin typeface="Cambria Math" panose="02040503050406030204" pitchFamily="18" charset="0"/>
                                </a:rPr>
                              </m:ctrlPr>
                            </m:dPr>
                            <m:e>
                              <m:r>
                                <a:rPr lang="es-CR" b="0" i="1" smtClean="0">
                                  <a:latin typeface="Cambria Math" panose="02040503050406030204" pitchFamily="18" charset="0"/>
                                </a:rPr>
                                <m:t>4</m:t>
                              </m:r>
                            </m:e>
                          </m:d>
                          <m:r>
                            <a:rPr lang="es-ES" b="0" i="1" smtClean="0">
                              <a:latin typeface="Cambria Math" panose="02040503050406030204" pitchFamily="18" charset="0"/>
                            </a:rPr>
                            <m:t>+</m:t>
                          </m:r>
                          <m:r>
                            <a:rPr lang="es-CR" b="0" i="1" smtClean="0">
                              <a:latin typeface="Cambria Math" panose="02040503050406030204" pitchFamily="18" charset="0"/>
                            </a:rPr>
                            <m:t>6.5</m:t>
                          </m:r>
                          <m:r>
                            <a:rPr lang="es-ES" b="0" i="1" smtClean="0">
                              <a:latin typeface="Cambria Math" panose="02040503050406030204" pitchFamily="18" charset="0"/>
                            </a:rPr>
                            <m:t>(</m:t>
                          </m:r>
                          <m:r>
                            <a:rPr lang="es-CR" b="0" i="1" smtClean="0">
                              <a:latin typeface="Cambria Math" panose="02040503050406030204" pitchFamily="18" charset="0"/>
                            </a:rPr>
                            <m:t>4</m:t>
                          </m:r>
                          <m:r>
                            <a:rPr lang="es-ES" b="0" i="1" smtClean="0">
                              <a:latin typeface="Cambria Math" panose="02040503050406030204" pitchFamily="18" charset="0"/>
                            </a:rPr>
                            <m:t>)</m:t>
                          </m:r>
                        </m:num>
                        <m:den>
                          <m:r>
                            <a:rPr lang="es-CR" b="0" i="1" smtClean="0">
                              <a:latin typeface="Cambria Math" panose="02040503050406030204" pitchFamily="18" charset="0"/>
                            </a:rPr>
                            <m:t>17</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r>
                            <a:rPr lang="es-CR" b="0" i="1" smtClean="0">
                              <a:latin typeface="Cambria Math" panose="02040503050406030204" pitchFamily="18" charset="0"/>
                            </a:rPr>
                            <m:t>28</m:t>
                          </m:r>
                        </m:num>
                        <m:den>
                          <m:r>
                            <a:rPr lang="es-CR" b="0" i="1" smtClean="0">
                              <a:latin typeface="Cambria Math" panose="02040503050406030204" pitchFamily="18" charset="0"/>
                            </a:rPr>
                            <m:t>17</m:t>
                          </m:r>
                        </m:den>
                      </m:f>
                      <m:r>
                        <a:rPr lang="es-ES" b="0" i="1" smtClean="0">
                          <a:latin typeface="Cambria Math" panose="02040503050406030204" pitchFamily="18" charset="0"/>
                        </a:rPr>
                        <m:t>=</m:t>
                      </m:r>
                      <m:r>
                        <a:rPr lang="es-CR" b="0" i="1" smtClean="0">
                          <a:latin typeface="Cambria Math" panose="02040503050406030204" pitchFamily="18" charset="0"/>
                        </a:rPr>
                        <m:t>7.53</m:t>
                      </m:r>
                    </m:oMath>
                  </m:oMathPara>
                </a14:m>
                <a:endParaRPr lang="es-ES"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1816101" y="5903939"/>
                <a:ext cx="8771020" cy="544252"/>
              </a:xfrm>
              <a:prstGeom prst="rect">
                <a:avLst/>
              </a:prstGeom>
              <a:blipFill rotWithShape="0">
                <a:blip r:embed="rId4"/>
                <a:stretch>
                  <a:fillRect/>
                </a:stretch>
              </a:blipFill>
            </p:spPr>
            <p:txBody>
              <a:bodyPr/>
              <a:lstStyle/>
              <a:p>
                <a:r>
                  <a:rPr lang="en-US">
                    <a:noFill/>
                  </a:rPr>
                  <a:t> </a:t>
                </a:r>
              </a:p>
            </p:txBody>
          </p:sp>
        </mc:Fallback>
      </mc:AlternateContent>
      <p:pic>
        <p:nvPicPr>
          <p:cNvPr id="13" name="Imagen 12"/>
          <p:cNvPicPr>
            <a:picLocks noChangeAspect="1"/>
          </p:cNvPicPr>
          <p:nvPr/>
        </p:nvPicPr>
        <p:blipFill>
          <a:blip r:embed="rId5"/>
          <a:stretch>
            <a:fillRect/>
          </a:stretch>
        </p:blipFill>
        <p:spPr>
          <a:xfrm>
            <a:off x="9825112" y="144379"/>
            <a:ext cx="1099928" cy="1203158"/>
          </a:xfrm>
          <a:prstGeom prst="rect">
            <a:avLst/>
          </a:prstGeom>
        </p:spPr>
      </p:pic>
      <p:pic>
        <p:nvPicPr>
          <p:cNvPr id="3" name="Imagen 2"/>
          <p:cNvPicPr>
            <a:picLocks noChangeAspect="1"/>
          </p:cNvPicPr>
          <p:nvPr/>
        </p:nvPicPr>
        <p:blipFill>
          <a:blip r:embed="rId6"/>
          <a:stretch>
            <a:fillRect/>
          </a:stretch>
        </p:blipFill>
        <p:spPr>
          <a:xfrm>
            <a:off x="10258290" y="2617173"/>
            <a:ext cx="1333500" cy="123825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30112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09829" y="841701"/>
            <a:ext cx="2258952"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Media Geométrica</a:t>
            </a:r>
            <a:endParaRPr lang="es-ES"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5" name="CuadroTexto 4"/>
          <p:cNvSpPr txBox="1"/>
          <p:nvPr/>
        </p:nvSpPr>
        <p:spPr>
          <a:xfrm>
            <a:off x="1479884" y="1491916"/>
            <a:ext cx="9107905" cy="646331"/>
          </a:xfrm>
          <a:prstGeom prst="rect">
            <a:avLst/>
          </a:prstGeom>
          <a:noFill/>
        </p:spPr>
        <p:txBody>
          <a:bodyPr wrap="square" rtlCol="0">
            <a:spAutoFit/>
          </a:bodyPr>
          <a:lstStyle/>
          <a:p>
            <a:r>
              <a:rPr lang="es-ES" dirty="0"/>
              <a:t>La media geométrica representa la tasa media variación. Si se tienen los valores absolutos (</a:t>
            </a:r>
            <a:r>
              <a:rPr lang="es-ES" i="1" dirty="0"/>
              <a:t>equidistantes en el tiempo),</a:t>
            </a:r>
            <a:r>
              <a:rPr lang="es-ES" dirty="0"/>
              <a:t> la tasa de variación en un momento</a:t>
            </a:r>
            <a:r>
              <a:rPr lang="es-ES" i="1" dirty="0"/>
              <a:t> </a:t>
            </a:r>
            <a:r>
              <a:rPr lang="es-ES" b="1" i="1" dirty="0"/>
              <a:t>t </a:t>
            </a:r>
            <a:r>
              <a:rPr lang="es-ES" dirty="0"/>
              <a:t>se calcula como el cociente:</a:t>
            </a:r>
            <a:endParaRPr lang="es-ES" b="1" dirty="0"/>
          </a:p>
        </p:txBody>
      </p:sp>
      <mc:AlternateContent xmlns:mc="http://schemas.openxmlformats.org/markup-compatibility/2006" xmlns:a14="http://schemas.microsoft.com/office/drawing/2010/main">
        <mc:Choice Requires="a14">
          <p:sp>
            <p:nvSpPr>
              <p:cNvPr id="6" name="CuadroTexto 5"/>
              <p:cNvSpPr txBox="1"/>
              <p:nvPr/>
            </p:nvSpPr>
            <p:spPr>
              <a:xfrm>
                <a:off x="2020675" y="3089602"/>
                <a:ext cx="4874860" cy="5767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𝑥</m:t>
                          </m:r>
                        </m:e>
                        <m:sub>
                          <m:r>
                            <a:rPr lang="es-ES" b="0" i="1" smtClean="0">
                              <a:latin typeface="Cambria Math" panose="02040503050406030204" pitchFamily="18" charset="0"/>
                            </a:rPr>
                            <m:t>𝑖</m:t>
                          </m:r>
                        </m:sub>
                      </m:sSub>
                      <m:r>
                        <a:rPr lang="es-ES" b="0" i="1" smtClean="0">
                          <a:latin typeface="Cambria Math" panose="02040503050406030204" pitchFamily="18" charset="0"/>
                        </a:rPr>
                        <m:t>=</m:t>
                      </m:r>
                      <m:f>
                        <m:fPr>
                          <m:ctrlPr>
                            <a:rPr lang="es-ES" i="1" smtClean="0">
                              <a:latin typeface="Cambria Math" panose="02040503050406030204" pitchFamily="18" charset="0"/>
                            </a:rPr>
                          </m:ctrlPr>
                        </m:fPr>
                        <m:num>
                          <m:r>
                            <a:rPr lang="es-ES" b="0" i="1" smtClean="0">
                              <a:latin typeface="Cambria Math" panose="02040503050406030204" pitchFamily="18" charset="0"/>
                            </a:rPr>
                            <m:t>𝑀𝑜𝑛𝑡𝑜</m:t>
                          </m:r>
                          <m:r>
                            <a:rPr lang="es-ES" b="0" i="1" smtClean="0">
                              <a:latin typeface="Cambria Math" panose="02040503050406030204" pitchFamily="18" charset="0"/>
                            </a:rPr>
                            <m:t> </m:t>
                          </m:r>
                          <m:r>
                            <a:rPr lang="es-ES" b="0" i="1" smtClean="0">
                              <a:latin typeface="Cambria Math" panose="02040503050406030204" pitchFamily="18" charset="0"/>
                            </a:rPr>
                            <m:t>𝑑𝑒𝑙</m:t>
                          </m:r>
                          <m:r>
                            <a:rPr lang="es-ES" b="0" i="1" smtClean="0">
                              <a:latin typeface="Cambria Math" panose="02040503050406030204" pitchFamily="18" charset="0"/>
                            </a:rPr>
                            <m:t> </m:t>
                          </m:r>
                          <m:r>
                            <a:rPr lang="es-ES" b="0" i="1" smtClean="0">
                              <a:latin typeface="Cambria Math" panose="02040503050406030204" pitchFamily="18" charset="0"/>
                            </a:rPr>
                            <m:t>𝑝𝑒𝑟𝑖𝑜𝑑𝑜</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𝑒𝑠𝑡𝑢𝑑𝑖𝑜</m:t>
                          </m:r>
                          <m:r>
                            <a:rPr lang="es-ES" b="0" i="1" smtClean="0">
                              <a:latin typeface="Cambria Math" panose="02040503050406030204" pitchFamily="18" charset="0"/>
                            </a:rPr>
                            <m:t> (</m:t>
                          </m:r>
                          <m:r>
                            <a:rPr lang="es-ES" b="0" i="1" smtClean="0">
                              <a:latin typeface="Cambria Math" panose="02040503050406030204" pitchFamily="18" charset="0"/>
                            </a:rPr>
                            <m:t>𝑡</m:t>
                          </m:r>
                          <m:r>
                            <a:rPr lang="es-ES" b="0" i="1" smtClean="0">
                              <a:latin typeface="Cambria Math" panose="02040503050406030204" pitchFamily="18" charset="0"/>
                            </a:rPr>
                            <m:t>)</m:t>
                          </m:r>
                        </m:num>
                        <m:den>
                          <m:r>
                            <a:rPr lang="es-ES" b="0" i="1" smtClean="0">
                              <a:latin typeface="Cambria Math" panose="02040503050406030204" pitchFamily="18" charset="0"/>
                            </a:rPr>
                            <m:t>𝑀𝑜𝑛𝑡𝑜</m:t>
                          </m:r>
                          <m:r>
                            <a:rPr lang="es-ES" b="0" i="1" smtClean="0">
                              <a:latin typeface="Cambria Math" panose="02040503050406030204" pitchFamily="18" charset="0"/>
                            </a:rPr>
                            <m:t> </m:t>
                          </m:r>
                          <m:r>
                            <a:rPr lang="es-ES" b="0" i="1" smtClean="0">
                              <a:latin typeface="Cambria Math" panose="02040503050406030204" pitchFamily="18" charset="0"/>
                            </a:rPr>
                            <m:t>𝑑𝑒𝑙</m:t>
                          </m:r>
                          <m:r>
                            <a:rPr lang="es-ES" b="0" i="1" smtClean="0">
                              <a:latin typeface="Cambria Math" panose="02040503050406030204" pitchFamily="18" charset="0"/>
                            </a:rPr>
                            <m:t> </m:t>
                          </m:r>
                          <m:r>
                            <a:rPr lang="es-ES" b="0" i="1" smtClean="0">
                              <a:latin typeface="Cambria Math" panose="02040503050406030204" pitchFamily="18" charset="0"/>
                            </a:rPr>
                            <m:t>𝑝𝑒𝑟𝑖𝑜𝑑𝑜</m:t>
                          </m:r>
                          <m:r>
                            <a:rPr lang="es-ES" b="0" i="1" smtClean="0">
                              <a:latin typeface="Cambria Math" panose="02040503050406030204" pitchFamily="18" charset="0"/>
                            </a:rPr>
                            <m:t> </m:t>
                          </m:r>
                          <m:r>
                            <a:rPr lang="es-ES" b="0" i="1" smtClean="0">
                              <a:latin typeface="Cambria Math" panose="02040503050406030204" pitchFamily="18" charset="0"/>
                            </a:rPr>
                            <m:t>𝑎𝑛𝑡𝑒𝑟𝑖𝑜𝑟</m:t>
                          </m:r>
                          <m:r>
                            <a:rPr lang="es-ES" b="0" i="1" smtClean="0">
                              <a:latin typeface="Cambria Math" panose="02040503050406030204" pitchFamily="18" charset="0"/>
                            </a:rPr>
                            <m:t> (</m:t>
                          </m:r>
                          <m:r>
                            <a:rPr lang="es-ES" b="0" i="1" smtClean="0">
                              <a:latin typeface="Cambria Math" panose="02040503050406030204" pitchFamily="18" charset="0"/>
                            </a:rPr>
                            <m:t>𝑡</m:t>
                          </m:r>
                          <m:r>
                            <a:rPr lang="es-ES" b="0" i="1" smtClean="0">
                              <a:latin typeface="Cambria Math" panose="02040503050406030204" pitchFamily="18" charset="0"/>
                            </a:rPr>
                            <m:t>−1)</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𝑥</m:t>
                              </m:r>
                            </m:e>
                            <m:sub>
                              <m:r>
                                <a:rPr lang="es-ES" b="0" i="1" smtClean="0">
                                  <a:latin typeface="Cambria Math" panose="02040503050406030204" pitchFamily="18" charset="0"/>
                                </a:rPr>
                                <m:t>𝑡</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𝑥</m:t>
                              </m:r>
                            </m:e>
                            <m:sub>
                              <m:r>
                                <a:rPr lang="es-ES" b="0" i="1" smtClean="0">
                                  <a:latin typeface="Cambria Math" panose="02040503050406030204" pitchFamily="18" charset="0"/>
                                </a:rPr>
                                <m:t>𝑡</m:t>
                              </m:r>
                              <m:r>
                                <a:rPr lang="es-ES" b="0" i="1" smtClean="0">
                                  <a:latin typeface="Cambria Math" panose="02040503050406030204" pitchFamily="18" charset="0"/>
                                </a:rPr>
                                <m:t>−1</m:t>
                              </m:r>
                            </m:sub>
                          </m:sSub>
                        </m:den>
                      </m:f>
                    </m:oMath>
                  </m:oMathPara>
                </a14:m>
                <a:endParaRPr lang="es-ES" dirty="0"/>
              </a:p>
            </p:txBody>
          </p:sp>
        </mc:Choice>
        <mc:Fallback xmlns="">
          <p:sp>
            <p:nvSpPr>
              <p:cNvPr id="6" name="CuadroTexto 5"/>
              <p:cNvSpPr txBox="1">
                <a:spLocks noRot="1" noChangeAspect="1" noMove="1" noResize="1" noEditPoints="1" noAdjustHandles="1" noChangeArrowheads="1" noChangeShapeType="1" noTextEdit="1"/>
              </p:cNvSpPr>
              <p:nvPr/>
            </p:nvSpPr>
            <p:spPr>
              <a:xfrm>
                <a:off x="2020675" y="3089602"/>
                <a:ext cx="4874860" cy="576761"/>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1602083" y="2358008"/>
                <a:ext cx="3711744" cy="39940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400" i="1" smtClean="0">
                              <a:latin typeface="Cambria Math" panose="02040503050406030204" pitchFamily="18" charset="0"/>
                            </a:rPr>
                          </m:ctrlPr>
                        </m:sSubPr>
                        <m:e>
                          <m:acc>
                            <m:accPr>
                              <m:chr m:val="̅"/>
                              <m:ctrlPr>
                                <a:rPr lang="es-ES" sz="2400" i="1" smtClean="0">
                                  <a:latin typeface="Cambria Math" panose="02040503050406030204" pitchFamily="18" charset="0"/>
                                </a:rPr>
                              </m:ctrlPr>
                            </m:accPr>
                            <m:e>
                              <m:r>
                                <a:rPr lang="es-ES" sz="2400" b="0" i="1" smtClean="0">
                                  <a:latin typeface="Cambria Math" panose="02040503050406030204" pitchFamily="18" charset="0"/>
                                </a:rPr>
                                <m:t>𝑥</m:t>
                              </m:r>
                            </m:e>
                          </m:acc>
                        </m:e>
                        <m:sub>
                          <m:r>
                            <a:rPr lang="es-ES" sz="2400" b="0" i="1" smtClean="0">
                              <a:latin typeface="Cambria Math" panose="02040503050406030204" pitchFamily="18" charset="0"/>
                            </a:rPr>
                            <m:t>𝑔</m:t>
                          </m:r>
                        </m:sub>
                      </m:sSub>
                      <m:r>
                        <a:rPr lang="es-ES" sz="2400" b="0" i="1" smtClean="0">
                          <a:latin typeface="Cambria Math" panose="02040503050406030204" pitchFamily="18" charset="0"/>
                        </a:rPr>
                        <m:t>=</m:t>
                      </m:r>
                      <m:rad>
                        <m:radPr>
                          <m:ctrlPr>
                            <a:rPr lang="es-ES" sz="2400" b="0" i="1" smtClean="0">
                              <a:latin typeface="Cambria Math" panose="02040503050406030204" pitchFamily="18" charset="0"/>
                            </a:rPr>
                          </m:ctrlPr>
                        </m:radPr>
                        <m:deg>
                          <m:r>
                            <m:rPr>
                              <m:brk m:alnAt="7"/>
                            </m:rPr>
                            <a:rPr lang="es-ES" sz="2400" b="0" i="1" smtClean="0">
                              <a:latin typeface="Cambria Math" panose="02040503050406030204" pitchFamily="18" charset="0"/>
                            </a:rPr>
                            <m:t>𝑛</m:t>
                          </m:r>
                        </m:deg>
                        <m:e>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𝑥</m:t>
                              </m:r>
                            </m:e>
                            <m:sub>
                              <m:r>
                                <a:rPr lang="es-ES" sz="2400" b="0" i="1" smtClean="0">
                                  <a:latin typeface="Cambria Math" panose="02040503050406030204" pitchFamily="18" charset="0"/>
                                </a:rPr>
                                <m:t>1</m:t>
                              </m:r>
                            </m:sub>
                          </m:sSub>
                          <m:r>
                            <a:rPr lang="es-ES" sz="2400" b="0" i="1" smtClean="0">
                              <a:latin typeface="Cambria Math" panose="02040503050406030204" pitchFamily="18" charset="0"/>
                            </a:rPr>
                            <m:t>.</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𝑥</m:t>
                              </m:r>
                            </m:e>
                            <m:sub>
                              <m:r>
                                <a:rPr lang="es-ES" sz="2400" b="0" i="1" smtClean="0">
                                  <a:latin typeface="Cambria Math" panose="02040503050406030204" pitchFamily="18" charset="0"/>
                                </a:rPr>
                                <m:t>2</m:t>
                              </m:r>
                            </m:sub>
                          </m:sSub>
                          <m:r>
                            <a:rPr lang="es-ES" sz="2400" b="0" i="1" smtClean="0">
                              <a:latin typeface="Cambria Math" panose="02040503050406030204" pitchFamily="18" charset="0"/>
                            </a:rPr>
                            <m:t>.</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𝑥</m:t>
                              </m:r>
                            </m:e>
                            <m:sub>
                              <m:r>
                                <a:rPr lang="es-ES" sz="2400" b="0" i="1" smtClean="0">
                                  <a:latin typeface="Cambria Math" panose="02040503050406030204" pitchFamily="18" charset="0"/>
                                </a:rPr>
                                <m:t>3</m:t>
                              </m:r>
                            </m:sub>
                          </m:sSub>
                          <m:r>
                            <a:rPr lang="es-ES" sz="2400" b="0" i="1" smtClean="0">
                              <a:latin typeface="Cambria Math" panose="02040503050406030204" pitchFamily="18" charset="0"/>
                            </a:rPr>
                            <m:t>⋯</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𝑥</m:t>
                              </m:r>
                            </m:e>
                            <m:sub>
                              <m:r>
                                <a:rPr lang="es-ES" sz="2400" b="0" i="1" smtClean="0">
                                  <a:latin typeface="Cambria Math" panose="02040503050406030204" pitchFamily="18" charset="0"/>
                                </a:rPr>
                                <m:t>𝑛</m:t>
                              </m:r>
                            </m:sub>
                          </m:sSub>
                        </m:e>
                      </m:rad>
                    </m:oMath>
                  </m:oMathPara>
                </a14:m>
                <a:endParaRPr lang="es-ES" sz="2400" dirty="0"/>
              </a:p>
            </p:txBody>
          </p:sp>
        </mc:Choice>
        <mc:Fallback xmlns="">
          <p:sp>
            <p:nvSpPr>
              <p:cNvPr id="8" name="CuadroTexto 7"/>
              <p:cNvSpPr txBox="1">
                <a:spLocks noRot="1" noChangeAspect="1" noMove="1" noResize="1" noEditPoints="1" noAdjustHandles="1" noChangeArrowheads="1" noChangeShapeType="1" noTextEdit="1"/>
              </p:cNvSpPr>
              <p:nvPr/>
            </p:nvSpPr>
            <p:spPr>
              <a:xfrm>
                <a:off x="1602083" y="2358008"/>
                <a:ext cx="3711744" cy="399405"/>
              </a:xfrm>
              <a:prstGeom prst="rect">
                <a:avLst/>
              </a:prstGeom>
              <a:blipFill rotWithShape="0">
                <a:blip r:embed="rId3"/>
                <a:stretch>
                  <a:fillRect b="-21538"/>
                </a:stretch>
              </a:blipFill>
            </p:spPr>
            <p:txBody>
              <a:bodyPr/>
              <a:lstStyle/>
              <a:p>
                <a:r>
                  <a:rPr lang="es-ES">
                    <a:noFill/>
                  </a:rPr>
                  <a:t> </a:t>
                </a:r>
              </a:p>
            </p:txBody>
          </p:sp>
        </mc:Fallback>
      </mc:AlternateContent>
      <p:sp>
        <p:nvSpPr>
          <p:cNvPr id="7" name="CuadroTexto 6"/>
          <p:cNvSpPr txBox="1"/>
          <p:nvPr/>
        </p:nvSpPr>
        <p:spPr>
          <a:xfrm>
            <a:off x="1433689" y="3832999"/>
            <a:ext cx="9031111" cy="1200329"/>
          </a:xfrm>
          <a:prstGeom prst="rect">
            <a:avLst/>
          </a:prstGeom>
          <a:noFill/>
        </p:spPr>
        <p:txBody>
          <a:bodyPr wrap="square" rtlCol="0">
            <a:spAutoFit/>
          </a:bodyPr>
          <a:lstStyle/>
          <a:p>
            <a:pPr algn="just"/>
            <a:r>
              <a:rPr lang="es-ES" b="1" dirty="0"/>
              <a:t>Ejemplo</a:t>
            </a:r>
            <a:r>
              <a:rPr lang="es-ES" dirty="0"/>
              <a:t>: Una empresa de telefónica ha notado que el número de quejas por falta de cobertura ha aumentado en los últimos 6 meses, pues han sido 123, 141, 237, 249, 300, 350. Con base en estos datos, calcule la media geométrica (para las razones) , determinando la tasa de crecimiento mensual de las quejas.</a:t>
            </a:r>
          </a:p>
        </p:txBody>
      </p:sp>
      <mc:AlternateContent xmlns:mc="http://schemas.openxmlformats.org/markup-compatibility/2006" xmlns:a14="http://schemas.microsoft.com/office/drawing/2010/main">
        <mc:Choice Requires="a14">
          <p:graphicFrame>
            <p:nvGraphicFramePr>
              <p:cNvPr id="9" name="Tabla 8"/>
              <p:cNvGraphicFramePr>
                <a:graphicFrameLocks noGrp="1"/>
              </p:cNvGraphicFramePr>
              <p:nvPr>
                <p:extLst>
                  <p:ext uri="{D42A27DB-BD31-4B8C-83A1-F6EECF244321}">
                    <p14:modId xmlns:p14="http://schemas.microsoft.com/office/powerpoint/2010/main" val="2266276113"/>
                  </p:ext>
                </p:extLst>
              </p:nvPr>
            </p:nvGraphicFramePr>
            <p:xfrm>
              <a:off x="1567976" y="5141540"/>
              <a:ext cx="8899856" cy="402781"/>
            </p:xfrm>
            <a:graphic>
              <a:graphicData uri="http://schemas.openxmlformats.org/drawingml/2006/table">
                <a:tbl>
                  <a:tblPr firstRow="1" bandRow="1">
                    <a:tableStyleId>{2D5ABB26-0587-4C30-8999-92F81FD0307C}</a:tableStyleId>
                  </a:tblPr>
                  <a:tblGrid>
                    <a:gridCol w="1789373">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69744">
                      <a:extLst>
                        <a:ext uri="{9D8B030D-6E8A-4147-A177-3AD203B41FA5}">
                          <a16:colId xmlns:a16="http://schemas.microsoft.com/office/drawing/2014/main" val="20002"/>
                        </a:ext>
                      </a:extLst>
                    </a:gridCol>
                    <a:gridCol w="1705970">
                      <a:extLst>
                        <a:ext uri="{9D8B030D-6E8A-4147-A177-3AD203B41FA5}">
                          <a16:colId xmlns:a16="http://schemas.microsoft.com/office/drawing/2014/main" val="20003"/>
                        </a:ext>
                      </a:extLst>
                    </a:gridCol>
                    <a:gridCol w="1705969">
                      <a:extLst>
                        <a:ext uri="{9D8B030D-6E8A-4147-A177-3AD203B41FA5}">
                          <a16:colId xmlns:a16="http://schemas.microsoft.com/office/drawing/2014/main" val="20004"/>
                        </a:ext>
                      </a:extLst>
                    </a:gridCol>
                  </a:tblGrid>
                  <a:tr h="370840">
                    <a:tc>
                      <a:txBody>
                        <a:bodyPr/>
                        <a:lstStyle/>
                        <a:p>
                          <a:pPr algn="ctr"/>
                          <a14:m>
                            <m:oMath xmlns:m="http://schemas.openxmlformats.org/officeDocument/2006/math">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𝑥</m:t>
                                  </m:r>
                                </m:e>
                                <m:sub>
                                  <m:r>
                                    <a:rPr lang="es-ES" sz="1400" b="0" i="1" smtClean="0">
                                      <a:latin typeface="Cambria Math" panose="02040503050406030204" pitchFamily="18" charset="0"/>
                                    </a:rPr>
                                    <m:t>1</m:t>
                                  </m:r>
                                </m:sub>
                              </m:sSub>
                              <m:r>
                                <a:rPr lang="es-ES" sz="1400" b="0" i="0" smtClean="0">
                                  <a:latin typeface="Cambria Math" panose="02040503050406030204" pitchFamily="18" charset="0"/>
                                </a:rPr>
                                <m:t>=</m:t>
                              </m:r>
                              <m:f>
                                <m:fPr>
                                  <m:ctrlPr>
                                    <a:rPr lang="es-ES" sz="1400" i="1" smtClean="0">
                                      <a:latin typeface="Cambria Math" panose="02040503050406030204" pitchFamily="18" charset="0"/>
                                    </a:rPr>
                                  </m:ctrlPr>
                                </m:fPr>
                                <m:num>
                                  <m:r>
                                    <a:rPr lang="es-ES" sz="1400" smtClean="0">
                                      <a:latin typeface="Cambria Math" panose="02040503050406030204" pitchFamily="18" charset="0"/>
                                    </a:rPr>
                                    <m:t>𝟏𝟒𝟏</m:t>
                                  </m:r>
                                </m:num>
                                <m:den>
                                  <m:r>
                                    <a:rPr lang="es-ES" sz="1400" smtClean="0">
                                      <a:latin typeface="Cambria Math" panose="02040503050406030204" pitchFamily="18" charset="0"/>
                                    </a:rPr>
                                    <m:t>𝟏𝟐𝟑</m:t>
                                  </m:r>
                                </m:den>
                              </m:f>
                              <m:r>
                                <a:rPr lang="es-ES" sz="1400" smtClean="0">
                                  <a:latin typeface="Cambria Math" panose="02040503050406030204" pitchFamily="18" charset="0"/>
                                </a:rPr>
                                <m:t>=</m:t>
                              </m:r>
                            </m:oMath>
                          </a14:m>
                          <a:r>
                            <a:rPr lang="es-ES" sz="1400" dirty="0"/>
                            <a:t>1.1463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𝑥</m:t>
                                  </m:r>
                                </m:e>
                                <m:sub>
                                  <m:r>
                                    <a:rPr lang="es-ES" sz="1400" b="0" i="1" smtClean="0">
                                      <a:latin typeface="Cambria Math" panose="02040503050406030204" pitchFamily="18" charset="0"/>
                                    </a:rPr>
                                    <m:t>2</m:t>
                                  </m:r>
                                </m:sub>
                              </m:sSub>
                              <m:r>
                                <a:rPr lang="es-ES" sz="1400" b="0" i="0" smtClean="0">
                                  <a:latin typeface="Cambria Math" panose="02040503050406030204" pitchFamily="18" charset="0"/>
                                </a:rPr>
                                <m:t>=</m:t>
                              </m:r>
                              <m:f>
                                <m:fPr>
                                  <m:ctrlPr>
                                    <a:rPr lang="es-ES" sz="1400" i="1" smtClean="0">
                                      <a:latin typeface="Cambria Math" panose="02040503050406030204" pitchFamily="18" charset="0"/>
                                    </a:rPr>
                                  </m:ctrlPr>
                                </m:fPr>
                                <m:num>
                                  <m:r>
                                    <a:rPr lang="es-ES" sz="1400" smtClean="0">
                                      <a:latin typeface="Cambria Math" panose="02040503050406030204" pitchFamily="18" charset="0"/>
                                    </a:rPr>
                                    <m:t>𝟐𝟑𝟕</m:t>
                                  </m:r>
                                </m:num>
                                <m:den>
                                  <m:r>
                                    <a:rPr lang="es-ES" sz="1400" smtClean="0">
                                      <a:latin typeface="Cambria Math" panose="02040503050406030204" pitchFamily="18" charset="0"/>
                                    </a:rPr>
                                    <m:t>𝟏𝟒𝟏</m:t>
                                  </m:r>
                                </m:den>
                              </m:f>
                              <m:r>
                                <a:rPr lang="es-ES" sz="1400" smtClean="0">
                                  <a:latin typeface="Cambria Math" panose="02040503050406030204" pitchFamily="18" charset="0"/>
                                </a:rPr>
                                <m:t>=</m:t>
                              </m:r>
                            </m:oMath>
                          </a14:m>
                          <a:r>
                            <a:rPr lang="es-ES" sz="1400" dirty="0"/>
                            <a:t>1.6809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𝑥</m:t>
                                  </m:r>
                                </m:e>
                                <m:sub>
                                  <m:r>
                                    <a:rPr lang="es-ES" sz="1400" b="0" i="1" smtClean="0">
                                      <a:latin typeface="Cambria Math" panose="02040503050406030204" pitchFamily="18" charset="0"/>
                                    </a:rPr>
                                    <m:t>3</m:t>
                                  </m:r>
                                </m:sub>
                              </m:sSub>
                              <m:r>
                                <a:rPr lang="es-ES" sz="1400" b="0" i="0" smtClean="0">
                                  <a:latin typeface="Cambria Math" panose="02040503050406030204" pitchFamily="18" charset="0"/>
                                </a:rPr>
                                <m:t>=</m:t>
                              </m:r>
                              <m:f>
                                <m:fPr>
                                  <m:ctrlPr>
                                    <a:rPr lang="es-ES" sz="1400" i="1" smtClean="0">
                                      <a:latin typeface="Cambria Math" panose="02040503050406030204" pitchFamily="18" charset="0"/>
                                    </a:rPr>
                                  </m:ctrlPr>
                                </m:fPr>
                                <m:num>
                                  <m:r>
                                    <a:rPr lang="es-ES" sz="1400" smtClean="0">
                                      <a:latin typeface="Cambria Math" panose="02040503050406030204" pitchFamily="18" charset="0"/>
                                    </a:rPr>
                                    <m:t>𝟐𝟒𝟗</m:t>
                                  </m:r>
                                </m:num>
                                <m:den>
                                  <m:r>
                                    <a:rPr lang="es-ES" sz="1400" smtClean="0">
                                      <a:latin typeface="Cambria Math" panose="02040503050406030204" pitchFamily="18" charset="0"/>
                                    </a:rPr>
                                    <m:t>𝟐𝟑𝟕</m:t>
                                  </m:r>
                                </m:den>
                              </m:f>
                              <m:r>
                                <a:rPr lang="es-ES" sz="1400" smtClean="0">
                                  <a:latin typeface="Cambria Math" panose="02040503050406030204" pitchFamily="18" charset="0"/>
                                </a:rPr>
                                <m:t>=</m:t>
                              </m:r>
                            </m:oMath>
                          </a14:m>
                          <a:r>
                            <a:rPr lang="es-ES" sz="1400" dirty="0"/>
                            <a:t>1.0506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𝑥</m:t>
                                  </m:r>
                                </m:e>
                                <m:sub>
                                  <m:r>
                                    <a:rPr lang="es-ES" sz="1400" b="0" i="1" smtClean="0">
                                      <a:latin typeface="Cambria Math" panose="02040503050406030204" pitchFamily="18" charset="0"/>
                                    </a:rPr>
                                    <m:t>4</m:t>
                                  </m:r>
                                </m:sub>
                              </m:sSub>
                              <m:r>
                                <a:rPr lang="es-ES" sz="1400" b="0" i="0" smtClean="0">
                                  <a:latin typeface="Cambria Math" panose="02040503050406030204" pitchFamily="18" charset="0"/>
                                </a:rPr>
                                <m:t>=</m:t>
                              </m:r>
                              <m:f>
                                <m:fPr>
                                  <m:ctrlPr>
                                    <a:rPr lang="es-ES" sz="1400" i="1" smtClean="0">
                                      <a:latin typeface="Cambria Math" panose="02040503050406030204" pitchFamily="18" charset="0"/>
                                    </a:rPr>
                                  </m:ctrlPr>
                                </m:fPr>
                                <m:num>
                                  <m:r>
                                    <a:rPr lang="es-ES" sz="1400" smtClean="0">
                                      <a:latin typeface="Cambria Math" panose="02040503050406030204" pitchFamily="18" charset="0"/>
                                    </a:rPr>
                                    <m:t>𝟑𝟎𝟎</m:t>
                                  </m:r>
                                </m:num>
                                <m:den>
                                  <m:r>
                                    <a:rPr lang="es-ES" sz="1400" smtClean="0">
                                      <a:latin typeface="Cambria Math" panose="02040503050406030204" pitchFamily="18" charset="0"/>
                                    </a:rPr>
                                    <m:t>𝟐𝟒𝟗</m:t>
                                  </m:r>
                                </m:den>
                              </m:f>
                              <m:r>
                                <a:rPr lang="es-ES" sz="1400" smtClean="0">
                                  <a:latin typeface="Cambria Math" panose="02040503050406030204" pitchFamily="18" charset="0"/>
                                </a:rPr>
                                <m:t>=</m:t>
                              </m:r>
                            </m:oMath>
                          </a14:m>
                          <a:r>
                            <a:rPr lang="es-ES" sz="1400" dirty="0"/>
                            <a:t>1.2048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𝑥</m:t>
                                  </m:r>
                                </m:e>
                                <m:sub>
                                  <m:r>
                                    <a:rPr lang="es-ES" sz="1400" b="0" i="1" smtClean="0">
                                      <a:latin typeface="Cambria Math" panose="02040503050406030204" pitchFamily="18" charset="0"/>
                                    </a:rPr>
                                    <m:t>5</m:t>
                                  </m:r>
                                </m:sub>
                              </m:sSub>
                              <m:r>
                                <a:rPr lang="es-ES" sz="1400" b="0" i="0" smtClean="0">
                                  <a:latin typeface="Cambria Math" panose="02040503050406030204" pitchFamily="18" charset="0"/>
                                </a:rPr>
                                <m:t>=</m:t>
                              </m:r>
                              <m:f>
                                <m:fPr>
                                  <m:ctrlPr>
                                    <a:rPr lang="es-ES" sz="1400" i="1" smtClean="0">
                                      <a:latin typeface="Cambria Math" panose="02040503050406030204" pitchFamily="18" charset="0"/>
                                    </a:rPr>
                                  </m:ctrlPr>
                                </m:fPr>
                                <m:num>
                                  <m:r>
                                    <a:rPr lang="es-ES" sz="1400" smtClean="0">
                                      <a:latin typeface="Cambria Math" panose="02040503050406030204" pitchFamily="18" charset="0"/>
                                    </a:rPr>
                                    <m:t>𝟑𝟓𝟎</m:t>
                                  </m:r>
                                </m:num>
                                <m:den>
                                  <m:r>
                                    <a:rPr lang="es-ES" sz="1400" smtClean="0">
                                      <a:latin typeface="Cambria Math" panose="02040503050406030204" pitchFamily="18" charset="0"/>
                                    </a:rPr>
                                    <m:t>𝟑𝟎𝟎</m:t>
                                  </m:r>
                                </m:den>
                              </m:f>
                              <m:r>
                                <a:rPr lang="es-ES" sz="1400" smtClean="0">
                                  <a:latin typeface="Cambria Math" panose="02040503050406030204" pitchFamily="18" charset="0"/>
                                </a:rPr>
                                <m:t>=</m:t>
                              </m:r>
                            </m:oMath>
                          </a14:m>
                          <a:r>
                            <a:rPr lang="es-ES" sz="1400" dirty="0"/>
                            <a:t>1.1667</a:t>
                          </a:r>
                        </a:p>
                      </a:txBody>
                      <a:tcPr/>
                    </a:tc>
                    <a:extLst>
                      <a:ext uri="{0D108BD9-81ED-4DB2-BD59-A6C34878D82A}">
                        <a16:rowId xmlns:a16="http://schemas.microsoft.com/office/drawing/2014/main" val="10000"/>
                      </a:ext>
                    </a:extLst>
                  </a:tr>
                </a:tbl>
              </a:graphicData>
            </a:graphic>
          </p:graphicFrame>
        </mc:Choice>
        <mc:Fallback xmlns="">
          <p:graphicFrame>
            <p:nvGraphicFramePr>
              <p:cNvPr id="9" name="Tabla 8"/>
              <p:cNvGraphicFramePr>
                <a:graphicFrameLocks noGrp="1"/>
              </p:cNvGraphicFramePr>
              <p:nvPr>
                <p:extLst>
                  <p:ext uri="{D42A27DB-BD31-4B8C-83A1-F6EECF244321}">
                    <p14:modId xmlns:p14="http://schemas.microsoft.com/office/powerpoint/2010/main" val="2266276113"/>
                  </p:ext>
                </p:extLst>
              </p:nvPr>
            </p:nvGraphicFramePr>
            <p:xfrm>
              <a:off x="1567976" y="5141540"/>
              <a:ext cx="8899856" cy="402781"/>
            </p:xfrm>
            <a:graphic>
              <a:graphicData uri="http://schemas.openxmlformats.org/drawingml/2006/table">
                <a:tbl>
                  <a:tblPr firstRow="1" bandRow="1">
                    <a:tableStyleId>{2D5ABB26-0587-4C30-8999-92F81FD0307C}</a:tableStyleId>
                  </a:tblPr>
                  <a:tblGrid>
                    <a:gridCol w="1789373"/>
                    <a:gridCol w="1828800"/>
                    <a:gridCol w="1869744"/>
                    <a:gridCol w="1705970"/>
                    <a:gridCol w="1705969"/>
                  </a:tblGrid>
                  <a:tr h="402781">
                    <a:tc>
                      <a:txBody>
                        <a:bodyPr/>
                        <a:lstStyle/>
                        <a:p>
                          <a:endParaRPr lang="es-ES"/>
                        </a:p>
                      </a:txBody>
                      <a:tcPr>
                        <a:blipFill rotWithShape="0">
                          <a:blip r:embed="rId4"/>
                          <a:stretch>
                            <a:fillRect r="-396939" b="-4478"/>
                          </a:stretch>
                        </a:blipFill>
                      </a:tcPr>
                    </a:tc>
                    <a:tc>
                      <a:txBody>
                        <a:bodyPr/>
                        <a:lstStyle/>
                        <a:p>
                          <a:endParaRPr lang="es-ES"/>
                        </a:p>
                      </a:txBody>
                      <a:tcPr>
                        <a:blipFill rotWithShape="0">
                          <a:blip r:embed="rId4"/>
                          <a:stretch>
                            <a:fillRect l="-98000" r="-289000" b="-4478"/>
                          </a:stretch>
                        </a:blipFill>
                      </a:tcPr>
                    </a:tc>
                    <a:tc>
                      <a:txBody>
                        <a:bodyPr/>
                        <a:lstStyle/>
                        <a:p>
                          <a:endParaRPr lang="es-ES"/>
                        </a:p>
                      </a:txBody>
                      <a:tcPr>
                        <a:blipFill rotWithShape="0">
                          <a:blip r:embed="rId4"/>
                          <a:stretch>
                            <a:fillRect l="-193485" r="-182410" b="-4478"/>
                          </a:stretch>
                        </a:blipFill>
                      </a:tcPr>
                    </a:tc>
                    <a:tc>
                      <a:txBody>
                        <a:bodyPr/>
                        <a:lstStyle/>
                        <a:p>
                          <a:endParaRPr lang="es-ES"/>
                        </a:p>
                      </a:txBody>
                      <a:tcPr>
                        <a:blipFill rotWithShape="0">
                          <a:blip r:embed="rId4"/>
                          <a:stretch>
                            <a:fillRect l="-321786" r="-100000" b="-4478"/>
                          </a:stretch>
                        </a:blipFill>
                      </a:tcPr>
                    </a:tc>
                    <a:tc>
                      <a:txBody>
                        <a:bodyPr/>
                        <a:lstStyle/>
                        <a:p>
                          <a:endParaRPr lang="es-ES"/>
                        </a:p>
                      </a:txBody>
                      <a:tcPr>
                        <a:blipFill rotWithShape="0">
                          <a:blip r:embed="rId4"/>
                          <a:stretch>
                            <a:fillRect l="-421786" b="-4478"/>
                          </a:stretch>
                        </a:blipFill>
                      </a:tcPr>
                    </a:tc>
                  </a:tr>
                </a:tbl>
              </a:graphicData>
            </a:graphic>
          </p:graphicFrame>
        </mc:Fallback>
      </mc:AlternateContent>
      <mc:AlternateContent xmlns:mc="http://schemas.openxmlformats.org/markup-compatibility/2006" xmlns:a14="http://schemas.microsoft.com/office/drawing/2010/main">
        <mc:Choice Requires="a14">
          <p:sp>
            <p:nvSpPr>
              <p:cNvPr id="11" name="CuadroTexto 10"/>
              <p:cNvSpPr txBox="1"/>
              <p:nvPr/>
            </p:nvSpPr>
            <p:spPr>
              <a:xfrm>
                <a:off x="1665026" y="5963291"/>
                <a:ext cx="8857397" cy="3556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acc>
                            <m:accPr>
                              <m:chr m:val="̅"/>
                              <m:ctrlPr>
                                <a:rPr lang="es-ES" i="1" smtClean="0">
                                  <a:latin typeface="Cambria Math" panose="02040503050406030204" pitchFamily="18" charset="0"/>
                                </a:rPr>
                              </m:ctrlPr>
                            </m:accPr>
                            <m:e>
                              <m:r>
                                <a:rPr lang="es-ES" b="0" i="1" smtClean="0">
                                  <a:latin typeface="Cambria Math" panose="02040503050406030204" pitchFamily="18" charset="0"/>
                                </a:rPr>
                                <m:t>𝑥</m:t>
                              </m:r>
                            </m:e>
                          </m:acc>
                        </m:e>
                        <m:sub>
                          <m:r>
                            <a:rPr lang="es-ES" b="0" i="1" smtClean="0">
                              <a:latin typeface="Cambria Math" panose="02040503050406030204" pitchFamily="18" charset="0"/>
                            </a:rPr>
                            <m:t>𝑔</m:t>
                          </m:r>
                        </m:sub>
                      </m:sSub>
                      <m:r>
                        <a:rPr lang="es-ES" b="0" i="1" smtClean="0">
                          <a:latin typeface="Cambria Math" panose="02040503050406030204" pitchFamily="18" charset="0"/>
                        </a:rPr>
                        <m:t>=</m:t>
                      </m:r>
                      <m:rad>
                        <m:radPr>
                          <m:ctrlPr>
                            <a:rPr lang="es-ES" b="0" i="1" smtClean="0">
                              <a:latin typeface="Cambria Math" panose="02040503050406030204" pitchFamily="18" charset="0"/>
                            </a:rPr>
                          </m:ctrlPr>
                        </m:radPr>
                        <m:deg>
                          <m:r>
                            <a:rPr lang="es-ES" b="0" i="1" smtClean="0">
                              <a:latin typeface="Cambria Math" panose="02040503050406030204" pitchFamily="18" charset="0"/>
                            </a:rPr>
                            <m:t>5</m:t>
                          </m:r>
                        </m:deg>
                        <m:e>
                          <m:r>
                            <a:rPr lang="es-ES" b="0" i="1" smtClean="0">
                              <a:latin typeface="Cambria Math" panose="02040503050406030204" pitchFamily="18" charset="0"/>
                            </a:rPr>
                            <m:t>1.1463</m:t>
                          </m:r>
                          <m:d>
                            <m:dPr>
                              <m:ctrlPr>
                                <a:rPr lang="es-ES" b="0" i="1" smtClean="0">
                                  <a:latin typeface="Cambria Math" panose="02040503050406030204" pitchFamily="18" charset="0"/>
                                </a:rPr>
                              </m:ctrlPr>
                            </m:dPr>
                            <m:e>
                              <m:r>
                                <a:rPr lang="es-ES" b="0" i="1" smtClean="0">
                                  <a:latin typeface="Cambria Math" panose="02040503050406030204" pitchFamily="18" charset="0"/>
                                </a:rPr>
                                <m:t>1.6809</m:t>
                              </m:r>
                            </m:e>
                          </m:d>
                          <m:d>
                            <m:dPr>
                              <m:ctrlPr>
                                <a:rPr lang="es-ES" b="0" i="1" smtClean="0">
                                  <a:latin typeface="Cambria Math" panose="02040503050406030204" pitchFamily="18" charset="0"/>
                                </a:rPr>
                              </m:ctrlPr>
                            </m:dPr>
                            <m:e>
                              <m:r>
                                <a:rPr lang="es-ES" b="0" i="1" smtClean="0">
                                  <a:latin typeface="Cambria Math" panose="02040503050406030204" pitchFamily="18" charset="0"/>
                                </a:rPr>
                                <m:t>1.0506</m:t>
                              </m:r>
                            </m:e>
                          </m:d>
                          <m:d>
                            <m:dPr>
                              <m:ctrlPr>
                                <a:rPr lang="es-ES" b="0" i="1" smtClean="0">
                                  <a:latin typeface="Cambria Math" panose="02040503050406030204" pitchFamily="18" charset="0"/>
                                </a:rPr>
                              </m:ctrlPr>
                            </m:dPr>
                            <m:e>
                              <m:r>
                                <a:rPr lang="es-ES" b="0" i="1" smtClean="0">
                                  <a:latin typeface="Cambria Math" panose="02040503050406030204" pitchFamily="18" charset="0"/>
                                </a:rPr>
                                <m:t>1.2048</m:t>
                              </m:r>
                            </m:e>
                          </m:d>
                          <m:d>
                            <m:dPr>
                              <m:ctrlPr>
                                <a:rPr lang="es-ES" b="0" i="1" smtClean="0">
                                  <a:latin typeface="Cambria Math" panose="02040503050406030204" pitchFamily="18" charset="0"/>
                                </a:rPr>
                              </m:ctrlPr>
                            </m:dPr>
                            <m:e>
                              <m:r>
                                <a:rPr lang="es-ES" b="0" i="1" smtClean="0">
                                  <a:latin typeface="Cambria Math" panose="02040503050406030204" pitchFamily="18" charset="0"/>
                                </a:rPr>
                                <m:t>1.1667</m:t>
                              </m:r>
                            </m:e>
                          </m:d>
                        </m:e>
                      </m:rad>
                      <m:r>
                        <a:rPr lang="es-ES" b="0" i="1" smtClean="0">
                          <a:latin typeface="Cambria Math" panose="02040503050406030204" pitchFamily="18" charset="0"/>
                        </a:rPr>
                        <m:t>=1.2326</m:t>
                      </m:r>
                    </m:oMath>
                  </m:oMathPara>
                </a14:m>
                <a:endParaRPr lang="es-ES"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1665026" y="5963291"/>
                <a:ext cx="8857397" cy="355675"/>
              </a:xfrm>
              <a:prstGeom prst="rect">
                <a:avLst/>
              </a:prstGeom>
              <a:blipFill rotWithShape="0">
                <a:blip r:embed="rId5"/>
                <a:stretch>
                  <a:fillRect b="-18644"/>
                </a:stretch>
              </a:blipFill>
            </p:spPr>
            <p:txBody>
              <a:bodyPr/>
              <a:lstStyle/>
              <a:p>
                <a:r>
                  <a:rPr lang="es-ES">
                    <a:noFill/>
                  </a:rPr>
                  <a:t> </a:t>
                </a:r>
              </a:p>
            </p:txBody>
          </p:sp>
        </mc:Fallback>
      </mc:AlternateContent>
      <p:sp>
        <p:nvSpPr>
          <p:cNvPr id="2" name="CuadroTexto 1"/>
          <p:cNvSpPr txBox="1"/>
          <p:nvPr/>
        </p:nvSpPr>
        <p:spPr>
          <a:xfrm>
            <a:off x="7406640" y="2377440"/>
            <a:ext cx="65" cy="276999"/>
          </a:xfrm>
          <a:prstGeom prst="rect">
            <a:avLst/>
          </a:prstGeom>
          <a:noFill/>
        </p:spPr>
        <p:txBody>
          <a:bodyPr wrap="none" lIns="0" tIns="0" rIns="0" bIns="0" rtlCol="0">
            <a:spAutoFit/>
          </a:bodyPr>
          <a:lstStyle/>
          <a:p>
            <a:endParaRPr lang="es-ES" dirty="0"/>
          </a:p>
        </p:txBody>
      </p:sp>
      <mc:AlternateContent xmlns:mc="http://schemas.openxmlformats.org/markup-compatibility/2006" xmlns:a14="http://schemas.microsoft.com/office/drawing/2010/main">
        <mc:Choice Requires="a14">
          <p:sp>
            <p:nvSpPr>
              <p:cNvPr id="3" name="Rectángulo 2"/>
              <p:cNvSpPr/>
              <p:nvPr/>
            </p:nvSpPr>
            <p:spPr>
              <a:xfrm>
                <a:off x="8590732" y="2448471"/>
                <a:ext cx="1555169" cy="10016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2000" i="1" smtClean="0">
                              <a:latin typeface="Cambria Math" panose="02040503050406030204" pitchFamily="18" charset="0"/>
                            </a:rPr>
                          </m:ctrlPr>
                        </m:sSubPr>
                        <m:e>
                          <m:acc>
                            <m:accPr>
                              <m:chr m:val="̅"/>
                              <m:ctrlPr>
                                <a:rPr lang="es-ES" sz="2000" i="1">
                                  <a:latin typeface="Cambria Math" panose="02040503050406030204" pitchFamily="18" charset="0"/>
                                </a:rPr>
                              </m:ctrlPr>
                            </m:accPr>
                            <m:e>
                              <m:r>
                                <a:rPr lang="es-ES" sz="2000" i="1">
                                  <a:latin typeface="Cambria Math" panose="02040503050406030204" pitchFamily="18" charset="0"/>
                                </a:rPr>
                                <m:t>𝑥</m:t>
                              </m:r>
                            </m:e>
                          </m:acc>
                        </m:e>
                        <m:sub>
                          <m:r>
                            <a:rPr lang="es-ES" sz="2000" i="1">
                              <a:latin typeface="Cambria Math" panose="02040503050406030204" pitchFamily="18" charset="0"/>
                            </a:rPr>
                            <m:t>𝑔</m:t>
                          </m:r>
                        </m:sub>
                      </m:sSub>
                      <m:r>
                        <a:rPr lang="es-ES" sz="2000" i="1">
                          <a:latin typeface="Cambria Math" panose="02040503050406030204" pitchFamily="18" charset="0"/>
                        </a:rPr>
                        <m:t>=</m:t>
                      </m:r>
                      <m:rad>
                        <m:radPr>
                          <m:ctrlPr>
                            <a:rPr lang="es-ES" sz="2000" i="1" smtClean="0">
                              <a:latin typeface="Cambria Math" panose="02040503050406030204" pitchFamily="18" charset="0"/>
                            </a:rPr>
                          </m:ctrlPr>
                        </m:radPr>
                        <m:deg>
                          <m:r>
                            <m:rPr>
                              <m:brk m:alnAt="7"/>
                            </m:rPr>
                            <a:rPr lang="es-ES" sz="2000" b="0" i="1" smtClean="0">
                              <a:latin typeface="Cambria Math" panose="02040503050406030204" pitchFamily="18" charset="0"/>
                            </a:rPr>
                            <m:t>𝑛</m:t>
                          </m:r>
                          <m:r>
                            <a:rPr lang="es-ES" sz="2000" b="0" i="1" smtClean="0">
                              <a:latin typeface="Cambria Math" panose="02040503050406030204" pitchFamily="18" charset="0"/>
                            </a:rPr>
                            <m:t>−1</m:t>
                          </m:r>
                        </m:deg>
                        <m:e>
                          <m:f>
                            <m:fPr>
                              <m:ctrlPr>
                                <a:rPr lang="es-ES" sz="2000" i="1" smtClean="0">
                                  <a:latin typeface="Cambria Math" panose="02040503050406030204" pitchFamily="18" charset="0"/>
                                </a:rPr>
                              </m:ctrlPr>
                            </m:fPr>
                            <m:num>
                              <m:sSub>
                                <m:sSubPr>
                                  <m:ctrlPr>
                                    <a:rPr lang="es-ES" sz="2000" i="1">
                                      <a:latin typeface="Cambria Math" panose="02040503050406030204" pitchFamily="18" charset="0"/>
                                    </a:rPr>
                                  </m:ctrlPr>
                                </m:sSubPr>
                                <m:e>
                                  <m:r>
                                    <a:rPr lang="es-ES" sz="2000" i="1">
                                      <a:latin typeface="Cambria Math" panose="02040503050406030204" pitchFamily="18" charset="0"/>
                                    </a:rPr>
                                    <m:t>𝑥</m:t>
                                  </m:r>
                                </m:e>
                                <m:sub>
                                  <m:r>
                                    <a:rPr lang="es-ES" sz="2000" i="1">
                                      <a:latin typeface="Cambria Math" panose="02040503050406030204" pitchFamily="18" charset="0"/>
                                    </a:rPr>
                                    <m:t>𝑛</m:t>
                                  </m:r>
                                </m:sub>
                              </m:sSub>
                            </m:num>
                            <m:den>
                              <m:sSub>
                                <m:sSubPr>
                                  <m:ctrlPr>
                                    <a:rPr lang="es-ES" sz="2000" i="1">
                                      <a:latin typeface="Cambria Math" panose="02040503050406030204" pitchFamily="18" charset="0"/>
                                    </a:rPr>
                                  </m:ctrlPr>
                                </m:sSubPr>
                                <m:e>
                                  <m:r>
                                    <a:rPr lang="es-ES" sz="2000" i="1">
                                      <a:latin typeface="Cambria Math" panose="02040503050406030204" pitchFamily="18" charset="0"/>
                                    </a:rPr>
                                    <m:t>𝑥</m:t>
                                  </m:r>
                                </m:e>
                                <m:sub>
                                  <m:r>
                                    <a:rPr lang="es-ES" sz="2000" b="0" i="1" smtClean="0">
                                      <a:latin typeface="Cambria Math" panose="02040503050406030204" pitchFamily="18" charset="0"/>
                                    </a:rPr>
                                    <m:t>1</m:t>
                                  </m:r>
                                </m:sub>
                              </m:sSub>
                            </m:den>
                          </m:f>
                        </m:e>
                      </m:rad>
                    </m:oMath>
                  </m:oMathPara>
                </a14:m>
                <a:endParaRPr lang="es-ES" sz="2000" dirty="0"/>
              </a:p>
            </p:txBody>
          </p:sp>
        </mc:Choice>
        <mc:Fallback xmlns="">
          <p:sp>
            <p:nvSpPr>
              <p:cNvPr id="3" name="Rectángulo 2"/>
              <p:cNvSpPr>
                <a:spLocks noRot="1" noChangeAspect="1" noMove="1" noResize="1" noEditPoints="1" noAdjustHandles="1" noChangeArrowheads="1" noChangeShapeType="1" noTextEdit="1"/>
              </p:cNvSpPr>
              <p:nvPr/>
            </p:nvSpPr>
            <p:spPr>
              <a:xfrm>
                <a:off x="8590732" y="2448471"/>
                <a:ext cx="1555169" cy="1001684"/>
              </a:xfrm>
              <a:prstGeom prst="rect">
                <a:avLst/>
              </a:prstGeom>
              <a:blipFill rotWithShape="0">
                <a:blip r:embed="rId6"/>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10433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5342" y="352425"/>
            <a:ext cx="9989556" cy="1010708"/>
          </a:xfrm>
          <a:prstGeom prst="rect">
            <a:avLst/>
          </a:prstGeom>
        </p:spPr>
      </p:pic>
    </p:spTree>
    <p:extLst>
      <p:ext uri="{BB962C8B-B14F-4D97-AF65-F5344CB8AC3E}">
        <p14:creationId xmlns:p14="http://schemas.microsoft.com/office/powerpoint/2010/main" val="3025984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5E0BB07-2EC0-4B71-8CFA-604972CD21A8}"/>
              </a:ext>
            </a:extLst>
          </p:cNvPr>
          <p:cNvPicPr>
            <a:picLocks noChangeAspect="1"/>
          </p:cNvPicPr>
          <p:nvPr/>
        </p:nvPicPr>
        <p:blipFill>
          <a:blip r:embed="rId2"/>
          <a:stretch>
            <a:fillRect/>
          </a:stretch>
        </p:blipFill>
        <p:spPr>
          <a:xfrm>
            <a:off x="685800" y="696578"/>
            <a:ext cx="10268527" cy="2931036"/>
          </a:xfrm>
          <a:prstGeom prst="rect">
            <a:avLst/>
          </a:prstGeom>
        </p:spPr>
      </p:pic>
      <p:pic>
        <p:nvPicPr>
          <p:cNvPr id="3" name="Imagen 2">
            <a:extLst>
              <a:ext uri="{FF2B5EF4-FFF2-40B4-BE49-F238E27FC236}">
                <a16:creationId xmlns:a16="http://schemas.microsoft.com/office/drawing/2014/main" id="{647F2807-DABA-4229-96D9-AA1410246C68}"/>
              </a:ext>
            </a:extLst>
          </p:cNvPr>
          <p:cNvPicPr>
            <a:picLocks noChangeAspect="1"/>
          </p:cNvPicPr>
          <p:nvPr/>
        </p:nvPicPr>
        <p:blipFill>
          <a:blip r:embed="rId3"/>
          <a:stretch>
            <a:fillRect/>
          </a:stretch>
        </p:blipFill>
        <p:spPr>
          <a:xfrm>
            <a:off x="872619" y="3693684"/>
            <a:ext cx="7920398" cy="2864973"/>
          </a:xfrm>
          <a:prstGeom prst="rect">
            <a:avLst/>
          </a:prstGeom>
        </p:spPr>
      </p:pic>
    </p:spTree>
    <p:extLst>
      <p:ext uri="{BB962C8B-B14F-4D97-AF65-F5344CB8AC3E}">
        <p14:creationId xmlns:p14="http://schemas.microsoft.com/office/powerpoint/2010/main" val="50566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PresentationMetadata xmlns:xsi=&quot;http://www.w3.org/2001/XMLSchema-instance&quot; xmlns:xsd=&quot;http://www.w3.org/2001/XMLSchema&quot;&gt;&#10;  &lt;TransitionType&gt;Direct&lt;/TransitionType&gt;&#10;  &lt;UniqueID&gt;0&lt;/UniqueID&gt;&#10;  &lt;ShowPreviews&gt;true&lt;/ShowPreviews&gt;&#10;  &lt;ShowReviews&gt;true&lt;/ShowReviews&gt;&#10;  &lt;ShowHeaderTitle xsi:nil=&quot;true&quot; /&gt;&#10;  &lt;ShowHeaderNumber xsi:nil=&quot;true&quot; /&gt;&#10;  &lt;SectionTemplate&gt;Template2&lt;/SectionTemplate&gt;&#10;  &lt;SectionTemplateColor&gt;&#10;    &lt;A&gt;255&lt;/A&gt;&#10;    &lt;R&gt;128&lt;/R&gt;&#10;    &lt;G&gt;128&lt;/G&gt;&#10;    &lt;B&gt;128&lt;/B&gt;&#10;    &lt;ScA&gt;1&lt;/ScA&gt;&#10;    &lt;ScR&gt;0.2158605&lt;/ScR&gt;&#10;    &lt;ScG&gt;0.2158605&lt;/ScG&gt;&#10;    &lt;ScB&gt;0.2158605&lt;/ScB&gt;&#10;  &lt;/SectionTemplateColor&gt;&#10;  &lt;SectionArrangement&gt;Simple&lt;/SectionArrangement&gt;&#10;&lt;/PresentationMetadata&gt;"/>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4550</TotalTime>
  <Words>3120</Words>
  <Application>Microsoft Office PowerPoint</Application>
  <PresentationFormat>Panorámica</PresentationFormat>
  <Paragraphs>350</Paragraphs>
  <Slides>52</Slides>
  <Notes>1</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52</vt:i4>
      </vt:variant>
    </vt:vector>
  </HeadingPairs>
  <TitlesOfParts>
    <vt:vector size="67" baseType="lpstr">
      <vt:lpstr>ＭＳ Ｐゴシック</vt:lpstr>
      <vt:lpstr>Aptos</vt:lpstr>
      <vt:lpstr>Arial</vt:lpstr>
      <vt:lpstr>Calibri</vt:lpstr>
      <vt:lpstr>Calibri Light</vt:lpstr>
      <vt:lpstr>Cambria Math</vt:lpstr>
      <vt:lpstr>Franklin Gothic Demi</vt:lpstr>
      <vt:lpstr>Rockwell Extra Bold</vt:lpstr>
      <vt:lpstr>Segoe MDL2 Assets</vt:lpstr>
      <vt:lpstr>Segoe UI Black</vt:lpstr>
      <vt:lpstr>Segoe UI Light</vt:lpstr>
      <vt:lpstr>Times New Roman</vt:lpstr>
      <vt:lpstr>verdana,geneva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Teoremas sobre la varianza</vt:lpstr>
      <vt:lpstr>Dado lo anterior, a la proporción de interés se le llama proporción de éxito y denota con la letra “P” y la de no interés, se llama proporción de no éxito o “no P”, la cual es equivalente a 1-P (también se conoce como Q).</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Carlom</dc:creator>
  <cp:lastModifiedBy>Carlomagno Araya Alpízar</cp:lastModifiedBy>
  <cp:revision>464</cp:revision>
  <dcterms:created xsi:type="dcterms:W3CDTF">2016-04-24T13:44:54Z</dcterms:created>
  <dcterms:modified xsi:type="dcterms:W3CDTF">2025-05-27T23:13:46Z</dcterms:modified>
</cp:coreProperties>
</file>