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82" r:id="rId3"/>
    <p:sldId id="268" r:id="rId4"/>
    <p:sldId id="258" r:id="rId5"/>
    <p:sldId id="579" r:id="rId6"/>
    <p:sldId id="578" r:id="rId7"/>
    <p:sldId id="296" r:id="rId8"/>
    <p:sldId id="310" r:id="rId9"/>
    <p:sldId id="328" r:id="rId10"/>
    <p:sldId id="327" r:id="rId11"/>
    <p:sldId id="329" r:id="rId12"/>
    <p:sldId id="330" r:id="rId13"/>
    <p:sldId id="257" r:id="rId14"/>
    <p:sldId id="309" r:id="rId15"/>
    <p:sldId id="326" r:id="rId16"/>
    <p:sldId id="283" r:id="rId17"/>
    <p:sldId id="277" r:id="rId18"/>
    <p:sldId id="498" r:id="rId19"/>
    <p:sldId id="320" r:id="rId20"/>
    <p:sldId id="279" r:id="rId21"/>
    <p:sldId id="499" r:id="rId22"/>
    <p:sldId id="500" r:id="rId23"/>
    <p:sldId id="501" r:id="rId24"/>
    <p:sldId id="502" r:id="rId25"/>
    <p:sldId id="560" r:id="rId26"/>
    <p:sldId id="295" r:id="rId27"/>
    <p:sldId id="284" r:id="rId28"/>
    <p:sldId id="281" r:id="rId29"/>
    <p:sldId id="262" r:id="rId30"/>
    <p:sldId id="274" r:id="rId31"/>
    <p:sldId id="581" r:id="rId32"/>
    <p:sldId id="580" r:id="rId33"/>
    <p:sldId id="480" r:id="rId34"/>
    <p:sldId id="276" r:id="rId35"/>
    <p:sldId id="289" r:id="rId36"/>
    <p:sldId id="562" r:id="rId37"/>
    <p:sldId id="297" r:id="rId38"/>
    <p:sldId id="285" r:id="rId39"/>
    <p:sldId id="319" r:id="rId40"/>
    <p:sldId id="333" r:id="rId41"/>
    <p:sldId id="290" r:id="rId42"/>
    <p:sldId id="571" r:id="rId43"/>
    <p:sldId id="303" r:id="rId44"/>
    <p:sldId id="572" r:id="rId45"/>
    <p:sldId id="573" r:id="rId46"/>
    <p:sldId id="574" r:id="rId47"/>
    <p:sldId id="577" r:id="rId48"/>
    <p:sldId id="334" r:id="rId49"/>
    <p:sldId id="378" r:id="rId50"/>
    <p:sldId id="298" r:id="rId51"/>
    <p:sldId id="299" r:id="rId52"/>
    <p:sldId id="300" r:id="rId53"/>
    <p:sldId id="301" r:id="rId54"/>
    <p:sldId id="260" r:id="rId55"/>
    <p:sldId id="323" r:id="rId56"/>
    <p:sldId id="325" r:id="rId57"/>
    <p:sldId id="266" r:id="rId58"/>
    <p:sldId id="267" r:id="rId59"/>
    <p:sldId id="264" r:id="rId60"/>
    <p:sldId id="324" r:id="rId61"/>
    <p:sldId id="331" r:id="rId62"/>
    <p:sldId id="575" r:id="rId63"/>
    <p:sldId id="576" r:id="rId64"/>
    <p:sldId id="302" r:id="rId6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m" initials="C" lastIdx="1" clrIdx="0">
    <p:extLst>
      <p:ext uri="{19B8F6BF-5375-455C-9EA6-DF929625EA0E}">
        <p15:presenceInfo xmlns:p15="http://schemas.microsoft.com/office/powerpoint/2012/main" userId="Car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660"/>
  </p:normalViewPr>
  <p:slideViewPr>
    <p:cSldViewPr>
      <p:cViewPr varScale="1">
        <p:scale>
          <a:sx n="65" d="100"/>
          <a:sy n="65" d="100"/>
        </p:scale>
        <p:origin x="13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B3C5A-5D1E-418D-83B1-26B8FEEE6D3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CR"/>
        </a:p>
      </dgm:t>
    </dgm:pt>
    <dgm:pt modelId="{C7A48CC1-1AFD-4DDE-B0A6-F67414342471}">
      <dgm:prSet phldrT="[Texto]"/>
      <dgm:spPr/>
      <dgm:t>
        <a:bodyPr/>
        <a:lstStyle/>
        <a:p>
          <a:r>
            <a:rPr lang="es-CR" dirty="0"/>
            <a:t>Razón</a:t>
          </a:r>
        </a:p>
      </dgm:t>
    </dgm:pt>
    <dgm:pt modelId="{0E086B56-B846-49A6-AE9A-62EBD83E5618}" type="parTrans" cxnId="{1D34530F-8407-48B6-9C21-1638714266B1}">
      <dgm:prSet/>
      <dgm:spPr/>
      <dgm:t>
        <a:bodyPr/>
        <a:lstStyle/>
        <a:p>
          <a:endParaRPr lang="es-CR"/>
        </a:p>
      </dgm:t>
    </dgm:pt>
    <dgm:pt modelId="{924E9EF3-E1E8-45CE-ACD7-0B70F96889CE}" type="sibTrans" cxnId="{1D34530F-8407-48B6-9C21-1638714266B1}">
      <dgm:prSet/>
      <dgm:spPr/>
      <dgm:t>
        <a:bodyPr/>
        <a:lstStyle/>
        <a:p>
          <a:endParaRPr lang="es-CR"/>
        </a:p>
      </dgm:t>
    </dgm:pt>
    <dgm:pt modelId="{4EE76C3E-AAE9-4F3D-83D9-3626833437A6}">
      <dgm:prSet phldrT="[Texto]"/>
      <dgm:spPr/>
      <dgm:t>
        <a:bodyPr/>
        <a:lstStyle/>
        <a:p>
          <a:r>
            <a:rPr lang="es-CR" dirty="0"/>
            <a:t>Cociente entre dos números positivos.</a:t>
          </a:r>
        </a:p>
      </dgm:t>
    </dgm:pt>
    <dgm:pt modelId="{A202E7E0-B7E3-4DF8-8023-BC124A6E1720}" type="parTrans" cxnId="{747B9202-6A42-40E1-AE53-C9FE30E7A16C}">
      <dgm:prSet/>
      <dgm:spPr/>
      <dgm:t>
        <a:bodyPr/>
        <a:lstStyle/>
        <a:p>
          <a:endParaRPr lang="es-CR"/>
        </a:p>
      </dgm:t>
    </dgm:pt>
    <dgm:pt modelId="{D24FFC59-4C7A-4467-BCDC-BE903F9E766C}" type="sibTrans" cxnId="{747B9202-6A42-40E1-AE53-C9FE30E7A16C}">
      <dgm:prSet/>
      <dgm:spPr/>
      <dgm:t>
        <a:bodyPr/>
        <a:lstStyle/>
        <a:p>
          <a:endParaRPr lang="es-CR"/>
        </a:p>
      </dgm:t>
    </dgm:pt>
    <dgm:pt modelId="{8D0118B7-5F40-4E6D-B1F0-B326C63C974A}">
      <dgm:prSet phldrT="[Texto]"/>
      <dgm:spPr/>
      <dgm:t>
        <a:bodyPr/>
        <a:lstStyle/>
        <a:p>
          <a:r>
            <a:rPr lang="es-CR" dirty="0"/>
            <a:t>Proporción</a:t>
          </a:r>
        </a:p>
      </dgm:t>
    </dgm:pt>
    <dgm:pt modelId="{C7BF08D6-2D98-4D8B-9998-FFCB1A3A090C}" type="parTrans" cxnId="{4A0A9142-F5CD-4B8D-B2CF-F3B1488E3072}">
      <dgm:prSet/>
      <dgm:spPr/>
      <dgm:t>
        <a:bodyPr/>
        <a:lstStyle/>
        <a:p>
          <a:endParaRPr lang="es-CR"/>
        </a:p>
      </dgm:t>
    </dgm:pt>
    <dgm:pt modelId="{887DBACB-EC81-49C9-B823-4F2E54C366AC}" type="sibTrans" cxnId="{4A0A9142-F5CD-4B8D-B2CF-F3B1488E3072}">
      <dgm:prSet/>
      <dgm:spPr/>
      <dgm:t>
        <a:bodyPr/>
        <a:lstStyle/>
        <a:p>
          <a:endParaRPr lang="es-CR"/>
        </a:p>
      </dgm:t>
    </dgm:pt>
    <dgm:pt modelId="{23EADFCB-6971-44EB-8927-A991C95CCBED}">
      <dgm:prSet phldrT="[Texto]"/>
      <dgm:spPr/>
      <dgm:t>
        <a:bodyPr/>
        <a:lstStyle/>
        <a:p>
          <a:r>
            <a:rPr lang="es-CR" dirty="0"/>
            <a:t>Cociente de una parte con su todo.</a:t>
          </a:r>
        </a:p>
      </dgm:t>
    </dgm:pt>
    <dgm:pt modelId="{EC1D2888-E0D3-4F52-8AF1-0C43CF8D240A}" type="parTrans" cxnId="{959C2B44-3B98-49B2-B83F-4DC6A1C1948D}">
      <dgm:prSet/>
      <dgm:spPr/>
      <dgm:t>
        <a:bodyPr/>
        <a:lstStyle/>
        <a:p>
          <a:endParaRPr lang="es-CR"/>
        </a:p>
      </dgm:t>
    </dgm:pt>
    <dgm:pt modelId="{85809F8A-91D7-4C7D-82AE-E52968EDD760}" type="sibTrans" cxnId="{959C2B44-3B98-49B2-B83F-4DC6A1C1948D}">
      <dgm:prSet/>
      <dgm:spPr/>
      <dgm:t>
        <a:bodyPr/>
        <a:lstStyle/>
        <a:p>
          <a:endParaRPr lang="es-CR"/>
        </a:p>
      </dgm:t>
    </dgm:pt>
    <dgm:pt modelId="{EADACACE-BCC4-4B47-8116-A26DB64E02EC}">
      <dgm:prSet phldrT="[Texto]"/>
      <dgm:spPr/>
      <dgm:t>
        <a:bodyPr/>
        <a:lstStyle/>
        <a:p>
          <a:r>
            <a:rPr lang="es-CR" dirty="0"/>
            <a:t>Tasas</a:t>
          </a:r>
        </a:p>
      </dgm:t>
    </dgm:pt>
    <dgm:pt modelId="{87C023BE-8FD8-4974-A535-8FE04DD9060B}" type="parTrans" cxnId="{AF98E3B7-8EE0-4198-947E-B653370FD5B3}">
      <dgm:prSet/>
      <dgm:spPr/>
      <dgm:t>
        <a:bodyPr/>
        <a:lstStyle/>
        <a:p>
          <a:endParaRPr lang="es-CR"/>
        </a:p>
      </dgm:t>
    </dgm:pt>
    <dgm:pt modelId="{F1758351-2C68-437D-8B39-AA0349CB6625}" type="sibTrans" cxnId="{AF98E3B7-8EE0-4198-947E-B653370FD5B3}">
      <dgm:prSet/>
      <dgm:spPr/>
      <dgm:t>
        <a:bodyPr/>
        <a:lstStyle/>
        <a:p>
          <a:endParaRPr lang="es-CR"/>
        </a:p>
      </dgm:t>
    </dgm:pt>
    <dgm:pt modelId="{CEED09EE-C0F8-4F89-A9DC-F624E97F7355}">
      <dgm:prSet phldrT="[Texto]"/>
      <dgm:spPr/>
      <dgm:t>
        <a:bodyPr/>
        <a:lstStyle/>
        <a:p>
          <a:r>
            <a:rPr lang="es-CR" dirty="0"/>
            <a:t>Índices</a:t>
          </a:r>
        </a:p>
      </dgm:t>
    </dgm:pt>
    <dgm:pt modelId="{A781AFC5-4E3C-475B-B03A-6FE7A9764E49}" type="parTrans" cxnId="{317DDD09-FD1F-4B6A-93F1-940F0790CD34}">
      <dgm:prSet/>
      <dgm:spPr/>
      <dgm:t>
        <a:bodyPr/>
        <a:lstStyle/>
        <a:p>
          <a:endParaRPr lang="es-CR"/>
        </a:p>
      </dgm:t>
    </dgm:pt>
    <dgm:pt modelId="{A60A7104-615F-4F23-80AD-24B05F381223}" type="sibTrans" cxnId="{317DDD09-FD1F-4B6A-93F1-940F0790CD34}">
      <dgm:prSet/>
      <dgm:spPr/>
      <dgm:t>
        <a:bodyPr/>
        <a:lstStyle/>
        <a:p>
          <a:endParaRPr lang="es-CR"/>
        </a:p>
      </dgm:t>
    </dgm:pt>
    <dgm:pt modelId="{91832766-238B-402E-9F13-A7F96B2C0101}">
      <dgm:prSet phldrT="[Texto]"/>
      <dgm:spPr/>
      <dgm:t>
        <a:bodyPr/>
        <a:lstStyle/>
        <a:p>
          <a:r>
            <a:rPr lang="es-CR" dirty="0"/>
            <a:t>Razón que incluye la consideración de un período de tiempo. </a:t>
          </a:r>
        </a:p>
      </dgm:t>
    </dgm:pt>
    <dgm:pt modelId="{4C15DC5D-6861-4C94-8214-969C957FB3DB}" type="parTrans" cxnId="{3BB7C8F4-E0B6-4644-BE2F-A293DE6DC962}">
      <dgm:prSet/>
      <dgm:spPr/>
      <dgm:t>
        <a:bodyPr/>
        <a:lstStyle/>
        <a:p>
          <a:endParaRPr lang="es-CR"/>
        </a:p>
      </dgm:t>
    </dgm:pt>
    <dgm:pt modelId="{5E30C71F-6E69-4DB4-961E-D19147BC4AE4}" type="sibTrans" cxnId="{3BB7C8F4-E0B6-4644-BE2F-A293DE6DC962}">
      <dgm:prSet/>
      <dgm:spPr/>
      <dgm:t>
        <a:bodyPr/>
        <a:lstStyle/>
        <a:p>
          <a:endParaRPr lang="es-CR"/>
        </a:p>
      </dgm:t>
    </dgm:pt>
    <dgm:pt modelId="{C8346BE0-09A1-4946-A9FC-B64FB758DB1B}">
      <dgm:prSet phldrT="[Texto]"/>
      <dgm:spPr/>
      <dgm:t>
        <a:bodyPr/>
        <a:lstStyle/>
        <a:p>
          <a:r>
            <a:rPr lang="es-CR" dirty="0"/>
            <a:t>Son relaciones que toman un número variado de variables, las cuales pueden o no ponderarse.</a:t>
          </a:r>
        </a:p>
      </dgm:t>
    </dgm:pt>
    <dgm:pt modelId="{9CE70E94-CE01-4D04-898E-DCB526A1407A}" type="parTrans" cxnId="{0F6EA7D4-D80B-4765-BB97-D7213BAE967A}">
      <dgm:prSet/>
      <dgm:spPr/>
      <dgm:t>
        <a:bodyPr/>
        <a:lstStyle/>
        <a:p>
          <a:endParaRPr lang="es-CR"/>
        </a:p>
      </dgm:t>
    </dgm:pt>
    <dgm:pt modelId="{D8D54F81-72A1-4459-AFEF-724912A6DFD9}" type="sibTrans" cxnId="{0F6EA7D4-D80B-4765-BB97-D7213BAE967A}">
      <dgm:prSet/>
      <dgm:spPr/>
      <dgm:t>
        <a:bodyPr/>
        <a:lstStyle/>
        <a:p>
          <a:endParaRPr lang="es-CR"/>
        </a:p>
      </dgm:t>
    </dgm:pt>
    <dgm:pt modelId="{1FEB8B61-1008-461D-9ABA-9FDD411D7126}" type="pres">
      <dgm:prSet presAssocID="{744B3C5A-5D1E-418D-83B1-26B8FEEE6D39}" presName="linear" presStyleCnt="0">
        <dgm:presLayoutVars>
          <dgm:animLvl val="lvl"/>
          <dgm:resizeHandles val="exact"/>
        </dgm:presLayoutVars>
      </dgm:prSet>
      <dgm:spPr/>
    </dgm:pt>
    <dgm:pt modelId="{2AB6A511-EF26-4845-A30D-AE6655E244F3}" type="pres">
      <dgm:prSet presAssocID="{C7A48CC1-1AFD-4DDE-B0A6-F67414342471}" presName="parentText" presStyleLbl="node1" presStyleIdx="0" presStyleCnt="4">
        <dgm:presLayoutVars>
          <dgm:chMax val="0"/>
          <dgm:bulletEnabled val="1"/>
        </dgm:presLayoutVars>
      </dgm:prSet>
      <dgm:spPr/>
    </dgm:pt>
    <dgm:pt modelId="{BDCBACFE-5BEE-4EB4-A2C4-9BBB5734504D}" type="pres">
      <dgm:prSet presAssocID="{C7A48CC1-1AFD-4DDE-B0A6-F67414342471}" presName="childText" presStyleLbl="revTx" presStyleIdx="0" presStyleCnt="4">
        <dgm:presLayoutVars>
          <dgm:bulletEnabled val="1"/>
        </dgm:presLayoutVars>
      </dgm:prSet>
      <dgm:spPr/>
    </dgm:pt>
    <dgm:pt modelId="{0459FF7A-5A59-4A2E-A1D7-FCFD7FC82E19}" type="pres">
      <dgm:prSet presAssocID="{8D0118B7-5F40-4E6D-B1F0-B326C63C974A}" presName="parentText" presStyleLbl="node1" presStyleIdx="1" presStyleCnt="4">
        <dgm:presLayoutVars>
          <dgm:chMax val="0"/>
          <dgm:bulletEnabled val="1"/>
        </dgm:presLayoutVars>
      </dgm:prSet>
      <dgm:spPr/>
    </dgm:pt>
    <dgm:pt modelId="{77FC3DBA-1C9B-452F-8AD5-7C17791F29E4}" type="pres">
      <dgm:prSet presAssocID="{8D0118B7-5F40-4E6D-B1F0-B326C63C974A}" presName="childText" presStyleLbl="revTx" presStyleIdx="1" presStyleCnt="4">
        <dgm:presLayoutVars>
          <dgm:bulletEnabled val="1"/>
        </dgm:presLayoutVars>
      </dgm:prSet>
      <dgm:spPr/>
    </dgm:pt>
    <dgm:pt modelId="{98F33398-8AF3-4A18-8CB3-06BD83512B46}" type="pres">
      <dgm:prSet presAssocID="{EADACACE-BCC4-4B47-8116-A26DB64E02EC}" presName="parentText" presStyleLbl="node1" presStyleIdx="2" presStyleCnt="4">
        <dgm:presLayoutVars>
          <dgm:chMax val="0"/>
          <dgm:bulletEnabled val="1"/>
        </dgm:presLayoutVars>
      </dgm:prSet>
      <dgm:spPr/>
    </dgm:pt>
    <dgm:pt modelId="{DB9741F6-2330-4AF1-9C07-830B406D0A36}" type="pres">
      <dgm:prSet presAssocID="{EADACACE-BCC4-4B47-8116-A26DB64E02EC}" presName="childText" presStyleLbl="revTx" presStyleIdx="2" presStyleCnt="4">
        <dgm:presLayoutVars>
          <dgm:bulletEnabled val="1"/>
        </dgm:presLayoutVars>
      </dgm:prSet>
      <dgm:spPr/>
    </dgm:pt>
    <dgm:pt modelId="{0C503B8F-B132-4DE0-B511-752697FD7354}" type="pres">
      <dgm:prSet presAssocID="{CEED09EE-C0F8-4F89-A9DC-F624E97F7355}" presName="parentText" presStyleLbl="node1" presStyleIdx="3" presStyleCnt="4">
        <dgm:presLayoutVars>
          <dgm:chMax val="0"/>
          <dgm:bulletEnabled val="1"/>
        </dgm:presLayoutVars>
      </dgm:prSet>
      <dgm:spPr/>
    </dgm:pt>
    <dgm:pt modelId="{9B852AAF-C335-41BD-A3AD-F6C9CBC2E443}" type="pres">
      <dgm:prSet presAssocID="{CEED09EE-C0F8-4F89-A9DC-F624E97F7355}" presName="childText" presStyleLbl="revTx" presStyleIdx="3" presStyleCnt="4">
        <dgm:presLayoutVars>
          <dgm:bulletEnabled val="1"/>
        </dgm:presLayoutVars>
      </dgm:prSet>
      <dgm:spPr/>
    </dgm:pt>
  </dgm:ptLst>
  <dgm:cxnLst>
    <dgm:cxn modelId="{747B9202-6A42-40E1-AE53-C9FE30E7A16C}" srcId="{C7A48CC1-1AFD-4DDE-B0A6-F67414342471}" destId="{4EE76C3E-AAE9-4F3D-83D9-3626833437A6}" srcOrd="0" destOrd="0" parTransId="{A202E7E0-B7E3-4DF8-8023-BC124A6E1720}" sibTransId="{D24FFC59-4C7A-4467-BCDC-BE903F9E766C}"/>
    <dgm:cxn modelId="{317DDD09-FD1F-4B6A-93F1-940F0790CD34}" srcId="{744B3C5A-5D1E-418D-83B1-26B8FEEE6D39}" destId="{CEED09EE-C0F8-4F89-A9DC-F624E97F7355}" srcOrd="3" destOrd="0" parTransId="{A781AFC5-4E3C-475B-B03A-6FE7A9764E49}" sibTransId="{A60A7104-615F-4F23-80AD-24B05F381223}"/>
    <dgm:cxn modelId="{1D34530F-8407-48B6-9C21-1638714266B1}" srcId="{744B3C5A-5D1E-418D-83B1-26B8FEEE6D39}" destId="{C7A48CC1-1AFD-4DDE-B0A6-F67414342471}" srcOrd="0" destOrd="0" parTransId="{0E086B56-B846-49A6-AE9A-62EBD83E5618}" sibTransId="{924E9EF3-E1E8-45CE-ACD7-0B70F96889CE}"/>
    <dgm:cxn modelId="{067E4320-5110-4BDD-8C45-E4A6052F39AE}" type="presOf" srcId="{23EADFCB-6971-44EB-8927-A991C95CCBED}" destId="{77FC3DBA-1C9B-452F-8AD5-7C17791F29E4}" srcOrd="0" destOrd="0" presId="urn:microsoft.com/office/officeart/2005/8/layout/vList2"/>
    <dgm:cxn modelId="{CE6BB029-353E-48B4-B05B-B354DEE46144}" type="presOf" srcId="{8D0118B7-5F40-4E6D-B1F0-B326C63C974A}" destId="{0459FF7A-5A59-4A2E-A1D7-FCFD7FC82E19}" srcOrd="0" destOrd="0" presId="urn:microsoft.com/office/officeart/2005/8/layout/vList2"/>
    <dgm:cxn modelId="{4A0A9142-F5CD-4B8D-B2CF-F3B1488E3072}" srcId="{744B3C5A-5D1E-418D-83B1-26B8FEEE6D39}" destId="{8D0118B7-5F40-4E6D-B1F0-B326C63C974A}" srcOrd="1" destOrd="0" parTransId="{C7BF08D6-2D98-4D8B-9998-FFCB1A3A090C}" sibTransId="{887DBACB-EC81-49C9-B823-4F2E54C366AC}"/>
    <dgm:cxn modelId="{959C2B44-3B98-49B2-B83F-4DC6A1C1948D}" srcId="{8D0118B7-5F40-4E6D-B1F0-B326C63C974A}" destId="{23EADFCB-6971-44EB-8927-A991C95CCBED}" srcOrd="0" destOrd="0" parTransId="{EC1D2888-E0D3-4F52-8AF1-0C43CF8D240A}" sibTransId="{85809F8A-91D7-4C7D-82AE-E52968EDD760}"/>
    <dgm:cxn modelId="{94D1284F-16FF-4FD6-AE68-486CC0BAB889}" type="presOf" srcId="{91832766-238B-402E-9F13-A7F96B2C0101}" destId="{DB9741F6-2330-4AF1-9C07-830B406D0A36}" srcOrd="0" destOrd="0" presId="urn:microsoft.com/office/officeart/2005/8/layout/vList2"/>
    <dgm:cxn modelId="{1F93415A-3834-4AD0-B3C8-2831E552AE39}" type="presOf" srcId="{744B3C5A-5D1E-418D-83B1-26B8FEEE6D39}" destId="{1FEB8B61-1008-461D-9ABA-9FDD411D7126}" srcOrd="0" destOrd="0" presId="urn:microsoft.com/office/officeart/2005/8/layout/vList2"/>
    <dgm:cxn modelId="{E1E9AA96-487C-4DF3-A2E6-93BC5249DA63}" type="presOf" srcId="{4EE76C3E-AAE9-4F3D-83D9-3626833437A6}" destId="{BDCBACFE-5BEE-4EB4-A2C4-9BBB5734504D}" srcOrd="0" destOrd="0" presId="urn:microsoft.com/office/officeart/2005/8/layout/vList2"/>
    <dgm:cxn modelId="{CAF8A6A8-6CEB-4BFC-91A9-828EA7DAF412}" type="presOf" srcId="{C7A48CC1-1AFD-4DDE-B0A6-F67414342471}" destId="{2AB6A511-EF26-4845-A30D-AE6655E244F3}" srcOrd="0" destOrd="0" presId="urn:microsoft.com/office/officeart/2005/8/layout/vList2"/>
    <dgm:cxn modelId="{AF98E3B7-8EE0-4198-947E-B653370FD5B3}" srcId="{744B3C5A-5D1E-418D-83B1-26B8FEEE6D39}" destId="{EADACACE-BCC4-4B47-8116-A26DB64E02EC}" srcOrd="2" destOrd="0" parTransId="{87C023BE-8FD8-4974-A535-8FE04DD9060B}" sibTransId="{F1758351-2C68-437D-8B39-AA0349CB6625}"/>
    <dgm:cxn modelId="{54BF69BD-4421-4CB3-8AF7-9D139BB8C589}" type="presOf" srcId="{EADACACE-BCC4-4B47-8116-A26DB64E02EC}" destId="{98F33398-8AF3-4A18-8CB3-06BD83512B46}" srcOrd="0" destOrd="0" presId="urn:microsoft.com/office/officeart/2005/8/layout/vList2"/>
    <dgm:cxn modelId="{0F6EA7D4-D80B-4765-BB97-D7213BAE967A}" srcId="{CEED09EE-C0F8-4F89-A9DC-F624E97F7355}" destId="{C8346BE0-09A1-4946-A9FC-B64FB758DB1B}" srcOrd="0" destOrd="0" parTransId="{9CE70E94-CE01-4D04-898E-DCB526A1407A}" sibTransId="{D8D54F81-72A1-4459-AFEF-724912A6DFD9}"/>
    <dgm:cxn modelId="{B400E5DD-06F4-41C1-B86A-0058EFB2D966}" type="presOf" srcId="{C8346BE0-09A1-4946-A9FC-B64FB758DB1B}" destId="{9B852AAF-C335-41BD-A3AD-F6C9CBC2E443}" srcOrd="0" destOrd="0" presId="urn:microsoft.com/office/officeart/2005/8/layout/vList2"/>
    <dgm:cxn modelId="{E41402E9-0CA7-4719-9A95-C5D81BBFD6E2}" type="presOf" srcId="{CEED09EE-C0F8-4F89-A9DC-F624E97F7355}" destId="{0C503B8F-B132-4DE0-B511-752697FD7354}" srcOrd="0" destOrd="0" presId="urn:microsoft.com/office/officeart/2005/8/layout/vList2"/>
    <dgm:cxn modelId="{3BB7C8F4-E0B6-4644-BE2F-A293DE6DC962}" srcId="{EADACACE-BCC4-4B47-8116-A26DB64E02EC}" destId="{91832766-238B-402E-9F13-A7F96B2C0101}" srcOrd="0" destOrd="0" parTransId="{4C15DC5D-6861-4C94-8214-969C957FB3DB}" sibTransId="{5E30C71F-6E69-4DB4-961E-D19147BC4AE4}"/>
    <dgm:cxn modelId="{2CC64412-D55E-46AD-A804-23CB6F750C51}" type="presParOf" srcId="{1FEB8B61-1008-461D-9ABA-9FDD411D7126}" destId="{2AB6A511-EF26-4845-A30D-AE6655E244F3}" srcOrd="0" destOrd="0" presId="urn:microsoft.com/office/officeart/2005/8/layout/vList2"/>
    <dgm:cxn modelId="{24678540-282A-4520-9159-F18F6FD9A4ED}" type="presParOf" srcId="{1FEB8B61-1008-461D-9ABA-9FDD411D7126}" destId="{BDCBACFE-5BEE-4EB4-A2C4-9BBB5734504D}" srcOrd="1" destOrd="0" presId="urn:microsoft.com/office/officeart/2005/8/layout/vList2"/>
    <dgm:cxn modelId="{5CC2B069-2D50-44DE-A148-22E04A299825}" type="presParOf" srcId="{1FEB8B61-1008-461D-9ABA-9FDD411D7126}" destId="{0459FF7A-5A59-4A2E-A1D7-FCFD7FC82E19}" srcOrd="2" destOrd="0" presId="urn:microsoft.com/office/officeart/2005/8/layout/vList2"/>
    <dgm:cxn modelId="{659FC22E-20FF-47A0-81EC-FCE528B49E1D}" type="presParOf" srcId="{1FEB8B61-1008-461D-9ABA-9FDD411D7126}" destId="{77FC3DBA-1C9B-452F-8AD5-7C17791F29E4}" srcOrd="3" destOrd="0" presId="urn:microsoft.com/office/officeart/2005/8/layout/vList2"/>
    <dgm:cxn modelId="{BB0FBD8C-AB15-49B6-85A9-E1BB1EC5D7E0}" type="presParOf" srcId="{1FEB8B61-1008-461D-9ABA-9FDD411D7126}" destId="{98F33398-8AF3-4A18-8CB3-06BD83512B46}" srcOrd="4" destOrd="0" presId="urn:microsoft.com/office/officeart/2005/8/layout/vList2"/>
    <dgm:cxn modelId="{60C6A9CB-5BEB-44C9-BB89-DA5EB369CD03}" type="presParOf" srcId="{1FEB8B61-1008-461D-9ABA-9FDD411D7126}" destId="{DB9741F6-2330-4AF1-9C07-830B406D0A36}" srcOrd="5" destOrd="0" presId="urn:microsoft.com/office/officeart/2005/8/layout/vList2"/>
    <dgm:cxn modelId="{4049F141-3E8B-4019-B224-F6D84F31428A}" type="presParOf" srcId="{1FEB8B61-1008-461D-9ABA-9FDD411D7126}" destId="{0C503B8F-B132-4DE0-B511-752697FD7354}" srcOrd="6" destOrd="0" presId="urn:microsoft.com/office/officeart/2005/8/layout/vList2"/>
    <dgm:cxn modelId="{13DCA334-68D6-494C-B8BA-08F7556B859A}" type="presParOf" srcId="{1FEB8B61-1008-461D-9ABA-9FDD411D7126}" destId="{9B852AAF-C335-41BD-A3AD-F6C9CBC2E44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94E851-493A-4C64-9E75-D4DE7580F84E}" type="doc">
      <dgm:prSet loTypeId="urn:microsoft.com/office/officeart/2005/8/layout/vList3#1" loCatId="list" qsTypeId="urn:microsoft.com/office/officeart/2005/8/quickstyle/simple1" qsCatId="simple" csTypeId="urn:microsoft.com/office/officeart/2005/8/colors/colorful5" csCatId="colorful" phldr="1"/>
      <dgm:spPr/>
    </dgm:pt>
    <dgm:pt modelId="{61AD63DE-468F-4900-B2A7-992148F78362}">
      <dgm:prSet phldrT="[Texto]"/>
      <dgm:spPr/>
      <dgm:t>
        <a:bodyPr/>
        <a:lstStyle/>
        <a:p>
          <a:r>
            <a:rPr lang="es-CR" dirty="0"/>
            <a:t>Aritmético</a:t>
          </a:r>
        </a:p>
      </dgm:t>
    </dgm:pt>
    <dgm:pt modelId="{393B4025-E82F-4FF6-9724-B22A295AA008}" type="parTrans" cxnId="{A7969299-21CE-4F5D-A864-8B0BBC4BA153}">
      <dgm:prSet/>
      <dgm:spPr/>
      <dgm:t>
        <a:bodyPr/>
        <a:lstStyle/>
        <a:p>
          <a:endParaRPr lang="es-CR"/>
        </a:p>
      </dgm:t>
    </dgm:pt>
    <dgm:pt modelId="{E91F0ECC-499A-499B-824E-BFC46747AA53}" type="sibTrans" cxnId="{A7969299-21CE-4F5D-A864-8B0BBC4BA153}">
      <dgm:prSet/>
      <dgm:spPr/>
      <dgm:t>
        <a:bodyPr/>
        <a:lstStyle/>
        <a:p>
          <a:endParaRPr lang="es-CR"/>
        </a:p>
      </dgm:t>
    </dgm:pt>
    <dgm:pt modelId="{BF949658-66AB-4B37-B656-BB4FCF24D0AA}">
      <dgm:prSet phldrT="[Texto]"/>
      <dgm:spPr/>
      <dgm:t>
        <a:bodyPr/>
        <a:lstStyle/>
        <a:p>
          <a:r>
            <a:rPr lang="es-CR" dirty="0"/>
            <a:t>Geométrico</a:t>
          </a:r>
        </a:p>
      </dgm:t>
    </dgm:pt>
    <dgm:pt modelId="{CC5AFBBE-A81B-400B-85E9-CB15B397947E}" type="parTrans" cxnId="{B0719561-E60C-4AE9-B69E-1452F89CAEB9}">
      <dgm:prSet/>
      <dgm:spPr/>
      <dgm:t>
        <a:bodyPr/>
        <a:lstStyle/>
        <a:p>
          <a:endParaRPr lang="es-CR"/>
        </a:p>
      </dgm:t>
    </dgm:pt>
    <dgm:pt modelId="{EB87A272-5986-4967-82F2-1B3FC1FA646B}" type="sibTrans" cxnId="{B0719561-E60C-4AE9-B69E-1452F89CAEB9}">
      <dgm:prSet/>
      <dgm:spPr/>
      <dgm:t>
        <a:bodyPr/>
        <a:lstStyle/>
        <a:p>
          <a:endParaRPr lang="es-CR"/>
        </a:p>
      </dgm:t>
    </dgm:pt>
    <dgm:pt modelId="{0A5DE691-D516-4C29-8463-7BB663A3F11C}">
      <dgm:prSet phldrT="[Texto]"/>
      <dgm:spPr/>
      <dgm:t>
        <a:bodyPr/>
        <a:lstStyle/>
        <a:p>
          <a:r>
            <a:rPr lang="es-CR" dirty="0"/>
            <a:t>Exponencial</a:t>
          </a:r>
        </a:p>
      </dgm:t>
    </dgm:pt>
    <dgm:pt modelId="{C25BA4B9-83E6-430F-ACDF-DB2E55CF58D5}" type="parTrans" cxnId="{768E78C1-3D10-478D-BA00-CCEB6D9D6AFE}">
      <dgm:prSet/>
      <dgm:spPr/>
      <dgm:t>
        <a:bodyPr/>
        <a:lstStyle/>
        <a:p>
          <a:endParaRPr lang="es-CR"/>
        </a:p>
      </dgm:t>
    </dgm:pt>
    <dgm:pt modelId="{BC2D385A-8AB5-4AB0-8007-1AE9477C58FB}" type="sibTrans" cxnId="{768E78C1-3D10-478D-BA00-CCEB6D9D6AFE}">
      <dgm:prSet/>
      <dgm:spPr/>
      <dgm:t>
        <a:bodyPr/>
        <a:lstStyle/>
        <a:p>
          <a:endParaRPr lang="es-CR"/>
        </a:p>
      </dgm:t>
    </dgm:pt>
    <dgm:pt modelId="{50E998C3-AF3C-45AB-9F91-2E62A9E341C0}" type="pres">
      <dgm:prSet presAssocID="{E794E851-493A-4C64-9E75-D4DE7580F84E}" presName="linearFlow" presStyleCnt="0">
        <dgm:presLayoutVars>
          <dgm:dir/>
          <dgm:resizeHandles val="exact"/>
        </dgm:presLayoutVars>
      </dgm:prSet>
      <dgm:spPr/>
    </dgm:pt>
    <dgm:pt modelId="{C8EDF99F-B17C-4211-BCAB-D23584C6FF68}" type="pres">
      <dgm:prSet presAssocID="{61AD63DE-468F-4900-B2A7-992148F78362}" presName="composite" presStyleCnt="0"/>
      <dgm:spPr/>
    </dgm:pt>
    <dgm:pt modelId="{F7E20C50-801F-44BD-AE1F-41E4096E8E83}" type="pres">
      <dgm:prSet presAssocID="{61AD63DE-468F-4900-B2A7-992148F78362}"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áfico de barras con tendencia alcista"/>
        </a:ext>
      </dgm:extLst>
    </dgm:pt>
    <dgm:pt modelId="{E9D51D17-E5D1-4188-AF6C-217D80F7AAD4}" type="pres">
      <dgm:prSet presAssocID="{61AD63DE-468F-4900-B2A7-992148F78362}" presName="txShp" presStyleLbl="node1" presStyleIdx="0" presStyleCnt="3">
        <dgm:presLayoutVars>
          <dgm:bulletEnabled val="1"/>
        </dgm:presLayoutVars>
      </dgm:prSet>
      <dgm:spPr/>
    </dgm:pt>
    <dgm:pt modelId="{18E54BE1-1720-44C8-80CE-374D0971525A}" type="pres">
      <dgm:prSet presAssocID="{E91F0ECC-499A-499B-824E-BFC46747AA53}" presName="spacing" presStyleCnt="0"/>
      <dgm:spPr/>
    </dgm:pt>
    <dgm:pt modelId="{46B87D42-0E11-40A8-A27B-F2D50802207B}" type="pres">
      <dgm:prSet presAssocID="{BF949658-66AB-4B37-B656-BB4FCF24D0AA}" presName="composite" presStyleCnt="0"/>
      <dgm:spPr/>
    </dgm:pt>
    <dgm:pt modelId="{FE988BF6-B1DB-460E-89F8-FF2A79AC3C16}" type="pres">
      <dgm:prSet presAssocID="{BF949658-66AB-4B37-B656-BB4FCF24D0AA}"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ndencia alcista"/>
        </a:ext>
      </dgm:extLst>
    </dgm:pt>
    <dgm:pt modelId="{31A4E587-091A-4693-8C75-AFEF93870B80}" type="pres">
      <dgm:prSet presAssocID="{BF949658-66AB-4B37-B656-BB4FCF24D0AA}" presName="txShp" presStyleLbl="node1" presStyleIdx="1" presStyleCnt="3">
        <dgm:presLayoutVars>
          <dgm:bulletEnabled val="1"/>
        </dgm:presLayoutVars>
      </dgm:prSet>
      <dgm:spPr/>
    </dgm:pt>
    <dgm:pt modelId="{4CC1A5E0-D991-429F-B8CB-E2E64D0AABB0}" type="pres">
      <dgm:prSet presAssocID="{EB87A272-5986-4967-82F2-1B3FC1FA646B}" presName="spacing" presStyleCnt="0"/>
      <dgm:spPr/>
    </dgm:pt>
    <dgm:pt modelId="{6246C706-C82B-4564-80B8-92221299E578}" type="pres">
      <dgm:prSet presAssocID="{0A5DE691-D516-4C29-8463-7BB663A3F11C}" presName="composite" presStyleCnt="0"/>
      <dgm:spPr/>
    </dgm:pt>
    <dgm:pt modelId="{05F0DCBD-ABDE-4FC1-A576-6CEBD0BD42CC}" type="pres">
      <dgm:prSet presAssocID="{0A5DE691-D516-4C29-8463-7BB663A3F11C}"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vestigar"/>
        </a:ext>
      </dgm:extLst>
    </dgm:pt>
    <dgm:pt modelId="{0D1B1797-2E7D-414A-9563-247383714207}" type="pres">
      <dgm:prSet presAssocID="{0A5DE691-D516-4C29-8463-7BB663A3F11C}" presName="txShp" presStyleLbl="node1" presStyleIdx="2" presStyleCnt="3">
        <dgm:presLayoutVars>
          <dgm:bulletEnabled val="1"/>
        </dgm:presLayoutVars>
      </dgm:prSet>
      <dgm:spPr/>
    </dgm:pt>
  </dgm:ptLst>
  <dgm:cxnLst>
    <dgm:cxn modelId="{50DB4A15-A858-4115-A8B0-10A527A8266A}" type="presOf" srcId="{61AD63DE-468F-4900-B2A7-992148F78362}" destId="{E9D51D17-E5D1-4188-AF6C-217D80F7AAD4}" srcOrd="0" destOrd="0" presId="urn:microsoft.com/office/officeart/2005/8/layout/vList3#1"/>
    <dgm:cxn modelId="{B0719561-E60C-4AE9-B69E-1452F89CAEB9}" srcId="{E794E851-493A-4C64-9E75-D4DE7580F84E}" destId="{BF949658-66AB-4B37-B656-BB4FCF24D0AA}" srcOrd="1" destOrd="0" parTransId="{CC5AFBBE-A81B-400B-85E9-CB15B397947E}" sibTransId="{EB87A272-5986-4967-82F2-1B3FC1FA646B}"/>
    <dgm:cxn modelId="{D633EE63-17F9-455C-8DD7-51FB99A1033C}" type="presOf" srcId="{0A5DE691-D516-4C29-8463-7BB663A3F11C}" destId="{0D1B1797-2E7D-414A-9563-247383714207}" srcOrd="0" destOrd="0" presId="urn:microsoft.com/office/officeart/2005/8/layout/vList3#1"/>
    <dgm:cxn modelId="{2E6A698D-1557-4E42-A3FA-2CB096D5EFD6}" type="presOf" srcId="{E794E851-493A-4C64-9E75-D4DE7580F84E}" destId="{50E998C3-AF3C-45AB-9F91-2E62A9E341C0}" srcOrd="0" destOrd="0" presId="urn:microsoft.com/office/officeart/2005/8/layout/vList3#1"/>
    <dgm:cxn modelId="{A7969299-21CE-4F5D-A864-8B0BBC4BA153}" srcId="{E794E851-493A-4C64-9E75-D4DE7580F84E}" destId="{61AD63DE-468F-4900-B2A7-992148F78362}" srcOrd="0" destOrd="0" parTransId="{393B4025-E82F-4FF6-9724-B22A295AA008}" sibTransId="{E91F0ECC-499A-499B-824E-BFC46747AA53}"/>
    <dgm:cxn modelId="{1F07D7B8-2683-42B9-8FB5-2477EBF8128A}" type="presOf" srcId="{BF949658-66AB-4B37-B656-BB4FCF24D0AA}" destId="{31A4E587-091A-4693-8C75-AFEF93870B80}" srcOrd="0" destOrd="0" presId="urn:microsoft.com/office/officeart/2005/8/layout/vList3#1"/>
    <dgm:cxn modelId="{768E78C1-3D10-478D-BA00-CCEB6D9D6AFE}" srcId="{E794E851-493A-4C64-9E75-D4DE7580F84E}" destId="{0A5DE691-D516-4C29-8463-7BB663A3F11C}" srcOrd="2" destOrd="0" parTransId="{C25BA4B9-83E6-430F-ACDF-DB2E55CF58D5}" sibTransId="{BC2D385A-8AB5-4AB0-8007-1AE9477C58FB}"/>
    <dgm:cxn modelId="{4917FFD0-AB02-4533-8390-D29BA1200828}" type="presParOf" srcId="{50E998C3-AF3C-45AB-9F91-2E62A9E341C0}" destId="{C8EDF99F-B17C-4211-BCAB-D23584C6FF68}" srcOrd="0" destOrd="0" presId="urn:microsoft.com/office/officeart/2005/8/layout/vList3#1"/>
    <dgm:cxn modelId="{E7C8B7C8-84BA-40D0-BDA9-DC06DAEEEFC1}" type="presParOf" srcId="{C8EDF99F-B17C-4211-BCAB-D23584C6FF68}" destId="{F7E20C50-801F-44BD-AE1F-41E4096E8E83}" srcOrd="0" destOrd="0" presId="urn:microsoft.com/office/officeart/2005/8/layout/vList3#1"/>
    <dgm:cxn modelId="{6E4D9D7D-61FC-4E0E-83F4-C85C23C0F9B3}" type="presParOf" srcId="{C8EDF99F-B17C-4211-BCAB-D23584C6FF68}" destId="{E9D51D17-E5D1-4188-AF6C-217D80F7AAD4}" srcOrd="1" destOrd="0" presId="urn:microsoft.com/office/officeart/2005/8/layout/vList3#1"/>
    <dgm:cxn modelId="{35B836F0-86A8-4DAC-B8CA-636B7562EA23}" type="presParOf" srcId="{50E998C3-AF3C-45AB-9F91-2E62A9E341C0}" destId="{18E54BE1-1720-44C8-80CE-374D0971525A}" srcOrd="1" destOrd="0" presId="urn:microsoft.com/office/officeart/2005/8/layout/vList3#1"/>
    <dgm:cxn modelId="{C14299F9-4EF9-4B0A-8927-552D59A6CA53}" type="presParOf" srcId="{50E998C3-AF3C-45AB-9F91-2E62A9E341C0}" destId="{46B87D42-0E11-40A8-A27B-F2D50802207B}" srcOrd="2" destOrd="0" presId="urn:microsoft.com/office/officeart/2005/8/layout/vList3#1"/>
    <dgm:cxn modelId="{E30736F9-74B0-4C12-BA77-41CF53FE3421}" type="presParOf" srcId="{46B87D42-0E11-40A8-A27B-F2D50802207B}" destId="{FE988BF6-B1DB-460E-89F8-FF2A79AC3C16}" srcOrd="0" destOrd="0" presId="urn:microsoft.com/office/officeart/2005/8/layout/vList3#1"/>
    <dgm:cxn modelId="{797A9557-43B7-462B-9BB3-2364C2467F13}" type="presParOf" srcId="{46B87D42-0E11-40A8-A27B-F2D50802207B}" destId="{31A4E587-091A-4693-8C75-AFEF93870B80}" srcOrd="1" destOrd="0" presId="urn:microsoft.com/office/officeart/2005/8/layout/vList3#1"/>
    <dgm:cxn modelId="{3D004A79-C8A5-4244-97D8-1824F67B61B8}" type="presParOf" srcId="{50E998C3-AF3C-45AB-9F91-2E62A9E341C0}" destId="{4CC1A5E0-D991-429F-B8CB-E2E64D0AABB0}" srcOrd="3" destOrd="0" presId="urn:microsoft.com/office/officeart/2005/8/layout/vList3#1"/>
    <dgm:cxn modelId="{35AFE9A0-3E99-4E4B-B035-AB0A05E9F690}" type="presParOf" srcId="{50E998C3-AF3C-45AB-9F91-2E62A9E341C0}" destId="{6246C706-C82B-4564-80B8-92221299E578}" srcOrd="4" destOrd="0" presId="urn:microsoft.com/office/officeart/2005/8/layout/vList3#1"/>
    <dgm:cxn modelId="{FFCDE83E-19A0-4A43-8348-251DAB7E95D0}" type="presParOf" srcId="{6246C706-C82B-4564-80B8-92221299E578}" destId="{05F0DCBD-ABDE-4FC1-A576-6CEBD0BD42CC}" srcOrd="0" destOrd="0" presId="urn:microsoft.com/office/officeart/2005/8/layout/vList3#1"/>
    <dgm:cxn modelId="{0A342CD1-352C-4204-B87F-560C83934588}" type="presParOf" srcId="{6246C706-C82B-4564-80B8-92221299E578}" destId="{0D1B1797-2E7D-414A-9563-24738371420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6A511-EF26-4845-A30D-AE6655E244F3}">
      <dsp:nvSpPr>
        <dsp:cNvPr id="0" name=""/>
        <dsp:cNvSpPr/>
      </dsp:nvSpPr>
      <dsp:spPr>
        <a:xfrm>
          <a:off x="0" y="18770"/>
          <a:ext cx="8229600" cy="64759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CR" sz="2700" kern="1200" dirty="0"/>
            <a:t>Razón</a:t>
          </a:r>
        </a:p>
      </dsp:txBody>
      <dsp:txXfrm>
        <a:off x="31613" y="50383"/>
        <a:ext cx="8166374" cy="584369"/>
      </dsp:txXfrm>
    </dsp:sp>
    <dsp:sp modelId="{BDCBACFE-5BEE-4EB4-A2C4-9BBB5734504D}">
      <dsp:nvSpPr>
        <dsp:cNvPr id="0" name=""/>
        <dsp:cNvSpPr/>
      </dsp:nvSpPr>
      <dsp:spPr>
        <a:xfrm>
          <a:off x="0" y="666365"/>
          <a:ext cx="8229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CR" sz="2100" kern="1200" dirty="0"/>
            <a:t>Cociente entre dos números positivos.</a:t>
          </a:r>
        </a:p>
      </dsp:txBody>
      <dsp:txXfrm>
        <a:off x="0" y="666365"/>
        <a:ext cx="8229600" cy="447120"/>
      </dsp:txXfrm>
    </dsp:sp>
    <dsp:sp modelId="{0459FF7A-5A59-4A2E-A1D7-FCFD7FC82E19}">
      <dsp:nvSpPr>
        <dsp:cNvPr id="0" name=""/>
        <dsp:cNvSpPr/>
      </dsp:nvSpPr>
      <dsp:spPr>
        <a:xfrm>
          <a:off x="0" y="1113485"/>
          <a:ext cx="8229600" cy="647595"/>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CR" sz="2700" kern="1200" dirty="0"/>
            <a:t>Proporción</a:t>
          </a:r>
        </a:p>
      </dsp:txBody>
      <dsp:txXfrm>
        <a:off x="31613" y="1145098"/>
        <a:ext cx="8166374" cy="584369"/>
      </dsp:txXfrm>
    </dsp:sp>
    <dsp:sp modelId="{77FC3DBA-1C9B-452F-8AD5-7C17791F29E4}">
      <dsp:nvSpPr>
        <dsp:cNvPr id="0" name=""/>
        <dsp:cNvSpPr/>
      </dsp:nvSpPr>
      <dsp:spPr>
        <a:xfrm>
          <a:off x="0" y="1761080"/>
          <a:ext cx="8229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CR" sz="2100" kern="1200" dirty="0"/>
            <a:t>Cociente de una parte con su todo.</a:t>
          </a:r>
        </a:p>
      </dsp:txBody>
      <dsp:txXfrm>
        <a:off x="0" y="1761080"/>
        <a:ext cx="8229600" cy="447120"/>
      </dsp:txXfrm>
    </dsp:sp>
    <dsp:sp modelId="{98F33398-8AF3-4A18-8CB3-06BD83512B46}">
      <dsp:nvSpPr>
        <dsp:cNvPr id="0" name=""/>
        <dsp:cNvSpPr/>
      </dsp:nvSpPr>
      <dsp:spPr>
        <a:xfrm>
          <a:off x="0" y="2208200"/>
          <a:ext cx="8229600" cy="647595"/>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CR" sz="2700" kern="1200" dirty="0"/>
            <a:t>Tasas</a:t>
          </a:r>
        </a:p>
      </dsp:txBody>
      <dsp:txXfrm>
        <a:off x="31613" y="2239813"/>
        <a:ext cx="8166374" cy="584369"/>
      </dsp:txXfrm>
    </dsp:sp>
    <dsp:sp modelId="{DB9741F6-2330-4AF1-9C07-830B406D0A36}">
      <dsp:nvSpPr>
        <dsp:cNvPr id="0" name=""/>
        <dsp:cNvSpPr/>
      </dsp:nvSpPr>
      <dsp:spPr>
        <a:xfrm>
          <a:off x="0" y="2855795"/>
          <a:ext cx="8229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CR" sz="2100" kern="1200" dirty="0"/>
            <a:t>Razón que incluye la consideración de un período de tiempo. </a:t>
          </a:r>
        </a:p>
      </dsp:txBody>
      <dsp:txXfrm>
        <a:off x="0" y="2855795"/>
        <a:ext cx="8229600" cy="447120"/>
      </dsp:txXfrm>
    </dsp:sp>
    <dsp:sp modelId="{0C503B8F-B132-4DE0-B511-752697FD7354}">
      <dsp:nvSpPr>
        <dsp:cNvPr id="0" name=""/>
        <dsp:cNvSpPr/>
      </dsp:nvSpPr>
      <dsp:spPr>
        <a:xfrm>
          <a:off x="0" y="3302915"/>
          <a:ext cx="8229600" cy="64759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CR" sz="2700" kern="1200" dirty="0"/>
            <a:t>Índices</a:t>
          </a:r>
        </a:p>
      </dsp:txBody>
      <dsp:txXfrm>
        <a:off x="31613" y="3334528"/>
        <a:ext cx="8166374" cy="584369"/>
      </dsp:txXfrm>
    </dsp:sp>
    <dsp:sp modelId="{9B852AAF-C335-41BD-A3AD-F6C9CBC2E443}">
      <dsp:nvSpPr>
        <dsp:cNvPr id="0" name=""/>
        <dsp:cNvSpPr/>
      </dsp:nvSpPr>
      <dsp:spPr>
        <a:xfrm>
          <a:off x="0" y="3950510"/>
          <a:ext cx="822960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CR" sz="2100" kern="1200" dirty="0"/>
            <a:t>Son relaciones que toman un número variado de variables, las cuales pueden o no ponderarse.</a:t>
          </a:r>
        </a:p>
      </dsp:txBody>
      <dsp:txXfrm>
        <a:off x="0" y="3950510"/>
        <a:ext cx="8229600" cy="656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51D17-E5D1-4188-AF6C-217D80F7AAD4}">
      <dsp:nvSpPr>
        <dsp:cNvPr id="0" name=""/>
        <dsp:cNvSpPr/>
      </dsp:nvSpPr>
      <dsp:spPr>
        <a:xfrm rot="10800000">
          <a:off x="980961" y="2132"/>
          <a:ext cx="3008702" cy="892523"/>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578" tIns="106680" rIns="199136" bIns="106680" numCol="1" spcCol="1270" anchor="ctr" anchorCtr="0">
          <a:noAutofit/>
        </a:bodyPr>
        <a:lstStyle/>
        <a:p>
          <a:pPr marL="0" lvl="0" indent="0" algn="ctr" defTabSz="1244600">
            <a:lnSpc>
              <a:spcPct val="90000"/>
            </a:lnSpc>
            <a:spcBef>
              <a:spcPct val="0"/>
            </a:spcBef>
            <a:spcAft>
              <a:spcPct val="35000"/>
            </a:spcAft>
            <a:buNone/>
          </a:pPr>
          <a:r>
            <a:rPr lang="es-CR" sz="2800" kern="1200" dirty="0"/>
            <a:t>Aritmético</a:t>
          </a:r>
        </a:p>
      </dsp:txBody>
      <dsp:txXfrm rot="10800000">
        <a:off x="1204092" y="2132"/>
        <a:ext cx="2785571" cy="892523"/>
      </dsp:txXfrm>
    </dsp:sp>
    <dsp:sp modelId="{F7E20C50-801F-44BD-AE1F-41E4096E8E83}">
      <dsp:nvSpPr>
        <dsp:cNvPr id="0" name=""/>
        <dsp:cNvSpPr/>
      </dsp:nvSpPr>
      <dsp:spPr>
        <a:xfrm>
          <a:off x="534700" y="2132"/>
          <a:ext cx="892523" cy="89252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A4E587-091A-4693-8C75-AFEF93870B80}">
      <dsp:nvSpPr>
        <dsp:cNvPr id="0" name=""/>
        <dsp:cNvSpPr/>
      </dsp:nvSpPr>
      <dsp:spPr>
        <a:xfrm rot="10800000">
          <a:off x="980961" y="1161081"/>
          <a:ext cx="3008702" cy="892523"/>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578" tIns="106680" rIns="199136" bIns="106680" numCol="1" spcCol="1270" anchor="ctr" anchorCtr="0">
          <a:noAutofit/>
        </a:bodyPr>
        <a:lstStyle/>
        <a:p>
          <a:pPr marL="0" lvl="0" indent="0" algn="ctr" defTabSz="1244600">
            <a:lnSpc>
              <a:spcPct val="90000"/>
            </a:lnSpc>
            <a:spcBef>
              <a:spcPct val="0"/>
            </a:spcBef>
            <a:spcAft>
              <a:spcPct val="35000"/>
            </a:spcAft>
            <a:buNone/>
          </a:pPr>
          <a:r>
            <a:rPr lang="es-CR" sz="2800" kern="1200" dirty="0"/>
            <a:t>Geométrico</a:t>
          </a:r>
        </a:p>
      </dsp:txBody>
      <dsp:txXfrm rot="10800000">
        <a:off x="1204092" y="1161081"/>
        <a:ext cx="2785571" cy="892523"/>
      </dsp:txXfrm>
    </dsp:sp>
    <dsp:sp modelId="{FE988BF6-B1DB-460E-89F8-FF2A79AC3C16}">
      <dsp:nvSpPr>
        <dsp:cNvPr id="0" name=""/>
        <dsp:cNvSpPr/>
      </dsp:nvSpPr>
      <dsp:spPr>
        <a:xfrm>
          <a:off x="534700" y="1161081"/>
          <a:ext cx="892523" cy="89252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B1797-2E7D-414A-9563-247383714207}">
      <dsp:nvSpPr>
        <dsp:cNvPr id="0" name=""/>
        <dsp:cNvSpPr/>
      </dsp:nvSpPr>
      <dsp:spPr>
        <a:xfrm rot="10800000">
          <a:off x="980961" y="2320029"/>
          <a:ext cx="3008702" cy="892523"/>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578" tIns="106680" rIns="199136" bIns="106680" numCol="1" spcCol="1270" anchor="ctr" anchorCtr="0">
          <a:noAutofit/>
        </a:bodyPr>
        <a:lstStyle/>
        <a:p>
          <a:pPr marL="0" lvl="0" indent="0" algn="ctr" defTabSz="1244600">
            <a:lnSpc>
              <a:spcPct val="90000"/>
            </a:lnSpc>
            <a:spcBef>
              <a:spcPct val="0"/>
            </a:spcBef>
            <a:spcAft>
              <a:spcPct val="35000"/>
            </a:spcAft>
            <a:buNone/>
          </a:pPr>
          <a:r>
            <a:rPr lang="es-CR" sz="2800" kern="1200" dirty="0"/>
            <a:t>Exponencial</a:t>
          </a:r>
        </a:p>
      </dsp:txBody>
      <dsp:txXfrm rot="10800000">
        <a:off x="1204092" y="2320029"/>
        <a:ext cx="2785571" cy="892523"/>
      </dsp:txXfrm>
    </dsp:sp>
    <dsp:sp modelId="{05F0DCBD-ABDE-4FC1-A576-6CEBD0BD42CC}">
      <dsp:nvSpPr>
        <dsp:cNvPr id="0" name=""/>
        <dsp:cNvSpPr/>
      </dsp:nvSpPr>
      <dsp:spPr>
        <a:xfrm>
          <a:off x="534700" y="2320029"/>
          <a:ext cx="892523" cy="89252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8332" units="cm"/>
          <inkml:channel name="Y" type="integer" max="10564" units="cm"/>
          <inkml:channel name="F" type="integer" max="256" units="dev"/>
          <inkml:channel name="T" type="integer" max="2.14748E9" units="dev"/>
        </inkml:traceFormat>
        <inkml:channelProperties>
          <inkml:channelProperty channel="X" name="resolution" value="623.53741" units="1/cm"/>
          <inkml:channelProperty channel="Y" name="resolution" value="636.38556" units="1/cm"/>
          <inkml:channelProperty channel="F" name="resolution" value="0" units="1/dev"/>
          <inkml:channelProperty channel="T" name="resolution" value="1" units="1/dev"/>
        </inkml:channelProperties>
      </inkml:inkSource>
      <inkml:timestamp xml:id="ts0" timeString="2020-04-27T15:04:42.39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2060"/>
    </inkml:brush>
    <inkml:brush xml:id="br3">
      <inkml:brushProperty name="width" value="0.05292" units="cm"/>
      <inkml:brushProperty name="height" value="0.05292" units="cm"/>
      <inkml:brushProperty name="color" value="#7030A0"/>
    </inkml:brush>
  </inkml:definitions>
  <inkml:trace contextRef="#ctx0" brushRef="#br0">15276 12419 81 0,'0'0'0'0,"1"24"1"16,-1-24 1-16,0 0 5 16,0 0 0-16,2-7-2 15,-2 7 1-15,2-8-1 16,-2 8 0-16,0 0-1 15,0 0 0-15,0 0-3 16,0 0 0-16,0 0 0 16,0 0 0-16,0 0 4 15,0 0 0-15,0 0-1 16,0 0 0-16,9-9 4 16,4 6 1-16,8-8-8 0,-5 4 1 15,5-1-2-15,-7 3 0 16,5 1 1-1,-3 1 0-15,5-1-1 0,-6 1 0 16,-2 1 0-16,-1 0 0 16,0 0 0-16,-5-1 0 15,-2 1-4-15,-5 2 1 16,12 5-30-16,-12-5 0 16,0 0-29-16</inkml:trace>
  <inkml:trace contextRef="#ctx0" brushRef="#br0" timeOffset="390.9">15220 12672 84 0,'11'-4'0'0,"11"-8"7"16,-22 12 1-16,0 12-6 15,0-12 0-15,-5 13 22 16,5-13 1-16,-6 5-24 16,17-3 1-16,4-4 3 0,6 0 0 15,3-1-5-15,-10-1 1 16,5 1 0-16,-4-3 0 15,1-3 0-15,5 6 0 16,-5-5 0-16,4 5 1 16,3 1-2-16,-9-2 1 15,-1 2-1-15,-2 1 1 16,-7 1-12-16,-4 0 0 16,8 0-2-16,-8 0 1 15,0 0-78-15</inkml:trace>
  <inkml:trace contextRef="#ctx0" brushRef="#br1" timeOffset="100591.74">14963 7422 28 0,'0'9'0'16,"0"8"7"-16,0-8 1 16,0-6-6-16,0-3 0 15,0 0 0-15,0 0 0 16,0 0 3-16,0 0 0 15,0 0 5-15,0 0 1 16,-3 7-6-16,3-7 0 16,-8 11-3-16,6-4 0 15,1 1 1-15,-1 1 1 16,-2-6-3-16,4 6 0 16,0-3 11-16,0 1 1 15,0 2-11-15,9-5 0 16,6-3 1-16,15-6 0 15,7-13 1-15,11-6 1 16,11-6-5-16,18-12 0 16,18-8-13-16,49-19 1 0,-2 3-75 15</inkml:trace>
  <inkml:trace contextRef="#ctx0" brushRef="#br1" timeOffset="103254.62">14845 6510 21 0,'0'0'0'16,"0"0"2"-16,0 0 0 15,0 0-1-15,0 0 1 16,0 0 0-16,0 0 0 16,0 0 8-16,0 0 1 15,0 0-5-15,0 0 0 16,0 0 5-16,0 0 0 15,0 0-1-15,0 0 0 16,0 0-4-16,20-9 1 16,14-9 11-16,14-11 0 15,18-12-13-15,53-32 0 16,39-19-7-16,44-25 1 16,-5 2-118-16</inkml:trace>
  <inkml:trace contextRef="#ctx0" brushRef="#br1" timeOffset="124157.29">15144 10726 97 0,'0'7'0'15,"-1"4"2"-15,1-11 1 0,0 0 2 16,0 0 1-16,0 0 0 16,0 0 0-16,0 0-1 15,0 0 0-15,0 0-2 16,0 0 0-16,0 0 9 15,0 0 1-15,11-2-13 16,3-3 0-16,10-6 1 0,13 9 1 16,15 2-2-16,-11-3 0 15,-10 3 0-15,-9-2 1 16,-7-2-1-16,-4 2 0 16,-2 2-2-16,-9 0 1 15,8 0-48-15,-12 8 1 16,4-1 11-16</inkml:trace>
  <inkml:trace contextRef="#ctx0" brushRef="#br1" timeOffset="124452.57">15132 10897 91 0,'16'-9'0'15,"16"-7"10"-15,-32 16 1 16,-10-5 1-16,10 5 0 16,-13 1-11-16,23-4 1 0,4-3-2 15,1 1 0-15,6 1 3 16,3-5 1-16,1 0-5 16,3 2 1-16,3-2 0 15,-6 6 0-15,-9-3 0 16,1 4 0-16,-10 2-2 15,4 0 1-15,-2 2-53 16,3 4 0-16,-3-5 45 16</inkml:trace>
  <inkml:trace contextRef="#ctx0" brushRef="#br1" timeOffset="126252.7">16112 10409 77 0,'-7'14'0'15,"2"11"9"-15,5-25 0 16,0 0-6-16,0 0 0 16,0-11 0-16,-10 10 1 15,1-1 9-15,-8 11 1 16,-5 3-11-16,6-2 0 15,-5 2-3-15,3 4 1 16,-4-3-1-16,1 0 0 16,8-1-2-16,-3-3 0 15,-4-2 7-15,7-1 0 16,5 1-5-16,8-7 1 16,0 0-1-16,0 0 0 15,17-9 6-15,-2 2 1 0,1-2-8 16,5-4 1-16,6 1-1 15,6-5 0-15,-1 1-7 16,-4 4 0-16,-4 2 15 16,1 1 1-16,1 6-13 15,-3 3 0-15,-11 3 8 16,-4 10 0-16,-8 3-3 0,-13 8 0 16,-7 5 1-16,-4 3 1 15,-8 6-3-15,3 2 1 16,-6 1 0-16,1-5 0 15,7-5-4-15,3-2 1 16,-2-4 1-16,5-9 0 16,10-3 11-16,0-4 0 15,7-4-7-15,4-5 0 16,10-9-4-16,-5 2 1 16,5 0 0-16,10-6 1 15,8-1-1-15,-6 3 1 16,4 0 0-16,-1 2 1 15,3 0 0-15,-6 5 1 16,-1-1-4-16,-5 7 1 16,3 3-8-16,-4 1 1 15,1 1 6-15,4 0 1 16,-3-2-25-16,2-1 1 16,-7 0-34-16</inkml:trace>
  <inkml:trace contextRef="#ctx0" brushRef="#br1" timeOffset="126623.83">16589 10358 150 0,'-5'15'0'16,"-7"12"-6"-16,5-17 1 15,2-8 10-15,-3 4 0 16,3-1 1-16,-5 9 0 16,5 4-5-16,-3 8 0 15,8 3-1-15,-1-1 0 16,1 3 3-16,0-2 0 15,0 0-3-15,-2-2 1 16,2 2 0-16,-6-9 0 16,4-2-1-16,2-2 0 15,0-9-2-15,0 0 1 16,0-1-51-16,0-6 0 16,0 0 20-16</inkml:trace>
  <inkml:trace contextRef="#ctx0" brushRef="#br1" timeOffset="128518.69">16955 10385 65 0,'5'-5'0'16,"7"-8"2"-16,-1 4 0 15,-2-4 7-15,-2 3 1 16,4 4 5-16,-1-3 0 15,-1 2-6-15,-5 2 0 16,-1-3-9-16,-3 8 0 0,8-5-2 16,-8 5 1-16,-11 4 3 15,7 5 0-15,-9 3 3 16,-4 10 0-16,1 7 0 16,-7 0 1-16,7 5-5 15,3 4 1-15,4 1 1 16,-2-1 0-16,1-2-3 0,7-1 1 15,3-10-1-15,1 0 0 16,1-3 1-16,8-2 0 16,1-8-1-16,0-3 0 15,4-3 1-15,-3-8 1 16,1-9-2-16,-2 4 1 16,-3 0 0-16,-8 7 0 15,7-11-1-15,-7 0 0 16,-3-2 0-16,-1 2 1 15,-4 2-1-15,1 6 0 16,-2 6 0-16,0 1 0 16,-2 5-2-16,3 0 0 15,4 2-11-15,3 2 1 16,2 3 3-16,1-5 0 16,8-2-31-16,1-2 1 15,0 0 14-15</inkml:trace>
  <inkml:trace contextRef="#ctx0" brushRef="#br1" timeOffset="128889.23">17345 10486 101 0,'-22'13'0'0,"-14"10"3"15,35-10 1-15,4 1 9 16,5 1 1-16,-3-3-9 15,-10 10 0-15,-14 3-4 16,17 0 0-16,8-3 3 0,7-2 1 16,5 2 0-16,8-15 0 15,7-7-5-15,-9 2 0 16,0-4 0-16,0-9 1 16,2-7 0-16,-3 2 1 15,-3-6-1-15,-7-1 0 16,-8-4 0-16,-7 1 0 15,-9 1 0-15,0 5 0 16,-5 0-1-16,-5 10 1 16,3 2-1-16,-14 8 0 15,-12 0-2-15,18 17 0 16,10 4 0-16,5-3 1 16,-1-1-31-16,11 2 0 15,-3 3-36-15</inkml:trace>
  <inkml:trace contextRef="#ctx0" brushRef="#br1" timeOffset="131471.01">18121 10392 62 0,'-11'13'0'16,"-6"5"9"-16,17-18 0 16,4-14 0-16,-3 3 0 15,7 2-5-15,-8 9 0 16,0-6 18-16,-9 12 0 15,-6 10-19-15,2 9 0 16,-7 10-3-16,5 1 0 16,4 1-1-16,3 1 0 15,3 2 1-15,1-8 1 16,8-6-1-16,7-5 0 16,5-1 5-16,7-7 0 15,3-8-5-15,1-1 1 0,3-11 0 16,-6-6 1-16,-8-9-2 15,5 1 0-15,-6-8 1 16,-3-4 0-16,0 3-1 16,-7-3 0-16,1 3 0 15,-17-1 0-15,-8 2-1 16,1 7 0-16,-6 8 1 16,-2 3 0-16,-4 4 1 0,2 11 0 15,3 8-1-15,-1 4 0 16,2 8-2-16,7-4 1 15,2 0-3-15,13 3 1 16,2 0-5-16,2-1 1 16,6-2-35-16,-1-2 1 15,2-2 7-15</inkml:trace>
  <inkml:trace contextRef="#ctx0" brushRef="#br1" timeOffset="132968.67">18579 10414 63 0,'-9'7'0'16,"-3"-1"3"-16,12-6 0 15,0 0 9-15,0 0 1 16,0 0-7-16,0 0 0 16,0 0-5-16,0 0 0 15,0 0 9-15,0 0 1 16,0 0-9-16,0 0 0 0,0 0 15 15,0 0 0-15,0-6-19 16,0 6 1-16,2-12 2 16,-2 12 1-16,11-13-3 15,0 6 1-15,1 1 0 16,4-3 0-16,5 2-4 16,-7-2 1-16,7 6 2 15,-8-3 1-15,3 2-1 0,4 1 1 16,3-3 3-16,-7 3 0 15,5-1-7-15,-7 4 1 16,-3 0 4-16,-3 0 1 16,-6 4-2-16,-2-4 0 15,2 5 3-15,-10 4 0 16,-3 4-1-16,-2 1 0 16,-3 4-6-16,1-1 1 15,2-3 5-15,2 6 1 16,1-4-4-16,1-1 1 15,6-5-2-15,-7-1 1 16,8-3 1-16,2-6 0 16,-1 7-2-16,1-7 1 15,13 4 4-15,-2-4 0 16,7 0-3-16,1 0 0 16,-6 0 1-16,-1 1 1 15,0 1-2-15,-7 0 0 16,2 2 0-16,-7-4 1 0,12 3-1 15,-12-3 0-15,9 9-1 16,-17-2 1-16,-1 2-2 16,-6 13 0-16,-1 3 2 15,-6-5 0-15,-2 2-1 16,0-6 0-16,-10-2 0 16,8-3 1-16,2-2 0 15,10 0 0-15,-1-5-1 16,4 0 1-16,2-3-1 0,9-1 0 15,-12-3 1-15,22-8 0 16,-3-5-24-16,13-4 1 16,3 2-52-16</inkml:trace>
  <inkml:trace contextRef="#ctx0" brushRef="#br1" timeOffset="133336.37">19225 10082 93 0,'-11'15'0'16,"-5"6"3"-16,14 1 1 15,9 3 24-15,-9 0 0 16,-3 4-29-16,-8 9 0 16,-6 0 1-16,3 9 0 15,-6 0 5-15,3 1 0 16,4 1-4-16,10-7 1 15,1-4-2-15,13-1 0 16,10-1 0-16,-3-10 1 0,8-8 0 16,8-13 0-16,-3-5 0 15,-1-14 1-15,0-12-2 16,-13 1 1-16,-6-4-1 16,-13 1 1-16,-9-3 0 15,-3 9 0-15,-10 6-1 16,-4 9 0-16,1 7 0 0,-5 7 0 15,7 9-11-15,1 8 1 16,2 5 7-16,3-1 1 16,5-2-107-16</inkml:trace>
  <inkml:trace contextRef="#ctx0" brushRef="#br1" timeOffset="134954.66">15832 11034 42 0,'22'8'0'16,"15"4"7"-16,-37-12 1 16,-13-7 1-16,-2 2 0 15,-2-1-7-15,5 1 1 16,-1 1 3-16,2 1 0 16,9 3-2-16,2 0 1 15,0 0 0-15,0 0 0 16,0 0-5-16,0 0 0 15,13-2 0-15,3 0 1 16,14-2 26-16,9 3 0 16,5 1-31-16,9-6 0 15,8-1 2-15,-5 1 0 0,-8-1 5 16,20 4 0-16,19-1-4 16,15-1 0-16,12-8 0 15,-8 2 1-15,-7-1-1 16,-4-1 1-16,-10-1 0 15,-4 3 0-15,-5 0 4 16,-4 7 0-16,-8 4-4 0,5-5 0 16,-10 1 0-16,-8 2 1 15,-3 1-2-15,2 1 1 16,8 0 0-16,8-4 0 16,14 2 0-16,-19-1 0 15,-10-1 1-15,5-1 1 16,-5 3-1-16,21 2 0 15,8 0-1-15,-27-4 1 16,-4-1-1-16,-1-2 0 16,0-2 0-16,-4 3 0 15,-2 1 0-15,6 3 0 16,0 0 0-16,0 2 0 16,1 0 0-16,-5 0 1 15,-5-2-2-15,-1 1 1 16,-2-8 1-16,1 1 0 15,3 1 0-15,-5 5 0 16,0-1-1-16,4-1 0 0,5 0 0 16,-5 3 0-16,4 1 0 15,-4 0 0-15,5 0 0 16,-7 0 0-16,-4 0 0 16,0-4 0-16,1 2 0 15,3 0 0-15,-4 1 0 16,-4-1 0-16,-1 0 0 15,2-7 0-15,-4 0-1 16,-2 9 1-16,0 5 0 16,-4-5 0-16,-5 2 0 0,-1 2 1 15,5-1-1-15,-4 1 1 16,-1-4-1-16,-1 2 0 16,2 0 0-16,-4-2 1 15,0-2-1-15,-1 0 0 16,-9-2 0-16,-1 4 1 15,0 0-1-15,0 0 0 16,-3-9-24-16,3 9 1 16,0 0-65-16</inkml:trace>
  <inkml:trace contextRef="#ctx0" brushRef="#br1" timeOffset="137268.78">15926 11294 92 0,'9'5'0'0,"11"3"2"15,-20-8 1-15,0 0 4 0,-11-2 0 16,-2-5-6-16,4 3 1 16,6 2 5-16,3 2 0 15,-10-7-7-15,10 7 0 16,10-11 2-16,1 4 1 15,2-2-3-15,1 2 0 16,1 0-1-16,9-1 1 16,9 1 8-16,-3-2 0 15,-1 2-13-15,-5 3 1 16,-1 4 7-16,-9 0 0 16,-2 0-3-16,-3 4 1 15,-6-1-1-15,-6 7 0 16,-6 6 0-16,-3-4 0 15,-8-3 5-15,2 4 0 16,-8 3-14-16,5-3 0 16,-1 3 9-16,9-3 0 15,0-2-2-15,4-1 1 16,5-6 16-16,4-4 0 16,-7 9-16-16,7-9 0 15,0 0-1-15,11-4 1 0,8 3 2 16,-5-1 1-16,7 0-4 15,3 2 1-15,3 2 2 16,-1 0 1-16,0-1-3 16,-2 5 0-16,-2-1 2 15,1 4 1-15,-3 4-14 16,-11-1 0-16,-1 1 11 16,-12 5 1-16,-15 2 7 0,-3 2 0 15,-6-6-8-15,1 5 0 16,-6-3 1-16,-1 2 0 15,5 0 5-15,-1-2 0 16,6-5-6-16,0-4 1 16,6-6 0-16,3-1 1 15,6-4-2-15,-2-5 0 16,3-5-18-16,6-3 1 16,8-5-25-16,-1 4 0 15,5 0 30-15</inkml:trace>
  <inkml:trace contextRef="#ctx0" brushRef="#br1" timeOffset="138841.68">16887 11206 79 0,'-12'10'0'15,"-4"3"1"-15,3-13 0 16,2-11 3-16,3 4 1 16,7 0 2-16,-7-2 1 15,5 5-7-15,-14 4 1 16,-11 0 6-16,2 4 0 15,0-1-9-15,2 3 1 16,-1-3 5-16,6 3 0 16,4 1-5-16,2-1 1 15,10-1-2-15,3-5 1 16,-6 13 1-16,21-3 0 16,7-2-3-16,8 1 1 15,7 1 7-15,-12-2 1 16,3-3-7-16,4 0 0 15,-3 1-1-15,-5-1 0 0,-2 2 2 16,-7 2 1-16,-6 1-8 16,-9 0 1-16,0 3 7 15,-9 1 0-15,2 1-2 16,-6-1 0-16,2 2 1 16,-11-3 1-16,-6 0-1 15,4-1 0-15,-4-4-1 16,8 1 0-16,-2 0 5 15,3-6 0-15,4 1 0 0,4-4 0 16,6-6-5-16,5-1 0 16,5-5 0-1,12-6 1-15,3-6 1 0,4 1 1 16,6-4-2-16,-6 1 0 16,-4 3 0-16,0-6 0 15,-7-3-1-15,0 8 1 16,0 4-1-16,0-1 1 15,0 3-3-15,-4 1 1 16,-3 5 1-16,-2 5 0 16,-4 5-32-16,0 2 0 15,0 0-38-15</inkml:trace>
  <inkml:trace contextRef="#ctx0" brushRef="#br1" timeOffset="139519.97">17313 11128 93 0,'-11'0'0'16,"-9"-7"2"-16,9 3 0 16,2 3 3-16,-12 2 1 15,-3 5 4-15,-3-1 1 16,-1 2-11-16,0 2 0 16,4 2 2-16,7 0 0 15,5 2 8-15,0-4 0 16,9 1-14-16,5 1 0 15,7 0 9-15,7 0 0 16,8 0-9-16,1-2 0 16,8 3 5-16,-4 1 1 15,-3 0 1-15,2-1 0 16,-4 1-9-16,-7-1 0 16,-6 5 8-16,-2-5 0 15,-5 5-2-15,-4-1 1 16,0-2-1-16,-13 6 1 15,-2 4-1-15,-2-6 0 16,6-4 6-16,-6 2 1 0,-3 0-12 16,4-3 0-1,-1-4 5-15,0-5 0 0,6-6 1 16,6-7 0-16,-1-6 3 16,6-6 0-16,8-8-4 15,4 0 0-15,0-2 0 16,2 6 0-16,1 2 2 15,4 1 1-15,3-1-3 16,-7 3 0-16,5 0 1 0,-5-2 1 16,-1-3-2-16,-1 5 0 15,0 2-9-15,0 2 1 16,0-2-2-16,-4 7 0 16,2 2-47-16,-3 6 0 15,-3-1 60-15</inkml:trace>
  <inkml:trace contextRef="#ctx0" brushRef="#br1" timeOffset="140150.69">17666 11123 118 0,'0'0'0'15,"0"0"1"-15,0 0 1 0,-4 11 6 16,-3-4 1-16,2 0-8 16,-5 0 1-16,-3-1-2 15,2 3 0-15,0 0 9 16,-2-2 0-16,6 0-9 16,-1-2 1-16,1-3-1 15,7-2 0-15,-7 6-4 16,7-6 1-16,0 0 8 15,5-6 0-15,8-3-5 16,4 2 1-16,-6 2-3 16,2-4 1-16,2 0-3 0,-4 1 1 15,-4 3 6-15,10 3 0 16,1 2-8-16,4 0 0 16,4 0 5-16,-7 11 0 15,-6 7 6-15,-10-2 0 16,-1 2-8-16,-11 2 1 15,-11-5 1-15,-3 3 1 16,-2 1-2-16,1 5 1 16,-8-3 3-16,6 3 0 15,8-2-3-15,-3-4 0 16,9-6-1-16,2-1 0 16,7-4 1-16,3-7 0 15,-2 11 2-15,7-11 1 16,10-4-3-16,5-1 0 15,6-4 0-15,-4 2 0 16,2 0 0-16,-3 1 0 0,-1-1 0 16,-1 2 0-16,-3-6 1 15,1 4 0-15,-4-1-1 16,-2 5 0-16,-2-1-5 16,0 2 1-16,1 1-25 15,1-1 0-15,-2 2-38 16</inkml:trace>
  <inkml:trace contextRef="#ctx0" brushRef="#br1" timeOffset="143061.1">18444 11143 98 0,'-7'5'0'15,"-5"2"1"-15,-2-1 0 16,-7-1 8-16,-3-10 0 16,-2-3 1-16,1 8 0 15,2 9-13-15,-1 0 1 16,11 0 2-16,-9 6 0 15,0 1 0-15,6-3 1 16,1-4-1-16,6 0 0 16,5-2 1-16,11-2 1 15,10-1 3-15,7-2 0 16,7-4-8-16,4 0 0 16,8 0 2-16,-6 2 1 15,2 2 0-15,-12 0 1 0,-3 0 0 16,-2 5 0-16,-5 2 2 15,0 2 0-15,-12 0-3 16,-7 5 0-16,-11 4 0 16,-3 1 0-16,-6 5 0 15,-4-7 0-15,-6 3 3 16,7 0 0-16,-1-1-3 16,4-4 0-16,5-3 0 0,0-3 0 15,10-6 4-15,-2-1 0 16,-2-6-5-16,9-5 1 15,0-6 0-15,6-7 0 16,10-5 2-16,-1-4 0 16,9-5-1-16,1 3 0 15,2-5-1-15,-1 2 0 16,1 0 1-16,-9 5 0 16,3 2 0-16,-8 5 1 15,0 6-2-15,-8 3 0 16,1 3-2-16,-4 10 0 15,-7-6-19-15,7 6 0 16,0 0-66-16</inkml:trace>
  <inkml:trace contextRef="#ctx0" brushRef="#br1" timeOffset="143716.46">18693 11193 105 0,'0'0'0'0,"19"11"10"15,-19-11 1-15,3-13-8 16,-4 4 1-16,-1 2 8 0,2-2 0 16,0 0-13-16,3 0 1 15,1 2 2-15,5-2 0 16,6 0-5-16,2 2 1 15,-1-1 4-15,8 3 0 16,-1 1-1-16,-7 1 0 16,6-1-1-16,-10 2 0 15,0 2 0-15,-2 4 1 16,-3 7 0-16,-1 0 1 16,-8 3-5-16,-7 4 0 15,-4 2 4-15,-8-2 1 16,-3 0-7-16,8-6 1 15,-5 1 8-15,8-6 0 16,4 1-8-16,9-8 1 16,-7 10 3-16,7-10 1 15,0 8 0-15,0-8 1 16,11 7-5-16,-6-2 0 16,6 1 3-16,1-3 0 15,10-3 3-15,-6 0 0 16,5 0-8-16,-5 0 1 15,-1 0 4-15,2 2 0 0,-4 2 1 16,-4 1 1-16,-5 0-2 16,-4 4 1-16,-8 0-1 15,-5 6 1-15,-5 1-1 16,-6 4 0-16,-8 0-1 16,10-2 1-16,4-4 0 15,-1 1 0-15,4-3 0 0,4-3 0 16,6-3 0-16,5-6 0 15,-9 7-8-15,9-7 0 16,5-7-33-16,12-8 1 16,-2 1 11-16</inkml:trace>
  <inkml:trace contextRef="#ctx0" brushRef="#br1" timeOffset="144096.81">19244 11042 112 0,'-8'7'0'16,"3"5"10"-16,1-4 0 16,8 1-8-16,-4 3 0 15,2 4-2-15,-4 6 0 16,-2-2 7-16,1 3 0 16,-7 4-7-16,-1-7 0 15,-2-2 3-15,6-3 0 16,-8-6-4-16,2 5 1 0,0 1 0 15,2-3 1-15,4-1-1 16,-2-4 0-16,7-1 1 16,2-6 1-16,9 5-1 15,0-10 1-15,10-3-2 16,-6 3 1-16,1-2-1 16,12-2 0-16,7-2 0 15,-7 6 1-15,6-3-1 16,-6 5 0-16,-2 1 2 0,3 2 0 15,7 2-2-15,-12 0 0 16,-6-1-5-16,-3 1 1 16,-3 0-37-16,-10-2 1 15,0 0-5-15</inkml:trace>
  <inkml:trace contextRef="#ctx0" brushRef="#br1" timeOffset="144368.71">19543 11036 93 0,'0'0'0'16,"-4"-12"12"-16,3 4 0 15,1 1 2-15,0 7 1 16,-2-7-13-16,2 7 1 16,-17 14 2-16,8 10 1 15,-6 3-6-15,6 5 1 16,-6 4 0-16,6-3 1 0,-2-3-1 15,2 3 0-15,-1 3 0 16,5-4 0 0,-3 3 0-16,7-6 1 0,-3-2-2 15,0-8 1-15,4-2-12 16,6-5 0-16,-4 1-97 16</inkml:trace>
  <inkml:trace contextRef="#ctx0" brushRef="#br1" timeOffset="145166.84">19759 10652 96 0,'0'0'0'0,"2"27"5"16,6-30 0-16,4-12-2 15,0 2 1-15,0 1 7 0,0 5 0 16,4 7-8-1,4 9 1-15,5 10-2 0,-11 0 0 16,5 4-2-16,-4-7 0 16,-3 2 7-16,5-2 1 15,0-3-9-15,-2 0 1 16,-1-8 0-16,3 2 0 16,0-7 0-1,-5 0 0-15,-2 0-4 0,-3-5 0 16,0-2-2-16,5-1 1 15,-1-1-3-15,-2-9 0 16,0-7 4-16,-3 0 1 16,-8-4 1-16,-2 6 1 15,2 1 0-15,-1 4 1 16,-8 5 0-16,3 1 0 16,3 5 0-16,-16 10 0 15,-1 10 4-15,2 7 0 16,-6 7-4-16,-4-2 0 15,4 0 11-15,2-1 0 16,4-1-13-16,-4 0 1 0,-2 3-1 16,8-10 1-16,-3 0 2 15,9-5 0-15,0-4 7 16,7 0 1-16,1-1-11 16,4-6 0-16,0 0-9 15,9-4 0-15,3 1 6 16,0-1 0-16,1 2-81 15</inkml:trace>
  <inkml:trace contextRef="#ctx0" brushRef="#br1" timeOffset="145751.6">20528 10537 103 0,'0'0'0'0,"-9"-2"1"0,10-11 1 16,10-3-1-16,-1 3 1 16,-7 1 6-16,1 3 0 15,2 9 5-15,-6 0 1 16,0 9-14-16,-6 7 0 16,1 6 3-16,-7 8 1 15,0 8-1-15,0-2 1 16,0 2-4-16,2-9 0 15,5 0 1-15,-3-2 0 16,8-4 0-16,-1-3 0 16,-1-2-1-16,2-3 0 15,2-3-13-15,9-3 0 16,5-5-54-16,6-6 0 16,2 0 80-16</inkml:trace>
  <inkml:trace contextRef="#ctx0" brushRef="#br1" timeOffset="146099.84">20766 10726 114 0,'0'0'0'0,"0"16"1"16,0-9 1-16,0 1 0 15,8-1 1-15,-1 0 6 16,2 0 1-16,8-1-3 15,1-6 1-15,14-6-8 16,-10 3 0-16,-2-3 4 0,0-1 0 16,-7-6-4-16,-2-10 0 15,1-4 2-15,-12 2 0 16,-10-1-2-16,-1 1 0 16,-4 2 1-16,-7 8 0 15,-5 6-2-15,3 6 1 16,0 5 0-16,1 10 0 15,5 12 0-15,-1-8 1 16,6 5-1-16,6-3 0 16,7 4-27-16,4-6 0 15,-1 1-50-15</inkml:trace>
  <inkml:trace contextRef="#ctx0" brushRef="#br1" timeOffset="146449.6">21202 10688 99 0,'-17'7'0'0,"-7"6"1"16,26-4 1-16,20-2 5 16,-1 0 1-16,3 1 21 15,4-8 0-15,7-6-29 16,5 1 1-16,8-4-1 15,-5-2 0-15,-4-2 2 16,-14-12 0-16,-2-13-1 16,-12 8 0-16,-9 1 0 0,-10 0 0 15,-8 7 0 1,-8 1 0-16,-4 6-1 0,-7 13 0 16,-10 4 0-16,5 13 0 15,-5 8-1-15,5 9 1 16,-3 10-19-16,12-2 1 15,3 5-51-15,12-7 1 16,-5 3 80-16</inkml:trace>
  <inkml:trace contextRef="#ctx0" brushRef="#br2" timeOffset="164430.78">14825 7999 11 0,'0'0'0'15,"0"0"1"-15,0 0 1 16,0 0 10-16,0 0 1 16,0 0-8-16,0 0 1 0,0 0 2 15,0 0 1-15,0 0 0 16,0 0 1-16,0 0-7 16,0 0 1-16,0 0-1 15,0 0 1-15,0 0-1 16,0 0 0-16,0 0-3 15,0 0 1-15,0 0 0 16,0 0 0-16,0 0 5 16,0 0 1-16,5 20-1 0,5-7 0 15,-1-1-3-15,4-6 1 16,3 1-5-16,18-10 1 16,6-10 0-1,18-7 0-15,12-5 10 0,42-27 1 16,29-24-66-16,21 0 1 15,5 0 32-15</inkml:trace>
  <inkml:trace contextRef="#ctx0" brushRef="#br2" timeOffset="167097.34">16234 12268 84 0,'-13'18'0'0,"-11"12"9"15,17-26 0-15,11-17-8 16,-4 13 1-16,-13-10 0 16,-4 10 0-16,2 5 11 15,-7 2 0-15,-4 6-7 16,2-2 0-16,2 0-1 16,7-2 0-16,-1-2-6 15,5-2 1-15,1 1 4 0,1-3 1 16,6 1-6-16,3-4 1 15,0 0-1-15,5-9 0 16,12-4 2-16,5-3 1 16,7-4-7-16,5 6 1 15,3-1 4-15,0 3 0 16,0 1 5-16,-10 2 0 16,-3 2-7-16,10 1 1 15,-1 4 1-15,-7 2 1 16,-8 0-2-16,-3 8 0 15,-15-1 3-15,-7 11 0 16,-6 7-3-16,-11 2 1 16,-8 9 0-16,-7 2 1 15,-3 0-1-15,-2 0 0 16,-4 0 0-16,7-6 1 16,4-1 0-16,6-4 0 15,6-4-1-15,5-6 0 16,4-5 0-16,4-1 0 15,3-6 0-15,9-5 1 0,-3 8 0 16,15-10 1-16,9-4-2 16,-1 1 0-16,10 0 0 15,-1-1 0-15,6 3 0 16,2-1 0-16,0-1 0 16,-4 1 1-16,1 0-1 15,1 1 1-15,2 1-1 16,-6-2 1-16,1-1-1 0,-8 1 0 15,-8 1-5-15,5-5 0 16,-7 3-10-16,1-2 0 16,2 1-31-16,1-4 1 15,3-1 26-15</inkml:trace>
  <inkml:trace contextRef="#ctx0" brushRef="#br2" timeOffset="168013.58">16717 12354 57 0,'-15'13'0'15,"-7"10"2"-15,22-23 0 16,0 0 3-16,0 0 0 16,11-12 1-16,-11 12 1 15,7-11-3-15,-7 11 1 16,0 0-2-16,0 0 0 15,0 0 0-15,0 0 0 16,0 0-3-16,0 0 1 0,11 5 0 16,-11-5 0-16,11 6-1 15,-11-6 1-15,10 3-1 16,-10-3 0-16,0 0 3 16,0 0 0-16,0 0-3 15,0 0 0-15,0 0 0 0,0 0 0 16,0 0 0-16,0 0 0 15,0 0 5-15,0 0 1 16,0 0-6-16,0 0 0 16,0 0 3-16,0 0 1 15,0 0-5-15,0 0 0 16,0 0 1-16,0 0 1 16,0 0 0-16,0 0 1 15,0 0-2-15,0 0 0 16,0 0-2-16,0 0 1 15,0 0 1-15,0 0 0 16,0 0 5-16,0 0 0 16,0 0-5-16,0 0 0 15,0 0 3-15,0 0 1 16,0 0-4-16,0 0 0 16,0 0-4-16,0 0 0 15,0 0 8-15,0 0 1 16,0 0-11-16,0 0 0 15,0 0 18-15,0 0 1 16,0 9-16-16,-2-1 0 0,0-1 4 16,2 4 0-16,0-4-2 15,-6 6 1-15,4 5 1 16,2-4 0-16,2 4 0 16,4 0 1-16,-2 0 0 15,-1-2 0-15,6 1-2 16,3-3 0-16,0-1 0 15,9-6 1-15,7-4 1 0,-4-12 0 16,1-5-2-16,-1-4 1 16,-1-4-1-16,-1-3 1 15,-6-4 0-15,3 4 0 16,-4 0-1-16,-6-2 1 16,-5 0-1-16,-4 3 1 15,-12 1-1-15,-2 6 1 16,-12 5-1-16,-6 6 0 15,-5 8 0-15,12 2 0 16,-1 5 0-16,-9 5 0 16,-8 8 0-16,14-2 0 15,3 1 0-15,5 6 0 16,8 2-8-16,12-3 1 16,4-1-13-16,7-7 1 15,-5 0-67-15</inkml:trace>
  <inkml:trace contextRef="#ctx0" brushRef="#br2" timeOffset="169099.34">17541 12196 73 0,'-15'5'0'0,"-17"-1"6"0,32-4 0 16,13-9-1-16,-5 5 0 16,3 0-2-16,-11 4 1 15,11-9 1-15,-11 9 0 16,0 0-5-16,-11 0 1 16,-8-1-1-16,3 2 1 15,-7 1-1-15,-1 2 0 16,0 1 2-16,-1 2 0 15,2 2 2-15,-2 1 0 16,2 0 0-16,1 3 1 16,-2-6-5-16,9 2 0 15,2 0-2-15,2-5 0 16,6-1 6-16,5-3 1 16,-8 9-7-16,8-9 0 15,0 9-1-15,0-9 0 16,4 8 12-16,-4-8 1 15,8 7-11 1,-3 9 0-16,1-7 1 16,-5-2 2-16,7 2 0 15,-3 0-2-15,-1-1 0 0,4-3 0 16,3 0 0-16,-8 1 3 16,10-4 1-16,4-1-6 15,1 1 1-15,8-2 6 16,-5 0 0-16,-5-2-9 15,1 2 0-15,-2-1 2 16,-4 1 1-16,-6 1 1 16,-5-1 1-16,8 13 4 0,-12 1 0 15,-4 8-4-15,-3 2 0 16,-2 1 1-16,-11 0 0 16,-3-5-1-16,-3 0 1 15,2-4-1-15,3-2 0 16,-11-3-1-16,11 0 1 15,1-2 0-15,3-5 0 16,7-1-2-16,4-1 0 16,7-2-35-16,3 0 0 15,0 0-30-15</inkml:trace>
  <inkml:trace contextRef="#ctx0" brushRef="#br2" timeOffset="170929.59">17904 12190 86 0,'-11'13'0'16,"-3"7"7"-16,14-20 1 0,13-9-7 16,-4 0 1-16,-2 1 10 15,-7 8 1-15,9-9 1 16,-9 9 1-16,-1 13-21 15,-7 5 0-15,3 9 6 16,-6 4 1-16,1 1-1 16,5 1 0-16,-1-1 3 15,3-3 0-15,1-4-3 16,0 2 0-16,-2 4 0 0,2-8 0 16,2-3 0-16,0-7 0 15,0-4-1-15,0-9 0 16,17 4-36-16,-4-15 0 15,0 2-8-15</inkml:trace>
  <inkml:trace contextRef="#ctx0" brushRef="#br2" timeOffset="171345.6">18171 12125 70 0,'-13'18'0'16,"-8"15"13"-16,21-33 1 15,11-11 3-15,-1 4 0 16,1 0-16-16,-2 12 1 16,-4 9-2-16,-5 4 0 15,-9 8 9-15,2-1 1 16,-2 0-6-16,-4 0 0 16,-8 4-3-16,3 2 1 15,-2 1-4-15,3-5 0 16,2-5 3-16,2-4 0 0,6-3 0 15,-2-5 0-15,5-4 0 16,4-6 0-16,0 0-2 16,0 0 0-16,15-16 2 15,-4 3 1-15,2-3-4 16,9 1 1-16,6 1 2 16,-6 3 1-16,-4 4-1 0,3 1 0 15,-9 3-1-15,3-1 0 16,2 2 0-16,-4 2 0 15,0 0-13-15,-6 2 0 16,2 2 9-16,-9-4 1 16,11 2-8-16,-11-2 0 15,0 0-68-15</inkml:trace>
  <inkml:trace contextRef="#ctx0" brushRef="#br2" timeOffset="171695.83">18409 12125 88 0,'-9'20'0'0,"-6"11"7"16,9-24 0-16,12-14-1 15,-6 7 0-15,0 0 12 16,-9 9 0-16,-3 7-13 16,3 2 0-1,2 7-7-15,-2 4 0 0,-2 5 4 16,3 1 1-16,3 1-3 0,3-6 0 16,2-1 0-1,2 0 0-15,-1-4 0 0,3-3 0 16,4-4-10-16,1-7 1 15,2-6-30-15,13-10 0 16,-6 0 4-16</inkml:trace>
  <inkml:trace contextRef="#ctx0" brushRef="#br2" timeOffset="171980.5">18756 11945 112 0,'-4'16'0'15,"-8"11"8"-15,12-27 1 16,-2-20 3-16,2 13 0 16,0 2-10-16,-8 14 0 15,1 9 1-15,-10 11 0 16,1 5-1-16,-5 2 0 16,5 2-1-16,-3 5 1 15,4 8 0-15,2-4 0 16,2 3-1-16,6-3 1 0,-1-2-1 15,4-11 0-15,1-5-2 16,2-2 1-16,1-2-2 16,6-6 1-16,-5-5-82 15,7-5 0-15,-9 0 100 16</inkml:trace>
  <inkml:trace contextRef="#ctx0" brushRef="#br2" timeOffset="172834.78">15793 12975 56 0,'-19'5'0'15,"-6"2"8"-15,-7 2 1 16,-1-1 4-16,1-1 1 15,-1-2-9-15,9 1 0 16,6-1 5-16,-1-1 1 16,6-1-11-16,10-3 1 15,-5 0 14-15,27 0 0 16,10-3-16-16,16-3 1 16,8-1 2-16,17-2 1 15,17-4-2-15,39-3 1 16,25-4-1-16,6 2 1 0,11-2-1 15,28-1 1 1,24-4 0-16,17-4 0 0,16-6-2 16,-9 5 1-16,7-1-1 15,-13 2 1-15,0 2 0 16,-23 7 1-16,-19 4-2 16,-26 7 1-16,-28 4 0 15,-26 3 0-15,-23 2-1 16,-20 5 0-16,-25 6 0 15,-24 2 0-15,-25 1-4 0,-22 1 0 16,-15 3-19-16,-5 1 1 16,3 3-70-16</inkml:trace>
  <inkml:trace contextRef="#ctx0" brushRef="#br2" timeOffset="-199285.03">15991 13292 103 0,'-12'5'0'15,"-2"3"5"-15,14-8 1 16,-10-2-5-16,10 2 0 15,0 0 26-15,0 0 0 16,0 0-27-16,0 0 0 16,-5 7-2-16,-10 0 0 15,-1 1 2-15,3 1 0 16,0 0 0-16,2-2 0 16,-1 0 0-16,3-2 1 15,2 1 0-15,-1-3 1 16,1-1-2-16,7-2 0 15,0 0 0-15,0 0 1 0,9-9 0 16,1 2 0-16,2-4-1 16,0-3 0-16,4-6-1 15,8 2 0-15,4 0 1 16,-8 3 0-16,2 3 1 16,-1 5 0-16,-6 3-1 15,-1 4 1-15,7 5-1 0,-10 6 0 16,-8 7 0-16,-4 6 1 15,-7 3-1-15,-5-2 1 16,-2 2-1-16,-9 5 1 16,2 5-1-16,-2-3 1 15,-3 2-1-15,3-5 0 16,1-3 0-16,-1-2 1 16,0-7-1-16,8-4 1 15,1-4-1-15,0-2 0 16,11-4 0-16,4-5 1 15,-11 0-1-15,11 0 0 16,0 0 0-16,0 0 0 16,11-12 0-16,-1 3 0 15,3-1 0-15,0 3 1 16,1 0-1-16,8 3 1 16,3 3-1-16,-5 1 1 15,-4 3-1-15,5 1 0 16,-6 1 1-16,1 1 0 15,1-1-2-15,-4-1 1 0,-6-1-5 16,1-1 0-16,-1-2-58 16,-7 0 0-16,0 0 45 15</inkml:trace>
  <inkml:trace contextRef="#ctx0" brushRef="#br2" timeOffset="-188716.11">16454 13256 66 0,'0'11'0'0,"0"5"4"15,0-16 0-15,0 0 7 16,0 0 0-16,0-7 2 15,0 7 0-15,-2-7-13 16,2 7 0-16,-1-8 0 16,1 8 0-16,0-7 6 15,0 7 0-15,0 0-4 16,0 0 0-16,0 0-2 16,0 0 0-16,11-12 1 15,-6 3 0-15,6-2 0 0,6 2 1 16,0-2-2-16,-5 4 1 15,3 1 8-15,-2 3 1 16,0-1-11-16,-2 4 0 16,-2 0 2-16,3 2 0 15,-5 1 1-15,-2 1 1 16,5 2-4-16,-8 1 1 16,-1 0 0-16,-2 4 0 15,-1 3-7-15,-17 2 0 16,-5 2 8-16,8-3 0 15,1-3-1-15,-2 1 0 16,10-2 3-16,-2 0 0 16,-3-2-5-16,9-2 1 15,-3 0 3-15,6-7 0 16,0 9-1-16,0-9 0 16,0 0-1-16,8-2 0 15,5 1 0-15,3-1 1 0,3-2-2 16,-5 2 1-16,7-1 0 15,-6 3 0-15,-3 0-1 16,-2 3 1-16,-1 1-4 16,-2 3 1-16,-1 2 2 15,-6 7 1-15,-6 4 2 16,-1 2 1-16,-2 0-4 16,-10-3 1-16,1 1 0 15,-3-2 1-15,5-1-1 0,-5-3 0 16,5 0 0-16,-6-1 1 15,-2 0-1-15,3-3 1 16,7-2 2-16,1-3 0 16,0-1-3-16,-2-3 0 15,0 1 1-15,0-4 1 16,1-1-5-16,1-1 0 16,2-1-7-16,1 1 0 15,8 1-12-15,2 3 0 16,0 0-45-16</inkml:trace>
  <inkml:trace contextRef="#ctx0" brushRef="#br2" timeOffset="-186793.03">16911 13171 53 0,'0'9'0'15,"-2"4"9"-15,9-17 1 16,10-10-3-16,-6-1 1 16,2-3 4-16,-8 6 1 15,3 1-12-15,-8 11 1 16,3-9 2-16,-6 18 0 15,-8 7 4-15,-4 9 1 16,-5 8 0-16,-3 3 1 0,7 4-8 16,-8 1 0-16,2 1-2 15,-1-1 0-15,9 1 2 16,1-10 0-16,3-5-2 16,9-5 0-16,1-8 2 15,0-3 0-15,9-7-2 16,-2-3 0-16,2-2 1 15,3-10 1-15,8-9-2 0,-5 2 0 16,-1-4 0-16,-1 1 1 16,-2-5-1-16,-3 6 0 15,-6 4 0-15,-1 4 0 16,-1 4 0-16,-12 7 0 16,-9 4-3-16,1 6 1 15,-2 4 1-15,0 3 1 16,1 2-3-16,8 2 1 15,8 2-15-15,-4-3 1 16,1-1 7-16,16-1 0 16,1-1-70-16</inkml:trace>
  <inkml:trace contextRef="#ctx0" brushRef="#br2" timeOffset="-186043.4">17433 13133 90 0,'-13'15'0'0,"-11"10"10"0,24-25 0 16,0 0-7-16,0 0 0 16,4-11 3-16,-4 11 0 15,0 0 0-15,-7 4 1 16,-12 3-7-16,6-2 0 16,-1 3 3-16,-7 1 0 15,-3 2-9-15,0-2 0 16,-2-2 8-16,4-2 0 15,4 1-3-15,3-3 0 16,-4 1 9-16,8-2 0 16,6-1-10-16,5-1 0 15,-9 2-1-15,9-2 0 16,0 0 8-16,0 0 0 16,0 0-5-16,0 0 0 15,9 0-3-15,-9 0 0 16,13 2 3-16,-8 2 1 15,5-1-4-15,-10-3 0 16,11 11 2-16,-10-4 0 16,-1 2 1-16,0 0 0 15,0-2 1-15,2 1 1 16,-2-1-2-16,6 0 0 0,-1-1 7 16,-5-6 1-16,13 9-7 15,-13-9 0-15,13 9-1 16,-2-4 0-16,2 2 0 15,-2 0 0-15,0-1 1 16,1 3 1-16,-5 0-2 16,-2 0 1-16,-3 0 1 0,-7 7 1 15,-8 4-2-15,-7-2 0 16,-3 2 0-16,-3-2 1 16,-3 0-1-16,-1-4 0 15,6-3-1-15,2-2 1 16,4-3-1-16,-1-3 0 15,6-1-10-15,6-2 1 16,0 0-30-16,7 0 1 16,0 0-10-16</inkml:trace>
  <inkml:trace contextRef="#ctx0" brushRef="#br2" timeOffset="-182935.77">17845 13186 58 0,'0'0'0'0,"8"11"8"15,-3-17 1-15,5-7 16 16,-1 4 1-16,-2-1-26 16,1 1 0-16,-7 1 5 15,-1 8 1-15,8-7-1 16,-8 7 0-16,2 7 0 0,-4 8 0 15,-7 6-1-15,-3 7 1 16,-4 6-4-16,-3 0 1 16,5 2 0-16,2-2 0 15,3 1-1-15,4-3 0 16,-3 1-1-16,-1-8 1 16,0-7-1-16,1-2 1 15,-1-3-4-15,6-2 1 16,3-4-21-16,0-7 1 15,9 2 16-15,-4-6 0 16,5 0-75-16</inkml:trace>
  <inkml:trace contextRef="#ctx0" brushRef="#br2" timeOffset="-182351">18108 13206 107 0,'-15'9'0'0,"-7"5"1"15,22-14 0-15,5-18 0 0,1 5 0 16,1-1 5-16,2 1 0 15,-1 1 12-15,-6-1 1 16,0 2-19-16,1 2 1 16,-3 4 0-16,0 5 0 15,-3-11-1-15,3 11 1 16,0 0 0-16,0 0 1 16,0 0-2-16,0 0 0 15,5 7 0-15,6-1 0 16,9-1 0-16,3-1 0 15,3-4 0-15,1-4 0 16,6-3 1-16,-7 1 0 16,4-1 0-16,-8 2 0 15,2-1-1-15,-5 3 1 16,-7 1-1-16,1 0 1 16,-3 2 0-16,-8 7 0 15,-2 6-1-15,-2 9 1 16,-8 5-1-16,-3 5 1 0,-3 4 0 15,-1 2 0-15,2 4-1 16,3-6 1-16,-1-2 0 16,2 2 0-16,-1-2-1 15,1-5 1-15,-2-4-2 16,4-7 1-16,5-5-11 16,-3-4 0-16,5-5-43 15,2-4 1-15,0 0 30 0</inkml:trace>
  <inkml:trace contextRef="#ctx0" brushRef="#br2" timeOffset="-182093.99">18178 13451 119 0,'-9'-2'0'15,"-6"-3"8"-15,15 5 0 16,2-15 7-16,1 6 0 15,9 0-13-15,0 0 0 16,1-2-2-16,2 0 1 16,2 1 0-16,-1-1 1 15,7 2-2-15,-9 0 0 16,7 2-2-16,-3-1 1 16,6 1-7-16,-4 2 1 15,3-1-37-15,3-1 1 16,-2 0 6-16</inkml:trace>
  <inkml:trace contextRef="#ctx0" brushRef="#br2" timeOffset="-181643.09">18666 13124 113 0,'-4'13'0'0,"-3"9"13"0,5-13 1 15,0-4-4-15,2-5 1 16,5 0-13-16,14-5 1 16,-3-3 2-16,10-1 1 15,6-3-2-15,-5-1 1 16,9-1-1-16,-11 5 1 16,3 3-1-16,2-1 1 15,-4 2 0-15,-4-1 0 16,-7 3 1-16,-3 3 1 15,-2 0-1-15,-8 9 0 16,-6 3-1-16,-4 3 1 16,-4 5-1-16,-1 3 0 15,1 4 0-15,0 4 0 16,-3 3-1-16,-2 2 1 16,8 4 1-16,-6-2 0 15,8-2-2-15,-2 2 0 16,-3-1 0-16,7-6 0 15,-1-7 0-15,4-3 1 16,2-3-2-16,2-5 0 16,6-4-4-16,-1-4 1 0,4-3-31 15,2-4 1-15,2 0-35 16</inkml:trace>
  <inkml:trace contextRef="#ctx0" brushRef="#br2" timeOffset="-181370.81">18812 13487 116 0,'-10'-2'0'15,"-4"-3"19"-15,2-3 1 16,9-1-15-16,-5 0 0 16,7-1-4-16,13-5 1 15,12-3 1-15,-3 4 1 16,5 1-1-16,7 2 1 15,-2 0-4-15,1 2 1 16,-5 0-1-16,5 4 1 16,-4 0-1-16,-3 1 1 15,3 2-3-15,-8 0 0 16,-5 2-29-16,2 0 0 16,-2 0-47-16</inkml:trace>
  <inkml:trace contextRef="#ctx0" brushRef="#br2" timeOffset="-180322.97">19510 12585 49 0,'2'11'0'0,"1"7"25"15,-3-18 1-15,0-22-15 16,0 10 0-16,0-1-6 15,0 1 0-15,2 3 3 16,9 10 0-16,10 8-5 16,-5 4 1-16,6 5 2 0,-1 2 1 15,-3 3-7-15,1-3 1 16,-4-2 0-16,-3-3 1 16,0-1-1-16,-3-3 0 15,-2 0-1-15,2-8 1 16,2-1-1-16,2-2 0 15,2-4 0-15,2 3 0 16,-2-7 0-16,-4 3 0 16,-2-6-15-16,-4-3 0 15,-5-4 10-15,0 3 0 16,0 3 6-16,-1 3 1 16,-1 1-5-16,2 8 0 15,-9-9 9-15,9 9 1 16,-10 0-9-16,3 8 0 15,-8 4 8-15,0 1 0 16,1 3-3-16,-12 0 1 16,-8 2-9-16,-1-3 1 15,0-1 4-15,4 1 0 16,-2-3 6-16,1 1 0 0,4-2-7 16,6-2 0-16,4-4 1 15,1 2 1-15,10-7-4 16,7 0 0-16,4-9 3 15,8-1 0-15,9-5 1 16,5 2 0-16,-1-1-1 16,1 3 0-16,4 2-1 0,-4 2 1 15,1-4-3 1,-4 4 1-16,-7 0 1 0,1 1 0 16,-2 1-7-16,-6 0 1 15,-4 1-4-15,7 0 1 16,-7-1-39-16,-5 5 0 15,0 0 53-15</inkml:trace>
  <inkml:trace contextRef="#ctx0" brushRef="#br2" timeOffset="-180044.41">19704 12419 104 0,'2'22'0'16,"0"9"3"-16,-2-31 1 15,0 0 3-15,0 0 0 16,0 0 3-16,-8 9 1 0,-1 7-3 16,3 0 0-16,12 4-5 15,-6 3 0 1,5 3-3-16,-3-3 0 0,0-5 0 16,2-2 0-16,0 1 1 15,-1-5 1-15,5 1-3 16,-5-4 0-16,5-2-10 15,-5 2 0-15,7-7-19 16,4 0 0-16,-1-1-24 16</inkml:trace>
  <inkml:trace contextRef="#ctx0" brushRef="#br2" timeOffset="-179727.08">20136 12367 116 0,'-15'14'0'16,"-9"10"0"-16,24-17 1 15,11-7 8-15,-1 4 1 16,-5-4 4-16,1 12 1 16,-4 6-13-16,-1 8 0 15,1 6-2-15,0-5 1 16,2 4 0-16,-4-8 1 15,0-3-1-15,0-2 0 16,-4-2 0-16,4 1 0 16,4-5-1-16,-4-5 1 15,2 1-4-15,-2-8 0 0,2 10-2 16,-2-10 0-16,9 0-36 16,-2 0 1-16,1-3-7 15</inkml:trace>
  <inkml:trace contextRef="#ctx0" brushRef="#br2" timeOffset="-179177.3">20535 12484 109 0,'0'0'0'16,"-15"-3"1"-16,15 3 0 15,-9 5 30-15,5 8 0 16,1 6-31-16,-1 5 0 15,2-2 0-15,4-3 1 16,4-1-1-16,7-5 0 16,9-4 1-16,0-2 0 15,-2-1 0-15,10-6 0 16,-3-6-1-16,5-6 1 16,-3-8 0-16,-3 2 0 0,-4-4-1 15,-5-1 1-15,-6-3 0 16,-5 1 0-16,-12-2-1 15,-5 2 0-15,-6-2 0 16,1 7 0-16,-6 6 0 16,-4 5 1-16,-6 5-1 15,7 8 0-15,1 5 0 0,-2 10 0 16,2 3 0-16,1 9 0 16,11 5 0-16,2-2 0 15,8-1-3-15,6-3 0 16,7-1-25-16,10-4 0 15,3 1 26-15,0-10 1 16,0 2-85-16</inkml:trace>
  <inkml:trace contextRef="#ctx0" brushRef="#br2" timeOffset="-178827.23">21016 12484 118 0,'0'15'0'16,"-2"8"13"-16,0-3 1 15,-4-2-13-15,4 2 1 0,2 0 6 16,12-6 1 0,10-1-6-16,4-4 1 0,10-6-1 15,1-6 0-15,11-8-2 16,-3-5 1-16,3-6-1 15,-8-3 0-15,-3-4 2 16,-11 0 1-16,-5-7-2 16,-16 2 0-16,-9-2-2 15,-8 7 0-15,-12 5 0 16,-8 15 0-16,-7 9 0 16,2 9 0-16,0 11-11 0,2 13 0 15,4 10-20-15,3-2 0 16,2 1-40-16</inkml:trace>
  <inkml:trace contextRef="#ctx0" brushRef="#br3" timeOffset="37306.51">14816 11395 13 0,'13'-5'0'0,"-1"-4"0"15,-2 5 1-15,-7 4 4 16,-3 0 1-16,0 0 0 16,0 0 0-1,-9 5-1-15,9-5 0 0,0 0-4 16,0 0 0-16,9-5 2 16,-9 5 0-16,11-9 0 15,-3 2 0-15,-3-2 0 16,7 0 1-16,4-8 4 15,-1 5 0-15,-6-1-5 16,4-8 0-16,-2-5 0 16,-2 3 0-16,1 3-2 0,-5-9 1 15,3-3 0-15,-3-1 0 16,3 1-1-16,1-6 0 16,2-2 2-16,4 1 0 15,1-1-2-15,3 4 1 16,3 0-1-16,-2 0 0 15,1-2 0-15,-1-4 1 16,-4-3-2-16,1 11 0 16,0 0 0-16,-1-2 1 15,-1 1-1-15,7-8 0 16,2-2 0-16,6 2 0 16,-2 1 0-16,-4-6 1 15,0-3-1-15,-2-1 0 16,-2-2 0-16,0-4 0 15,3 2 1-15,2 2 0 16,1 2-1-16,9-15 1 16,4-9-1-16,2 10 0 15,-2-5 0-15,-1 6 1 0,9 2-1 16,-7 4 0-16,5 3 0 16,-8-5 1-16,0-3-2 15,-10 12 1-15,-1 7 0 16,9-13 0-16,8-5 0 15,-12 15 0-15,0 10 0 16,1 2 0-16,-3 7-1 16,7-6 1-16,-7 7 1 0,4-10 1 15,2 0-2-15,-3 0 0 16,-3 0 0-16,7 0 0 16,2 4 2-16,7 2 0 15,3 3-3-15,3 3 0 16,9 3 1-16,-9 3 0 15,3-3 0-15,11-4 0 16,8-4 0-16,-13 11 1 16,-12 8-2-16,1-1 0 15,-4-3 2-15,-6 1 1 16,-2 3-4-16,-6 1 1 16,-2 4 2-16,-6 1 1 15,-9-3-1-15,5 6 1 16,-4-1-4-16,-2 0 1 15,0 3 4-15,-10-3 0 16,3 0 3-16,-6 4 1 16,0-9-7-16,0 9 0 0,2-9 0 15,-2 9 0-15,0 0 0 16,0 0 0-16,3-10 0 16,-3 10 0-16,10-11-1 15,-10 11 1-15,9-8 0 16,-9 8 0-16,0 0-52 15,-9 9 1-15,1 2 33 16</inkml:trace>
  <inkml:trace contextRef="#ctx0" brushRef="#br3" timeOffset="39344.15">17299 8149 83 0,'0'0'0'0,"0"0"7"16,0 0 0-16,0 0 6 15,0 0 0-15,0 0-10 16,0 0 0-16,0 0-2 15,0 0 1-15,0 0 3 16,0 0 0-16,0 0-5 16,0 0 1-16,0 0 1 15,0 0 1-15,44 0-4 16,-16 2 1-16,1 1 2 16,3 1 0-16,-5 2-3 0,-3 3 0 15,-3 1 3-15,-7 3 0 16,1-4-6-16,-7 9 1 15,-5 5 3-15,-6-1 0 16,-12 3 4-16,-4 4 1 16,-3-2-6-16,7-3 1 15,-1-4-1-15,-6-2 0 16,-6-4 1-16,8-1 0 16,-5-3 0-16,9-2 0 15,5-3 0-15,2-1 1 16,1-1-2-16,8-3 1 15,0 0 0-15,9-7 0 16,10-6 0-16,-3 3 0 16,1-1 6-16,7-4 1 15,0 1-7-15,6-6 0 16,-1 2 1-16,-5 0 1 16,-3 7-1-16,-8-1 0 15,-4 4-1-15,-9 8 0 0,5-9-4 16,-18 17 1-16,-12 1 3 15,1 7 0-15,-2-2 2 16,-4 1 0-16,2-1-2 16,4-3 0-16,8-2 0 15,-1-4 0-15,10-1 1 16,-3 0 0-16,9-4 0 16,-5-11 0-16,6-4-1 15,7-8 1-15,5-4-1 0,0 2 1 16,1 1-1-16,-1 6 1 15,4-2-1-15,-7 8 1 16,-1 3-15-16,-3 3 1 16,5-3-91-16</inkml:trace>
  <inkml:trace contextRef="#ctx0" brushRef="#br3" timeOffset="42817.06">17936 7998 31 0,'0'10'0'16,"0"7"9"-16,0-17 1 0,2-15 6 16,0 8 1-16,-1-2-12 15,-1 0 1-15,4 2 6 16,-4 7 0-16,8-9-8 16,-8 9 1-16,0 0 2 15,0 0 0-15,0 12-7 16,-2 1 0-16,0 9 0 15,-2 6 1-15,2 10 5 16,0 0 1-16,1 2-8 16,1 0 1-16,0-1 4 0,0-4 1 15,-2-3-7-15,-4-7 1 16,2-5 1-16,3-2 0 16,-5-5 3-16,2-2 0 15,4-2-3-15,-1 0 0 16,-1-6-4-16,2-3 1 15,0 0-28-15,0 0 0 16,0 0-31-16</inkml:trace>
  <inkml:trace contextRef="#ctx0" brushRef="#br3" timeOffset="45024.68">17626 8192 50 0,'9'0'0'15,"6"0"6"-15,-15 0 0 16,0 0 5-16,0 0 0 16,0 0-6-16,0 0 0 0,0 0 0 15,0 0 1-15,0 0-3 16,0 0 0-16,0 0-2 15,0 0 1-15,0 0 2 16,9 0 0-16,7-5-4 16,-5 1 0-16,6 1 1 15,-8 3 0-15,1-4-1 16,-5 2 0-16,3 2-1 16,-8 0 1-16,11 0-58 0,-11 0 1 15,0 0 69-15</inkml:trace>
  <inkml:trace contextRef="#ctx0" brushRef="#br3" timeOffset="45343.49">17614 8315 38 0,'10'-13'0'15,"3"-5"12"-15,-13 18 1 16,5-3-1-16,-5 3 1 16,0 0-8-16,9 0 0 15,6 0-2-15,-4 0 0 0,2 0-2 16,0 0 0-16,4 0 4 15,-6 0 0-15,-6 0-4 16,5 0 0-16,-7 0-21 16,7 0 0-16,-3 0-30 15</inkml:trace>
  <inkml:trace contextRef="#ctx0" brushRef="#br3" timeOffset="47727.47">18557 8012 42 0,'-10'7'0'16,"-1"-1"0"-16,6-3 1 15,-3-3 6-15,8 0 0 16,-9-5-2-16,2 1 0 15,-10 1-2-15,4-1 1 0,-2 2-1 16,-1 2 0-16,-5 6-3 16,5-6 1-16,-3 3-1 15,5-3 1-15,2 4-1 16,-2 1 1-16,-3-1-1 16,4-4 0-16,4 2 1 15,0-1 0-15,-1 1-1 16,10-2 1-16,-11 4-1 15,11-4 0-15,-13 3 0 0,8 1 1 16,-3 2 0-16,8-6 0 16,-12 3-2-16,12-3 1 15,-12 6 0-15,12-6 0 16,0 0-1-16,0 0 1 16,0 0-1-16,0 0 1 15,-9 10 1-15,6-1 0 16,3 0 0-16,-2 0 0 15,2-1 0-15,0 1 1 16,2-4 1-16,-2-5 0 16,1 11-2-16,-1-11 1 15,11 12 3-15,1-8 0 16,0 1-4-16,5-1 1 16,3 0-2-16,4-2 0 15,-1-4 0-15,-1 2 1 16,-4-2-1-16,3 2 0 15,-7-2 0-15,5 2 0 16,-4 2 1-16,-2 0 1 0,-4 3-2 16,-2-1 0-16,-3 1 0 15,-12 6 0-15,-8 3 4 16,-1 3 1-16,2-5-6 16,-9 6 0-16,-5 2 0 15,-3 2 1-15,3 3 1 16,-1-5 0-16,3-4 1 15,3-3 1-15,5-4-4 16,3 0 1-16,4-4 1 0,3-1 0 16,6-2-5-16,12-4 1 15,-4 0-87-15</inkml:trace>
  <inkml:trace contextRef="#ctx0" brushRef="#br3" timeOffset="48101.67">18784 7960 60 0,'-17'12'0'15,"-9"10"10"-15,26-22 0 0,11-7 0 16,-3 3 0-16,-3-1-5 16,-5 5 0-16,-1 12 9 15,-9 1 1-15,7 3-18 16,-7 6 0-16,1 3 12 16,4 0 0-16,-3 1-7 15,4-1 1-15,4 0-11 16,-1-3 0-1,-5-1 14-15,4 5 0 0,0 1-7 16,1-6 1-16,1-6 1 16,0-4 0-16,0-2-15 0,0-9 1 15,0 0-75-15</inkml:trace>
  <inkml:trace contextRef="#ctx0" brushRef="#br3" timeOffset="48686.73">18850 7990 108 0,'-1'17'0'16,"-9"8"8"-16,10-25 0 15,-3-13-5-15,1 4 1 16,2-2 4-16,-2 2 1 15,-2-3-9-15,2-1 0 16,2 4 0-16,0 0 1 16,2-2 3-16,-2-7 1 15,4-5-5-15,-4 5 0 16,0 5 2-16,0 1 0 0,0 3-3 16,0 9 0-16,0 0 0 15,0 0 0-15,7 16 1 16,3-5 1-16,2 3-9 15,7-1 1-15,1-3 7 16,1 1 0-16,3-7 1 16,3 1 0-16,8-5 7 0,-7 0 0 15,0 0-18-15,0 0 0 16,-1 4 10-16,-6-4 0 16,-5 2 0-16,-3 5 1 15,-4 2-2-15,-1 2 1 16,-6 0 0-16,-2 8 0 15,-2 3 3-15,0 3 1 16,-7 4-3-16,1-4 0 16,3 1-1-16,-5-1 0 15,-2 0 0-15,-1-3 0 16,-6-1 2-16,4 6 1 16,2 4-3-16,0-11 0 15,6-2 1-15,2-5 1 16,3-4-2-16,0-2 0 15,-2-4-55-15,4-3 0 16,0 0 35-16</inkml:trace>
  <inkml:trace contextRef="#ctx0" brushRef="#br3" timeOffset="48978.49">18996 8214 119 0,'0'0'0'0,"10"11"1"0,-10-11 0 15,-8-7-1-15,6-2 0 16,2 0 7-16,10-4 0 16,1-1-3-16,2 1 1 15,-1 2-5-15,12 0 1 16,4 2 8-16,2-3 1 15,-1 3-11-15,1 1 0 16,-2 3-10-16,-12-2 1 16,1 1-13-16,-2 3 1 15,-2-1-41-15</inkml:trace>
  <inkml:trace contextRef="#ctx0" brushRef="#br3" timeOffset="50692.04">19791 7826 48 0,'-2'18'0'0,"-6"18"1"16,8-36 1-16,0-12 4 0,2-1 1 16,4 1-4-16,-6 12 1 15,0 0 8-15,-9 12 0 16,-6 10-8-16,-2 3 0 15,1 4 5-15,-5 2 1 16,1 3-10-16,1 2 0 16,-5 2 5-16,8-4 0 15,-1 4-5-15,6-9 0 16,6-4 0-16,5-3 1 16,3-6-1-16,6-4 1 15,3-3-1-15,-1-5 0 16,0-4-2-16,5-9 0 15,5-4 5-15,-7 3 0 16,-1-3-5-16,-2 0 0 16,-9 1 2-16,0 3 1 15,-4 0-2-15,2 9 1 16,-9-11 2-16,-8 13 1 16,-5 3-3-16,4 2 0 15,-3 4 3-15,9 0 0 0,0 2-10 16,3-1 0-16,6 1-6 15,14-1 1-15,-2 1-60 16</inkml:trace>
  <inkml:trace contextRef="#ctx0" brushRef="#br3" timeOffset="51480.43">20277 7819 44 0,'-10'20'0'16,"-4"11"9"-16,4-30 1 16,8-13-8-16,2 12 1 15,-1-13-1-15,1 13 0 16,0 0 1-16,-11 9 1 16,-4 0 0-16,-2 4 1 15,0-1-4-15,5-3 1 0,-3 0 1 16,-7 2 0-16,-4-5-2 15,-4 1 1-15,2-2-1 16,4-1 0-16,4 0 0 16,4-3 0-16,4 1-1 15,3 0 1-15,5-2-1 16,4 0 1-16,-7 4-1 16,7-4 0-16,0 0 0 0,0 0 0 15,0 0 0-15,0 0 0 16,0 0 0-16,0 0 0 15,0 0 0-15,0 0 1 16,6 7 0-16,-3 2 0 16,7 0 1-16,1-2 0 15,-2 4-1-15,6 0 1 16,-1-6-2-16,10-1 0 16,4-1 3-16,-4-3 0 15,-2 0-3-15,-3 0 0 16,-4 0 1-16,-1 0 1 15,1-3-3-15,-2 3 1 16,-2 3 0-16,-2-3 0 16,-1 2 0-16,-8 5 1 15,-8 6-2-15,3 0 1 16,-6-1 5-16,-10 4 0 16,1 6-3-16,-6-4 0 15,2 2-6-15,0-2 1 16,0 2 1-16,0-2 1 0,6-2 3 15,-1 0 1-15,5-3-3 16,2-6 0-16,7-2-5 16,5-5 0-16,0 0-50 15,9-5 1-15,2 1 60 16</inkml:trace>
  <inkml:trace contextRef="#ctx0" brushRef="#br3" timeOffset="52075.55">20421 7889 111 0,'-13'13'0'15,"-9"9"5"-15,22-22 0 16,0-18 1-16,3 5 1 15,5 0-9-15,-5-3 0 16,5-2 5-16,-5 2 1 16,5-8-4-16,-5 6 1 15,-1 2 2-15,0 0 0 16,2 2 0-16,-2 3 0 16,-2 2-11-16,0 3 0 15,0-1 15-15,0 7 0 16,0 0-9-16,0 0 0 15,-10 13 4-15,10-2 0 0,-1 3-2 16,2-1 0-16,3-1 0 16,4 1 1-16,-3-2-4 15,15-2 0-15,12 0 10 16,-4-6 0-16,9-3-4 16,-13 0 0-16,0 0-8 15,-10 0 1-15,-3 0 4 16,4 0 0-16,2-3-5 15,-6 3 0-15,-6 0 4 0,3 9 1 16,-4 7-4-16,-4 4 1 16,-2 5 11-16,-4-3 0 15,2-1-9-15,-5 1 0 16,2 1-6-16,-2-1 0 16,-3-4 13-16,5 2 0 15,2-2-6-15,-3 2 1 16,4-6-2-16,3 2 1 15,-5 1-11-15,2-5 1 16,3 1-79-16</inkml:trace>
  <inkml:trace contextRef="#ctx0" brushRef="#br3" timeOffset="52352.33">20421 8034 116 0,'14'10'0'0,"18"5"5"16,-25-17 1-16,-9-14-2 15,10 3 1-15,-1-5-6 16,13 4 1-16,4 1 5 0,8 4 0 15,-1 4-5-15,-1 1 0 16,-2 4-8-16,-6-3 0 16,0-1-49-16,-5 4 0 15,3 0 63-15</inkml:trace>
  <inkml:trace contextRef="#ctx0" brushRef="#br3" timeOffset="53462.39">18045 8721 43 0,'0'0'0'0,"5"-7"8"0,-14 3 0 16,-7 8-3-16,4-4 0 16,0 1 7-16,-11 3 1 15,-2 0-5-15,8-1 0 16,2 1-7-16,8-2 1 16,1-1 9-16,6-1 0 15,0 0-12-15,0 0 1 16,8 6 1-16,-3-6 1 15,4 0 2-15,12 0 1 16,5-6-5-16,7 1 0 16,7-4 0-16,10-4 0 15,8-1 0-15,14-2 0 16,9-2 7-16,24-2 0 16,26-5-6-16,6 1 1 15,15 1-1-15,-10 3 0 16,-5 4 0-16,-3 1 1 15,-1 4-1-15,-5 1 1 16,-12 2-1-16,-5-10 0 0,-7-2-1 16,-16 2 0-16,-6-1 0 15,-10 1 1-15,-8 1 0 16,-8-3 0-16,-14 1-1 16,-12 6 1-16,-17 4-1 15,0 4 1-15,-8 1-1 16,2 8 1-16,3 1-1 15,-10-5 0-15,2 13-7 16,-10-3 1-16,1 3-10 0,-6 1 1 16,-2 1-79-16</inkml:trace>
  <inkml:trace contextRef="#ctx0" brushRef="#br3" timeOffset="54532.28">19853 8448 42 0,'10'4'0'15,"1"5"6"-15,-11-9 0 16,0 0 14-16,0 0 0 16,0 0-17-16,0 0 1 15,0 0 2-15,0 0 0 16,0 0-5-16,0 0 1 15,13 0-1-15,-2-4 1 16,5 1 3-16,18-3 1 16,5-1 7-16,7 2 1 15,4-1-15-15,7-1 0 16,0-4 6-16,8 1 1 16,1-3-10-16,4 0 1 15,4-1-2-15,8-8 1 16,4-3 7-16,-25 9 0 15,-13 3-3-15,1 1 0 16,-11-1-1-16,-4 4 1 16,-9 3-1-16,-2-1 1 0,-7 5 0 15,1 1 0 1,-4-1 0-16,-8 4 0 0,3 5-1 16,-8-7 1-16,2 7-43 15,-2-7 1-15,0 0 5 16</inkml:trace>
  <inkml:trace contextRef="#ctx0" brushRef="#br3" timeOffset="63010.48">17916 9072 53 0,'11'2'0'15,"7"0"5"-15,-18-2 1 16,-7-4 9-16,-3 3 1 0,3-3-15 16,7 4 1-16,-9-11 1 15,9 11 0-15,-4-11-3 16,4 11 1-16,-4-7 1 15,4 7 1-15,8-7-3 16,-8 7 0-16,15-11 2 16,-2 4 1-16,3 0-2 15,6-1 1-15,2 1-2 16,-1 0 0-16,1 2 0 16,-4 5 0-16,-5 0 0 15,-1 0 0-15,-2 1 0 0,-1 3 0 16,-6 0 0-16,-1 3 0 15,-10 4 0-15,-5 3 0 16,-5 8 0-16,-7-4 1 16,-1 3-2-16,0-3 1 15,0 0 1-15,6-5 0 16,-1 0-1-16,7-4 0 16,0-2 0-16,7-2 0 15,-3-1-1-15,8-4 1 16,0 0 0-16,13 0 0 15,6 0 0-15,-2-4 0 16,-3 3 0-16,5-1 1 16,-4 0-1-16,-1 0 0 15,1 2 0-15,0 0 1 16,-8 0-2-16,3 2 1 16,-9 0 0-16,-1 10 0 15,-3 8-1-15,-8 2 1 16,-10 7 0-16,3-4 0 15,-4-3 2-15,-1-3 0 0,-6-1 1 16,5-1 0-16,2-3 0 16,3-1 0-16,6-2-3 15,2-4 0-15,6-2-2 16,-5 1 0-16,9-3-13 16,1-3 1-16,0 0-56 15</inkml:trace>
  <inkml:trace contextRef="#ctx0" brushRef="#br3" timeOffset="66793.39">18571 8923 46 0,'-11'9'0'16,"-3"5"8"-16,14-14 1 16,9-5-6-16,-9 5 1 15,13-9-2-15,-13 9 1 16,11-7 1-16,-11 7 0 16,0 0-4-16,0 0 1 15,0 0 0-15,0 0 1 16,-9-2-1-16,-3 2 0 15,0 0 1-15,0 2 0 16,0 1-1-16,-1-3 1 16,-2 4-2-16,4-1 1 15,1 3 0-15,7-1 1 16,-5-1-1-16,8-4 0 0,-1 7 1 16,1-7 1-16,9 9-3 15,-6-4 1-15,9-1 0 16,0 1 1-16,9-1-2 15,-5 3 1-15,3-5 0 16,-4 3 1-16,-1 1-1 16,3-1 0-16,3 4-1 15,-1-2 0-15,-4 1 0 16,-6 1 0-16,-4 0 2 0,-6 7 0 16,-12-2 1-16,0 3 1 15,-4-3-1-15,-1 6 1 16,-16 3-4-16,10-3 0 15,0-2-2-15,8-5 1 16,-5-4 2-16,7-2 1 16,3-5-2-16,1 0 0 15,7-4 3-15,3 2 0 16,0 0-3-16,3-11 0 16,8-7 0-16,0-2 1 15,4-3-2-15,7-4 1 16,2-4-4-16,2 4 0 15,0-2 5-15,-6 7 0 16,1 3-1-16,-5 1 0 16,-4 5 0-16,0-3 1 15,-4 3 7-15,-4 4 0 16,-1 2-14-16,-6 1 0 16,-1-3 6-16,4 9 1 0,-17-3-13 15,10 3 0-15,-2 0-26 16,-2 2 0-16,1-1 20 15</inkml:trace>
  <inkml:trace contextRef="#ctx0" brushRef="#br3" timeOffset="67528.65">18970 8865 53 0,'-14'4'0'15,"-12"5"11"-15,17-15 0 16,9-1-6-16,0 7 0 15,-10-13 3-15,5 13 1 16,-4 0-6-16,-1 0 0 16,-4 6-3-16,2-3 1 15,3 3 6-15,2 1 1 16,-2 0-8-16,5 2 1 16,-4-5 0-16,8-4 0 0,-1 11-1 15,1-11 0-15,13 12 1 16,-4-4 1-16,4-1-2 15,2 2 0-15,5-2 1 16,-2 2 1-16,4 0-2 16,-5-4 1-16,2 3-1 15,-8-3 0-15,2 2 1 16,-4 0 0-16,-4 1 0 16,1 2 1-16,-6 5-1 15,-9 1 0-15,-10 4-5 0,3-2 0 16,-7 2 3-16,3-4 0 15,3 0 2-15,-5-1 0 16,0 1 0-16,6-7 1 16,4 0-1-16,3-2 0 15,5-5 5-15,4-2 0 16,-1-13-2-16,4-5 1 16,8-7-7-16,2-4 0 15,8-5 2-15,1 2 0 16,4-3 0-16,-2 5 1 15,-2-6 1-15,-5 8 0 16,-1 7-2-16,3 1 1 16,-5 4-3-16,-3-2 0 15,1 2 2-15,-9 3 0 16,3 4-12-16,-6 9 0 16,3-9 10-16,-3 9 0 0,-9 11-29 15,6 0 0-15,1-4-8 16</inkml:trace>
  <inkml:trace contextRef="#ctx0" brushRef="#br3" timeOffset="68292.53">19325 8733 87 0,'-4'11'0'16,"-8"5"2"-16,12-16 0 16,0 0 5-16,0 0 1 15,0 0-7-15,0 0 0 16,-8 4 0-16,8-4 0 15,-9 13-1-15,1-8 0 16,-3 4 0-16,0 2 1 16,-2-2 0-16,4 0 0 15,4-2-1-15,5-7 0 16,-11 7 0-16,11-7 1 16,0 8-1-16,0-8 1 15,12 7 2-15,-2-9 1 16,3-5-4-16,1-4 1 0,7-3-2 15,-3 1 1-15,6 0 0 16,0 1 0-16,6 1 3 16,-10 4 0-16,2 3-1 15,-1 2 1-15,-8 4-2 16,-1 3 1-16,0 3-5 16,-9 1 0-16,-3 3 8 0,-7 4 0 15,-10 8-6-15,1-1 1 16,-8-1 2-1,0 0 0-15,1-1-6 0,1-3 0 16,2 0 6-16,1-3 0 16,3-1-2-16,-1 2 0 15,2-1 0-15,4 1 0 16,6-3 4-16,-3-1 1 16,7-4-5-16,1-8 1 15,-2 9 3-15,2-9 1 16,13 3-11-16,0-8 1 15,11-8 5-15,0 1 1 16,1-3 2-16,1 2 1 16,0 1-8-16,-2 1 0 15,-2 2 6-15,-1 4 0 16,-7-1-4-16,-2 3 1 16,0-1 0-16,-2 4 0 0,-7-4-6 15,-3 4 1-15,10-1-2 16,-10 1 1-16,0 0-76 15</inkml:trace>
  <inkml:trace contextRef="#ctx0" brushRef="#br3" timeOffset="71455.75">20180 8827 56 0,'-11'9'0'15,"-5"7"11"-15,10-23 0 16,14-14-7-16,-7 6 0 15,3 1 1-15,2-1 0 16,-4 3-4-16,-2 1 1 16,0 0 0-16,-13 4 0 0,-10 0-1 15,3 7 1-15,2 3-1 16,-3 1 0-16,5 1-1 16,-6 2 0-16,-2 6 4 15,0 0 0-15,1 6-4 16,9-4 0-16,2-2 2 15,3-4 0-15,6-2-2 16,3-2 0-16,1 2 0 16,9-1 0-16,3 1 0 0,7 0 0 15,6 4 0-15,1-4 1 16,9-3 3-16,-7 1 0 16,-1-1-4-16,-4 3 0 15,-4 0 1-15,-3 4 0 16,-12-4-3-16,3 1 1 15,-6-1 5-15,-10 9 0 16,1 0-3-16,-6 6 1 16,-6-4-3-16,1-2 0 15,-10-3-1-15,8-1 0 16,-2-1 2-16,1-4 0 16,8-1 1-16,1-1 1 15,0-5-2-15,12 0 1 16,-9-7-3-16,13-7 1 15,1-8 2-15,7-3 1 16,8-4-3-16,-2 0 0 16,4 0 6-16,3-2 0 0,2 3-9 15,-5-5 1-15,-1 3 11 16,-7 4 0-16,-6 3-8 16,-4 5 0-16,-1 3 3 15,-5 3 1-15,1 1-5 16,-11 7 0-16,0 8-16 15,-3 0 1-15,-4 1-18 16,3 6 0-16,-5 0 2 16</inkml:trace>
  <inkml:trace contextRef="#ctx0" brushRef="#br3" timeOffset="72137.66">20301 8755 73 0,'-10'0'0'16,"-3"0"6"-16,13 0 1 15,13-11 1-15,-3 6 0 16,1-2-7-16,-2 1 0 16,-4-3 8-16,10 2 0 15,6 0-9-15,-1-1 0 0,-4 1 1 16,5-2 1-16,-5 2-3 16,-3 3 1-16,2 1 2 15,-6 1 1-15,2 2-4 16,-3 2 1-16,-4 0 4 15,-12 7 0-15,-5 5-6 16,-2 1 0-16,-9-1 10 16,4 6 1-16,2 0-9 15,-3-2 0-15,7-6 2 16,1 1 0-16,2-10-3 0,3 7 1 16,4 2 0-16,4-6 1 15,0 1-1-15,0-7 0 16,10 3-10-16,4-1 1 15,7 0 16-15,-3-2 1 16,6-2-9-16,-3 2 1 16,-5-2-7-16,3 2 0 15,-5 0 7-15,-1 2 0 16,-2 2-1-16,-11-4 1 16,10 9 0-16,-16-2 0 15,1 2 4-15,-14 7 0 16,-1 0-1-16,-2 1 0 15,-4 1-4-15,2-2 1 16,2-2-4-16,-1-1 1 16,9-2 4-16,1-2 0 15,3-2-5-15,1-2 1 16,6 1-1-16,3-6 1 0,0 0-52 16,0 0 1-16,0 0 57 15</inkml:trace>
  <inkml:trace contextRef="#ctx0" brushRef="#br3" timeOffset="72562.73">20652 8690 97 0,'-21'7'0'16,"-5"6"3"-16,26-4 1 15,13-2-2-15,-3 0 0 16,-1-1-1-16,-6 1 1 16,5 2 4-16,-12 7 0 15,-1 8-3-15,-5-4 0 16,1-1 0-16,4-4 0 16,-5-3-3-16,-3-3 0 15,-3-1-3-15,3-3 0 16,4 2 5-16,9-7 1 15,-8 6-4-15,19-6 0 16,12-2 1-16,-7-2 1 16,4-3-1-16,6 2 0 15,6-4 5-15,-6 1 0 16,-1 1-3-16,-1-5 1 0,-1-3-5 16,-9 4 1-16,1 0-4 15,-2 8 1-15,-4-3 1 16,1 3 1-16,-7 1-45 15,-3 2 0-15,0 0 34 16</inkml:trace>
  <inkml:trace contextRef="#ctx0" brushRef="#br3" timeOffset="72891.89">20894 8546 97 0,'-2'18'0'16,"-4"13"3"-16,2-19 0 15,4-6 1-15,-1-1 1 16,-1 2-5-16,-4 6 0 16,3 8 17-16,1 1 0 15,0 2-16-15,2 4 0 16,-6 3 2-16,4 0 0 15,1-2 0-15,-7-1 1 16,5-6-2-16,-7 1 1 16,1 1-5-16,4-4 1 15,-5-2 0-15,7-4 1 16,-1-3-16-16,0-4 1 16,4-1-41-16,9-6 0 0,-1 0 59 15</inkml:trace>
  <inkml:trace contextRef="#ctx0" brushRef="#br3" timeOffset="73639.58">21100 8035 86 0,'8'9'0'16,"7"6"3"-16,-15-15 1 15,2-15 1-15,-2 5 0 16,0 1 4-16,0 9 0 16,0-9-9-16,9 12 0 15,2 3 22-15,4 4 0 16,-2 3-22-16,3 5 1 16,4-2-3-16,-5-1 1 15,-2-1-1-15,9 1 1 16,6 1 1-16,-4-7 1 15,4 0 2-15,0-2 0 16,-1-3-2-16,-5-4 0 16,-3 0-8-16,-4 0 1 15,-2-7-25-15,-13 7 0 16,1-13 21-16,-1 4 1 16,-5-9-22-16,-1 2 0 15,5-1 32-15</inkml:trace>
  <inkml:trace contextRef="#ctx0" brushRef="#br3" timeOffset="73848.73">21405 7985 8 0,'6'9'0'0,"-2"0"13"15,-4-9 0-15,0 0 13 16,0 0 0-16,-10-4-20 16,-3 8 1-16,-1 3 7 15,-7 6 1-15,3 5-15 16,-4 2 0-16,-2 5-1 16,-2 2 0-16,-6 2 3 0,6 0 0 15,2-4 3-15,0-3 1 16,2 3-5-16,8-7 1 15,-1-2-2-15,4-3 0 16,0-2-7-16,7-2 0 16,-2-8-33-16,6-1 1 15,0 0 14-15</inkml:trace>
  <inkml:trace contextRef="#ctx0" brushRef="#br3" timeOffset="74314.3">21235 7953 90 0,'8'12'0'0,"3"8"4"16,-6-15 1-16,3-14 16 0,-8 9 0 16,5-9-17-16,-5 9 1 15,0 0-9-15,0 0 1 16,0 9 3-16,2 0 0 15,4 0 0-15,-4 11 1 16,-1 2 9-16,1 3 0 16,0 6-11-16,2-4 1 15,-4-4 0-15,0 1 0 16,2-3-1-16,-2-4 1 16,1-3 1-16,-1 0 0 15,4-3 1-15,0 0 0 16,0-6-17-16,-4 3 0 15,0 1 2-15,0-9 1 16,0 0-66-16</inkml:trace>
  <inkml:trace contextRef="#ctx0" brushRef="#br3" timeOffset="74738.85">21673 7868 105 0,'-2'21'0'16,"0"14"13"-16,2-35 0 15,17-15-14-15,-9 8 1 16,1-2 1-16,-9 9 1 16,11-4 8-16,-9 17 0 15,0 5-5-15,-2 2 0 16,0-4-4-16,0 9 0 16,0 1 0-16,0-1 1 15,0-3-2-15,0 3 1 16,0-5 0-16,0-2 1 15,-2-2-1-15,2-4 1 16,0-3-2-16,2-3 0 16,1 1-5-16,6-7 0 15,3 0-33-15,0-5 0 16,0 1-16-16</inkml:trace>
  <inkml:trace contextRef="#ctx0" brushRef="#br3" timeOffset="75126.31">21984 7981 109 0,'-4'9'0'0,"-4"8"5"16,5-5 0-16,-3 1-2 16,6-4 1-16,2-4 16 0,5 10 0 15,5 3-22-15,-7-2 1 16,-1-2 0-16,12-6 1 15,16-5 2-15,-8-6 1 16,4-6-3-16,-3-4 0 16,3-3 1-16,-8-2 0 15,-7 1-1-15,-7-2 1 16,-13-3 0-16,-5 2 1 16,0 2-3-16,-14 6 1 15,-9-1-1-15,-1 9 1 16,3 4-1-16,2 8 1 15,-4 4 0-15,9 1 1 16,4-1-1-16,3 5 1 16,6 6-1-16,11 0 1 15,13 3-1-15,10-5 0 16,14-4-33-16,-9-5 0 16,1 1-36-16</inkml:trace>
  <inkml:trace contextRef="#ctx0" brushRef="#br3" timeOffset="75474.42">22503 7978 119 0,'-15'5'0'0,"-7"6"0"15,12-2 1-15,7-5 4 16,3-4 0-16,3 9-2 0,10-6 0 15,11 1 9-15,4-4 0 16,9-2-11-16,4-7 0 16,-1-4 1-16,-5-3 0 15,1-2 0-15,-11 0 0 16,-2 2-1-16,-14-6 1 16,-7-5-1-16,-13 4 0 15,-12-2-1-15,-4 8 1 16,-7 6-1-16,-2 10 0 15,-9 10 0-15,1 3 0 16,-8 6-9-16,11 2 1 16,6 5-13-16,8 1 0 15,-5-1-58-15</inkml:trace>
  <inkml:trace contextRef="#ctx0" brushRef="#br3" timeOffset="80025.68">14598 10941 46 0,'-10'1'0'15,"-1"3"0"-15,9-11 0 16,1-6 0-16,-1 2 0 15,2 1 1-15,-8-1 0 16,-1 2-1-16,-11 7 0 16,-17 7 1-16,5 1 0 15,3 6 7-15,-15 8 0 16,-4 2-3-16,-2 7 0 16,-2 9 3-16,4 1 1 15,-4 10-3-15,12-4 1 16,3 5-6-16,5 1 1 0,16 1 1 15,-1-1 1-15,10-3-4 16,19-1 1-16,16-3 2 16,29-3 1-16,23-3-4 15,9-25 0-15,18-19 6 16,-6-10 0-16,6-17-2 16,-18-1 1-16,-9-11-5 0,5 2 1 15,-8-8-2 1,-18 10 1-16,-13 7-6 0,-22-11 1 15,-16-4 3 1,-17 13 0-16,-15 7 4 0,-12-2 1 16,-2 2-4-16,-42 8 0 15,-20-1 1-15,-5 20 0 16,-4 13-1-16,-3 16 1 16,-5 16-21-16,27 8 0 15,-5-1-38-15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13579-21D3-4771-8A2D-B83CB3B3A07C}" type="datetimeFigureOut">
              <a:rPr lang="es-ES" smtClean="0"/>
              <a:t>18/04/2025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B6FF0-38F3-4CA7-B7FC-C1DC02B96FEC}" type="slidenum">
              <a:rPr lang="es-ES" smtClean="0"/>
              <a:t>‹Nº›</a:t>
            </a:fld>
            <a:endParaRPr lang="es-ES"/>
          </a:p>
        </p:txBody>
      </p:sp>
    </p:spTree>
    <p:extLst>
      <p:ext uri="{BB962C8B-B14F-4D97-AF65-F5344CB8AC3E}">
        <p14:creationId xmlns:p14="http://schemas.microsoft.com/office/powerpoint/2010/main" val="201077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40B6FF0-38F3-4CA7-B7FC-C1DC02B96FEC}" type="slidenum">
              <a:rPr lang="es-ES" smtClean="0"/>
              <a:t>17</a:t>
            </a:fld>
            <a:endParaRPr lang="es-ES"/>
          </a:p>
        </p:txBody>
      </p:sp>
    </p:spTree>
    <p:extLst>
      <p:ext uri="{BB962C8B-B14F-4D97-AF65-F5344CB8AC3E}">
        <p14:creationId xmlns:p14="http://schemas.microsoft.com/office/powerpoint/2010/main" val="84345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40B6FF0-38F3-4CA7-B7FC-C1DC02B96FEC}" type="slidenum">
              <a:rPr lang="es-ES" smtClean="0"/>
              <a:t>47</a:t>
            </a:fld>
            <a:endParaRPr lang="es-ES"/>
          </a:p>
        </p:txBody>
      </p:sp>
    </p:spTree>
    <p:extLst>
      <p:ext uri="{BB962C8B-B14F-4D97-AF65-F5344CB8AC3E}">
        <p14:creationId xmlns:p14="http://schemas.microsoft.com/office/powerpoint/2010/main" val="419316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0B6FF0-38F3-4CA7-B7FC-C1DC02B96FEC}" type="slidenum">
              <a:rPr lang="es-ES" smtClean="0"/>
              <a:t>54</a:t>
            </a:fld>
            <a:endParaRPr lang="es-ES"/>
          </a:p>
        </p:txBody>
      </p:sp>
    </p:spTree>
    <p:extLst>
      <p:ext uri="{BB962C8B-B14F-4D97-AF65-F5344CB8AC3E}">
        <p14:creationId xmlns:p14="http://schemas.microsoft.com/office/powerpoint/2010/main" val="14490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8336A3D-4C56-4AD6-9338-28F1EC529822}" type="datetimeFigureOut">
              <a:rPr lang="es-ES" smtClean="0"/>
              <a:t>18/04/2025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21455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336A3D-4C56-4AD6-9338-28F1EC529822}" type="datetimeFigureOut">
              <a:rPr lang="es-ES" smtClean="0"/>
              <a:t>18/04/2025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2683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336A3D-4C56-4AD6-9338-28F1EC529822}" type="datetimeFigureOut">
              <a:rPr lang="es-ES" smtClean="0"/>
              <a:t>18/04/2025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79863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336A3D-4C56-4AD6-9338-28F1EC529822}" type="datetimeFigureOut">
              <a:rPr lang="es-ES" smtClean="0"/>
              <a:t>18/04/2025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74571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8336A3D-4C56-4AD6-9338-28F1EC529822}" type="datetimeFigureOut">
              <a:rPr lang="es-ES" smtClean="0"/>
              <a:t>18/04/2025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233548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8336A3D-4C56-4AD6-9338-28F1EC529822}" type="datetimeFigureOut">
              <a:rPr lang="es-ES" smtClean="0"/>
              <a:t>18/04/2025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62309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8336A3D-4C56-4AD6-9338-28F1EC529822}" type="datetimeFigureOut">
              <a:rPr lang="es-ES" smtClean="0"/>
              <a:t>18/04/2025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275338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8336A3D-4C56-4AD6-9338-28F1EC529822}" type="datetimeFigureOut">
              <a:rPr lang="es-ES" smtClean="0"/>
              <a:t>18/04/2025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32228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336A3D-4C56-4AD6-9338-28F1EC529822}" type="datetimeFigureOut">
              <a:rPr lang="es-ES" smtClean="0"/>
              <a:t>18/04/2025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32740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336A3D-4C56-4AD6-9338-28F1EC529822}" type="datetimeFigureOut">
              <a:rPr lang="es-ES" smtClean="0"/>
              <a:t>18/04/2025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403346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336A3D-4C56-4AD6-9338-28F1EC529822}" type="datetimeFigureOut">
              <a:rPr lang="es-ES" smtClean="0"/>
              <a:t>18/04/2025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52425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36A3D-4C56-4AD6-9338-28F1EC529822}" type="datetimeFigureOut">
              <a:rPr lang="es-ES" smtClean="0"/>
              <a:t>18/04/2025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67C24-2C32-44D9-A31B-5EB43FE84935}" type="slidenum">
              <a:rPr lang="es-ES" smtClean="0"/>
              <a:t>‹Nº›</a:t>
            </a:fld>
            <a:endParaRPr lang="es-ES"/>
          </a:p>
        </p:txBody>
      </p:sp>
    </p:spTree>
    <p:extLst>
      <p:ext uri="{BB962C8B-B14F-4D97-AF65-F5344CB8AC3E}">
        <p14:creationId xmlns:p14="http://schemas.microsoft.com/office/powerpoint/2010/main" val="10638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8.emf"/><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6.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20.png"/><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60.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54.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430.png"/><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2600.png"/></Relationships>
</file>

<file path=ppt/slides/_rels/slide5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89.png"/><Relationship Id="rId4" Type="http://schemas.openxmlformats.org/officeDocument/2006/relationships/image" Target="../media/image98.png"/></Relationships>
</file>

<file path=ppt/slides/_rels/slide5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89.png"/><Relationship Id="rId4" Type="http://schemas.openxmlformats.org/officeDocument/2006/relationships/image" Target="../media/image840.png"/></Relationships>
</file>

<file path=ppt/slides/_rels/slide5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76672"/>
            <a:ext cx="2066925" cy="2209800"/>
          </a:xfrm>
          <a:prstGeom prst="rect">
            <a:avLst/>
          </a:prstGeom>
        </p:spPr>
      </p:pic>
      <p:sp>
        <p:nvSpPr>
          <p:cNvPr id="3" name="CuadroTexto 2"/>
          <p:cNvSpPr txBox="1"/>
          <p:nvPr/>
        </p:nvSpPr>
        <p:spPr>
          <a:xfrm>
            <a:off x="5796136" y="6093296"/>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6" name="Imagen 5">
            <a:extLst>
              <a:ext uri="{FF2B5EF4-FFF2-40B4-BE49-F238E27FC236}">
                <a16:creationId xmlns:a16="http://schemas.microsoft.com/office/drawing/2014/main" id="{66D14366-2EAD-422B-8D9D-AC6F36E74FE4}"/>
              </a:ext>
            </a:extLst>
          </p:cNvPr>
          <p:cNvPicPr>
            <a:picLocks noChangeAspect="1"/>
          </p:cNvPicPr>
          <p:nvPr/>
        </p:nvPicPr>
        <p:blipFill>
          <a:blip r:embed="rId3"/>
          <a:stretch>
            <a:fillRect/>
          </a:stretch>
        </p:blipFill>
        <p:spPr>
          <a:xfrm>
            <a:off x="367134" y="2927618"/>
            <a:ext cx="7884368" cy="2487822"/>
          </a:xfrm>
          <a:prstGeom prst="rect">
            <a:avLst/>
          </a:prstGeom>
        </p:spPr>
      </p:pic>
    </p:spTree>
    <p:extLst>
      <p:ext uri="{BB962C8B-B14F-4D97-AF65-F5344CB8AC3E}">
        <p14:creationId xmlns:p14="http://schemas.microsoft.com/office/powerpoint/2010/main" val="392567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D1B0780-6F79-4A5B-AF33-B3B890BAC0DE}"/>
              </a:ext>
            </a:extLst>
          </p:cNvPr>
          <p:cNvPicPr>
            <a:picLocks noChangeAspect="1"/>
          </p:cNvPicPr>
          <p:nvPr/>
        </p:nvPicPr>
        <p:blipFill>
          <a:blip r:embed="rId2"/>
          <a:stretch>
            <a:fillRect/>
          </a:stretch>
        </p:blipFill>
        <p:spPr>
          <a:xfrm>
            <a:off x="467544" y="764704"/>
            <a:ext cx="7614592" cy="1284469"/>
          </a:xfrm>
          <a:prstGeom prst="rect">
            <a:avLst/>
          </a:prstGeom>
        </p:spPr>
      </p:pic>
      <p:pic>
        <p:nvPicPr>
          <p:cNvPr id="3" name="Picture 2">
            <a:extLst>
              <a:ext uri="{FF2B5EF4-FFF2-40B4-BE49-F238E27FC236}">
                <a16:creationId xmlns:a16="http://schemas.microsoft.com/office/drawing/2014/main" id="{1EC434F6-F808-427B-9BDA-76A33D18C257}"/>
              </a:ext>
            </a:extLst>
          </p:cNvPr>
          <p:cNvPicPr>
            <a:picLocks noChangeAspect="1"/>
          </p:cNvPicPr>
          <p:nvPr/>
        </p:nvPicPr>
        <p:blipFill>
          <a:blip r:embed="rId3"/>
          <a:stretch>
            <a:fillRect/>
          </a:stretch>
        </p:blipFill>
        <p:spPr>
          <a:xfrm>
            <a:off x="467545" y="2585524"/>
            <a:ext cx="7272808" cy="2009395"/>
          </a:xfrm>
          <a:prstGeom prst="rect">
            <a:avLst/>
          </a:prstGeom>
        </p:spPr>
      </p:pic>
    </p:spTree>
    <p:extLst>
      <p:ext uri="{BB962C8B-B14F-4D97-AF65-F5344CB8AC3E}">
        <p14:creationId xmlns:p14="http://schemas.microsoft.com/office/powerpoint/2010/main" val="321838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B16319-0992-4D17-AA1A-F544D4EF03FC}"/>
              </a:ext>
            </a:extLst>
          </p:cNvPr>
          <p:cNvPicPr>
            <a:picLocks noChangeAspect="1"/>
          </p:cNvPicPr>
          <p:nvPr/>
        </p:nvPicPr>
        <p:blipFill>
          <a:blip r:embed="rId2"/>
          <a:stretch>
            <a:fillRect/>
          </a:stretch>
        </p:blipFill>
        <p:spPr>
          <a:xfrm>
            <a:off x="467544" y="1052736"/>
            <a:ext cx="8388424" cy="4026755"/>
          </a:xfrm>
          <a:prstGeom prst="rect">
            <a:avLst/>
          </a:prstGeom>
        </p:spPr>
      </p:pic>
    </p:spTree>
    <p:extLst>
      <p:ext uri="{BB962C8B-B14F-4D97-AF65-F5344CB8AC3E}">
        <p14:creationId xmlns:p14="http://schemas.microsoft.com/office/powerpoint/2010/main" val="389416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42C981-8FEA-4D06-A90D-86EA52D66474}"/>
              </a:ext>
            </a:extLst>
          </p:cNvPr>
          <p:cNvPicPr>
            <a:picLocks noChangeAspect="1"/>
          </p:cNvPicPr>
          <p:nvPr/>
        </p:nvPicPr>
        <p:blipFill>
          <a:blip r:embed="rId2"/>
          <a:stretch>
            <a:fillRect/>
          </a:stretch>
        </p:blipFill>
        <p:spPr>
          <a:xfrm>
            <a:off x="6283821" y="620688"/>
            <a:ext cx="2232248" cy="784966"/>
          </a:xfrm>
          <a:prstGeom prst="rect">
            <a:avLst/>
          </a:prstGeom>
        </p:spPr>
      </p:pic>
      <p:pic>
        <p:nvPicPr>
          <p:cNvPr id="6" name="Picture 5">
            <a:extLst>
              <a:ext uri="{FF2B5EF4-FFF2-40B4-BE49-F238E27FC236}">
                <a16:creationId xmlns:a16="http://schemas.microsoft.com/office/drawing/2014/main" id="{2A0D22F7-03D2-4740-A171-3968282FC5FC}"/>
              </a:ext>
            </a:extLst>
          </p:cNvPr>
          <p:cNvPicPr>
            <a:picLocks noChangeAspect="1"/>
          </p:cNvPicPr>
          <p:nvPr/>
        </p:nvPicPr>
        <p:blipFill>
          <a:blip r:embed="rId3"/>
          <a:stretch>
            <a:fillRect/>
          </a:stretch>
        </p:blipFill>
        <p:spPr>
          <a:xfrm>
            <a:off x="501677" y="476672"/>
            <a:ext cx="4922017" cy="4608512"/>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897F3C13-80B7-4759-99AD-8445878F60D8}"/>
                  </a:ext>
                </a:extLst>
              </p14:cNvPr>
              <p14:cNvContentPartPr/>
              <p14:nvPr/>
            </p14:nvContentPartPr>
            <p14:xfrm>
              <a:off x="5037840" y="2165760"/>
              <a:ext cx="3159360" cy="2751480"/>
            </p14:xfrm>
          </p:contentPart>
        </mc:Choice>
        <mc:Fallback xmlns="">
          <p:pic>
            <p:nvPicPr>
              <p:cNvPr id="7" name="Ink 6">
                <a:extLst>
                  <a:ext uri="{FF2B5EF4-FFF2-40B4-BE49-F238E27FC236}">
                    <a16:creationId xmlns:a16="http://schemas.microsoft.com/office/drawing/2014/main" id="{897F3C13-80B7-4759-99AD-8445878F60D8}"/>
                  </a:ext>
                </a:extLst>
              </p:cNvPr>
              <p:cNvPicPr/>
              <p:nvPr/>
            </p:nvPicPr>
            <p:blipFill>
              <a:blip r:embed="rId6"/>
              <a:stretch>
                <a:fillRect/>
              </a:stretch>
            </p:blipFill>
            <p:spPr>
              <a:xfrm>
                <a:off x="5028480" y="2156400"/>
                <a:ext cx="3178080" cy="2770200"/>
              </a:xfrm>
              <a:prstGeom prst="rect">
                <a:avLst/>
              </a:prstGeom>
            </p:spPr>
          </p:pic>
        </mc:Fallback>
      </mc:AlternateContent>
      <p:pic>
        <p:nvPicPr>
          <p:cNvPr id="3" name="Imagen 2">
            <a:extLst>
              <a:ext uri="{FF2B5EF4-FFF2-40B4-BE49-F238E27FC236}">
                <a16:creationId xmlns:a16="http://schemas.microsoft.com/office/drawing/2014/main" id="{FA07CD62-F218-4E3E-8BAF-E05938C5D2F9}"/>
              </a:ext>
            </a:extLst>
          </p:cNvPr>
          <p:cNvPicPr>
            <a:picLocks noChangeAspect="1"/>
          </p:cNvPicPr>
          <p:nvPr/>
        </p:nvPicPr>
        <p:blipFill>
          <a:blip r:embed="rId7"/>
          <a:stretch>
            <a:fillRect/>
          </a:stretch>
        </p:blipFill>
        <p:spPr>
          <a:xfrm>
            <a:off x="1043607" y="5023972"/>
            <a:ext cx="4131531" cy="1503076"/>
          </a:xfrm>
          <a:prstGeom prst="rect">
            <a:avLst/>
          </a:prstGeom>
        </p:spPr>
      </p:pic>
    </p:spTree>
    <p:extLst>
      <p:ext uri="{BB962C8B-B14F-4D97-AF65-F5344CB8AC3E}">
        <p14:creationId xmlns:p14="http://schemas.microsoft.com/office/powerpoint/2010/main" val="30303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p:cNvSpPr txBox="1"/>
              <p:nvPr/>
            </p:nvSpPr>
            <p:spPr>
              <a:xfrm>
                <a:off x="4819271" y="2740168"/>
                <a:ext cx="3308342" cy="5107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𝑅𝑎𝑧</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ó</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𝑑𝑒</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𝑀𝑎𝑠𝑐𝑢𝑙𝑖𝑛𝑖𝑑𝑎𝑑</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f>
                        <m:fPr>
                          <m:ctrlP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es-CR"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𝐻𝑜𝑚𝑏𝑟𝑒𝑠</m:t>
                          </m:r>
                        </m:num>
                        <m:den>
                          <m:r>
                            <a:rPr lang="es-CR"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𝑀𝑢𝑗𝑒𝑟𝑒𝑠</m:t>
                          </m:r>
                        </m:den>
                      </m:f>
                    </m:oMath>
                  </m:oMathPara>
                </a14:m>
                <a:endParaRPr lang="es-ES" sz="1600" dirty="0">
                  <a:ln w="0"/>
                  <a:solidFill>
                    <a:schemeClr val="tx1"/>
                  </a:solidFill>
                  <a:effectLst>
                    <a:outerShdw blurRad="38100" dist="19050" dir="2700000" algn="tl" rotWithShape="0">
                      <a:schemeClr val="dk1">
                        <a:alpha val="40000"/>
                      </a:schemeClr>
                    </a:outerShdw>
                  </a:effectLst>
                </a:endParaRPr>
              </a:p>
            </p:txBody>
          </p:sp>
        </mc:Choice>
        <mc:Fallback xmlns="">
          <p:sp>
            <p:nvSpPr>
              <p:cNvPr id="2" name="CuadroTexto 1"/>
              <p:cNvSpPr txBox="1">
                <a:spLocks noRot="1" noChangeAspect="1" noMove="1" noResize="1" noEditPoints="1" noAdjustHandles="1" noChangeArrowheads="1" noChangeShapeType="1" noTextEdit="1"/>
              </p:cNvSpPr>
              <p:nvPr/>
            </p:nvSpPr>
            <p:spPr>
              <a:xfrm>
                <a:off x="4819271" y="2740168"/>
                <a:ext cx="3308342" cy="510717"/>
              </a:xfrm>
              <a:prstGeom prst="rect">
                <a:avLst/>
              </a:prstGeom>
              <a:blipFill rotWithShape="0">
                <a:blip r:embed="rId2"/>
                <a:stretch>
                  <a:fillRect b="-60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1547664" y="3140968"/>
                <a:ext cx="602152" cy="5216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𝑟</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𝑥</m:t>
                          </m:r>
                        </m:num>
                        <m:den>
                          <m:r>
                            <a:rPr lang="es-ES" b="0" i="1" smtClean="0">
                              <a:latin typeface="Cambria Math" panose="02040503050406030204" pitchFamily="18" charset="0"/>
                            </a:rPr>
                            <m:t>𝑦</m:t>
                          </m:r>
                        </m:den>
                      </m:f>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547664" y="3140968"/>
                <a:ext cx="602152" cy="521681"/>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1640906" y="4797152"/>
                <a:ext cx="626838"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𝑟</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𝐴</m:t>
                          </m:r>
                        </m:num>
                        <m:den>
                          <m:r>
                            <a:rPr lang="es-ES" b="0" i="1" smtClean="0">
                              <a:latin typeface="Cambria Math" panose="02040503050406030204" pitchFamily="18" charset="0"/>
                            </a:rPr>
                            <m:t>𝐵</m:t>
                          </m:r>
                        </m:den>
                      </m:f>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640906" y="4797152"/>
                <a:ext cx="626838" cy="518604"/>
              </a:xfrm>
              <a:prstGeom prst="rect">
                <a:avLst/>
              </a:prstGeom>
              <a:blipFill rotWithShape="0">
                <a:blip r:embed="rId4"/>
                <a:stretch>
                  <a:fillRect/>
                </a:stretch>
              </a:blipFill>
            </p:spPr>
            <p:txBody>
              <a:bodyPr/>
              <a:lstStyle/>
              <a:p>
                <a:r>
                  <a:rPr lang="es-ES">
                    <a:noFill/>
                  </a:rPr>
                  <a:t> </a:t>
                </a:r>
              </a:p>
            </p:txBody>
          </p:sp>
        </mc:Fallback>
      </mc:AlternateContent>
      <p:sp>
        <p:nvSpPr>
          <p:cNvPr id="6" name="CuadroTexto 5"/>
          <p:cNvSpPr txBox="1"/>
          <p:nvPr/>
        </p:nvSpPr>
        <p:spPr>
          <a:xfrm>
            <a:off x="1043608" y="2564904"/>
            <a:ext cx="2952328" cy="338554"/>
          </a:xfrm>
          <a:prstGeom prst="rect">
            <a:avLst/>
          </a:prstGeom>
          <a:noFill/>
        </p:spPr>
        <p:txBody>
          <a:bodyPr wrap="square" rtlCol="0">
            <a:spAutoFit/>
          </a:bodyPr>
          <a:lstStyle/>
          <a:p>
            <a:r>
              <a:rPr lang="es-ES" sz="1600" b="1" dirty="0"/>
              <a:t>Razón entre variables aleatorias</a:t>
            </a:r>
          </a:p>
        </p:txBody>
      </p:sp>
      <p:sp>
        <p:nvSpPr>
          <p:cNvPr id="7" name="CuadroTexto 6"/>
          <p:cNvSpPr txBox="1"/>
          <p:nvPr/>
        </p:nvSpPr>
        <p:spPr>
          <a:xfrm>
            <a:off x="1115616" y="3933056"/>
            <a:ext cx="2664296" cy="584775"/>
          </a:xfrm>
          <a:prstGeom prst="rect">
            <a:avLst/>
          </a:prstGeom>
          <a:noFill/>
        </p:spPr>
        <p:txBody>
          <a:bodyPr wrap="square" rtlCol="0">
            <a:spAutoFit/>
          </a:bodyPr>
          <a:lstStyle/>
          <a:p>
            <a:r>
              <a:rPr lang="es-ES" sz="1600" b="1" dirty="0"/>
              <a:t>Razón de componentes de una misma variable</a:t>
            </a:r>
          </a:p>
        </p:txBody>
      </p:sp>
      <mc:AlternateContent xmlns:mc="http://schemas.openxmlformats.org/markup-compatibility/2006" xmlns:a14="http://schemas.microsoft.com/office/drawing/2010/main">
        <mc:Choice Requires="a14">
          <p:sp>
            <p:nvSpPr>
              <p:cNvPr id="9" name="CuadroTexto 8"/>
              <p:cNvSpPr txBox="1"/>
              <p:nvPr/>
            </p:nvSpPr>
            <p:spPr>
              <a:xfrm>
                <a:off x="5896232" y="3580417"/>
                <a:ext cx="115441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𝑟</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CR" b="0" i="1" smtClean="0">
                              <a:latin typeface="Cambria Math" panose="02040503050406030204" pitchFamily="18" charset="0"/>
                            </a:rPr>
                            <m:t>20</m:t>
                          </m:r>
                        </m:num>
                        <m:den>
                          <m:r>
                            <a:rPr lang="es-CR" b="0" i="1" smtClean="0">
                              <a:latin typeface="Cambria Math" panose="02040503050406030204" pitchFamily="18" charset="0"/>
                            </a:rPr>
                            <m:t>10</m:t>
                          </m:r>
                        </m:den>
                      </m:f>
                      <m:r>
                        <a:rPr lang="es-ES" b="0" i="1" smtClean="0">
                          <a:latin typeface="Cambria Math" panose="02040503050406030204" pitchFamily="18" charset="0"/>
                        </a:rPr>
                        <m:t>=</m:t>
                      </m:r>
                      <m:r>
                        <a:rPr lang="es-CR" b="0" i="1" smtClean="0">
                          <a:latin typeface="Cambria Math" panose="02040503050406030204" pitchFamily="18" charset="0"/>
                        </a:rPr>
                        <m:t>2</m:t>
                      </m:r>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5896232" y="3580417"/>
                <a:ext cx="1154419" cy="520399"/>
              </a:xfrm>
              <a:prstGeom prst="rect">
                <a:avLst/>
              </a:prstGeom>
              <a:blipFill rotWithShape="0">
                <a:blip r:embed="rId5"/>
                <a:stretch>
                  <a:fillRect/>
                </a:stretch>
              </a:blipFill>
            </p:spPr>
            <p:txBody>
              <a:bodyPr/>
              <a:lstStyle/>
              <a:p>
                <a:r>
                  <a:rPr lang="en-US">
                    <a:noFill/>
                  </a:rPr>
                  <a:t> </a:t>
                </a:r>
              </a:p>
            </p:txBody>
          </p:sp>
        </mc:Fallback>
      </mc:AlternateContent>
      <p:sp>
        <p:nvSpPr>
          <p:cNvPr id="10" name="CuadroTexto 9"/>
          <p:cNvSpPr txBox="1"/>
          <p:nvPr/>
        </p:nvSpPr>
        <p:spPr>
          <a:xfrm>
            <a:off x="971600" y="1282421"/>
            <a:ext cx="7128792" cy="880369"/>
          </a:xfrm>
          <a:prstGeom prst="rect">
            <a:avLst/>
          </a:prstGeom>
          <a:noFill/>
        </p:spPr>
        <p:txBody>
          <a:bodyPr wrap="square" rtlCol="0">
            <a:spAutoFit/>
          </a:bodyPr>
          <a:lstStyle/>
          <a:p>
            <a:pPr algn="just">
              <a:lnSpc>
                <a:spcPct val="150000"/>
              </a:lnSpc>
            </a:pPr>
            <a:r>
              <a:rPr lang="es-ES" dirty="0"/>
              <a:t>Es la relación entre dos números. Los números que se relacionan pueden pertenecer al mismo universo de datos o provenir de universos diferentes.</a:t>
            </a:r>
          </a:p>
        </p:txBody>
      </p:sp>
      <p:sp>
        <p:nvSpPr>
          <p:cNvPr id="12" name="CuadroTexto 11"/>
          <p:cNvSpPr txBox="1"/>
          <p:nvPr/>
        </p:nvSpPr>
        <p:spPr>
          <a:xfrm>
            <a:off x="3347864" y="548680"/>
            <a:ext cx="1235788" cy="461665"/>
          </a:xfrm>
          <a:prstGeom prst="rect">
            <a:avLst/>
          </a:prstGeom>
          <a:noFill/>
        </p:spPr>
        <p:txBody>
          <a:bodyPr wrap="none" rtlCol="0">
            <a:spAutoFit/>
          </a:bodyPr>
          <a:lstStyle/>
          <a:p>
            <a:r>
              <a:rPr lang="es-ES" sz="2400" b="1" dirty="0">
                <a:ln w="0"/>
                <a:effectLst>
                  <a:outerShdw blurRad="38100" dist="25400" dir="5400000" algn="ctr" rotWithShape="0">
                    <a:srgbClr val="6E747A">
                      <a:alpha val="43000"/>
                    </a:srgbClr>
                  </a:outerShdw>
                </a:effectLst>
              </a:rPr>
              <a:t>Razones</a:t>
            </a:r>
          </a:p>
        </p:txBody>
      </p:sp>
      <p:pic>
        <p:nvPicPr>
          <p:cNvPr id="3" name="Picture 2"/>
          <p:cNvPicPr>
            <a:picLocks noChangeAspect="1"/>
          </p:cNvPicPr>
          <p:nvPr/>
        </p:nvPicPr>
        <p:blipFill>
          <a:blip r:embed="rId6"/>
          <a:stretch>
            <a:fillRect/>
          </a:stretch>
        </p:blipFill>
        <p:spPr>
          <a:xfrm>
            <a:off x="4427984" y="4368821"/>
            <a:ext cx="3951709" cy="1893869"/>
          </a:xfrm>
          <a:prstGeom prst="rect">
            <a:avLst/>
          </a:prstGeom>
        </p:spPr>
      </p:pic>
      <p:pic>
        <p:nvPicPr>
          <p:cNvPr id="14" name="Picture 13"/>
          <p:cNvPicPr>
            <a:picLocks noChangeAspect="1"/>
          </p:cNvPicPr>
          <p:nvPr/>
        </p:nvPicPr>
        <p:blipFill>
          <a:blip r:embed="rId7"/>
          <a:stretch>
            <a:fillRect/>
          </a:stretch>
        </p:blipFill>
        <p:spPr>
          <a:xfrm>
            <a:off x="3491880" y="6381328"/>
            <a:ext cx="5310361" cy="272326"/>
          </a:xfrm>
          <a:prstGeom prst="rect">
            <a:avLst/>
          </a:prstGeom>
          <a:effectLst>
            <a:glow rad="101600">
              <a:schemeClr val="bg1">
                <a:lumMod val="50000"/>
                <a:alpha val="60000"/>
              </a:schemeClr>
            </a:glow>
          </a:effectLst>
        </p:spPr>
      </p:pic>
    </p:spTree>
    <p:extLst>
      <p:ext uri="{BB962C8B-B14F-4D97-AF65-F5344CB8AC3E}">
        <p14:creationId xmlns:p14="http://schemas.microsoft.com/office/powerpoint/2010/main" val="1365069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EA45B7E-675F-406A-B84F-14C419FF3FE9}"/>
              </a:ext>
            </a:extLst>
          </p:cNvPr>
          <p:cNvPicPr>
            <a:picLocks noChangeAspect="1"/>
          </p:cNvPicPr>
          <p:nvPr/>
        </p:nvPicPr>
        <p:blipFill>
          <a:blip r:embed="rId2"/>
          <a:stretch>
            <a:fillRect/>
          </a:stretch>
        </p:blipFill>
        <p:spPr>
          <a:xfrm>
            <a:off x="611560" y="764704"/>
            <a:ext cx="8028384" cy="965613"/>
          </a:xfrm>
          <a:prstGeom prst="rect">
            <a:avLst/>
          </a:prstGeom>
        </p:spPr>
      </p:pic>
      <p:pic>
        <p:nvPicPr>
          <p:cNvPr id="3" name="Imagen 2">
            <a:extLst>
              <a:ext uri="{FF2B5EF4-FFF2-40B4-BE49-F238E27FC236}">
                <a16:creationId xmlns:a16="http://schemas.microsoft.com/office/drawing/2014/main" id="{8A837894-7911-4E5A-B995-16DC69E00729}"/>
              </a:ext>
            </a:extLst>
          </p:cNvPr>
          <p:cNvPicPr>
            <a:picLocks noChangeAspect="1"/>
          </p:cNvPicPr>
          <p:nvPr/>
        </p:nvPicPr>
        <p:blipFill>
          <a:blip r:embed="rId3"/>
          <a:stretch>
            <a:fillRect/>
          </a:stretch>
        </p:blipFill>
        <p:spPr>
          <a:xfrm>
            <a:off x="636728" y="2047128"/>
            <a:ext cx="4536504" cy="518275"/>
          </a:xfrm>
          <a:prstGeom prst="rect">
            <a:avLst/>
          </a:prstGeom>
        </p:spPr>
      </p:pic>
      <p:pic>
        <p:nvPicPr>
          <p:cNvPr id="4" name="Imagen 3">
            <a:extLst>
              <a:ext uri="{FF2B5EF4-FFF2-40B4-BE49-F238E27FC236}">
                <a16:creationId xmlns:a16="http://schemas.microsoft.com/office/drawing/2014/main" id="{10CD8BE0-0532-4929-B70E-6EB348DCFCEC}"/>
              </a:ext>
            </a:extLst>
          </p:cNvPr>
          <p:cNvPicPr>
            <a:picLocks noChangeAspect="1"/>
          </p:cNvPicPr>
          <p:nvPr/>
        </p:nvPicPr>
        <p:blipFill>
          <a:blip r:embed="rId4"/>
          <a:stretch>
            <a:fillRect/>
          </a:stretch>
        </p:blipFill>
        <p:spPr>
          <a:xfrm>
            <a:off x="6300192" y="2069976"/>
            <a:ext cx="1528902" cy="1359024"/>
          </a:xfrm>
          <a:prstGeom prst="rect">
            <a:avLst/>
          </a:prstGeom>
        </p:spPr>
      </p:pic>
      <p:pic>
        <p:nvPicPr>
          <p:cNvPr id="6" name="Picture 5">
            <a:extLst>
              <a:ext uri="{FF2B5EF4-FFF2-40B4-BE49-F238E27FC236}">
                <a16:creationId xmlns:a16="http://schemas.microsoft.com/office/drawing/2014/main" id="{CB3C4033-FBDD-4485-8F1E-09DD8BB01864}"/>
              </a:ext>
            </a:extLst>
          </p:cNvPr>
          <p:cNvPicPr>
            <a:picLocks noChangeAspect="1"/>
          </p:cNvPicPr>
          <p:nvPr/>
        </p:nvPicPr>
        <p:blipFill>
          <a:blip r:embed="rId5"/>
          <a:stretch>
            <a:fillRect/>
          </a:stretch>
        </p:blipFill>
        <p:spPr>
          <a:xfrm>
            <a:off x="683567" y="2749488"/>
            <a:ext cx="2740529" cy="3868680"/>
          </a:xfrm>
          <a:prstGeom prst="rect">
            <a:avLst/>
          </a:prstGeom>
        </p:spPr>
      </p:pic>
    </p:spTree>
    <p:extLst>
      <p:ext uri="{BB962C8B-B14F-4D97-AF65-F5344CB8AC3E}">
        <p14:creationId xmlns:p14="http://schemas.microsoft.com/office/powerpoint/2010/main" val="399192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31B753-4D12-4FFB-94E4-FE0449DB1A1B}"/>
              </a:ext>
            </a:extLst>
          </p:cNvPr>
          <p:cNvPicPr>
            <a:picLocks noChangeAspect="1"/>
          </p:cNvPicPr>
          <p:nvPr/>
        </p:nvPicPr>
        <p:blipFill>
          <a:blip r:embed="rId2"/>
          <a:stretch>
            <a:fillRect/>
          </a:stretch>
        </p:blipFill>
        <p:spPr>
          <a:xfrm>
            <a:off x="323528" y="637422"/>
            <a:ext cx="7956376" cy="2791578"/>
          </a:xfrm>
          <a:prstGeom prst="rect">
            <a:avLst/>
          </a:prstGeom>
        </p:spPr>
      </p:pic>
    </p:spTree>
    <p:extLst>
      <p:ext uri="{BB962C8B-B14F-4D97-AF65-F5344CB8AC3E}">
        <p14:creationId xmlns:p14="http://schemas.microsoft.com/office/powerpoint/2010/main" val="186850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332656"/>
            <a:ext cx="7344816" cy="4253025"/>
          </a:xfrm>
          <a:prstGeom prst="rect">
            <a:avLst/>
          </a:prstGeom>
        </p:spPr>
      </p:pic>
      <p:pic>
        <p:nvPicPr>
          <p:cNvPr id="3" name="Picture 2"/>
          <p:cNvPicPr>
            <a:picLocks noChangeAspect="1"/>
          </p:cNvPicPr>
          <p:nvPr/>
        </p:nvPicPr>
        <p:blipFill>
          <a:blip r:embed="rId3"/>
          <a:stretch>
            <a:fillRect/>
          </a:stretch>
        </p:blipFill>
        <p:spPr>
          <a:xfrm>
            <a:off x="3491880" y="6381328"/>
            <a:ext cx="5310361" cy="272326"/>
          </a:xfrm>
          <a:prstGeom prst="rect">
            <a:avLst/>
          </a:prstGeom>
          <a:effectLst>
            <a:glow rad="101600">
              <a:schemeClr val="bg1">
                <a:lumMod val="50000"/>
                <a:alpha val="60000"/>
              </a:schemeClr>
            </a:glow>
          </a:effectLst>
        </p:spPr>
      </p:pic>
    </p:spTree>
    <p:extLst>
      <p:ext uri="{BB962C8B-B14F-4D97-AF65-F5344CB8AC3E}">
        <p14:creationId xmlns:p14="http://schemas.microsoft.com/office/powerpoint/2010/main" val="835193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a:t>Tasas de Crecimiento</a:t>
            </a:r>
          </a:p>
        </p:txBody>
      </p:sp>
      <p:sp>
        <p:nvSpPr>
          <p:cNvPr id="3" name="2 Marcador de contenido"/>
          <p:cNvSpPr>
            <a:spLocks noGrp="1"/>
          </p:cNvSpPr>
          <p:nvPr>
            <p:ph idx="1"/>
          </p:nvPr>
        </p:nvSpPr>
        <p:spPr/>
        <p:txBody>
          <a:bodyPr/>
          <a:lstStyle/>
          <a:p>
            <a:r>
              <a:rPr lang="es-CR" dirty="0"/>
              <a:t>Las tasas de crecimiento se emplean para resumir el comportamiento de una variable en un periodo.</a:t>
            </a:r>
          </a:p>
          <a:p>
            <a:endParaRPr lang="es-CR" dirty="0"/>
          </a:p>
        </p:txBody>
      </p:sp>
      <p:graphicFrame>
        <p:nvGraphicFramePr>
          <p:cNvPr id="4" name="3 Diagrama"/>
          <p:cNvGraphicFramePr/>
          <p:nvPr/>
        </p:nvGraphicFramePr>
        <p:xfrm>
          <a:off x="4000496" y="2786058"/>
          <a:ext cx="4524364" cy="32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Abrir llave"/>
          <p:cNvSpPr/>
          <p:nvPr/>
        </p:nvSpPr>
        <p:spPr>
          <a:xfrm>
            <a:off x="3786182" y="3143248"/>
            <a:ext cx="642942" cy="264320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R" dirty="0"/>
          </a:p>
        </p:txBody>
      </p:sp>
      <p:sp>
        <p:nvSpPr>
          <p:cNvPr id="6" name="5 CuadroTexto"/>
          <p:cNvSpPr txBox="1"/>
          <p:nvPr/>
        </p:nvSpPr>
        <p:spPr>
          <a:xfrm>
            <a:off x="928662" y="3929066"/>
            <a:ext cx="2286016" cy="954107"/>
          </a:xfrm>
          <a:prstGeom prst="rect">
            <a:avLst/>
          </a:prstGeom>
          <a:noFill/>
        </p:spPr>
        <p:txBody>
          <a:bodyPr wrap="square" rtlCol="0">
            <a:spAutoFit/>
          </a:bodyPr>
          <a:lstStyle/>
          <a:p>
            <a:r>
              <a:rPr lang="es-CR" sz="2800" dirty="0">
                <a:latin typeface="Bookman Old Style" pitchFamily="18" charset="0"/>
              </a:rPr>
              <a:t>Modelos de Crecimiento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B398276-D318-15C0-DE3D-71EB1CB1483C}"/>
              </a:ext>
            </a:extLst>
          </p:cNvPr>
          <p:cNvSpPr>
            <a:spLocks noGrp="1" noChangeArrowheads="1"/>
          </p:cNvSpPr>
          <p:nvPr>
            <p:ph type="title"/>
          </p:nvPr>
        </p:nvSpPr>
        <p:spPr>
          <a:xfrm>
            <a:off x="827584" y="548680"/>
            <a:ext cx="5615393" cy="785818"/>
          </a:xfrm>
        </p:spPr>
        <p:txBody>
          <a:bodyPr>
            <a:normAutofit/>
          </a:bodyPr>
          <a:lstStyle/>
          <a:p>
            <a:pPr algn="l"/>
            <a:r>
              <a:rPr lang="es-CR" sz="2000" b="1" dirty="0"/>
              <a:t>Modelo Aritmético</a:t>
            </a:r>
            <a:endParaRPr lang="es-ES" altLang="es-ES" sz="2000" b="1" dirty="0"/>
          </a:p>
        </p:txBody>
      </p:sp>
      <p:sp>
        <p:nvSpPr>
          <p:cNvPr id="43011" name="Rectangle 3">
            <a:extLst>
              <a:ext uri="{FF2B5EF4-FFF2-40B4-BE49-F238E27FC236}">
                <a16:creationId xmlns:a16="http://schemas.microsoft.com/office/drawing/2014/main" id="{802D4ECB-CC7E-E464-C563-253D54697483}"/>
              </a:ext>
            </a:extLst>
          </p:cNvPr>
          <p:cNvSpPr>
            <a:spLocks noGrp="1" noChangeArrowheads="1"/>
          </p:cNvSpPr>
          <p:nvPr>
            <p:ph type="body" idx="1"/>
          </p:nvPr>
        </p:nvSpPr>
        <p:spPr>
          <a:xfrm>
            <a:off x="612791" y="1484784"/>
            <a:ext cx="7772400" cy="4543425"/>
          </a:xfrm>
          <a:noFill/>
          <a:ln>
            <a:solidFill>
              <a:schemeClr val="bg1">
                <a:alpha val="50000"/>
              </a:schemeClr>
            </a:solidFill>
            <a:miter lim="800000"/>
            <a:headEnd/>
            <a:tailEnd/>
          </a:ln>
          <a:extLst>
            <a:ext uri="{909E8E84-426E-40DD-AFC4-6F175D3DCCD1}">
              <a14:hiddenFill xmlns:a14="http://schemas.microsoft.com/office/drawing/2010/main">
                <a:gradFill rotWithShape="0">
                  <a:gsLst>
                    <a:gs pos="0">
                      <a:srgbClr val="C0C0C0">
                        <a:gamma/>
                        <a:shade val="46275"/>
                        <a:invGamma/>
                      </a:srgbClr>
                    </a:gs>
                    <a:gs pos="50000">
                      <a:srgbClr val="C0C0C0"/>
                    </a:gs>
                    <a:gs pos="100000">
                      <a:srgbClr val="C0C0C0">
                        <a:gamma/>
                        <a:shade val="46275"/>
                        <a:invGamma/>
                      </a:srgbClr>
                    </a:gs>
                  </a:gsLst>
                  <a:lin ang="18900000" scaled="1"/>
                </a:gradFill>
              </a14:hiddenFill>
            </a:ext>
          </a:extLst>
        </p:spPr>
        <p:txBody>
          <a:bodyPr>
            <a:normAutofit/>
          </a:bodyPr>
          <a:lstStyle/>
          <a:p>
            <a:pPr algn="just">
              <a:lnSpc>
                <a:spcPct val="90000"/>
              </a:lnSpc>
            </a:pPr>
            <a:r>
              <a:rPr lang="es-ES" altLang="es-ES" sz="2400" i="1" dirty="0"/>
              <a:t>Es el más simple de todos, supone que la población tiene un </a:t>
            </a:r>
            <a:r>
              <a:rPr lang="es-ES" altLang="es-ES" sz="2400" i="1" dirty="0">
                <a:solidFill>
                  <a:srgbClr val="FF0000"/>
                </a:solidFill>
              </a:rPr>
              <a:t>comportamiento lineal</a:t>
            </a:r>
            <a:r>
              <a:rPr lang="es-ES" altLang="es-ES" sz="2400" i="1" dirty="0"/>
              <a:t> y por ende, la </a:t>
            </a:r>
            <a:r>
              <a:rPr lang="es-ES" altLang="es-ES" sz="2400" i="1" dirty="0">
                <a:solidFill>
                  <a:srgbClr val="FF0000"/>
                </a:solidFill>
              </a:rPr>
              <a:t>razón de cambio se supone constante</a:t>
            </a:r>
            <a:r>
              <a:rPr lang="es-ES" altLang="es-ES" sz="2400" i="1" dirty="0"/>
              <a:t>, es decir se incrementa en la misma </a:t>
            </a:r>
            <a:r>
              <a:rPr lang="es-ES" altLang="es-ES" sz="2400" i="1" dirty="0">
                <a:solidFill>
                  <a:srgbClr val="320278"/>
                </a:solidFill>
              </a:rPr>
              <a:t>cantidad </a:t>
            </a:r>
            <a:r>
              <a:rPr lang="es-ES" altLang="es-ES" sz="2400" i="1" dirty="0"/>
              <a:t>cada unidad de tiempo considerada.</a:t>
            </a:r>
            <a:r>
              <a:rPr lang="es-ES" altLang="es-ES" sz="2400" dirty="0"/>
              <a:t> </a:t>
            </a:r>
          </a:p>
          <a:p>
            <a:pPr>
              <a:lnSpc>
                <a:spcPct val="90000"/>
              </a:lnSpc>
              <a:buFont typeface="Wingdings" panose="05000000000000000000" pitchFamily="2" charset="2"/>
              <a:buNone/>
            </a:pPr>
            <a:endParaRPr lang="es-ES" altLang="es-ES" sz="2400" dirty="0"/>
          </a:p>
          <a:p>
            <a:pPr lvl="1">
              <a:lnSpc>
                <a:spcPct val="90000"/>
              </a:lnSpc>
            </a:pPr>
            <a:r>
              <a:rPr lang="es-ES" altLang="es-ES" sz="2400" dirty="0"/>
              <a:t>AUMENTOS ABSOLUTOS FIJOS</a:t>
            </a:r>
          </a:p>
          <a:p>
            <a:pPr lvl="1">
              <a:lnSpc>
                <a:spcPct val="90000"/>
              </a:lnSpc>
              <a:buFontTx/>
              <a:buNone/>
            </a:pPr>
            <a:r>
              <a:rPr lang="es-ES" altLang="es-ES" sz="2400" dirty="0"/>
              <a:t>	 CADA UNIDAD DE TIEMPO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1">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anim calcmode="lin" valueType="num">
                                      <p:cBhvr>
                                        <p:cTn id="11" dur="5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43011">
                                            <p:txEl>
                                              <p:pRg st="2" end="2"/>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anim calcmode="lin" valueType="num">
                                      <p:cBhvr>
                                        <p:cTn id="15" dur="500" fill="hold"/>
                                        <p:tgtEl>
                                          <p:spTgt spid="43011">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4301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3010"/>
                                        </p:tgtEl>
                                        <p:attrNameLst>
                                          <p:attrName>style.visibility</p:attrName>
                                        </p:attrNameLst>
                                      </p:cBhvr>
                                      <p:to>
                                        <p:strVal val="visible"/>
                                      </p:to>
                                    </p:set>
                                    <p:anim calcmode="lin" valueType="num">
                                      <p:cBhvr additive="base">
                                        <p:cTn id="21" dur="500" fill="hold"/>
                                        <p:tgtEl>
                                          <p:spTgt spid="43010"/>
                                        </p:tgtEl>
                                        <p:attrNameLst>
                                          <p:attrName>ppt_x</p:attrName>
                                        </p:attrNameLst>
                                      </p:cBhvr>
                                      <p:tavLst>
                                        <p:tav tm="0">
                                          <p:val>
                                            <p:strVal val="0-#ppt_w/2"/>
                                          </p:val>
                                        </p:tav>
                                        <p:tav tm="100000">
                                          <p:val>
                                            <p:strVal val="#ppt_x"/>
                                          </p:val>
                                        </p:tav>
                                      </p:tavLst>
                                    </p:anim>
                                    <p:anim calcmode="lin" valueType="num">
                                      <p:cBhvr additive="base">
                                        <p:cTn id="22"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231120" y="1772816"/>
                <a:ext cx="1944216" cy="27699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𝑁</m:t>
                          </m:r>
                        </m:e>
                        <m:sub>
                          <m:r>
                            <a:rPr lang="es-ES" b="0" i="1" smtClean="0">
                              <a:latin typeface="Cambria Math" panose="02040503050406030204" pitchFamily="18" charset="0"/>
                            </a:rPr>
                            <m:t>𝑡</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𝑁</m:t>
                          </m:r>
                        </m:e>
                        <m:sub>
                          <m:r>
                            <a:rPr lang="es-ES" b="0" i="1" smtClean="0">
                              <a:latin typeface="Cambria Math" panose="02040503050406030204" pitchFamily="18" charset="0"/>
                            </a:rPr>
                            <m:t>0</m:t>
                          </m:r>
                        </m:sub>
                      </m:sSub>
                      <m:d>
                        <m:dPr>
                          <m:ctrlPr>
                            <a:rPr lang="es-ES" b="0" i="1" smtClean="0">
                              <a:latin typeface="Cambria Math" panose="02040503050406030204" pitchFamily="18" charset="0"/>
                            </a:rPr>
                          </m:ctrlPr>
                        </m:dPr>
                        <m:e>
                          <m:r>
                            <a:rPr lang="es-ES" b="0" i="1" smtClean="0">
                              <a:latin typeface="Cambria Math" panose="02040503050406030204" pitchFamily="18" charset="0"/>
                            </a:rPr>
                            <m:t>1+</m:t>
                          </m:r>
                          <m:r>
                            <a:rPr lang="es-ES" b="0" i="1" smtClean="0">
                              <a:latin typeface="Cambria Math" panose="02040503050406030204" pitchFamily="18" charset="0"/>
                            </a:rPr>
                            <m:t>𝑟𝑡</m:t>
                          </m:r>
                        </m:e>
                      </m:d>
                    </m:oMath>
                  </m:oMathPara>
                </a14:m>
                <a:endParaRPr lang="es-ES" b="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6231120" y="1772816"/>
                <a:ext cx="1944216" cy="276999"/>
              </a:xfrm>
              <a:prstGeom prst="rect">
                <a:avLst/>
              </a:prstGeom>
              <a:blipFill>
                <a:blip r:embed="rId2"/>
                <a:stretch>
                  <a:fillRect b="-1555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887802" y="3117825"/>
                <a:ext cx="2016224" cy="62235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𝑟</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𝑡</m:t>
                          </m:r>
                        </m:den>
                      </m:f>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𝑁</m:t>
                                  </m:r>
                                </m:e>
                                <m:sub>
                                  <m:r>
                                    <a:rPr lang="es-ES" b="0" i="1" smtClean="0">
                                      <a:latin typeface="Cambria Math" panose="02040503050406030204" pitchFamily="18" charset="0"/>
                                    </a:rPr>
                                    <m:t>𝑡</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𝑁</m:t>
                                  </m:r>
                                </m:e>
                                <m:sub>
                                  <m:r>
                                    <a:rPr lang="es-ES" b="0" i="1" smtClean="0">
                                      <a:latin typeface="Cambria Math" panose="02040503050406030204" pitchFamily="18" charset="0"/>
                                    </a:rPr>
                                    <m:t>0</m:t>
                                  </m:r>
                                </m:sub>
                              </m:sSub>
                            </m:num>
                            <m:den>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0</m:t>
                                  </m:r>
                                </m:sub>
                              </m:sSub>
                            </m:den>
                          </m:f>
                        </m:e>
                      </m:d>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887802" y="3117825"/>
                <a:ext cx="2016224" cy="62235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2592790906"/>
                  </p:ext>
                </p:extLst>
              </p:nvPr>
            </p:nvGraphicFramePr>
            <p:xfrm>
              <a:off x="1331640" y="4858446"/>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ES" sz="1600" b="0" i="1" smtClean="0">
                                        <a:solidFill>
                                          <a:schemeClr val="tx1"/>
                                        </a:solidFill>
                                        <a:latin typeface="Cambria Math" panose="02040503050406030204" pitchFamily="18" charset="0"/>
                                      </a:rPr>
                                    </m:ctrlPr>
                                  </m:sSubPr>
                                  <m:e>
                                    <m:r>
                                      <a:rPr lang="es-ES" sz="1600" b="0" i="1" smtClean="0">
                                        <a:solidFill>
                                          <a:schemeClr val="tx1"/>
                                        </a:solidFill>
                                        <a:latin typeface="Cambria Math" panose="02040503050406030204" pitchFamily="18" charset="0"/>
                                      </a:rPr>
                                      <m:t>𝑁</m:t>
                                    </m:r>
                                  </m:e>
                                  <m:sub>
                                    <m:r>
                                      <a:rPr lang="es-ES" sz="1600" b="0" i="1" smtClean="0">
                                        <a:solidFill>
                                          <a:schemeClr val="tx1"/>
                                        </a:solidFill>
                                        <a:latin typeface="Cambria Math" panose="02040503050406030204" pitchFamily="18" charset="0"/>
                                      </a:rPr>
                                      <m:t>0</m:t>
                                    </m:r>
                                  </m:sub>
                                </m:sSub>
                                <m:r>
                                  <a:rPr lang="es-ES" sz="1600" b="0" i="1" smtClean="0">
                                    <a:solidFill>
                                      <a:schemeClr val="tx1"/>
                                    </a:solidFill>
                                    <a:latin typeface="Cambria Math" panose="02040503050406030204" pitchFamily="18" charset="0"/>
                                  </a:rPr>
                                  <m:t>=</m:t>
                                </m:r>
                                <m:r>
                                  <a:rPr lang="es-ES" sz="1600" b="0" i="1" smtClean="0">
                                    <a:solidFill>
                                      <a:schemeClr val="tx1"/>
                                    </a:solidFill>
                                    <a:latin typeface="Cambria Math" panose="02040503050406030204" pitchFamily="18" charset="0"/>
                                  </a:rPr>
                                  <m:t>𝑣𝑎𝑙𝑜𝑟</m:t>
                                </m:r>
                                <m:r>
                                  <a:rPr lang="es-ES" sz="1600" b="0" i="1" smtClean="0">
                                    <a:solidFill>
                                      <a:schemeClr val="tx1"/>
                                    </a:solidFill>
                                    <a:latin typeface="Cambria Math" panose="02040503050406030204" pitchFamily="18" charset="0"/>
                                  </a:rPr>
                                  <m:t> </m:t>
                                </m:r>
                                <m:r>
                                  <a:rPr lang="es-ES" sz="1600" b="0" i="1" smtClean="0">
                                    <a:solidFill>
                                      <a:schemeClr val="tx1"/>
                                    </a:solidFill>
                                    <a:latin typeface="Cambria Math" panose="02040503050406030204" pitchFamily="18" charset="0"/>
                                  </a:rPr>
                                  <m:t>𝑖𝑛𝑖𝑐𝑖𝑎𝑙</m:t>
                                </m:r>
                              </m:oMath>
                            </m:oMathPara>
                          </a14:m>
                          <a:endParaRPr lang="es-ES" sz="1600" b="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14:m>
                            <m:oMath xmlns:m="http://schemas.openxmlformats.org/officeDocument/2006/math">
                              <m:sSub>
                                <m:sSubPr>
                                  <m:ctrlPr>
                                    <a:rPr lang="es-ES" sz="1600" b="0" i="1" smtClean="0">
                                      <a:solidFill>
                                        <a:schemeClr val="tx1"/>
                                      </a:solidFill>
                                      <a:latin typeface="Cambria Math" panose="02040503050406030204" pitchFamily="18" charset="0"/>
                                    </a:rPr>
                                  </m:ctrlPr>
                                </m:sSubPr>
                                <m:e>
                                  <m:r>
                                    <a:rPr lang="es-ES" sz="1600" b="0" i="1" smtClean="0">
                                      <a:solidFill>
                                        <a:schemeClr val="tx1"/>
                                      </a:solidFill>
                                      <a:latin typeface="Cambria Math" panose="02040503050406030204" pitchFamily="18" charset="0"/>
                                    </a:rPr>
                                    <m:t>𝑁</m:t>
                                  </m:r>
                                </m:e>
                                <m:sub>
                                  <m:r>
                                    <a:rPr lang="es-ES" sz="1600" b="0" i="1" smtClean="0">
                                      <a:solidFill>
                                        <a:schemeClr val="tx1"/>
                                      </a:solidFill>
                                      <a:latin typeface="Cambria Math" panose="02040503050406030204" pitchFamily="18" charset="0"/>
                                    </a:rPr>
                                    <m:t>𝑡</m:t>
                                  </m:r>
                                </m:sub>
                              </m:sSub>
                              <m:r>
                                <a:rPr lang="es-ES" sz="1600" b="0" i="1" smtClean="0">
                                  <a:solidFill>
                                    <a:schemeClr val="tx1"/>
                                  </a:solidFill>
                                  <a:latin typeface="Cambria Math" panose="02040503050406030204" pitchFamily="18" charset="0"/>
                                </a:rPr>
                                <m:t>=</m:t>
                              </m:r>
                            </m:oMath>
                          </a14:m>
                          <a:r>
                            <a:rPr lang="es-ES" sz="1600" b="0" dirty="0">
                              <a:solidFill>
                                <a:schemeClr val="tx1"/>
                              </a:solidFill>
                              <a:latin typeface="+mn-lt"/>
                            </a:rPr>
                            <a:t> valor</a:t>
                          </a:r>
                          <a:r>
                            <a:rPr lang="es-ES" sz="1600" b="0" baseline="0" dirty="0">
                              <a:solidFill>
                                <a:schemeClr val="tx1"/>
                              </a:solidFill>
                              <a:latin typeface="+mn-lt"/>
                            </a:rPr>
                            <a:t> final</a:t>
                          </a:r>
                          <a:endParaRPr lang="es-ES" sz="1600" b="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s-ES" sz="1600" b="0" i="1" smtClean="0">
                                    <a:solidFill>
                                      <a:schemeClr val="tx1"/>
                                    </a:solidFill>
                                    <a:latin typeface="Cambria Math" panose="02040503050406030204" pitchFamily="18" charset="0"/>
                                  </a:rPr>
                                  <m:t>𝑟</m:t>
                                </m:r>
                                <m:r>
                                  <a:rPr lang="es-ES" sz="1600" b="0" i="1" smtClean="0">
                                    <a:solidFill>
                                      <a:schemeClr val="tx1"/>
                                    </a:solidFill>
                                    <a:latin typeface="Cambria Math" panose="02040503050406030204" pitchFamily="18" charset="0"/>
                                  </a:rPr>
                                  <m:t>=</m:t>
                                </m:r>
                                <m:r>
                                  <a:rPr lang="es-ES" sz="1600" b="0" i="1" smtClean="0">
                                    <a:solidFill>
                                      <a:schemeClr val="tx1"/>
                                    </a:solidFill>
                                    <a:latin typeface="Cambria Math" panose="02040503050406030204" pitchFamily="18" charset="0"/>
                                  </a:rPr>
                                  <m:t>𝑡𝑎𝑠𝑎</m:t>
                                </m:r>
                                <m:r>
                                  <a:rPr lang="es-ES" sz="1600" b="0" i="1" smtClean="0">
                                    <a:solidFill>
                                      <a:schemeClr val="tx1"/>
                                    </a:solidFill>
                                    <a:latin typeface="Cambria Math" panose="02040503050406030204" pitchFamily="18" charset="0"/>
                                  </a:rPr>
                                  <m:t> </m:t>
                                </m:r>
                                <m:r>
                                  <a:rPr lang="es-ES" sz="1600" b="0" i="1" smtClean="0">
                                    <a:solidFill>
                                      <a:schemeClr val="tx1"/>
                                    </a:solidFill>
                                    <a:latin typeface="Cambria Math" panose="02040503050406030204" pitchFamily="18" charset="0"/>
                                  </a:rPr>
                                  <m:t>𝑑𝑒</m:t>
                                </m:r>
                                <m:r>
                                  <a:rPr lang="es-ES" sz="1600" b="0" i="1" smtClean="0">
                                    <a:solidFill>
                                      <a:schemeClr val="tx1"/>
                                    </a:solidFill>
                                    <a:latin typeface="Cambria Math" panose="02040503050406030204" pitchFamily="18" charset="0"/>
                                  </a:rPr>
                                  <m:t> </m:t>
                                </m:r>
                                <m:r>
                                  <a:rPr lang="es-ES" sz="1600" b="0" i="1" smtClean="0">
                                    <a:solidFill>
                                      <a:schemeClr val="tx1"/>
                                    </a:solidFill>
                                    <a:latin typeface="Cambria Math" panose="02040503050406030204" pitchFamily="18" charset="0"/>
                                  </a:rPr>
                                  <m:t>𝑐𝑟𝑒𝑐𝑖𝑚𝑖𝑒𝑛𝑡𝑜</m:t>
                                </m:r>
                              </m:oMath>
                            </m:oMathPara>
                          </a14:m>
                          <a:endParaRPr lang="es-ES" sz="1600" b="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s-ES" sz="1600" b="0" i="1" smtClean="0">
                                    <a:solidFill>
                                      <a:schemeClr val="tx1"/>
                                    </a:solidFill>
                                    <a:latin typeface="Cambria Math" panose="02040503050406030204" pitchFamily="18" charset="0"/>
                                  </a:rPr>
                                  <m:t>𝑡</m:t>
                                </m:r>
                                <m:r>
                                  <a:rPr lang="es-ES" sz="1600" b="0" i="1" smtClean="0">
                                    <a:solidFill>
                                      <a:schemeClr val="tx1"/>
                                    </a:solidFill>
                                    <a:latin typeface="Cambria Math" panose="02040503050406030204" pitchFamily="18" charset="0"/>
                                  </a:rPr>
                                  <m:t>=</m:t>
                                </m:r>
                                <m:r>
                                  <a:rPr lang="es-ES" sz="1600" b="0" i="1" smtClean="0">
                                    <a:solidFill>
                                      <a:schemeClr val="tx1"/>
                                    </a:solidFill>
                                    <a:latin typeface="Cambria Math" panose="02040503050406030204" pitchFamily="18" charset="0"/>
                                  </a:rPr>
                                  <m:t>𝑝𝑒𝑟</m:t>
                                </m:r>
                                <m:r>
                                  <a:rPr lang="es-ES" sz="1600" b="0" i="1" smtClean="0">
                                    <a:solidFill>
                                      <a:schemeClr val="tx1"/>
                                    </a:solidFill>
                                    <a:latin typeface="Cambria Math" panose="02040503050406030204" pitchFamily="18" charset="0"/>
                                  </a:rPr>
                                  <m:t>í</m:t>
                                </m:r>
                                <m:r>
                                  <a:rPr lang="es-ES" sz="1600" b="0" i="1" smtClean="0">
                                    <a:solidFill>
                                      <a:schemeClr val="tx1"/>
                                    </a:solidFill>
                                    <a:latin typeface="Cambria Math" panose="02040503050406030204" pitchFamily="18" charset="0"/>
                                  </a:rPr>
                                  <m:t>𝑜𝑑𝑜</m:t>
                                </m:r>
                                <m:r>
                                  <a:rPr lang="es-ES" sz="1600" b="0" i="1" smtClean="0">
                                    <a:solidFill>
                                      <a:schemeClr val="tx1"/>
                                    </a:solidFill>
                                    <a:latin typeface="Cambria Math" panose="02040503050406030204" pitchFamily="18" charset="0"/>
                                  </a:rPr>
                                  <m:t> </m:t>
                                </m:r>
                                <m:r>
                                  <a:rPr lang="es-ES" sz="1600" b="0" i="1" smtClean="0">
                                    <a:solidFill>
                                      <a:schemeClr val="tx1"/>
                                    </a:solidFill>
                                    <a:latin typeface="Cambria Math" panose="02040503050406030204" pitchFamily="18" charset="0"/>
                                  </a:rPr>
                                  <m:t>𝑑𝑒</m:t>
                                </m:r>
                                <m:r>
                                  <a:rPr lang="es-ES" sz="1600" b="0" i="1" smtClean="0">
                                    <a:solidFill>
                                      <a:schemeClr val="tx1"/>
                                    </a:solidFill>
                                    <a:latin typeface="Cambria Math" panose="02040503050406030204" pitchFamily="18" charset="0"/>
                                  </a:rPr>
                                  <m:t> </m:t>
                                </m:r>
                                <m:r>
                                  <a:rPr lang="es-ES" sz="1600" b="0" i="1" smtClean="0">
                                    <a:solidFill>
                                      <a:schemeClr val="tx1"/>
                                    </a:solidFill>
                                    <a:latin typeface="Cambria Math" panose="02040503050406030204" pitchFamily="18" charset="0"/>
                                  </a:rPr>
                                  <m:t>𝑡𝑖𝑒𝑚𝑝𝑜</m:t>
                                </m:r>
                              </m:oMath>
                            </m:oMathPara>
                          </a14:m>
                          <a:endParaRPr lang="es-ES" sz="1600" b="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2592790906"/>
                  </p:ext>
                </p:extLst>
              </p:nvPr>
            </p:nvGraphicFramePr>
            <p:xfrm>
              <a:off x="1331640" y="4858446"/>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4"/>
                          <a:stretch>
                            <a:fillRect t="-3226" r="-99800" b="-98387"/>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4"/>
                          <a:stretch>
                            <a:fillRect l="-100200" t="-3226" b="-98387"/>
                          </a:stretch>
                        </a:blipFill>
                      </a:tcPr>
                    </a:tc>
                    <a:extLst>
                      <a:ext uri="{0D108BD9-81ED-4DB2-BD59-A6C34878D82A}">
                        <a16:rowId xmlns:a16="http://schemas.microsoft.com/office/drawing/2014/main" val="10000"/>
                      </a:ext>
                    </a:extLst>
                  </a:tr>
                  <a:tr h="37084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4"/>
                          <a:stretch>
                            <a:fillRect t="-104918" r="-99800"/>
                          </a:stretch>
                        </a:blip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4"/>
                          <a:stretch>
                            <a:fillRect l="-100200" t="-104918"/>
                          </a:stretch>
                        </a:blipFill>
                      </a:tcPr>
                    </a:tc>
                    <a:extLst>
                      <a:ext uri="{0D108BD9-81ED-4DB2-BD59-A6C34878D82A}">
                        <a16:rowId xmlns:a16="http://schemas.microsoft.com/office/drawing/2014/main" val="10001"/>
                      </a:ext>
                    </a:extLst>
                  </a:tr>
                </a:tbl>
              </a:graphicData>
            </a:graphic>
          </p:graphicFrame>
        </mc:Fallback>
      </mc:AlternateContent>
      <p:pic>
        <p:nvPicPr>
          <p:cNvPr id="8" name="Picture 7">
            <a:extLst>
              <a:ext uri="{FF2B5EF4-FFF2-40B4-BE49-F238E27FC236}">
                <a16:creationId xmlns:a16="http://schemas.microsoft.com/office/drawing/2014/main" id="{7B6A1295-D731-43F8-A2B4-0FC487B5E52D}"/>
              </a:ext>
            </a:extLst>
          </p:cNvPr>
          <p:cNvPicPr>
            <a:picLocks noChangeAspect="1"/>
          </p:cNvPicPr>
          <p:nvPr/>
        </p:nvPicPr>
        <p:blipFill>
          <a:blip r:embed="rId5"/>
          <a:stretch>
            <a:fillRect/>
          </a:stretch>
        </p:blipFill>
        <p:spPr>
          <a:xfrm>
            <a:off x="411883" y="558505"/>
            <a:ext cx="5688632" cy="3689056"/>
          </a:xfrm>
          <a:prstGeom prst="rect">
            <a:avLst/>
          </a:prstGeom>
        </p:spPr>
      </p:pic>
    </p:spTree>
    <p:extLst>
      <p:ext uri="{BB962C8B-B14F-4D97-AF65-F5344CB8AC3E}">
        <p14:creationId xmlns:p14="http://schemas.microsoft.com/office/powerpoint/2010/main" val="227216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83968" y="6525344"/>
            <a:ext cx="4579788" cy="196588"/>
          </a:xfrm>
          <a:prstGeom prst="rect">
            <a:avLst/>
          </a:prstGeom>
          <a:effectLst>
            <a:glow rad="101600">
              <a:schemeClr val="bg1">
                <a:lumMod val="50000"/>
                <a:alpha val="60000"/>
              </a:schemeClr>
            </a:glow>
          </a:effectLst>
        </p:spPr>
      </p:pic>
      <p:sp>
        <p:nvSpPr>
          <p:cNvPr id="3" name="Rectangle 2"/>
          <p:cNvSpPr/>
          <p:nvPr/>
        </p:nvSpPr>
        <p:spPr>
          <a:xfrm>
            <a:off x="683568" y="476672"/>
            <a:ext cx="7992888" cy="1295868"/>
          </a:xfrm>
          <a:prstGeom prst="rect">
            <a:avLst/>
          </a:prstGeom>
        </p:spPr>
        <p:txBody>
          <a:bodyPr wrap="square">
            <a:spAutoFit/>
          </a:bodyPr>
          <a:lstStyle/>
          <a:p>
            <a:pPr algn="just">
              <a:lnSpc>
                <a:spcPct val="150000"/>
              </a:lnSpc>
            </a:pPr>
            <a:r>
              <a:rPr lang="es-CR" dirty="0"/>
              <a:t>Los números relativos, son una poderosa herramienta para explicar una gran cantidad de situaciones que difícilmente se podrían interpretar en términos absolutos. </a:t>
            </a:r>
            <a:endParaRPr lang="en-US" i="1" dirty="0">
              <a:effectLst>
                <a:outerShdw blurRad="38100" dist="38100" dir="2700000" algn="tl">
                  <a:srgbClr val="000000">
                    <a:alpha val="43137"/>
                  </a:srgbClr>
                </a:outerShdw>
              </a:effectLst>
            </a:endParaRPr>
          </a:p>
        </p:txBody>
      </p:sp>
      <p:sp>
        <p:nvSpPr>
          <p:cNvPr id="4" name="Rectangle 3"/>
          <p:cNvSpPr/>
          <p:nvPr/>
        </p:nvSpPr>
        <p:spPr>
          <a:xfrm>
            <a:off x="755576" y="2204864"/>
            <a:ext cx="7560840" cy="923330"/>
          </a:xfrm>
          <a:prstGeom prst="rect">
            <a:avLst/>
          </a:prstGeom>
        </p:spPr>
        <p:txBody>
          <a:bodyPr wrap="square">
            <a:spAutoFit/>
          </a:bodyPr>
          <a:lstStyle/>
          <a:p>
            <a:pPr algn="just">
              <a:lnSpc>
                <a:spcPct val="150000"/>
              </a:lnSpc>
            </a:pPr>
            <a:r>
              <a:rPr lang="es-CR" i="1" dirty="0">
                <a:effectLst>
                  <a:outerShdw blurRad="38100" dist="38100" dir="2700000" algn="tl">
                    <a:srgbClr val="000000">
                      <a:alpha val="43137"/>
                    </a:srgbClr>
                  </a:outerShdw>
                </a:effectLst>
              </a:rPr>
              <a:t>Son el resultado de la relación de dos números, generalmente la división de uno por el otro. </a:t>
            </a:r>
            <a:endParaRPr lang="en-US" i="1" dirty="0">
              <a:effectLst>
                <a:outerShdw blurRad="38100" dist="38100" dir="2700000" algn="tl">
                  <a:srgbClr val="000000">
                    <a:alpha val="43137"/>
                  </a:srgbClr>
                </a:outerShdw>
              </a:effectLst>
            </a:endParaRPr>
          </a:p>
        </p:txBody>
      </p:sp>
      <p:sp>
        <p:nvSpPr>
          <p:cNvPr id="6" name="TextBox 5"/>
          <p:cNvSpPr txBox="1"/>
          <p:nvPr/>
        </p:nvSpPr>
        <p:spPr>
          <a:xfrm>
            <a:off x="755576" y="3933056"/>
            <a:ext cx="741682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nSpc>
                <a:spcPct val="200000"/>
              </a:lnSpc>
              <a:buFont typeface="Arial" panose="020B0604020202020204" pitchFamily="34" charset="0"/>
              <a:buChar char="•"/>
            </a:pPr>
            <a:r>
              <a:rPr lang="es-CR" dirty="0"/>
              <a:t>Se evita el problema de las grandes cantidades.</a:t>
            </a:r>
          </a:p>
          <a:p>
            <a:pPr marL="285750" indent="-285750">
              <a:lnSpc>
                <a:spcPct val="200000"/>
              </a:lnSpc>
              <a:buFont typeface="Arial" panose="020B0604020202020204" pitchFamily="34" charset="0"/>
              <a:buChar char="•"/>
            </a:pPr>
            <a:r>
              <a:rPr lang="es-CR" dirty="0"/>
              <a:t>Pueden hacerse comparaciones entre conjuntos de datos.</a:t>
            </a:r>
            <a:endParaRPr lang="en-US" dirty="0"/>
          </a:p>
        </p:txBody>
      </p:sp>
      <p:sp>
        <p:nvSpPr>
          <p:cNvPr id="7" name="Rectangle 6"/>
          <p:cNvSpPr/>
          <p:nvPr/>
        </p:nvSpPr>
        <p:spPr>
          <a:xfrm>
            <a:off x="654351" y="3501008"/>
            <a:ext cx="1771254" cy="369332"/>
          </a:xfrm>
          <a:prstGeom prst="rect">
            <a:avLst/>
          </a:prstGeom>
        </p:spPr>
        <p:txBody>
          <a:bodyPr wrap="none">
            <a:spAutoFit/>
          </a:bodyPr>
          <a:lstStyle/>
          <a:p>
            <a:r>
              <a:rPr lang="es-CR" dirty="0"/>
              <a:t>Ventajas del uso:</a:t>
            </a:r>
          </a:p>
        </p:txBody>
      </p:sp>
    </p:spTree>
    <p:extLst>
      <p:ext uri="{BB962C8B-B14F-4D97-AF65-F5344CB8AC3E}">
        <p14:creationId xmlns:p14="http://schemas.microsoft.com/office/powerpoint/2010/main" val="388815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CR" sz="3200" dirty="0"/>
              <a:t>Ejemplo</a:t>
            </a:r>
          </a:p>
        </p:txBody>
      </p:sp>
      <p:sp>
        <p:nvSpPr>
          <p:cNvPr id="3" name="2 Marcador de contenido"/>
          <p:cNvSpPr>
            <a:spLocks noGrp="1"/>
          </p:cNvSpPr>
          <p:nvPr>
            <p:ph idx="1"/>
          </p:nvPr>
        </p:nvSpPr>
        <p:spPr/>
        <p:txBody>
          <a:bodyPr>
            <a:normAutofit/>
          </a:bodyPr>
          <a:lstStyle/>
          <a:p>
            <a:r>
              <a:rPr lang="es-CR" sz="2400" dirty="0"/>
              <a:t>Si el monto inicial es 10 000 colones y la tasa de interés es del 7% fijo anual. Cuál será el monto final para el año 4.</a:t>
            </a:r>
          </a:p>
          <a:p>
            <a:pPr>
              <a:buNone/>
            </a:pPr>
            <a:r>
              <a:rPr lang="es-CR" sz="2400" dirty="0"/>
              <a:t>Datos</a:t>
            </a:r>
          </a:p>
          <a:p>
            <a:pPr>
              <a:buNone/>
            </a:pPr>
            <a:r>
              <a:rPr lang="es-CR" sz="2400" dirty="0"/>
              <a:t>M</a:t>
            </a:r>
            <a:r>
              <a:rPr lang="es-CR" sz="2400" baseline="-25000" dirty="0"/>
              <a:t>t </a:t>
            </a:r>
            <a:r>
              <a:rPr lang="es-CR" sz="2400" dirty="0"/>
              <a:t>= ?</a:t>
            </a:r>
          </a:p>
          <a:p>
            <a:pPr>
              <a:buNone/>
            </a:pPr>
            <a:r>
              <a:rPr lang="es-CR" sz="2400" dirty="0"/>
              <a:t>M</a:t>
            </a:r>
            <a:r>
              <a:rPr lang="es-CR" sz="2400" baseline="-25000" dirty="0"/>
              <a:t>o </a:t>
            </a:r>
            <a:r>
              <a:rPr lang="es-CR" sz="2400" dirty="0"/>
              <a:t>= 10 000</a:t>
            </a:r>
          </a:p>
          <a:p>
            <a:pPr>
              <a:buNone/>
            </a:pPr>
            <a:r>
              <a:rPr lang="es-CR" sz="2400" dirty="0"/>
              <a:t>t = 4</a:t>
            </a:r>
          </a:p>
          <a:p>
            <a:pPr>
              <a:buNone/>
            </a:pPr>
            <a:r>
              <a:rPr lang="es-CR" sz="2400" dirty="0"/>
              <a:t>r = 7%</a:t>
            </a:r>
          </a:p>
          <a:p>
            <a:pPr>
              <a:buNone/>
            </a:pPr>
            <a:endParaRPr lang="es-CR" sz="2400" dirty="0"/>
          </a:p>
          <a:p>
            <a:pPr>
              <a:buNone/>
            </a:pPr>
            <a:endParaRPr lang="es-CR" sz="2400" dirty="0"/>
          </a:p>
        </p:txBody>
      </p:sp>
      <p:sp>
        <p:nvSpPr>
          <p:cNvPr id="4" name="3 Rectángulo redondeado"/>
          <p:cNvSpPr/>
          <p:nvPr/>
        </p:nvSpPr>
        <p:spPr>
          <a:xfrm>
            <a:off x="3143240" y="3357562"/>
            <a:ext cx="5143536" cy="2286016"/>
          </a:xfrm>
          <a:prstGeom prst="roundRect">
            <a:avLst/>
          </a:prstGeom>
          <a:solidFill>
            <a:schemeClr val="accent1"/>
          </a:solidFill>
        </p:spPr>
        <p:style>
          <a:lnRef idx="1">
            <a:schemeClr val="accent2"/>
          </a:lnRef>
          <a:fillRef idx="3">
            <a:schemeClr val="accent2"/>
          </a:fillRef>
          <a:effectRef idx="2">
            <a:schemeClr val="accent2"/>
          </a:effectRef>
          <a:fontRef idx="minor">
            <a:schemeClr val="lt1"/>
          </a:fontRef>
        </p:style>
        <p:txBody>
          <a:bodyPr rtlCol="0" anchor="ctr"/>
          <a:lstStyle/>
          <a:p>
            <a:pPr>
              <a:buNone/>
            </a:pPr>
            <a:endParaRPr lang="es-CR" sz="3600" dirty="0"/>
          </a:p>
          <a:p>
            <a:pPr>
              <a:buNone/>
            </a:pPr>
            <a:r>
              <a:rPr lang="es-CR" sz="3600" dirty="0"/>
              <a:t>Formula   </a:t>
            </a:r>
          </a:p>
          <a:p>
            <a:pPr>
              <a:buNone/>
            </a:pPr>
            <a:endParaRPr lang="es-CR" sz="800" dirty="0"/>
          </a:p>
          <a:p>
            <a:pPr>
              <a:buNone/>
            </a:pPr>
            <a:r>
              <a:rPr lang="es-CR" sz="3600" dirty="0"/>
              <a:t>M</a:t>
            </a:r>
            <a:r>
              <a:rPr lang="es-CR" sz="3600" baseline="-25000" dirty="0"/>
              <a:t>4</a:t>
            </a:r>
            <a:r>
              <a:rPr lang="es-CR" sz="3600" dirty="0"/>
              <a:t> = 10 000 (1+0.07*4)</a:t>
            </a:r>
          </a:p>
          <a:p>
            <a:pPr>
              <a:buNone/>
            </a:pPr>
            <a:r>
              <a:rPr lang="es-CR" sz="3600" dirty="0"/>
              <a:t>M</a:t>
            </a:r>
            <a:r>
              <a:rPr lang="es-CR" sz="3600" baseline="-25000" dirty="0"/>
              <a:t>4</a:t>
            </a:r>
            <a:r>
              <a:rPr lang="es-CR" sz="3600" dirty="0"/>
              <a:t> = 12 800</a:t>
            </a:r>
          </a:p>
          <a:p>
            <a:pPr>
              <a:buNone/>
            </a:pPr>
            <a:endParaRPr lang="es-C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A3C989B-E225-D621-669F-0676D65F4088}"/>
              </a:ext>
            </a:extLst>
          </p:cNvPr>
          <p:cNvSpPr>
            <a:spLocks noGrp="1" noChangeArrowheads="1"/>
          </p:cNvSpPr>
          <p:nvPr>
            <p:ph type="title"/>
          </p:nvPr>
        </p:nvSpPr>
        <p:spPr>
          <a:xfrm>
            <a:off x="458628" y="476672"/>
            <a:ext cx="4751297" cy="785818"/>
          </a:xfrm>
        </p:spPr>
        <p:txBody>
          <a:bodyPr>
            <a:normAutofit/>
          </a:bodyPr>
          <a:lstStyle/>
          <a:p>
            <a:pPr algn="l"/>
            <a:r>
              <a:rPr lang="es-ES_tradnl" altLang="es-ES" sz="3200" dirty="0"/>
              <a:t>Modelo Geométrico</a:t>
            </a:r>
            <a:endParaRPr lang="es-ES" altLang="es-ES" sz="3200" dirty="0"/>
          </a:p>
        </p:txBody>
      </p:sp>
      <p:sp>
        <p:nvSpPr>
          <p:cNvPr id="49155" name="Rectangle 3">
            <a:extLst>
              <a:ext uri="{FF2B5EF4-FFF2-40B4-BE49-F238E27FC236}">
                <a16:creationId xmlns:a16="http://schemas.microsoft.com/office/drawing/2014/main" id="{794BD81D-6E5F-5AD6-5D3F-307EA1AC6805}"/>
              </a:ext>
            </a:extLst>
          </p:cNvPr>
          <p:cNvSpPr>
            <a:spLocks noGrp="1" noChangeArrowheads="1"/>
          </p:cNvSpPr>
          <p:nvPr>
            <p:ph type="body" idx="1"/>
          </p:nvPr>
        </p:nvSpPr>
        <p:spPr>
          <a:xfrm>
            <a:off x="457200" y="1314095"/>
            <a:ext cx="8229600" cy="1872208"/>
          </a:xfrm>
        </p:spPr>
        <p:txBody>
          <a:bodyPr>
            <a:normAutofit/>
          </a:bodyPr>
          <a:lstStyle/>
          <a:p>
            <a:pPr algn="just"/>
            <a:r>
              <a:rPr lang="es-ES" altLang="es-ES" sz="2000" dirty="0">
                <a:latin typeface="Bookman Old Style" panose="02050604050505020204" pitchFamily="18" charset="0"/>
              </a:rPr>
              <a:t>La población </a:t>
            </a:r>
            <a:r>
              <a:rPr lang="es-ES" altLang="es-ES" sz="2000" dirty="0">
                <a:solidFill>
                  <a:srgbClr val="FF0000"/>
                </a:solidFill>
                <a:latin typeface="Bookman Old Style" panose="02050604050505020204" pitchFamily="18" charset="0"/>
              </a:rPr>
              <a:t>crece en forma constante</a:t>
            </a:r>
            <a:r>
              <a:rPr lang="es-ES" altLang="es-ES" sz="2000" dirty="0">
                <a:latin typeface="Bookman Old Style" panose="02050604050505020204" pitchFamily="18" charset="0"/>
              </a:rPr>
              <a:t>  y el porcentaje de  crecimiento  se  da  por unidad de tiempo y no el monto. </a:t>
            </a:r>
          </a:p>
          <a:p>
            <a:pPr algn="just"/>
            <a:endParaRPr lang="es-ES" altLang="es-ES" sz="2000" dirty="0">
              <a:latin typeface="Bookman Old Style" panose="02050604050505020204" pitchFamily="18" charset="0"/>
            </a:endParaRPr>
          </a:p>
          <a:p>
            <a:pPr algn="just"/>
            <a:r>
              <a:rPr lang="es-ES" altLang="es-ES" sz="2000" dirty="0">
                <a:latin typeface="Bookman Old Style" panose="02050604050505020204" pitchFamily="18" charset="0"/>
              </a:rPr>
              <a:t>MISMO PORCENTAJE CADA AÑO O MONTOS ABSOLUTOS CRECIENTES.</a:t>
            </a:r>
          </a:p>
          <a:p>
            <a:endParaRPr lang="es-ES" altLang="es-ES" sz="2000" dirty="0"/>
          </a:p>
        </p:txBody>
      </p:sp>
      <p:pic>
        <p:nvPicPr>
          <p:cNvPr id="2" name="Picture 8">
            <a:extLst>
              <a:ext uri="{FF2B5EF4-FFF2-40B4-BE49-F238E27FC236}">
                <a16:creationId xmlns:a16="http://schemas.microsoft.com/office/drawing/2014/main" id="{FCAF4236-E8B4-EC00-AF63-3056ED125759}"/>
              </a:ext>
            </a:extLst>
          </p:cNvPr>
          <p:cNvPicPr>
            <a:picLocks noChangeAspect="1"/>
          </p:cNvPicPr>
          <p:nvPr/>
        </p:nvPicPr>
        <p:blipFill>
          <a:blip r:embed="rId2"/>
          <a:stretch>
            <a:fillRect/>
          </a:stretch>
        </p:blipFill>
        <p:spPr>
          <a:xfrm>
            <a:off x="673420" y="3237908"/>
            <a:ext cx="4834683" cy="3076616"/>
          </a:xfrm>
          <a:prstGeom prst="rect">
            <a:avLst/>
          </a:prstGeom>
        </p:spPr>
      </p:pic>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AD1D81F8-FD1A-5FF8-E6B9-55559D287BBF}"/>
                  </a:ext>
                </a:extLst>
              </p:cNvPr>
              <p:cNvSpPr txBox="1"/>
              <p:nvPr/>
            </p:nvSpPr>
            <p:spPr>
              <a:xfrm>
                <a:off x="5919049" y="3584804"/>
                <a:ext cx="2088232" cy="27699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n>
                                <a:noFill/>
                              </a:ln>
                              <a:solidFill>
                                <a:schemeClr val="tx1"/>
                              </a:solidFill>
                              <a:latin typeface="Cambria Math" panose="02040503050406030204" pitchFamily="18" charset="0"/>
                            </a:rPr>
                          </m:ctrlPr>
                        </m:sSubPr>
                        <m:e>
                          <m:r>
                            <a:rPr lang="es-ES" b="0" i="1" smtClean="0">
                              <a:ln>
                                <a:noFill/>
                              </a:ln>
                              <a:solidFill>
                                <a:schemeClr val="tx1"/>
                              </a:solidFill>
                              <a:latin typeface="Cambria Math" panose="02040503050406030204" pitchFamily="18" charset="0"/>
                            </a:rPr>
                            <m:t>𝑁</m:t>
                          </m:r>
                        </m:e>
                        <m:sub>
                          <m:r>
                            <a:rPr lang="es-ES" b="0" i="1" smtClean="0">
                              <a:ln>
                                <a:noFill/>
                              </a:ln>
                              <a:solidFill>
                                <a:schemeClr val="tx1"/>
                              </a:solidFill>
                              <a:latin typeface="Cambria Math" panose="02040503050406030204" pitchFamily="18" charset="0"/>
                            </a:rPr>
                            <m:t>𝑡</m:t>
                          </m:r>
                        </m:sub>
                      </m:sSub>
                      <m:r>
                        <a:rPr lang="es-ES" b="0" i="1" smtClean="0">
                          <a:ln>
                            <a:noFill/>
                          </a:ln>
                          <a:solidFill>
                            <a:schemeClr val="tx1"/>
                          </a:solidFill>
                          <a:latin typeface="Cambria Math" panose="02040503050406030204" pitchFamily="18" charset="0"/>
                        </a:rPr>
                        <m:t>=</m:t>
                      </m:r>
                      <m:sSub>
                        <m:sSubPr>
                          <m:ctrlPr>
                            <a:rPr lang="es-ES" b="0" i="1" smtClean="0">
                              <a:ln>
                                <a:noFill/>
                              </a:ln>
                              <a:solidFill>
                                <a:schemeClr val="tx1"/>
                              </a:solidFill>
                              <a:latin typeface="Cambria Math" panose="02040503050406030204" pitchFamily="18" charset="0"/>
                            </a:rPr>
                          </m:ctrlPr>
                        </m:sSubPr>
                        <m:e>
                          <m:r>
                            <a:rPr lang="es-ES" b="0" i="1" smtClean="0">
                              <a:ln>
                                <a:noFill/>
                              </a:ln>
                              <a:solidFill>
                                <a:schemeClr val="tx1"/>
                              </a:solidFill>
                              <a:latin typeface="Cambria Math" panose="02040503050406030204" pitchFamily="18" charset="0"/>
                            </a:rPr>
                            <m:t>𝑁</m:t>
                          </m:r>
                        </m:e>
                        <m:sub>
                          <m:r>
                            <a:rPr lang="es-ES" b="0" i="1" smtClean="0">
                              <a:ln>
                                <a:noFill/>
                              </a:ln>
                              <a:solidFill>
                                <a:schemeClr val="tx1"/>
                              </a:solidFill>
                              <a:latin typeface="Cambria Math" panose="02040503050406030204" pitchFamily="18" charset="0"/>
                            </a:rPr>
                            <m:t>0</m:t>
                          </m:r>
                        </m:sub>
                      </m:sSub>
                      <m:sSup>
                        <m:sSupPr>
                          <m:ctrlPr>
                            <a:rPr lang="es-ES" b="0" i="1" smtClean="0">
                              <a:ln>
                                <a:noFill/>
                              </a:ln>
                              <a:solidFill>
                                <a:schemeClr val="tx1"/>
                              </a:solidFill>
                              <a:latin typeface="Cambria Math" panose="02040503050406030204" pitchFamily="18" charset="0"/>
                            </a:rPr>
                          </m:ctrlPr>
                        </m:sSupPr>
                        <m:e>
                          <m:d>
                            <m:dPr>
                              <m:ctrlPr>
                                <a:rPr lang="es-ES" b="0" i="1" smtClean="0">
                                  <a:ln>
                                    <a:noFill/>
                                  </a:ln>
                                  <a:solidFill>
                                    <a:schemeClr val="tx1"/>
                                  </a:solidFill>
                                  <a:latin typeface="Cambria Math" panose="02040503050406030204" pitchFamily="18" charset="0"/>
                                </a:rPr>
                              </m:ctrlPr>
                            </m:dPr>
                            <m:e>
                              <m:r>
                                <a:rPr lang="es-ES" b="0" i="1" smtClean="0">
                                  <a:ln>
                                    <a:noFill/>
                                  </a:ln>
                                  <a:solidFill>
                                    <a:schemeClr val="tx1"/>
                                  </a:solidFill>
                                  <a:latin typeface="Cambria Math" panose="02040503050406030204" pitchFamily="18" charset="0"/>
                                </a:rPr>
                                <m:t>1+</m:t>
                              </m:r>
                              <m:r>
                                <a:rPr lang="es-ES" b="0" i="1" smtClean="0">
                                  <a:ln>
                                    <a:noFill/>
                                  </a:ln>
                                  <a:solidFill>
                                    <a:schemeClr val="tx1"/>
                                  </a:solidFill>
                                  <a:latin typeface="Cambria Math" panose="02040503050406030204" pitchFamily="18" charset="0"/>
                                </a:rPr>
                                <m:t>𝑟</m:t>
                              </m:r>
                            </m:e>
                          </m:d>
                        </m:e>
                        <m:sup>
                          <m:r>
                            <a:rPr lang="es-ES" b="0" i="1" smtClean="0">
                              <a:ln>
                                <a:noFill/>
                              </a:ln>
                              <a:solidFill>
                                <a:schemeClr val="tx1"/>
                              </a:solidFill>
                              <a:latin typeface="Cambria Math" panose="02040503050406030204" pitchFamily="18" charset="0"/>
                            </a:rPr>
                            <m:t>𝑡</m:t>
                          </m:r>
                        </m:sup>
                      </m:sSup>
                    </m:oMath>
                  </m:oMathPara>
                </a14:m>
                <a:endParaRPr lang="es-ES" dirty="0">
                  <a:ln>
                    <a:noFill/>
                  </a:ln>
                  <a:solidFill>
                    <a:schemeClr val="tx1"/>
                  </a:solidFill>
                </a:endParaRPr>
              </a:p>
            </p:txBody>
          </p:sp>
        </mc:Choice>
        <mc:Fallback xmlns="">
          <p:sp>
            <p:nvSpPr>
              <p:cNvPr id="3" name="CuadroTexto 2">
                <a:extLst>
                  <a:ext uri="{FF2B5EF4-FFF2-40B4-BE49-F238E27FC236}">
                    <a16:creationId xmlns:a16="http://schemas.microsoft.com/office/drawing/2014/main" id="{AD1D81F8-FD1A-5FF8-E6B9-55559D287BBF}"/>
                  </a:ext>
                </a:extLst>
              </p:cNvPr>
              <p:cNvSpPr txBox="1">
                <a:spLocks noRot="1" noChangeAspect="1" noMove="1" noResize="1" noEditPoints="1" noAdjustHandles="1" noChangeArrowheads="1" noChangeShapeType="1" noTextEdit="1"/>
              </p:cNvSpPr>
              <p:nvPr/>
            </p:nvSpPr>
            <p:spPr>
              <a:xfrm>
                <a:off x="5919049" y="3584804"/>
                <a:ext cx="2088232" cy="276999"/>
              </a:xfrm>
              <a:prstGeom prst="rect">
                <a:avLst/>
              </a:prstGeom>
              <a:blipFill>
                <a:blip r:embed="rId3"/>
                <a:stretch>
                  <a:fillRect t="-2222" b="-1777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C01581D7-C7F5-FE45-9245-5EB1E90AB996}"/>
                  </a:ext>
                </a:extLst>
              </p:cNvPr>
              <p:cNvSpPr txBox="1"/>
              <p:nvPr/>
            </p:nvSpPr>
            <p:spPr>
              <a:xfrm>
                <a:off x="5796136" y="4293096"/>
                <a:ext cx="2016224" cy="7748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n>
                            <a:noFill/>
                          </a:ln>
                          <a:solidFill>
                            <a:schemeClr val="tx1"/>
                          </a:solidFill>
                          <a:latin typeface="Cambria Math" panose="02040503050406030204" pitchFamily="18" charset="0"/>
                        </a:rPr>
                        <m:t>𝑟</m:t>
                      </m:r>
                      <m:r>
                        <a:rPr lang="es-ES" b="0" i="1" smtClean="0">
                          <a:ln>
                            <a:noFill/>
                          </a:ln>
                          <a:solidFill>
                            <a:schemeClr val="tx1"/>
                          </a:solidFill>
                          <a:latin typeface="Cambria Math" panose="02040503050406030204" pitchFamily="18" charset="0"/>
                        </a:rPr>
                        <m:t>=</m:t>
                      </m:r>
                      <m:sSup>
                        <m:sSupPr>
                          <m:ctrlPr>
                            <a:rPr lang="es-ES" b="0" i="1" smtClean="0">
                              <a:ln>
                                <a:noFill/>
                              </a:ln>
                              <a:solidFill>
                                <a:schemeClr val="tx1"/>
                              </a:solidFill>
                              <a:latin typeface="Cambria Math" panose="02040503050406030204" pitchFamily="18" charset="0"/>
                            </a:rPr>
                          </m:ctrlPr>
                        </m:sSupPr>
                        <m:e>
                          <m:d>
                            <m:dPr>
                              <m:ctrlPr>
                                <a:rPr lang="es-ES" b="0" i="1" smtClean="0">
                                  <a:ln>
                                    <a:noFill/>
                                  </a:ln>
                                  <a:solidFill>
                                    <a:schemeClr val="tx1"/>
                                  </a:solidFill>
                                  <a:latin typeface="Cambria Math" panose="02040503050406030204" pitchFamily="18" charset="0"/>
                                </a:rPr>
                              </m:ctrlPr>
                            </m:dPr>
                            <m:e>
                              <m:f>
                                <m:fPr>
                                  <m:ctrlPr>
                                    <a:rPr lang="es-ES" b="0" i="1" smtClean="0">
                                      <a:ln>
                                        <a:noFill/>
                                      </a:ln>
                                      <a:solidFill>
                                        <a:schemeClr val="tx1"/>
                                      </a:solidFill>
                                      <a:latin typeface="Cambria Math" panose="02040503050406030204" pitchFamily="18" charset="0"/>
                                    </a:rPr>
                                  </m:ctrlPr>
                                </m:fPr>
                                <m:num>
                                  <m:sSub>
                                    <m:sSubPr>
                                      <m:ctrlPr>
                                        <a:rPr lang="es-ES" i="1">
                                          <a:ln>
                                            <a:noFill/>
                                          </a:ln>
                                          <a:solidFill>
                                            <a:schemeClr val="tx1"/>
                                          </a:solidFill>
                                          <a:latin typeface="Cambria Math" panose="02040503050406030204" pitchFamily="18" charset="0"/>
                                        </a:rPr>
                                      </m:ctrlPr>
                                    </m:sSubPr>
                                    <m:e>
                                      <m:r>
                                        <a:rPr lang="es-ES" i="1">
                                          <a:ln>
                                            <a:noFill/>
                                          </a:ln>
                                          <a:solidFill>
                                            <a:schemeClr val="tx1"/>
                                          </a:solidFill>
                                          <a:latin typeface="Cambria Math" panose="02040503050406030204" pitchFamily="18" charset="0"/>
                                        </a:rPr>
                                        <m:t>𝑁</m:t>
                                      </m:r>
                                    </m:e>
                                    <m:sub>
                                      <m:r>
                                        <a:rPr lang="es-ES" i="1">
                                          <a:ln>
                                            <a:noFill/>
                                          </a:ln>
                                          <a:solidFill>
                                            <a:schemeClr val="tx1"/>
                                          </a:solidFill>
                                          <a:latin typeface="Cambria Math" panose="02040503050406030204" pitchFamily="18" charset="0"/>
                                        </a:rPr>
                                        <m:t>𝑡</m:t>
                                      </m:r>
                                    </m:sub>
                                  </m:sSub>
                                </m:num>
                                <m:den>
                                  <m:sSub>
                                    <m:sSubPr>
                                      <m:ctrlPr>
                                        <a:rPr lang="es-ES" i="1">
                                          <a:ln>
                                            <a:noFill/>
                                          </a:ln>
                                          <a:solidFill>
                                            <a:schemeClr val="tx1"/>
                                          </a:solidFill>
                                          <a:latin typeface="Cambria Math" panose="02040503050406030204" pitchFamily="18" charset="0"/>
                                        </a:rPr>
                                      </m:ctrlPr>
                                    </m:sSubPr>
                                    <m:e>
                                      <m:r>
                                        <a:rPr lang="es-ES" i="1">
                                          <a:ln>
                                            <a:noFill/>
                                          </a:ln>
                                          <a:solidFill>
                                            <a:schemeClr val="tx1"/>
                                          </a:solidFill>
                                          <a:latin typeface="Cambria Math" panose="02040503050406030204" pitchFamily="18" charset="0"/>
                                        </a:rPr>
                                        <m:t>𝑁</m:t>
                                      </m:r>
                                    </m:e>
                                    <m:sub>
                                      <m:r>
                                        <a:rPr lang="es-ES" i="1">
                                          <a:ln>
                                            <a:noFill/>
                                          </a:ln>
                                          <a:solidFill>
                                            <a:schemeClr val="tx1"/>
                                          </a:solidFill>
                                          <a:latin typeface="Cambria Math" panose="02040503050406030204" pitchFamily="18" charset="0"/>
                                        </a:rPr>
                                        <m:t>0</m:t>
                                      </m:r>
                                    </m:sub>
                                  </m:sSub>
                                </m:den>
                              </m:f>
                            </m:e>
                          </m:d>
                        </m:e>
                        <m:sup>
                          <m:f>
                            <m:fPr>
                              <m:ctrlPr>
                                <a:rPr lang="es-ES" b="0" i="1" smtClean="0">
                                  <a:ln>
                                    <a:noFill/>
                                  </a:ln>
                                  <a:solidFill>
                                    <a:schemeClr val="tx1"/>
                                  </a:solidFill>
                                  <a:latin typeface="Cambria Math" panose="02040503050406030204" pitchFamily="18" charset="0"/>
                                </a:rPr>
                              </m:ctrlPr>
                            </m:fPr>
                            <m:num>
                              <m:r>
                                <a:rPr lang="es-ES" b="0" i="1" smtClean="0">
                                  <a:ln>
                                    <a:noFill/>
                                  </a:ln>
                                  <a:solidFill>
                                    <a:schemeClr val="tx1"/>
                                  </a:solidFill>
                                  <a:latin typeface="Cambria Math" panose="02040503050406030204" pitchFamily="18" charset="0"/>
                                </a:rPr>
                                <m:t>1</m:t>
                              </m:r>
                            </m:num>
                            <m:den>
                              <m:r>
                                <a:rPr lang="es-ES" b="0" i="1" smtClean="0">
                                  <a:ln>
                                    <a:noFill/>
                                  </a:ln>
                                  <a:solidFill>
                                    <a:schemeClr val="tx1"/>
                                  </a:solidFill>
                                  <a:latin typeface="Cambria Math" panose="02040503050406030204" pitchFamily="18" charset="0"/>
                                </a:rPr>
                                <m:t>𝑡</m:t>
                              </m:r>
                            </m:den>
                          </m:f>
                        </m:sup>
                      </m:sSup>
                      <m:r>
                        <a:rPr lang="es-ES" b="0" i="1" smtClean="0">
                          <a:ln>
                            <a:noFill/>
                          </a:ln>
                          <a:solidFill>
                            <a:schemeClr val="tx1"/>
                          </a:solidFill>
                          <a:latin typeface="Cambria Math" panose="02040503050406030204" pitchFamily="18" charset="0"/>
                        </a:rPr>
                        <m:t>−1</m:t>
                      </m:r>
                    </m:oMath>
                  </m:oMathPara>
                </a14:m>
                <a:endParaRPr lang="es-ES" dirty="0">
                  <a:ln>
                    <a:noFill/>
                  </a:ln>
                  <a:solidFill>
                    <a:schemeClr val="tx1"/>
                  </a:solidFill>
                </a:endParaRPr>
              </a:p>
            </p:txBody>
          </p:sp>
        </mc:Choice>
        <mc:Fallback xmlns="">
          <p:sp>
            <p:nvSpPr>
              <p:cNvPr id="5" name="CuadroTexto 4">
                <a:extLst>
                  <a:ext uri="{FF2B5EF4-FFF2-40B4-BE49-F238E27FC236}">
                    <a16:creationId xmlns:a16="http://schemas.microsoft.com/office/drawing/2014/main" id="{C01581D7-C7F5-FE45-9245-5EB1E90AB996}"/>
                  </a:ext>
                </a:extLst>
              </p:cNvPr>
              <p:cNvSpPr txBox="1">
                <a:spLocks noRot="1" noChangeAspect="1" noMove="1" noResize="1" noEditPoints="1" noAdjustHandles="1" noChangeArrowheads="1" noChangeShapeType="1" noTextEdit="1"/>
              </p:cNvSpPr>
              <p:nvPr/>
            </p:nvSpPr>
            <p:spPr>
              <a:xfrm>
                <a:off x="5796136" y="4293096"/>
                <a:ext cx="2016224" cy="774892"/>
              </a:xfrm>
              <a:prstGeom prst="rect">
                <a:avLst/>
              </a:prstGeom>
              <a:blipFill>
                <a:blip r:embed="rId4"/>
                <a:stretch>
                  <a:fillRect/>
                </a:stretch>
              </a:blipFill>
              <a:ln>
                <a:noFill/>
              </a:ln>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R" dirty="0"/>
              <a:t>Ejemplo</a:t>
            </a:r>
          </a:p>
        </p:txBody>
      </p:sp>
      <p:sp>
        <p:nvSpPr>
          <p:cNvPr id="3" name="2 Marcador de contenido"/>
          <p:cNvSpPr>
            <a:spLocks noGrp="1"/>
          </p:cNvSpPr>
          <p:nvPr>
            <p:ph idx="1"/>
          </p:nvPr>
        </p:nvSpPr>
        <p:spPr/>
        <p:txBody>
          <a:bodyPr/>
          <a:lstStyle/>
          <a:p>
            <a:r>
              <a:rPr lang="es-CR" dirty="0"/>
              <a:t>Si el monto inicial es 10 000 colones y la tasa de interés es del 7% fijo anual. Cuál será el monto final para el año 4.</a:t>
            </a:r>
          </a:p>
          <a:p>
            <a:pPr>
              <a:buNone/>
            </a:pPr>
            <a:r>
              <a:rPr lang="es-CR" dirty="0"/>
              <a:t>Datos</a:t>
            </a:r>
          </a:p>
          <a:p>
            <a:pPr>
              <a:buNone/>
            </a:pPr>
            <a:r>
              <a:rPr lang="es-CR" dirty="0"/>
              <a:t>M</a:t>
            </a:r>
            <a:r>
              <a:rPr lang="es-CR" baseline="-25000" dirty="0"/>
              <a:t>t </a:t>
            </a:r>
            <a:r>
              <a:rPr lang="es-CR" dirty="0"/>
              <a:t>= ?</a:t>
            </a:r>
          </a:p>
          <a:p>
            <a:pPr>
              <a:buNone/>
            </a:pPr>
            <a:r>
              <a:rPr lang="es-CR" dirty="0"/>
              <a:t>M</a:t>
            </a:r>
            <a:r>
              <a:rPr lang="es-CR" baseline="-25000" dirty="0"/>
              <a:t>o </a:t>
            </a:r>
            <a:r>
              <a:rPr lang="es-CR" dirty="0"/>
              <a:t>= 10 000</a:t>
            </a:r>
          </a:p>
          <a:p>
            <a:pPr>
              <a:buNone/>
            </a:pPr>
            <a:r>
              <a:rPr lang="es-CR" dirty="0"/>
              <a:t>t = 4</a:t>
            </a:r>
          </a:p>
          <a:p>
            <a:pPr>
              <a:buNone/>
            </a:pPr>
            <a:r>
              <a:rPr lang="es-CR" dirty="0"/>
              <a:t>r = 7%</a:t>
            </a:r>
          </a:p>
          <a:p>
            <a:pPr>
              <a:buNone/>
            </a:pPr>
            <a:endParaRPr lang="es-CR" dirty="0"/>
          </a:p>
          <a:p>
            <a:pPr>
              <a:buNone/>
            </a:pPr>
            <a:endParaRPr lang="es-CR" dirty="0"/>
          </a:p>
        </p:txBody>
      </p:sp>
      <p:sp>
        <p:nvSpPr>
          <p:cNvPr id="4" name="3 Rectángulo redondeado"/>
          <p:cNvSpPr/>
          <p:nvPr/>
        </p:nvSpPr>
        <p:spPr>
          <a:xfrm>
            <a:off x="3143240" y="3357562"/>
            <a:ext cx="5143536" cy="2286016"/>
          </a:xfrm>
          <a:prstGeom prst="roundRect">
            <a:avLst/>
          </a:prstGeom>
          <a:solidFill>
            <a:schemeClr val="tx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buNone/>
            </a:pPr>
            <a:endParaRPr lang="es-CR" sz="3600" dirty="0"/>
          </a:p>
          <a:p>
            <a:pPr>
              <a:buNone/>
            </a:pPr>
            <a:r>
              <a:rPr lang="es-CR" sz="3600" dirty="0"/>
              <a:t>Formula   </a:t>
            </a:r>
          </a:p>
          <a:p>
            <a:pPr>
              <a:buNone/>
            </a:pPr>
            <a:endParaRPr lang="es-CR" sz="800" dirty="0"/>
          </a:p>
          <a:p>
            <a:pPr>
              <a:buNone/>
            </a:pPr>
            <a:r>
              <a:rPr lang="es-CR" sz="3600" dirty="0"/>
              <a:t>M</a:t>
            </a:r>
            <a:r>
              <a:rPr lang="es-CR" sz="3600" baseline="-25000" dirty="0"/>
              <a:t>4</a:t>
            </a:r>
            <a:r>
              <a:rPr lang="es-CR" sz="3600" dirty="0"/>
              <a:t> = 10 000 (1+0.07)</a:t>
            </a:r>
            <a:r>
              <a:rPr lang="es-CR" sz="3600" baseline="30000" dirty="0"/>
              <a:t>4</a:t>
            </a:r>
            <a:endParaRPr lang="es-CR" sz="3600" dirty="0"/>
          </a:p>
          <a:p>
            <a:pPr>
              <a:buNone/>
            </a:pPr>
            <a:r>
              <a:rPr lang="es-CR" sz="3600" dirty="0"/>
              <a:t>M</a:t>
            </a:r>
            <a:r>
              <a:rPr lang="es-CR" sz="3600" baseline="-25000" dirty="0"/>
              <a:t>4</a:t>
            </a:r>
            <a:r>
              <a:rPr lang="es-CR" sz="3600" dirty="0"/>
              <a:t> = 13 107.9</a:t>
            </a:r>
          </a:p>
          <a:p>
            <a:pPr>
              <a:buNone/>
            </a:pPr>
            <a:endParaRPr lang="es-C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9CCEE84-9FF2-FBE6-1909-27E4591E77A9}"/>
              </a:ext>
            </a:extLst>
          </p:cNvPr>
          <p:cNvSpPr>
            <a:spLocks noGrp="1" noChangeArrowheads="1"/>
          </p:cNvSpPr>
          <p:nvPr>
            <p:ph type="title"/>
          </p:nvPr>
        </p:nvSpPr>
        <p:spPr>
          <a:xfrm>
            <a:off x="612791" y="365555"/>
            <a:ext cx="5255353" cy="785818"/>
          </a:xfrm>
        </p:spPr>
        <p:txBody>
          <a:bodyPr>
            <a:normAutofit/>
          </a:bodyPr>
          <a:lstStyle/>
          <a:p>
            <a:pPr algn="l"/>
            <a:r>
              <a:rPr lang="es-ES_tradnl" altLang="es-ES" sz="3200" dirty="0"/>
              <a:t>Modelo Exponencial</a:t>
            </a:r>
            <a:endParaRPr lang="es-ES" altLang="es-ES" sz="3200" dirty="0"/>
          </a:p>
        </p:txBody>
      </p:sp>
      <p:sp>
        <p:nvSpPr>
          <p:cNvPr id="53251" name="Rectangle 3">
            <a:extLst>
              <a:ext uri="{FF2B5EF4-FFF2-40B4-BE49-F238E27FC236}">
                <a16:creationId xmlns:a16="http://schemas.microsoft.com/office/drawing/2014/main" id="{5B7F5DB4-26A5-F63F-0FE5-5EE567377EE6}"/>
              </a:ext>
            </a:extLst>
          </p:cNvPr>
          <p:cNvSpPr>
            <a:spLocks noGrp="1" noChangeArrowheads="1"/>
          </p:cNvSpPr>
          <p:nvPr>
            <p:ph type="body" idx="1"/>
          </p:nvPr>
        </p:nvSpPr>
        <p:spPr>
          <a:xfrm>
            <a:off x="395536" y="1151373"/>
            <a:ext cx="8229600" cy="2421643"/>
          </a:xfrm>
        </p:spPr>
        <p:txBody>
          <a:bodyPr>
            <a:normAutofit/>
          </a:bodyPr>
          <a:lstStyle/>
          <a:p>
            <a:pPr algn="just"/>
            <a:r>
              <a:rPr lang="es-ES" altLang="es-ES" sz="2000" dirty="0">
                <a:latin typeface="Bookman Old Style" panose="02050604050505020204" pitchFamily="18" charset="0"/>
              </a:rPr>
              <a:t>A diferencia del modelo geométrico el modelo  exponencial  supone  que  el crecimiento se produce en forma continua   y no cada unidad de tiempo.</a:t>
            </a:r>
          </a:p>
          <a:p>
            <a:pPr algn="just"/>
            <a:endParaRPr lang="es-ES" altLang="es-ES" sz="2000" dirty="0">
              <a:latin typeface="Bookman Old Style" panose="02050604050505020204" pitchFamily="18" charset="0"/>
            </a:endParaRPr>
          </a:p>
          <a:p>
            <a:pPr algn="just"/>
            <a:r>
              <a:rPr lang="es-ES" altLang="es-ES" sz="2000" dirty="0">
                <a:latin typeface="Bookman Old Style" panose="02050604050505020204" pitchFamily="18" charset="0"/>
              </a:rPr>
              <a:t>INCREMENTOS PORCENTUALES POR PERÍODO DE TIEMPO O CRECIMIENTO CONTINUO.</a:t>
            </a:r>
          </a:p>
        </p:txBody>
      </p:sp>
      <p:pic>
        <p:nvPicPr>
          <p:cNvPr id="12" name="Picture 11">
            <a:extLst>
              <a:ext uri="{FF2B5EF4-FFF2-40B4-BE49-F238E27FC236}">
                <a16:creationId xmlns:a16="http://schemas.microsoft.com/office/drawing/2014/main" id="{FADD091B-A12D-4FC0-9D2A-B13D2D468576}"/>
              </a:ext>
            </a:extLst>
          </p:cNvPr>
          <p:cNvPicPr>
            <a:picLocks noChangeAspect="1"/>
          </p:cNvPicPr>
          <p:nvPr/>
        </p:nvPicPr>
        <p:blipFill>
          <a:blip r:embed="rId2"/>
          <a:stretch>
            <a:fillRect/>
          </a:stretch>
        </p:blipFill>
        <p:spPr>
          <a:xfrm>
            <a:off x="683568" y="3640038"/>
            <a:ext cx="4104456" cy="3007303"/>
          </a:xfrm>
          <a:prstGeom prst="rect">
            <a:avLst/>
          </a:prstGeom>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B9920DAA-15BD-DF55-329F-5EE221D0290B}"/>
                  </a:ext>
                </a:extLst>
              </p:cNvPr>
              <p:cNvSpPr txBox="1"/>
              <p:nvPr/>
            </p:nvSpPr>
            <p:spPr>
              <a:xfrm>
                <a:off x="5724128" y="3933056"/>
                <a:ext cx="1440160" cy="27699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𝑁</m:t>
                          </m:r>
                        </m:e>
                        <m:sub>
                          <m:r>
                            <a:rPr lang="es-ES" b="0" i="1" smtClean="0">
                              <a:latin typeface="Cambria Math" panose="02040503050406030204" pitchFamily="18" charset="0"/>
                            </a:rPr>
                            <m:t>𝑡</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𝑁</m:t>
                          </m:r>
                        </m:e>
                        <m:sub>
                          <m:r>
                            <a:rPr lang="es-ES" b="0" i="1" smtClean="0">
                              <a:latin typeface="Cambria Math" panose="02040503050406030204" pitchFamily="18" charset="0"/>
                            </a:rPr>
                            <m:t>0</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𝑒</m:t>
                          </m:r>
                        </m:e>
                        <m:sup>
                          <m:r>
                            <a:rPr lang="es-ES" b="0" i="1" smtClean="0">
                              <a:latin typeface="Cambria Math" panose="02040503050406030204" pitchFamily="18" charset="0"/>
                            </a:rPr>
                            <m:t>𝑟𝑡</m:t>
                          </m:r>
                        </m:sup>
                      </m:sSup>
                    </m:oMath>
                  </m:oMathPara>
                </a14:m>
                <a:endParaRPr lang="es-ES" dirty="0"/>
              </a:p>
            </p:txBody>
          </p:sp>
        </mc:Choice>
        <mc:Fallback xmlns="">
          <p:sp>
            <p:nvSpPr>
              <p:cNvPr id="2" name="CuadroTexto 1">
                <a:extLst>
                  <a:ext uri="{FF2B5EF4-FFF2-40B4-BE49-F238E27FC236}">
                    <a16:creationId xmlns:a16="http://schemas.microsoft.com/office/drawing/2014/main" id="{B9920DAA-15BD-DF55-329F-5EE221D0290B}"/>
                  </a:ext>
                </a:extLst>
              </p:cNvPr>
              <p:cNvSpPr txBox="1">
                <a:spLocks noRot="1" noChangeAspect="1" noMove="1" noResize="1" noEditPoints="1" noAdjustHandles="1" noChangeArrowheads="1" noChangeShapeType="1" noTextEdit="1"/>
              </p:cNvSpPr>
              <p:nvPr/>
            </p:nvSpPr>
            <p:spPr>
              <a:xfrm>
                <a:off x="5724128" y="3933056"/>
                <a:ext cx="1440160" cy="276999"/>
              </a:xfrm>
              <a:prstGeom prst="rect">
                <a:avLst/>
              </a:prstGeom>
              <a:blipFill>
                <a:blip r:embed="rId3"/>
                <a:stretch>
                  <a:fillRect t="-2174" b="-1521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5580112" y="4832514"/>
                <a:ext cx="1728192" cy="62235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solidFill>
                            <a:schemeClr val="tx1"/>
                          </a:solidFill>
                          <a:latin typeface="Cambria Math" panose="02040503050406030204" pitchFamily="18" charset="0"/>
                        </a:rPr>
                        <m:t>𝑟</m:t>
                      </m:r>
                      <m:r>
                        <a:rPr lang="es-ES" b="0" i="1" smtClean="0">
                          <a:solidFill>
                            <a:schemeClr val="tx1"/>
                          </a:solidFill>
                          <a:latin typeface="Cambria Math" panose="02040503050406030204" pitchFamily="18" charset="0"/>
                        </a:rPr>
                        <m:t>=</m:t>
                      </m:r>
                      <m:f>
                        <m:fPr>
                          <m:ctrlPr>
                            <a:rPr lang="es-ES" b="0" i="1" smtClean="0">
                              <a:solidFill>
                                <a:schemeClr val="tx1"/>
                              </a:solidFill>
                              <a:latin typeface="Cambria Math" panose="02040503050406030204" pitchFamily="18" charset="0"/>
                            </a:rPr>
                          </m:ctrlPr>
                        </m:fPr>
                        <m:num>
                          <m:r>
                            <a:rPr lang="es-ES" b="0" i="1" smtClean="0">
                              <a:solidFill>
                                <a:schemeClr val="tx1"/>
                              </a:solidFill>
                              <a:latin typeface="Cambria Math" panose="02040503050406030204" pitchFamily="18" charset="0"/>
                            </a:rPr>
                            <m:t>1</m:t>
                          </m:r>
                        </m:num>
                        <m:den>
                          <m:r>
                            <a:rPr lang="es-ES" b="0" i="1" smtClean="0">
                              <a:solidFill>
                                <a:schemeClr val="tx1"/>
                              </a:solidFill>
                              <a:latin typeface="Cambria Math" panose="02040503050406030204" pitchFamily="18" charset="0"/>
                            </a:rPr>
                            <m:t>𝑡</m:t>
                          </m:r>
                        </m:den>
                      </m:f>
                      <m:r>
                        <a:rPr lang="es-ES" b="0" i="1" smtClean="0">
                          <a:solidFill>
                            <a:schemeClr val="tx1"/>
                          </a:solidFill>
                          <a:latin typeface="Cambria Math" panose="02040503050406030204" pitchFamily="18" charset="0"/>
                        </a:rPr>
                        <m:t>𝑙𝑛</m:t>
                      </m:r>
                      <m:d>
                        <m:dPr>
                          <m:ctrlPr>
                            <a:rPr lang="es-ES" b="0" i="1" smtClean="0">
                              <a:solidFill>
                                <a:schemeClr val="tx1"/>
                              </a:solidFill>
                              <a:latin typeface="Cambria Math" panose="02040503050406030204" pitchFamily="18" charset="0"/>
                            </a:rPr>
                          </m:ctrlPr>
                        </m:dPr>
                        <m:e>
                          <m:f>
                            <m:fPr>
                              <m:ctrlPr>
                                <a:rPr lang="es-ES" b="0" i="1" smtClean="0">
                                  <a:solidFill>
                                    <a:schemeClr val="tx1"/>
                                  </a:solidFill>
                                  <a:latin typeface="Cambria Math" panose="02040503050406030204" pitchFamily="18" charset="0"/>
                                </a:rPr>
                              </m:ctrlPr>
                            </m:fPr>
                            <m:num>
                              <m:sSub>
                                <m:sSubPr>
                                  <m:ctrlPr>
                                    <a:rPr lang="es-ES" b="0" i="1" smtClean="0">
                                      <a:solidFill>
                                        <a:schemeClr val="tx1"/>
                                      </a:solidFill>
                                      <a:latin typeface="Cambria Math" panose="02040503050406030204" pitchFamily="18" charset="0"/>
                                    </a:rPr>
                                  </m:ctrlPr>
                                </m:sSubPr>
                                <m:e>
                                  <m:r>
                                    <a:rPr lang="es-ES" b="0" i="1" smtClean="0">
                                      <a:solidFill>
                                        <a:schemeClr val="tx1"/>
                                      </a:solidFill>
                                      <a:latin typeface="Cambria Math" panose="02040503050406030204" pitchFamily="18" charset="0"/>
                                    </a:rPr>
                                    <m:t>𝑁</m:t>
                                  </m:r>
                                </m:e>
                                <m:sub>
                                  <m:r>
                                    <a:rPr lang="es-ES" b="0" i="1" smtClean="0">
                                      <a:solidFill>
                                        <a:schemeClr val="tx1"/>
                                      </a:solidFill>
                                      <a:latin typeface="Cambria Math" panose="02040503050406030204" pitchFamily="18" charset="0"/>
                                    </a:rPr>
                                    <m:t>𝑡</m:t>
                                  </m:r>
                                </m:sub>
                              </m:sSub>
                            </m:num>
                            <m:den>
                              <m:sSub>
                                <m:sSubPr>
                                  <m:ctrlPr>
                                    <a:rPr lang="es-ES" b="0" i="1" smtClean="0">
                                      <a:solidFill>
                                        <a:schemeClr val="tx1"/>
                                      </a:solidFill>
                                      <a:latin typeface="Cambria Math" panose="02040503050406030204" pitchFamily="18" charset="0"/>
                                    </a:rPr>
                                  </m:ctrlPr>
                                </m:sSubPr>
                                <m:e>
                                  <m:r>
                                    <a:rPr lang="es-ES" b="0" i="1" smtClean="0">
                                      <a:solidFill>
                                        <a:schemeClr val="tx1"/>
                                      </a:solidFill>
                                      <a:latin typeface="Cambria Math" panose="02040503050406030204" pitchFamily="18" charset="0"/>
                                    </a:rPr>
                                    <m:t>𝑁</m:t>
                                  </m:r>
                                </m:e>
                                <m:sub>
                                  <m:r>
                                    <a:rPr lang="es-ES" b="0" i="1" smtClean="0">
                                      <a:solidFill>
                                        <a:schemeClr val="tx1"/>
                                      </a:solidFill>
                                      <a:latin typeface="Cambria Math" panose="02040503050406030204" pitchFamily="18" charset="0"/>
                                    </a:rPr>
                                    <m:t>0</m:t>
                                  </m:r>
                                </m:sub>
                              </m:sSub>
                            </m:den>
                          </m:f>
                        </m:e>
                      </m:d>
                    </m:oMath>
                  </m:oMathPara>
                </a14:m>
                <a:endParaRPr lang="es-ES" dirty="0">
                  <a:solidFill>
                    <a:schemeClr val="tx1"/>
                  </a:solidFill>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5580112" y="4832514"/>
                <a:ext cx="1728192" cy="622350"/>
              </a:xfrm>
              <a:prstGeom prst="rect">
                <a:avLst/>
              </a:prstGeom>
              <a:blipFill>
                <a:blip r:embed="rId4"/>
                <a:stretch>
                  <a:fillRect/>
                </a:stretch>
              </a:blipFill>
              <a:ln>
                <a:noFill/>
              </a:ln>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R" dirty="0"/>
              <a:t>Ejemplo</a:t>
            </a:r>
          </a:p>
        </p:txBody>
      </p:sp>
      <p:sp>
        <p:nvSpPr>
          <p:cNvPr id="3" name="2 Marcador de contenido"/>
          <p:cNvSpPr>
            <a:spLocks noGrp="1"/>
          </p:cNvSpPr>
          <p:nvPr>
            <p:ph idx="1"/>
          </p:nvPr>
        </p:nvSpPr>
        <p:spPr/>
        <p:txBody>
          <a:bodyPr/>
          <a:lstStyle/>
          <a:p>
            <a:r>
              <a:rPr lang="es-CR" dirty="0"/>
              <a:t>Si el monto inicial es 10 000 colones y la tasa de interés es del 7% fijo anual. Cuál será el monto final para el año 4.</a:t>
            </a:r>
          </a:p>
          <a:p>
            <a:pPr>
              <a:buNone/>
            </a:pPr>
            <a:r>
              <a:rPr lang="es-CR" dirty="0"/>
              <a:t>Datos</a:t>
            </a:r>
          </a:p>
          <a:p>
            <a:pPr>
              <a:buNone/>
            </a:pPr>
            <a:r>
              <a:rPr lang="es-CR" dirty="0"/>
              <a:t>M</a:t>
            </a:r>
            <a:r>
              <a:rPr lang="es-CR" baseline="-25000" dirty="0"/>
              <a:t>t </a:t>
            </a:r>
            <a:r>
              <a:rPr lang="es-CR" dirty="0"/>
              <a:t>= ?</a:t>
            </a:r>
          </a:p>
          <a:p>
            <a:pPr>
              <a:buNone/>
            </a:pPr>
            <a:r>
              <a:rPr lang="es-CR" dirty="0"/>
              <a:t>M</a:t>
            </a:r>
            <a:r>
              <a:rPr lang="es-CR" baseline="-25000" dirty="0"/>
              <a:t>o </a:t>
            </a:r>
            <a:r>
              <a:rPr lang="es-CR" dirty="0"/>
              <a:t>= 10 000</a:t>
            </a:r>
          </a:p>
          <a:p>
            <a:pPr>
              <a:buNone/>
            </a:pPr>
            <a:r>
              <a:rPr lang="es-CR" dirty="0"/>
              <a:t>t = 4</a:t>
            </a:r>
          </a:p>
          <a:p>
            <a:pPr>
              <a:buNone/>
            </a:pPr>
            <a:r>
              <a:rPr lang="es-CR" dirty="0"/>
              <a:t>r = 7%</a:t>
            </a:r>
          </a:p>
          <a:p>
            <a:pPr>
              <a:buNone/>
            </a:pPr>
            <a:endParaRPr lang="es-CR" dirty="0"/>
          </a:p>
          <a:p>
            <a:pPr>
              <a:buNone/>
            </a:pPr>
            <a:endParaRPr lang="es-CR" dirty="0"/>
          </a:p>
        </p:txBody>
      </p:sp>
      <p:sp>
        <p:nvSpPr>
          <p:cNvPr id="4" name="3 Rectángulo redondeado"/>
          <p:cNvSpPr/>
          <p:nvPr/>
        </p:nvSpPr>
        <p:spPr>
          <a:xfrm>
            <a:off x="3143240" y="3357562"/>
            <a:ext cx="5143536" cy="2286016"/>
          </a:xfrm>
          <a:prstGeom prst="roundRect">
            <a:avLst/>
          </a:prstGeom>
          <a:solidFill>
            <a:schemeClr val="tx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buNone/>
            </a:pPr>
            <a:endParaRPr lang="es-CR" sz="3600" dirty="0"/>
          </a:p>
          <a:p>
            <a:pPr>
              <a:buNone/>
            </a:pPr>
            <a:r>
              <a:rPr lang="es-CR" sz="3600" dirty="0"/>
              <a:t>Formula   </a:t>
            </a:r>
          </a:p>
          <a:p>
            <a:pPr>
              <a:buNone/>
            </a:pPr>
            <a:endParaRPr lang="es-CR" sz="800" dirty="0"/>
          </a:p>
          <a:p>
            <a:pPr>
              <a:buNone/>
            </a:pPr>
            <a:r>
              <a:rPr lang="es-CR" sz="3600" dirty="0"/>
              <a:t>M</a:t>
            </a:r>
            <a:r>
              <a:rPr lang="es-CR" sz="3600" baseline="-25000" dirty="0"/>
              <a:t>4</a:t>
            </a:r>
            <a:r>
              <a:rPr lang="es-CR" sz="3600" dirty="0"/>
              <a:t> = 10 000 e </a:t>
            </a:r>
            <a:r>
              <a:rPr lang="es-CR" sz="3600" baseline="30000" dirty="0"/>
              <a:t>(0.07*4)</a:t>
            </a:r>
          </a:p>
          <a:p>
            <a:pPr>
              <a:buNone/>
            </a:pPr>
            <a:r>
              <a:rPr lang="es-CR" sz="3600" dirty="0"/>
              <a:t>M</a:t>
            </a:r>
            <a:r>
              <a:rPr lang="es-CR" sz="3600" baseline="-25000" dirty="0"/>
              <a:t>4</a:t>
            </a:r>
            <a:r>
              <a:rPr lang="es-CR" sz="3600" dirty="0"/>
              <a:t> = 13 231.3</a:t>
            </a:r>
          </a:p>
          <a:p>
            <a:pPr>
              <a:buNone/>
            </a:pPr>
            <a:endParaRPr lang="es-C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5555"/>
            <a:ext cx="6840759" cy="785818"/>
          </a:xfrm>
        </p:spPr>
        <p:txBody>
          <a:bodyPr>
            <a:normAutofit fontScale="90000"/>
          </a:bodyPr>
          <a:lstStyle/>
          <a:p>
            <a:r>
              <a:rPr lang="es-ES_tradnl" sz="2800" b="1" dirty="0"/>
              <a:t>Diferencias entre el valor de las tasas y proyecciones realizadas con una misma tasa</a:t>
            </a:r>
            <a:endParaRPr lang="en-US" sz="2800" b="1" dirty="0"/>
          </a:p>
        </p:txBody>
      </p:sp>
      <p:sp>
        <p:nvSpPr>
          <p:cNvPr id="3" name="Content Placeholder 2"/>
          <p:cNvSpPr>
            <a:spLocks noGrp="1"/>
          </p:cNvSpPr>
          <p:nvPr>
            <p:ph idx="1"/>
          </p:nvPr>
        </p:nvSpPr>
        <p:spPr>
          <a:xfrm>
            <a:off x="395536" y="1340768"/>
            <a:ext cx="8352928" cy="4785395"/>
          </a:xfrm>
        </p:spPr>
        <p:txBody>
          <a:bodyPr>
            <a:normAutofit lnSpcReduction="10000"/>
          </a:bodyPr>
          <a:lstStyle/>
          <a:p>
            <a:pPr marL="0" indent="0" algn="just"/>
            <a:r>
              <a:rPr lang="es-ES_tradnl" sz="2400" b="1" dirty="0"/>
              <a:t>Aritmético:  </a:t>
            </a:r>
            <a:r>
              <a:rPr lang="es-ES_tradnl" sz="2400" dirty="0"/>
              <a:t>La tasa se aplica en todos los años considerados al valor inicial del fenómeno, tiene incrementos absolutos constantes e incrementos relativos decrecientes.</a:t>
            </a:r>
          </a:p>
          <a:p>
            <a:pPr marL="0" indent="0" algn="just"/>
            <a:r>
              <a:rPr lang="es-ES_tradnl" sz="2400" dirty="0"/>
              <a:t>El modelo aritmético es sencillo para interpolaciones y proyecciones para períodos cortos.</a:t>
            </a:r>
          </a:p>
          <a:p>
            <a:pPr marL="0" indent="0" algn="just"/>
            <a:r>
              <a:rPr lang="es-ES_tradnl" sz="2400" b="1" dirty="0"/>
              <a:t>Geométrico: </a:t>
            </a:r>
            <a:r>
              <a:rPr lang="es-ES_tradnl" sz="2400" dirty="0"/>
              <a:t>La tasa se aplica al valor del fenómeno al inicio de cada año (que incorpora los aumentos de años anteriores) por lo que los aumentos absolutos son crecientes, mientras que los relativos son constantes.</a:t>
            </a:r>
          </a:p>
          <a:p>
            <a:pPr marL="0" indent="0" algn="just"/>
            <a:r>
              <a:rPr lang="es-ES_tradnl" sz="2400" b="1" dirty="0"/>
              <a:t>Exponencial: </a:t>
            </a:r>
            <a:r>
              <a:rPr lang="es-ES_tradnl" sz="2400" dirty="0"/>
              <a:t>La tasa se aplica al valor del fenómeno al inicio de cada año (que incorpora los aumentos cada instante) por lo que los aumentos absolutos son crecientes, mientras que los relativos también lo son.</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85"/>
    </mc:Choice>
    <mc:Fallback xmlns="">
      <p:transition spd="slow" advTm="1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13357BC-D2D7-4A6A-9B7A-3941E1D13E7A}"/>
              </a:ext>
            </a:extLst>
          </p:cNvPr>
          <p:cNvPicPr>
            <a:picLocks noChangeAspect="1"/>
          </p:cNvPicPr>
          <p:nvPr/>
        </p:nvPicPr>
        <p:blipFill>
          <a:blip r:embed="rId2"/>
          <a:stretch>
            <a:fillRect/>
          </a:stretch>
        </p:blipFill>
        <p:spPr>
          <a:xfrm>
            <a:off x="261937" y="676275"/>
            <a:ext cx="8620125" cy="5505450"/>
          </a:xfrm>
          <a:prstGeom prst="rect">
            <a:avLst/>
          </a:prstGeom>
        </p:spPr>
      </p:pic>
    </p:spTree>
    <p:extLst>
      <p:ext uri="{BB962C8B-B14F-4D97-AF65-F5344CB8AC3E}">
        <p14:creationId xmlns:p14="http://schemas.microsoft.com/office/powerpoint/2010/main" val="3430005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2040" y="6445306"/>
            <a:ext cx="3927748" cy="183672"/>
          </a:xfrm>
          <a:prstGeom prst="rect">
            <a:avLst/>
          </a:prstGeom>
          <a:effectLst>
            <a:glow rad="101600">
              <a:schemeClr val="bg1">
                <a:lumMod val="50000"/>
                <a:alpha val="60000"/>
              </a:schemeClr>
            </a:glow>
          </a:effectLst>
        </p:spPr>
      </p:pic>
      <p:pic>
        <p:nvPicPr>
          <p:cNvPr id="3" name="Picture 2"/>
          <p:cNvPicPr>
            <a:picLocks noChangeAspect="1"/>
          </p:cNvPicPr>
          <p:nvPr/>
        </p:nvPicPr>
        <p:blipFill>
          <a:blip r:embed="rId3"/>
          <a:stretch>
            <a:fillRect/>
          </a:stretch>
        </p:blipFill>
        <p:spPr>
          <a:xfrm>
            <a:off x="395536" y="332656"/>
            <a:ext cx="8105775" cy="4067175"/>
          </a:xfrm>
          <a:prstGeom prst="rect">
            <a:avLst/>
          </a:prstGeom>
        </p:spPr>
      </p:pic>
    </p:spTree>
    <p:extLst>
      <p:ext uri="{BB962C8B-B14F-4D97-AF65-F5344CB8AC3E}">
        <p14:creationId xmlns:p14="http://schemas.microsoft.com/office/powerpoint/2010/main" val="2635649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67744" y="908720"/>
            <a:ext cx="3953165" cy="461665"/>
          </a:xfrm>
          <a:prstGeom prst="rect">
            <a:avLst/>
          </a:prstGeom>
          <a:noFill/>
        </p:spPr>
        <p:txBody>
          <a:bodyPr wrap="square" rtlCol="0">
            <a:spAutoFit/>
          </a:bodyPr>
          <a:lstStyle/>
          <a:p>
            <a:pPr algn="ctr"/>
            <a:r>
              <a:rPr lang="es-ES" sz="2400" dirty="0">
                <a:ln w="0"/>
                <a:effectLst>
                  <a:outerShdw blurRad="38100" dist="25400" dir="5400000" algn="ctr" rotWithShape="0">
                    <a:srgbClr val="6E747A">
                      <a:alpha val="43000"/>
                    </a:srgbClr>
                  </a:outerShdw>
                </a:effectLst>
                <a:latin typeface="Britannic Bold" panose="020B0903060703020204" pitchFamily="34" charset="0"/>
              </a:rPr>
              <a:t>Clases de Índices </a:t>
            </a:r>
          </a:p>
        </p:txBody>
      </p:sp>
      <p:sp>
        <p:nvSpPr>
          <p:cNvPr id="9" name="CuadroTexto 8"/>
          <p:cNvSpPr txBox="1"/>
          <p:nvPr/>
        </p:nvSpPr>
        <p:spPr>
          <a:xfrm>
            <a:off x="1331640" y="1700808"/>
            <a:ext cx="6840760" cy="646331"/>
          </a:xfrm>
          <a:prstGeom prst="rect">
            <a:avLst/>
          </a:prstGeom>
          <a:noFill/>
        </p:spPr>
        <p:txBody>
          <a:bodyPr wrap="square" rtlCol="0">
            <a:spAutoFit/>
          </a:bodyPr>
          <a:lstStyle/>
          <a:p>
            <a:pPr algn="just"/>
            <a:r>
              <a:rPr lang="es-ES" dirty="0"/>
              <a:t>Es una medida estadística que permite analizar los cambios que se producen en distintas magnitudes económicas con respecto al tiempo.</a:t>
            </a:r>
          </a:p>
        </p:txBody>
      </p:sp>
      <p:graphicFrame>
        <p:nvGraphicFramePr>
          <p:cNvPr id="10" name="Tabla 9"/>
          <p:cNvGraphicFramePr>
            <a:graphicFrameLocks noGrp="1"/>
          </p:cNvGraphicFramePr>
          <p:nvPr>
            <p:extLst>
              <p:ext uri="{D42A27DB-BD31-4B8C-83A1-F6EECF244321}">
                <p14:modId xmlns:p14="http://schemas.microsoft.com/office/powerpoint/2010/main" val="285613149"/>
              </p:ext>
            </p:extLst>
          </p:nvPr>
        </p:nvGraphicFramePr>
        <p:xfrm>
          <a:off x="2411760" y="2852936"/>
          <a:ext cx="4680520" cy="1107440"/>
        </p:xfrm>
        <a:graphic>
          <a:graphicData uri="http://schemas.openxmlformats.org/drawingml/2006/table">
            <a:tbl>
              <a:tblPr firstRow="1" bandRow="1">
                <a:tableStyleId>{5C22544A-7EE6-4342-B048-85BDC9FD1C3A}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tblGrid>
              <a:tr h="0">
                <a:tc rowSpan="3">
                  <a:txBody>
                    <a:bodyPr/>
                    <a:lstStyle/>
                    <a:p>
                      <a:pPr algn="ctr"/>
                      <a:r>
                        <a:rPr lang="es-ES" b="1" dirty="0">
                          <a:solidFill>
                            <a:schemeClr val="tx1"/>
                          </a:solidFill>
                        </a:rPr>
                        <a:t>Clases de Índices</a:t>
                      </a:r>
                    </a:p>
                  </a:txBody>
                  <a:tcPr anchor="ctr">
                    <a:noFill/>
                  </a:tcPr>
                </a:tc>
                <a:tc>
                  <a:txBody>
                    <a:bodyPr/>
                    <a:lstStyle/>
                    <a:p>
                      <a:pPr marL="285750" indent="-285750">
                        <a:buFont typeface="Arial" panose="020B0604020202020204" pitchFamily="34" charset="0"/>
                        <a:buChar char="•"/>
                      </a:pPr>
                      <a:r>
                        <a:rPr lang="es-ES" b="1" dirty="0">
                          <a:solidFill>
                            <a:schemeClr val="tx1"/>
                          </a:solidFill>
                        </a:rPr>
                        <a:t>Precios</a:t>
                      </a:r>
                    </a:p>
                  </a:txBody>
                  <a:tcPr anchor="ctr">
                    <a:noFill/>
                  </a:tcPr>
                </a:tc>
                <a:extLst>
                  <a:ext uri="{0D108BD9-81ED-4DB2-BD59-A6C34878D82A}">
                    <a16:rowId xmlns:a16="http://schemas.microsoft.com/office/drawing/2014/main" val="10000"/>
                  </a:ext>
                </a:extLst>
              </a:tr>
              <a:tr h="370840">
                <a:tc vMerge="1">
                  <a:txBody>
                    <a:bodyPr/>
                    <a:lstStyle/>
                    <a:p>
                      <a:endParaRPr lang="es-ES" dirty="0"/>
                    </a:p>
                  </a:txBody>
                  <a:tcPr/>
                </a:tc>
                <a:tc>
                  <a:txBody>
                    <a:bodyPr/>
                    <a:lstStyle/>
                    <a:p>
                      <a:pPr marL="285750" indent="-285750">
                        <a:buFont typeface="Arial" panose="020B0604020202020204" pitchFamily="34" charset="0"/>
                        <a:buChar char="•"/>
                      </a:pPr>
                      <a:r>
                        <a:rPr lang="es-ES" b="1" dirty="0">
                          <a:solidFill>
                            <a:schemeClr val="tx1"/>
                          </a:solidFill>
                        </a:rPr>
                        <a:t>Cantidades</a:t>
                      </a:r>
                    </a:p>
                  </a:txBody>
                  <a:tcPr anchor="ctr">
                    <a:noFill/>
                  </a:tcPr>
                </a:tc>
                <a:extLst>
                  <a:ext uri="{0D108BD9-81ED-4DB2-BD59-A6C34878D82A}">
                    <a16:rowId xmlns:a16="http://schemas.microsoft.com/office/drawing/2014/main" val="10001"/>
                  </a:ext>
                </a:extLst>
              </a:tr>
              <a:tr h="370840">
                <a:tc vMerge="1">
                  <a:txBody>
                    <a:bodyPr/>
                    <a:lstStyle/>
                    <a:p>
                      <a:endParaRPr lang="es-ES" dirty="0"/>
                    </a:p>
                  </a:txBody>
                  <a:tcPr/>
                </a:tc>
                <a:tc>
                  <a:txBody>
                    <a:bodyPr/>
                    <a:lstStyle/>
                    <a:p>
                      <a:pPr marL="285750" indent="-285750">
                        <a:buFont typeface="Arial" panose="020B0604020202020204" pitchFamily="34" charset="0"/>
                        <a:buChar char="•"/>
                      </a:pPr>
                      <a:r>
                        <a:rPr lang="es-ES" b="1" dirty="0">
                          <a:solidFill>
                            <a:schemeClr val="tx1"/>
                          </a:solidFill>
                        </a:rPr>
                        <a:t>Costos</a:t>
                      </a:r>
                    </a:p>
                  </a:txBody>
                  <a:tcPr anchor="ctr">
                    <a:noFill/>
                  </a:tcPr>
                </a:tc>
                <a:extLst>
                  <a:ext uri="{0D108BD9-81ED-4DB2-BD59-A6C34878D82A}">
                    <a16:rowId xmlns:a16="http://schemas.microsoft.com/office/drawing/2014/main" val="10002"/>
                  </a:ext>
                </a:extLst>
              </a:tr>
            </a:tbl>
          </a:graphicData>
        </a:graphic>
      </p:graphicFrame>
      <p:sp>
        <p:nvSpPr>
          <p:cNvPr id="11" name="Abrir llave 10"/>
          <p:cNvSpPr/>
          <p:nvPr/>
        </p:nvSpPr>
        <p:spPr>
          <a:xfrm>
            <a:off x="4499992" y="2924944"/>
            <a:ext cx="333751" cy="1008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CuadroTexto 11"/>
          <p:cNvSpPr txBox="1"/>
          <p:nvPr/>
        </p:nvSpPr>
        <p:spPr>
          <a:xfrm>
            <a:off x="1331640" y="4437112"/>
            <a:ext cx="6840760" cy="1600438"/>
          </a:xfrm>
          <a:prstGeom prst="rect">
            <a:avLst/>
          </a:prstGeom>
          <a:noFill/>
        </p:spPr>
        <p:txBody>
          <a:bodyPr wrap="square" rtlCol="0">
            <a:spAutoFit/>
          </a:bodyPr>
          <a:lstStyle/>
          <a:p>
            <a:r>
              <a:rPr lang="es-ES" sz="1400" b="1" dirty="0"/>
              <a:t>Índices de Precios. </a:t>
            </a:r>
            <a:r>
              <a:rPr lang="es-ES" sz="1400" dirty="0"/>
              <a:t>Estudian la evolución de los precios de un bien o de un conjunto de bienes.</a:t>
            </a:r>
          </a:p>
          <a:p>
            <a:endParaRPr lang="es-ES" sz="1400" dirty="0"/>
          </a:p>
          <a:p>
            <a:r>
              <a:rPr lang="es-ES" sz="1400" b="1" dirty="0"/>
              <a:t>Índices de Cantidades</a:t>
            </a:r>
            <a:r>
              <a:rPr lang="es-ES" sz="1400" dirty="0"/>
              <a:t>. Estudian la evolución de la producción o el consumo de un bien o de un conjunto de bienes.</a:t>
            </a:r>
          </a:p>
          <a:p>
            <a:endParaRPr lang="es-ES" sz="1400" dirty="0"/>
          </a:p>
          <a:p>
            <a:r>
              <a:rPr lang="es-ES" sz="1400" b="1" dirty="0"/>
              <a:t>Índices de Costos</a:t>
            </a:r>
            <a:r>
              <a:rPr lang="es-ES" sz="1400" dirty="0"/>
              <a:t>. Estudian la evolución del costo de un bien o de un conjunto de bienes.</a:t>
            </a:r>
          </a:p>
        </p:txBody>
      </p:sp>
      <p:pic>
        <p:nvPicPr>
          <p:cNvPr id="2" name="Picture 1"/>
          <p:cNvPicPr>
            <a:picLocks noChangeAspect="1"/>
          </p:cNvPicPr>
          <p:nvPr/>
        </p:nvPicPr>
        <p:blipFill>
          <a:blip r:embed="rId2"/>
          <a:stretch>
            <a:fillRect/>
          </a:stretch>
        </p:blipFill>
        <p:spPr>
          <a:xfrm>
            <a:off x="5220072" y="6441593"/>
            <a:ext cx="3448050" cy="200025"/>
          </a:xfrm>
          <a:prstGeom prst="rect">
            <a:avLst/>
          </a:prstGeom>
          <a:effectLst>
            <a:glow rad="101600">
              <a:schemeClr val="bg1">
                <a:lumMod val="50000"/>
                <a:alpha val="60000"/>
              </a:schemeClr>
            </a:glow>
          </a:effectLst>
        </p:spPr>
      </p:pic>
    </p:spTree>
    <p:extLst>
      <p:ext uri="{BB962C8B-B14F-4D97-AF65-F5344CB8AC3E}">
        <p14:creationId xmlns:p14="http://schemas.microsoft.com/office/powerpoint/2010/main" val="3289003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02" y="260648"/>
            <a:ext cx="56292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1907704" y="2625499"/>
            <a:ext cx="5688632" cy="3296916"/>
          </a:xfrm>
          <a:prstGeom prst="rect">
            <a:avLst/>
          </a:prstGeom>
        </p:spPr>
      </p:pic>
      <p:sp>
        <p:nvSpPr>
          <p:cNvPr id="3" name="CuadroTexto 2"/>
          <p:cNvSpPr txBox="1"/>
          <p:nvPr/>
        </p:nvSpPr>
        <p:spPr>
          <a:xfrm>
            <a:off x="2915816" y="1844824"/>
            <a:ext cx="3953165" cy="707886"/>
          </a:xfrm>
          <a:prstGeom prst="rect">
            <a:avLst/>
          </a:prstGeom>
          <a:noFill/>
        </p:spPr>
        <p:txBody>
          <a:bodyPr wrap="square" rtlCol="0">
            <a:spAutoFit/>
          </a:bodyPr>
          <a:lstStyle/>
          <a:p>
            <a:pPr algn="ctr"/>
            <a:r>
              <a:rPr lang="es-ES" sz="2000" dirty="0">
                <a:ln w="0"/>
                <a:solidFill>
                  <a:schemeClr val="accent1"/>
                </a:solidFill>
                <a:effectLst>
                  <a:outerShdw blurRad="38100" dist="25400" dir="5400000" algn="ctr" rotWithShape="0">
                    <a:srgbClr val="6E747A">
                      <a:alpha val="43000"/>
                    </a:srgbClr>
                  </a:outerShdw>
                </a:effectLst>
                <a:latin typeface="Adobe Gothic Std B" panose="020B0800000000000000" pitchFamily="34" charset="-128"/>
                <a:ea typeface="Adobe Gothic Std B" panose="020B0800000000000000" pitchFamily="34" charset="-128"/>
              </a:rPr>
              <a:t>Índice de Precios Simples</a:t>
            </a:r>
          </a:p>
          <a:p>
            <a:pPr algn="ctr"/>
            <a:r>
              <a:rPr lang="es-ES" sz="2000" dirty="0">
                <a:ln w="0"/>
                <a:solidFill>
                  <a:schemeClr val="accent1"/>
                </a:solidFill>
                <a:effectLst>
                  <a:outerShdw blurRad="38100" dist="25400" dir="5400000" algn="ctr" rotWithShape="0">
                    <a:srgbClr val="6E747A">
                      <a:alpha val="43000"/>
                    </a:srgbClr>
                  </a:outerShdw>
                </a:effectLst>
                <a:latin typeface="Adobe Gothic Std B" panose="020B0800000000000000" pitchFamily="34" charset="-128"/>
                <a:ea typeface="Adobe Gothic Std B" panose="020B0800000000000000" pitchFamily="34" charset="-128"/>
              </a:rPr>
              <a:t>(No Ponderados)</a:t>
            </a:r>
          </a:p>
        </p:txBody>
      </p:sp>
      <p:pic>
        <p:nvPicPr>
          <p:cNvPr id="4" name="Picture 3"/>
          <p:cNvPicPr>
            <a:picLocks noChangeAspect="1"/>
          </p:cNvPicPr>
          <p:nvPr/>
        </p:nvPicPr>
        <p:blipFill>
          <a:blip r:embed="rId4"/>
          <a:stretch>
            <a:fillRect/>
          </a:stretch>
        </p:blipFill>
        <p:spPr>
          <a:xfrm>
            <a:off x="3779912" y="6395061"/>
            <a:ext cx="4969371" cy="247892"/>
          </a:xfrm>
          <a:prstGeom prst="rect">
            <a:avLst/>
          </a:prstGeom>
          <a:effectLst>
            <a:glow rad="101600">
              <a:schemeClr val="bg1">
                <a:lumMod val="50000"/>
                <a:alpha val="60000"/>
              </a:schemeClr>
            </a:glow>
          </a:effectLst>
        </p:spPr>
      </p:pic>
    </p:spTree>
    <p:extLst>
      <p:ext uri="{BB962C8B-B14F-4D97-AF65-F5344CB8AC3E}">
        <p14:creationId xmlns:p14="http://schemas.microsoft.com/office/powerpoint/2010/main" val="410666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96950"/>
          </a:xfrm>
        </p:spPr>
        <p:txBody>
          <a:bodyPr>
            <a:normAutofit/>
          </a:bodyPr>
          <a:lstStyle/>
          <a:p>
            <a:r>
              <a:rPr lang="es-CR" sz="3200" b="1" dirty="0">
                <a:solidFill>
                  <a:schemeClr val="tx2">
                    <a:lumMod val="60000"/>
                    <a:lumOff val="40000"/>
                  </a:schemeClr>
                </a:solidFill>
                <a:latin typeface="Bookman Old Style" pitchFamily="18" charset="0"/>
              </a:rPr>
              <a:t>Tipos de Números Relativos</a:t>
            </a:r>
          </a:p>
        </p:txBody>
      </p:sp>
      <p:graphicFrame>
        <p:nvGraphicFramePr>
          <p:cNvPr id="4" name="3 Marcador de contenido"/>
          <p:cNvGraphicFramePr>
            <a:graphicFrameLocks noGrp="1"/>
          </p:cNvGraphicFramePr>
          <p:nvPr>
            <p:ph idx="1"/>
          </p:nvPr>
        </p:nvGraphicFramePr>
        <p:xfrm>
          <a:off x="457200" y="1500174"/>
          <a:ext cx="8229600" cy="4625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907704" y="764704"/>
            <a:ext cx="4968552" cy="461665"/>
          </a:xfrm>
          <a:prstGeom prst="rect">
            <a:avLst/>
          </a:prstGeom>
          <a:noFill/>
        </p:spPr>
        <p:txBody>
          <a:bodyPr wrap="square" rtlCol="0">
            <a:spAutoFit/>
          </a:bodyPr>
          <a:lstStyle/>
          <a:p>
            <a:pPr algn="ctr"/>
            <a:r>
              <a:rPr lang="es-ES" sz="2400" dirty="0">
                <a:ln w="0"/>
                <a:effectLst>
                  <a:outerShdw blurRad="38100" dist="25400" dir="5400000" algn="ctr" rotWithShape="0">
                    <a:srgbClr val="6E747A">
                      <a:alpha val="43000"/>
                    </a:srgbClr>
                  </a:outerShdw>
                </a:effectLst>
                <a:latin typeface="Adobe Fan Heiti Std B" panose="020B0700000000000000" pitchFamily="34" charset="-128"/>
                <a:ea typeface="Adobe Fan Heiti Std B" panose="020B0700000000000000" pitchFamily="34" charset="-128"/>
              </a:rPr>
              <a:t>Índice Relativo simple de precios</a:t>
            </a:r>
          </a:p>
        </p:txBody>
      </p:sp>
      <mc:AlternateContent xmlns:mc="http://schemas.openxmlformats.org/markup-compatibility/2006" xmlns:a14="http://schemas.microsoft.com/office/drawing/2010/main">
        <mc:Choice Requires="a14">
          <p:sp>
            <p:nvSpPr>
              <p:cNvPr id="4" name="CuadroTexto 3"/>
              <p:cNvSpPr txBox="1"/>
              <p:nvPr/>
            </p:nvSpPr>
            <p:spPr>
              <a:xfrm>
                <a:off x="3563888" y="1484784"/>
                <a:ext cx="2077043"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𝐼𝑅𝑆</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𝑖𝑡</m:t>
                                  </m:r>
                                </m:sub>
                              </m:sSub>
                            </m:num>
                            <m:den>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𝑖𝑜</m:t>
                                  </m:r>
                                </m:sub>
                              </m:sSub>
                            </m:den>
                          </m:f>
                        </m:e>
                      </m:d>
                      <m:r>
                        <a:rPr lang="es-ES" sz="2000" b="0" i="1" smtClean="0">
                          <a:latin typeface="Cambria Math" panose="02040503050406030204" pitchFamily="18" charset="0"/>
                        </a:rPr>
                        <m:t>∗100</m:t>
                      </m:r>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563888" y="1484784"/>
                <a:ext cx="2077043" cy="691536"/>
              </a:xfrm>
              <a:prstGeom prst="rect">
                <a:avLst/>
              </a:prstGeom>
              <a:blipFill rotWithShape="0">
                <a:blip r:embed="rId2"/>
                <a:stretch>
                  <a:fillRect/>
                </a:stretch>
              </a:blipFill>
            </p:spPr>
            <p:txBody>
              <a:bodyPr/>
              <a:lstStyle/>
              <a:p>
                <a:r>
                  <a:rPr lang="es-ES">
                    <a:noFill/>
                  </a:rPr>
                  <a:t> </a:t>
                </a:r>
              </a:p>
            </p:txBody>
          </p:sp>
        </mc:Fallback>
      </mc:AlternateContent>
      <p:graphicFrame>
        <p:nvGraphicFramePr>
          <p:cNvPr id="6" name="Tabla 5"/>
          <p:cNvGraphicFramePr>
            <a:graphicFrameLocks noGrp="1"/>
          </p:cNvGraphicFramePr>
          <p:nvPr>
            <p:extLst>
              <p:ext uri="{D42A27DB-BD31-4B8C-83A1-F6EECF244321}">
                <p14:modId xmlns:p14="http://schemas.microsoft.com/office/powerpoint/2010/main" val="2517414991"/>
              </p:ext>
            </p:extLst>
          </p:nvPr>
        </p:nvGraphicFramePr>
        <p:xfrm>
          <a:off x="1619672" y="2492896"/>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s-ES" dirty="0"/>
                        <a:t>Producto</a:t>
                      </a:r>
                    </a:p>
                  </a:txBody>
                  <a:tcPr/>
                </a:tc>
                <a:tc>
                  <a:txBody>
                    <a:bodyPr/>
                    <a:lstStyle/>
                    <a:p>
                      <a:r>
                        <a:rPr lang="es-ES" dirty="0"/>
                        <a:t>Octubre 2024</a:t>
                      </a:r>
                    </a:p>
                  </a:txBody>
                  <a:tcPr/>
                </a:tc>
                <a:tc>
                  <a:txBody>
                    <a:bodyPr/>
                    <a:lstStyle/>
                    <a:p>
                      <a:r>
                        <a:rPr lang="es-ES" baseline="0" dirty="0"/>
                        <a:t>Marzo 2025</a:t>
                      </a:r>
                      <a:endParaRPr lang="es-ES" dirty="0"/>
                    </a:p>
                  </a:txBody>
                  <a:tcPr/>
                </a:tc>
                <a:extLst>
                  <a:ext uri="{0D108BD9-81ED-4DB2-BD59-A6C34878D82A}">
                    <a16:rowId xmlns:a16="http://schemas.microsoft.com/office/drawing/2014/main" val="10000"/>
                  </a:ext>
                </a:extLst>
              </a:tr>
              <a:tr h="370840">
                <a:tc>
                  <a:txBody>
                    <a:bodyPr/>
                    <a:lstStyle/>
                    <a:p>
                      <a:r>
                        <a:rPr lang="es-ES" dirty="0"/>
                        <a:t>Plátano (Unidad)</a:t>
                      </a:r>
                    </a:p>
                  </a:txBody>
                  <a:tcPr/>
                </a:tc>
                <a:tc>
                  <a:txBody>
                    <a:bodyPr/>
                    <a:lstStyle/>
                    <a:p>
                      <a:r>
                        <a:rPr lang="es-ES" dirty="0"/>
                        <a:t>200</a:t>
                      </a:r>
                    </a:p>
                  </a:txBody>
                  <a:tcPr/>
                </a:tc>
                <a:tc>
                  <a:txBody>
                    <a:bodyPr/>
                    <a:lstStyle/>
                    <a:p>
                      <a:r>
                        <a:rPr lang="es-ES" dirty="0"/>
                        <a:t>270</a:t>
                      </a:r>
                    </a:p>
                  </a:txBody>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a14="http://schemas.microsoft.com/office/drawing/2010/main" Requires="a14">
          <p:sp>
            <p:nvSpPr>
              <p:cNvPr id="7" name="CuadroTexto 6"/>
              <p:cNvSpPr txBox="1"/>
              <p:nvPr/>
            </p:nvSpPr>
            <p:spPr>
              <a:xfrm>
                <a:off x="3131840" y="3645024"/>
                <a:ext cx="3032882"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𝐼𝑅𝑆</m:t>
                      </m:r>
                      <m:r>
                        <a:rPr lang="es-ES" b="0" i="1" smtClean="0">
                          <a:latin typeface="Cambria Math" panose="02040503050406030204" pitchFamily="18" charset="0"/>
                        </a:rPr>
                        <m:t>=</m:t>
                      </m:r>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2</m:t>
                              </m:r>
                              <m:r>
                                <a:rPr lang="es-CR" b="0" i="1" smtClean="0">
                                  <a:latin typeface="Cambria Math" panose="02040503050406030204" pitchFamily="18" charset="0"/>
                                </a:rPr>
                                <m:t>00</m:t>
                              </m:r>
                            </m:num>
                            <m:den>
                              <m:r>
                                <a:rPr lang="es-CR" b="0" i="1" smtClean="0">
                                  <a:latin typeface="Cambria Math" panose="02040503050406030204" pitchFamily="18" charset="0"/>
                                </a:rPr>
                                <m:t>270</m:t>
                              </m:r>
                            </m:den>
                          </m:f>
                        </m:e>
                      </m:d>
                      <m:r>
                        <a:rPr lang="es-ES" b="0" i="1" smtClean="0">
                          <a:latin typeface="Cambria Math" panose="02040503050406030204" pitchFamily="18" charset="0"/>
                        </a:rPr>
                        <m:t>∗100=</m:t>
                      </m:r>
                      <m:r>
                        <a:rPr lang="es-CR" b="0" i="1" smtClean="0">
                          <a:latin typeface="Cambria Math" panose="02040503050406030204" pitchFamily="18" charset="0"/>
                        </a:rPr>
                        <m:t>135.0</m:t>
                      </m:r>
                      <m:r>
                        <a:rPr lang="es-ES" b="0" i="1" smtClean="0">
                          <a:latin typeface="Cambria Math" panose="02040503050406030204" pitchFamily="18" charset="0"/>
                        </a:rPr>
                        <m:t>%</m:t>
                      </m:r>
                    </m:oMath>
                  </m:oMathPara>
                </a14:m>
                <a:endParaRPr lang="es-ES" dirty="0"/>
              </a:p>
            </p:txBody>
          </p:sp>
        </mc:Choice>
        <mc:Fallback>
          <p:sp>
            <p:nvSpPr>
              <p:cNvPr id="7" name="CuadroTexto 6"/>
              <p:cNvSpPr txBox="1">
                <a:spLocks noRot="1" noChangeAspect="1" noMove="1" noResize="1" noEditPoints="1" noAdjustHandles="1" noChangeArrowheads="1" noChangeShapeType="1" noTextEdit="1"/>
              </p:cNvSpPr>
              <p:nvPr/>
            </p:nvSpPr>
            <p:spPr>
              <a:xfrm>
                <a:off x="3131840" y="3645024"/>
                <a:ext cx="3032882" cy="622350"/>
              </a:xfrm>
              <a:prstGeom prst="rect">
                <a:avLst/>
              </a:prstGeom>
              <a:blipFill>
                <a:blip r:embed="rId3"/>
                <a:stretch>
                  <a:fillRect/>
                </a:stretch>
              </a:blipFill>
            </p:spPr>
            <p:txBody>
              <a:bodyPr/>
              <a:lstStyle/>
              <a:p>
                <a:r>
                  <a:rPr lang="en-US">
                    <a:noFill/>
                  </a:rPr>
                  <a:t> </a:t>
                </a:r>
              </a:p>
            </p:txBody>
          </p:sp>
        </mc:Fallback>
      </mc:AlternateContent>
      <p:graphicFrame>
        <p:nvGraphicFramePr>
          <p:cNvPr id="9" name="Tabla 8"/>
          <p:cNvGraphicFramePr>
            <a:graphicFrameLocks noGrp="1"/>
          </p:cNvGraphicFramePr>
          <p:nvPr>
            <p:extLst>
              <p:ext uri="{D42A27DB-BD31-4B8C-83A1-F6EECF244321}">
                <p14:modId xmlns:p14="http://schemas.microsoft.com/office/powerpoint/2010/main" val="3404198080"/>
              </p:ext>
            </p:extLst>
          </p:nvPr>
        </p:nvGraphicFramePr>
        <p:xfrm>
          <a:off x="1619672" y="4581128"/>
          <a:ext cx="6096000" cy="74168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s-ES" dirty="0"/>
                        <a:t>Producto</a:t>
                      </a:r>
                    </a:p>
                  </a:txBody>
                  <a:tcPr/>
                </a:tc>
                <a:tc>
                  <a:txBody>
                    <a:bodyPr/>
                    <a:lstStyle/>
                    <a:p>
                      <a:r>
                        <a:rPr lang="es-ES" dirty="0"/>
                        <a:t>Enero 2025</a:t>
                      </a:r>
                    </a:p>
                  </a:txBody>
                  <a:tcPr/>
                </a:tc>
                <a:tc>
                  <a:txBody>
                    <a:bodyPr/>
                    <a:lstStyle/>
                    <a:p>
                      <a:r>
                        <a:rPr lang="es-ES" baseline="0" dirty="0"/>
                        <a:t>Marzo 2025</a:t>
                      </a:r>
                      <a:endParaRPr lang="es-ES" dirty="0"/>
                    </a:p>
                  </a:txBody>
                  <a:tcPr/>
                </a:tc>
                <a:extLst>
                  <a:ext uri="{0D108BD9-81ED-4DB2-BD59-A6C34878D82A}">
                    <a16:rowId xmlns:a16="http://schemas.microsoft.com/office/drawing/2014/main" val="10000"/>
                  </a:ext>
                </a:extLst>
              </a:tr>
              <a:tr h="370840">
                <a:tc>
                  <a:txBody>
                    <a:bodyPr/>
                    <a:lstStyle/>
                    <a:p>
                      <a:r>
                        <a:rPr lang="es-ES" dirty="0"/>
                        <a:t>Tomate (</a:t>
                      </a:r>
                      <a:r>
                        <a:rPr lang="es-ES" dirty="0" err="1"/>
                        <a:t>Kgr</a:t>
                      </a:r>
                      <a:r>
                        <a:rPr lang="es-ES" dirty="0"/>
                        <a:t>.)</a:t>
                      </a:r>
                    </a:p>
                  </a:txBody>
                  <a:tcPr/>
                </a:tc>
                <a:tc>
                  <a:txBody>
                    <a:bodyPr/>
                    <a:lstStyle/>
                    <a:p>
                      <a:r>
                        <a:rPr lang="es-ES" dirty="0"/>
                        <a:t>2800</a:t>
                      </a:r>
                    </a:p>
                  </a:txBody>
                  <a:tcPr/>
                </a:tc>
                <a:tc>
                  <a:txBody>
                    <a:bodyPr/>
                    <a:lstStyle/>
                    <a:p>
                      <a:r>
                        <a:rPr lang="es-ES" dirty="0"/>
                        <a:t>1100</a:t>
                      </a:r>
                    </a:p>
                  </a:txBody>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a14="http://schemas.microsoft.com/office/drawing/2010/main" Requires="a14">
          <p:sp>
            <p:nvSpPr>
              <p:cNvPr id="10" name="CuadroTexto 9"/>
              <p:cNvSpPr txBox="1"/>
              <p:nvPr/>
            </p:nvSpPr>
            <p:spPr>
              <a:xfrm>
                <a:off x="2987824" y="5589240"/>
                <a:ext cx="3032882"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𝐼𝑅𝑆</m:t>
                      </m:r>
                      <m:r>
                        <a:rPr lang="es-ES" b="0" i="1" smtClean="0">
                          <a:latin typeface="Cambria Math" panose="02040503050406030204" pitchFamily="18" charset="0"/>
                        </a:rPr>
                        <m:t>=</m:t>
                      </m:r>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CR" b="0" i="1" smtClean="0">
                                  <a:latin typeface="Cambria Math" panose="02040503050406030204" pitchFamily="18" charset="0"/>
                                </a:rPr>
                                <m:t>1100</m:t>
                              </m:r>
                            </m:num>
                            <m:den>
                              <m:r>
                                <a:rPr lang="es-CR" b="0" i="1" smtClean="0">
                                  <a:latin typeface="Cambria Math" panose="02040503050406030204" pitchFamily="18" charset="0"/>
                                </a:rPr>
                                <m:t>2800</m:t>
                              </m:r>
                            </m:den>
                          </m:f>
                        </m:e>
                      </m:d>
                      <m:r>
                        <a:rPr lang="es-ES" b="0" i="1" smtClean="0">
                          <a:latin typeface="Cambria Math" panose="02040503050406030204" pitchFamily="18" charset="0"/>
                        </a:rPr>
                        <m:t>∗100=</m:t>
                      </m:r>
                      <m:r>
                        <a:rPr lang="es-CR" b="0" i="1" smtClean="0">
                          <a:latin typeface="Cambria Math" panose="02040503050406030204" pitchFamily="18" charset="0"/>
                        </a:rPr>
                        <m:t>39.3</m:t>
                      </m:r>
                      <m:r>
                        <a:rPr lang="es-ES" b="0" i="1" smtClean="0">
                          <a:latin typeface="Cambria Math" panose="02040503050406030204" pitchFamily="18" charset="0"/>
                        </a:rPr>
                        <m:t>%</m:t>
                      </m:r>
                    </m:oMath>
                  </m:oMathPara>
                </a14:m>
                <a:endParaRPr lang="es-ES" dirty="0"/>
              </a:p>
            </p:txBody>
          </p:sp>
        </mc:Choice>
        <mc:Fallback>
          <p:sp>
            <p:nvSpPr>
              <p:cNvPr id="10" name="CuadroTexto 9"/>
              <p:cNvSpPr txBox="1">
                <a:spLocks noRot="1" noChangeAspect="1" noMove="1" noResize="1" noEditPoints="1" noAdjustHandles="1" noChangeArrowheads="1" noChangeShapeType="1" noTextEdit="1"/>
              </p:cNvSpPr>
              <p:nvPr/>
            </p:nvSpPr>
            <p:spPr>
              <a:xfrm>
                <a:off x="2987824" y="5589240"/>
                <a:ext cx="3032882" cy="622350"/>
              </a:xfrm>
              <a:prstGeom prst="rect">
                <a:avLst/>
              </a:prstGeom>
              <a:blipFill>
                <a:blip r:embed="rId4"/>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a:off x="3779912" y="6395061"/>
            <a:ext cx="4969371" cy="247892"/>
          </a:xfrm>
          <a:prstGeom prst="rect">
            <a:avLst/>
          </a:prstGeom>
          <a:effectLst>
            <a:glow rad="101600">
              <a:schemeClr val="bg1">
                <a:lumMod val="50000"/>
                <a:alpha val="60000"/>
              </a:schemeClr>
            </a:glow>
          </a:effectLst>
        </p:spPr>
      </p:pic>
    </p:spTree>
    <p:extLst>
      <p:ext uri="{BB962C8B-B14F-4D97-AF65-F5344CB8AC3E}">
        <p14:creationId xmlns:p14="http://schemas.microsoft.com/office/powerpoint/2010/main" val="10139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7704" y="764704"/>
            <a:ext cx="5760640" cy="461665"/>
          </a:xfrm>
          <a:prstGeom prst="rect">
            <a:avLst/>
          </a:prstGeom>
          <a:noFill/>
        </p:spPr>
        <p:txBody>
          <a:bodyPr wrap="square" rtlCol="0">
            <a:spAutoFit/>
          </a:bodyPr>
          <a:lstStyle/>
          <a:p>
            <a:pPr algn="ctr"/>
            <a:r>
              <a:rPr lang="es-ES" sz="2400" dirty="0">
                <a:ln w="0"/>
                <a:effectLst>
                  <a:outerShdw blurRad="38100" dist="25400" dir="5400000" algn="ctr" rotWithShape="0">
                    <a:srgbClr val="6E747A">
                      <a:alpha val="43000"/>
                    </a:srgbClr>
                  </a:outerShdw>
                </a:effectLst>
                <a:latin typeface="Adobe Gothic Std B" panose="020B0800000000000000" pitchFamily="34" charset="-128"/>
                <a:ea typeface="Adobe Gothic Std B" panose="020B0800000000000000" pitchFamily="34" charset="-128"/>
              </a:rPr>
              <a:t>Índice Agregado simple de precios</a:t>
            </a:r>
          </a:p>
        </p:txBody>
      </p:sp>
      <mc:AlternateContent xmlns:mc="http://schemas.openxmlformats.org/markup-compatibility/2006" xmlns:a14="http://schemas.microsoft.com/office/drawing/2010/main">
        <mc:Choice Requires="a14">
          <p:sp>
            <p:nvSpPr>
              <p:cNvPr id="4" name="CuadroTexto 3"/>
              <p:cNvSpPr txBox="1"/>
              <p:nvPr/>
            </p:nvSpPr>
            <p:spPr>
              <a:xfrm>
                <a:off x="3275856" y="1556792"/>
                <a:ext cx="2299924"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𝐼𝐴𝑆</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nary>
                                <m:naryPr>
                                  <m:chr m:val="∑"/>
                                  <m:subHide m:val="on"/>
                                  <m:supHide m:val="on"/>
                                  <m:ctrlPr>
                                    <a:rPr lang="es-ES" sz="2000" b="0" i="1" smtClean="0">
                                      <a:latin typeface="Cambria Math" panose="02040503050406030204" pitchFamily="18" charset="0"/>
                                    </a:rPr>
                                  </m:ctrlPr>
                                </m:naryPr>
                                <m:sub/>
                                <m:sup/>
                                <m:e>
                                  <m:sSub>
                                    <m:sSubPr>
                                      <m:ctrlPr>
                                        <a:rPr lang="es-ES" sz="2000" i="1">
                                          <a:latin typeface="Cambria Math" panose="02040503050406030204" pitchFamily="18" charset="0"/>
                                        </a:rPr>
                                      </m:ctrlPr>
                                    </m:sSubPr>
                                    <m:e>
                                      <m:r>
                                        <a:rPr lang="es-ES" sz="2000" i="1">
                                          <a:latin typeface="Cambria Math" panose="02040503050406030204" pitchFamily="18" charset="0"/>
                                        </a:rPr>
                                        <m:t>𝑃</m:t>
                                      </m:r>
                                    </m:e>
                                    <m:sub>
                                      <m:r>
                                        <a:rPr lang="es-ES" sz="2000" i="1">
                                          <a:latin typeface="Cambria Math" panose="02040503050406030204" pitchFamily="18" charset="0"/>
                                        </a:rPr>
                                        <m:t>𝑖𝑡</m:t>
                                      </m:r>
                                    </m:sub>
                                  </m:sSub>
                                </m:e>
                              </m:nary>
                            </m:num>
                            <m:den>
                              <m:nary>
                                <m:naryPr>
                                  <m:chr m:val="∑"/>
                                  <m:subHide m:val="on"/>
                                  <m:supHide m:val="on"/>
                                  <m:ctrlPr>
                                    <a:rPr lang="es-ES" sz="2000" b="0" i="1" smtClean="0">
                                      <a:latin typeface="Cambria Math" panose="02040503050406030204" pitchFamily="18" charset="0"/>
                                    </a:rPr>
                                  </m:ctrlPr>
                                </m:naryPr>
                                <m:sub/>
                                <m:sup/>
                                <m:e>
                                  <m:sSub>
                                    <m:sSubPr>
                                      <m:ctrlPr>
                                        <a:rPr lang="es-ES" sz="2000" i="1">
                                          <a:latin typeface="Cambria Math" panose="02040503050406030204" pitchFamily="18" charset="0"/>
                                        </a:rPr>
                                      </m:ctrlPr>
                                    </m:sSubPr>
                                    <m:e>
                                      <m:r>
                                        <a:rPr lang="es-ES" sz="2000" i="1">
                                          <a:latin typeface="Cambria Math" panose="02040503050406030204" pitchFamily="18" charset="0"/>
                                        </a:rPr>
                                        <m:t>𝑃</m:t>
                                      </m:r>
                                    </m:e>
                                    <m:sub>
                                      <m:r>
                                        <a:rPr lang="es-ES" sz="2000" i="1">
                                          <a:latin typeface="Cambria Math" panose="02040503050406030204" pitchFamily="18" charset="0"/>
                                        </a:rPr>
                                        <m:t>𝑖𝑜</m:t>
                                      </m:r>
                                    </m:sub>
                                  </m:sSub>
                                </m:e>
                              </m:nary>
                            </m:den>
                          </m:f>
                        </m:e>
                      </m:d>
                      <m:r>
                        <a:rPr lang="es-ES" sz="2000" b="0" i="1" smtClean="0">
                          <a:latin typeface="Cambria Math" panose="02040503050406030204" pitchFamily="18" charset="0"/>
                        </a:rPr>
                        <m:t>∗100</m:t>
                      </m:r>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275856" y="1556792"/>
                <a:ext cx="2299924" cy="69153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CuadroTexto 7"/>
              <p:cNvSpPr txBox="1"/>
              <p:nvPr/>
            </p:nvSpPr>
            <p:spPr>
              <a:xfrm>
                <a:off x="3203848" y="5301879"/>
                <a:ext cx="3509935"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𝐼𝐴𝑆</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CR" sz="2000" b="0" i="1" smtClean="0">
                                  <a:latin typeface="Cambria Math" panose="02040503050406030204" pitchFamily="18" charset="0"/>
                                </a:rPr>
                                <m:t>9860</m:t>
                              </m:r>
                            </m:num>
                            <m:den>
                              <m:r>
                                <a:rPr lang="es-CR" sz="2000" b="0" i="1" smtClean="0">
                                  <a:latin typeface="Cambria Math" panose="02040503050406030204" pitchFamily="18" charset="0"/>
                                </a:rPr>
                                <m:t>11450</m:t>
                              </m:r>
                            </m:den>
                          </m:f>
                        </m:e>
                      </m:d>
                      <m:r>
                        <a:rPr lang="es-ES" sz="2000" b="0" i="1" smtClean="0">
                          <a:latin typeface="Cambria Math" panose="02040503050406030204" pitchFamily="18" charset="0"/>
                        </a:rPr>
                        <m:t>∗100=</m:t>
                      </m:r>
                      <m:r>
                        <a:rPr lang="es-CR" sz="2000" b="0" i="1" smtClean="0">
                          <a:latin typeface="Cambria Math" panose="02040503050406030204" pitchFamily="18" charset="0"/>
                        </a:rPr>
                        <m:t>86.1</m:t>
                      </m:r>
                      <m:r>
                        <a:rPr lang="es-ES" sz="2000" b="0" i="1" smtClean="0">
                          <a:latin typeface="Cambria Math" panose="02040503050406030204" pitchFamily="18" charset="0"/>
                        </a:rPr>
                        <m:t>%</m:t>
                      </m:r>
                    </m:oMath>
                  </m:oMathPara>
                </a14:m>
                <a:endParaRPr lang="es-ES" sz="2000" dirty="0"/>
              </a:p>
            </p:txBody>
          </p:sp>
        </mc:Choice>
        <mc:Fallback>
          <p:sp>
            <p:nvSpPr>
              <p:cNvPr id="8" name="CuadroTexto 7"/>
              <p:cNvSpPr txBox="1">
                <a:spLocks noRot="1" noChangeAspect="1" noMove="1" noResize="1" noEditPoints="1" noAdjustHandles="1" noChangeArrowheads="1" noChangeShapeType="1" noTextEdit="1"/>
              </p:cNvSpPr>
              <p:nvPr/>
            </p:nvSpPr>
            <p:spPr>
              <a:xfrm>
                <a:off x="3203848" y="5301879"/>
                <a:ext cx="3509935" cy="691536"/>
              </a:xfrm>
              <a:prstGeom prst="rect">
                <a:avLst/>
              </a:prstGeom>
              <a:blipFill>
                <a:blip r:embed="rId3"/>
                <a:stretch>
                  <a:fillRect/>
                </a:stretch>
              </a:blipFill>
            </p:spPr>
            <p:txBody>
              <a:bodyPr/>
              <a:lstStyle/>
              <a:p>
                <a:r>
                  <a:rPr lang="en-US">
                    <a:noFill/>
                  </a:rPr>
                  <a:t> </a:t>
                </a:r>
              </a:p>
            </p:txBody>
          </p:sp>
        </mc:Fallback>
      </mc:AlternateContent>
      <p:graphicFrame>
        <p:nvGraphicFramePr>
          <p:cNvPr id="5" name="Tabla 4">
            <a:extLst>
              <a:ext uri="{FF2B5EF4-FFF2-40B4-BE49-F238E27FC236}">
                <a16:creationId xmlns:a16="http://schemas.microsoft.com/office/drawing/2014/main" id="{75CE17BC-0269-37CF-4379-D8BA4B2DE470}"/>
              </a:ext>
            </a:extLst>
          </p:cNvPr>
          <p:cNvGraphicFramePr>
            <a:graphicFrameLocks noGrp="1"/>
          </p:cNvGraphicFramePr>
          <p:nvPr/>
        </p:nvGraphicFramePr>
        <p:xfrm>
          <a:off x="673224" y="2578751"/>
          <a:ext cx="8229600" cy="1781556"/>
        </p:xfrm>
        <a:graphic>
          <a:graphicData uri="http://schemas.openxmlformats.org/drawingml/2006/table">
            <a:tbl>
              <a:tblPr firstRow="1" firstCol="1" bandRow="1"/>
              <a:tblGrid>
                <a:gridCol w="2743200">
                  <a:extLst>
                    <a:ext uri="{9D8B030D-6E8A-4147-A177-3AD203B41FA5}">
                      <a16:colId xmlns:a16="http://schemas.microsoft.com/office/drawing/2014/main" val="663138553"/>
                    </a:ext>
                  </a:extLst>
                </a:gridCol>
                <a:gridCol w="2743200">
                  <a:extLst>
                    <a:ext uri="{9D8B030D-6E8A-4147-A177-3AD203B41FA5}">
                      <a16:colId xmlns:a16="http://schemas.microsoft.com/office/drawing/2014/main" val="1542348478"/>
                    </a:ext>
                  </a:extLst>
                </a:gridCol>
                <a:gridCol w="2743200">
                  <a:extLst>
                    <a:ext uri="{9D8B030D-6E8A-4147-A177-3AD203B41FA5}">
                      <a16:colId xmlns:a16="http://schemas.microsoft.com/office/drawing/2014/main" val="2839718439"/>
                    </a:ext>
                  </a:extLst>
                </a:gridCol>
              </a:tblGrid>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Producto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Enero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Abril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58393"/>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Melón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6</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4850635"/>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Tomates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3100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2399847"/>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Leche (litro)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860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8613484"/>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Huevos (docena)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2500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2200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924254"/>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Pechuga de pollo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4500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00088"/>
                  </a:ext>
                </a:extLst>
              </a:tr>
            </a:tbl>
          </a:graphicData>
        </a:graphic>
      </p:graphicFrame>
    </p:spTree>
    <p:extLst>
      <p:ext uri="{BB962C8B-B14F-4D97-AF65-F5344CB8AC3E}">
        <p14:creationId xmlns:p14="http://schemas.microsoft.com/office/powerpoint/2010/main" val="7282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7704" y="764704"/>
            <a:ext cx="5760640" cy="461665"/>
          </a:xfrm>
          <a:prstGeom prst="rect">
            <a:avLst/>
          </a:prstGeom>
          <a:noFill/>
        </p:spPr>
        <p:txBody>
          <a:bodyPr wrap="square" rtlCol="0">
            <a:spAutoFit/>
          </a:bodyPr>
          <a:lstStyle/>
          <a:p>
            <a:pPr algn="ctr"/>
            <a:r>
              <a:rPr lang="es-ES" sz="2400" dirty="0">
                <a:ln w="0"/>
                <a:effectLst>
                  <a:outerShdw blurRad="38100" dist="25400" dir="5400000" algn="ctr" rotWithShape="0">
                    <a:srgbClr val="6E747A">
                      <a:alpha val="43000"/>
                    </a:srgbClr>
                  </a:outerShdw>
                </a:effectLst>
                <a:latin typeface="Adobe Gothic Std B" panose="020B0800000000000000" pitchFamily="34" charset="-128"/>
                <a:ea typeface="Adobe Gothic Std B" panose="020B0800000000000000" pitchFamily="34" charset="-128"/>
              </a:rPr>
              <a:t>Índice Agregado simple de precios</a:t>
            </a:r>
          </a:p>
        </p:txBody>
      </p:sp>
      <mc:AlternateContent xmlns:mc="http://schemas.openxmlformats.org/markup-compatibility/2006" xmlns:a14="http://schemas.microsoft.com/office/drawing/2010/main">
        <mc:Choice Requires="a14">
          <p:sp>
            <p:nvSpPr>
              <p:cNvPr id="4" name="CuadroTexto 3"/>
              <p:cNvSpPr txBox="1"/>
              <p:nvPr/>
            </p:nvSpPr>
            <p:spPr>
              <a:xfrm>
                <a:off x="3275856" y="1556792"/>
                <a:ext cx="2299924"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𝐼𝐴𝑆</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nary>
                                <m:naryPr>
                                  <m:chr m:val="∑"/>
                                  <m:subHide m:val="on"/>
                                  <m:supHide m:val="on"/>
                                  <m:ctrlPr>
                                    <a:rPr lang="es-ES" sz="2000" b="0" i="1" smtClean="0">
                                      <a:latin typeface="Cambria Math" panose="02040503050406030204" pitchFamily="18" charset="0"/>
                                    </a:rPr>
                                  </m:ctrlPr>
                                </m:naryPr>
                                <m:sub/>
                                <m:sup/>
                                <m:e>
                                  <m:sSub>
                                    <m:sSubPr>
                                      <m:ctrlPr>
                                        <a:rPr lang="es-ES" sz="2000" i="1">
                                          <a:latin typeface="Cambria Math" panose="02040503050406030204" pitchFamily="18" charset="0"/>
                                        </a:rPr>
                                      </m:ctrlPr>
                                    </m:sSubPr>
                                    <m:e>
                                      <m:r>
                                        <a:rPr lang="es-ES" sz="2000" i="1">
                                          <a:latin typeface="Cambria Math" panose="02040503050406030204" pitchFamily="18" charset="0"/>
                                        </a:rPr>
                                        <m:t>𝑃</m:t>
                                      </m:r>
                                    </m:e>
                                    <m:sub>
                                      <m:r>
                                        <a:rPr lang="es-ES" sz="2000" i="1">
                                          <a:latin typeface="Cambria Math" panose="02040503050406030204" pitchFamily="18" charset="0"/>
                                        </a:rPr>
                                        <m:t>𝑖𝑡</m:t>
                                      </m:r>
                                    </m:sub>
                                  </m:sSub>
                                </m:e>
                              </m:nary>
                            </m:num>
                            <m:den>
                              <m:nary>
                                <m:naryPr>
                                  <m:chr m:val="∑"/>
                                  <m:subHide m:val="on"/>
                                  <m:supHide m:val="on"/>
                                  <m:ctrlPr>
                                    <a:rPr lang="es-ES" sz="2000" b="0" i="1" smtClean="0">
                                      <a:latin typeface="Cambria Math" panose="02040503050406030204" pitchFamily="18" charset="0"/>
                                    </a:rPr>
                                  </m:ctrlPr>
                                </m:naryPr>
                                <m:sub/>
                                <m:sup/>
                                <m:e>
                                  <m:sSub>
                                    <m:sSubPr>
                                      <m:ctrlPr>
                                        <a:rPr lang="es-ES" sz="2000" i="1">
                                          <a:latin typeface="Cambria Math" panose="02040503050406030204" pitchFamily="18" charset="0"/>
                                        </a:rPr>
                                      </m:ctrlPr>
                                    </m:sSubPr>
                                    <m:e>
                                      <m:r>
                                        <a:rPr lang="es-ES" sz="2000" i="1">
                                          <a:latin typeface="Cambria Math" panose="02040503050406030204" pitchFamily="18" charset="0"/>
                                        </a:rPr>
                                        <m:t>𝑃</m:t>
                                      </m:r>
                                    </m:e>
                                    <m:sub>
                                      <m:r>
                                        <a:rPr lang="es-ES" sz="2000" i="1">
                                          <a:latin typeface="Cambria Math" panose="02040503050406030204" pitchFamily="18" charset="0"/>
                                        </a:rPr>
                                        <m:t>𝑖𝑜</m:t>
                                      </m:r>
                                    </m:sub>
                                  </m:sSub>
                                </m:e>
                              </m:nary>
                            </m:den>
                          </m:f>
                        </m:e>
                      </m:d>
                      <m:r>
                        <a:rPr lang="es-ES" sz="2000" b="0" i="1" smtClean="0">
                          <a:latin typeface="Cambria Math" panose="02040503050406030204" pitchFamily="18" charset="0"/>
                        </a:rPr>
                        <m:t>∗100</m:t>
                      </m:r>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275856" y="1556792"/>
                <a:ext cx="2299924" cy="69153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CuadroTexto 7"/>
              <p:cNvSpPr txBox="1"/>
              <p:nvPr/>
            </p:nvSpPr>
            <p:spPr>
              <a:xfrm>
                <a:off x="2670850" y="5021153"/>
                <a:ext cx="3509935"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𝐼𝐴𝑆</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CR" sz="2000" b="0" i="1" smtClean="0">
                                  <a:latin typeface="Cambria Math" panose="02040503050406030204" pitchFamily="18" charset="0"/>
                                </a:rPr>
                                <m:t>9860</m:t>
                              </m:r>
                            </m:num>
                            <m:den>
                              <m:r>
                                <a:rPr lang="es-CR" sz="2000" b="0" i="1" smtClean="0">
                                  <a:latin typeface="Cambria Math" panose="02040503050406030204" pitchFamily="18" charset="0"/>
                                </a:rPr>
                                <m:t>11450</m:t>
                              </m:r>
                            </m:den>
                          </m:f>
                        </m:e>
                      </m:d>
                      <m:r>
                        <a:rPr lang="es-ES" sz="2000" b="0" i="1" smtClean="0">
                          <a:latin typeface="Cambria Math" panose="02040503050406030204" pitchFamily="18" charset="0"/>
                        </a:rPr>
                        <m:t>∗100=</m:t>
                      </m:r>
                      <m:r>
                        <a:rPr lang="es-CR" sz="2000" b="0" i="1" smtClean="0">
                          <a:latin typeface="Cambria Math" panose="02040503050406030204" pitchFamily="18" charset="0"/>
                        </a:rPr>
                        <m:t>86.1</m:t>
                      </m:r>
                      <m:r>
                        <a:rPr lang="es-ES" sz="2000" b="0" i="1" smtClean="0">
                          <a:latin typeface="Cambria Math" panose="02040503050406030204" pitchFamily="18" charset="0"/>
                        </a:rPr>
                        <m:t>%</m:t>
                      </m:r>
                    </m:oMath>
                  </m:oMathPara>
                </a14:m>
                <a:endParaRPr lang="es-ES" sz="2000" dirty="0"/>
              </a:p>
            </p:txBody>
          </p:sp>
        </mc:Choice>
        <mc:Fallback>
          <p:sp>
            <p:nvSpPr>
              <p:cNvPr id="8" name="CuadroTexto 7"/>
              <p:cNvSpPr txBox="1">
                <a:spLocks noRot="1" noChangeAspect="1" noMove="1" noResize="1" noEditPoints="1" noAdjustHandles="1" noChangeArrowheads="1" noChangeShapeType="1" noTextEdit="1"/>
              </p:cNvSpPr>
              <p:nvPr/>
            </p:nvSpPr>
            <p:spPr>
              <a:xfrm>
                <a:off x="2670850" y="5021153"/>
                <a:ext cx="3509935" cy="691536"/>
              </a:xfrm>
              <a:prstGeom prst="rect">
                <a:avLst/>
              </a:prstGeom>
              <a:blipFill>
                <a:blip r:embed="rId3"/>
                <a:stretch>
                  <a:fillRect/>
                </a:stretch>
              </a:blipFill>
            </p:spPr>
            <p:txBody>
              <a:bodyPr/>
              <a:lstStyle/>
              <a:p>
                <a:r>
                  <a:rPr lang="en-US">
                    <a:noFill/>
                  </a:rPr>
                  <a:t> </a:t>
                </a:r>
              </a:p>
            </p:txBody>
          </p:sp>
        </mc:Fallback>
      </mc:AlternateContent>
      <p:graphicFrame>
        <p:nvGraphicFramePr>
          <p:cNvPr id="5" name="Tabla 4">
            <a:extLst>
              <a:ext uri="{FF2B5EF4-FFF2-40B4-BE49-F238E27FC236}">
                <a16:creationId xmlns:a16="http://schemas.microsoft.com/office/drawing/2014/main" id="{75CE17BC-0269-37CF-4379-D8BA4B2DE470}"/>
              </a:ext>
            </a:extLst>
          </p:cNvPr>
          <p:cNvGraphicFramePr>
            <a:graphicFrameLocks noGrp="1"/>
          </p:cNvGraphicFramePr>
          <p:nvPr/>
        </p:nvGraphicFramePr>
        <p:xfrm>
          <a:off x="673224" y="2578751"/>
          <a:ext cx="8229600" cy="1781556"/>
        </p:xfrm>
        <a:graphic>
          <a:graphicData uri="http://schemas.openxmlformats.org/drawingml/2006/table">
            <a:tbl>
              <a:tblPr firstRow="1" firstCol="1" bandRow="1"/>
              <a:tblGrid>
                <a:gridCol w="2743200">
                  <a:extLst>
                    <a:ext uri="{9D8B030D-6E8A-4147-A177-3AD203B41FA5}">
                      <a16:colId xmlns:a16="http://schemas.microsoft.com/office/drawing/2014/main" val="663138553"/>
                    </a:ext>
                  </a:extLst>
                </a:gridCol>
                <a:gridCol w="2743200">
                  <a:extLst>
                    <a:ext uri="{9D8B030D-6E8A-4147-A177-3AD203B41FA5}">
                      <a16:colId xmlns:a16="http://schemas.microsoft.com/office/drawing/2014/main" val="1542348478"/>
                    </a:ext>
                  </a:extLst>
                </a:gridCol>
                <a:gridCol w="2743200">
                  <a:extLst>
                    <a:ext uri="{9D8B030D-6E8A-4147-A177-3AD203B41FA5}">
                      <a16:colId xmlns:a16="http://schemas.microsoft.com/office/drawing/2014/main" val="2839718439"/>
                    </a:ext>
                  </a:extLst>
                </a:gridCol>
              </a:tblGrid>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Producto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Enero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Abril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58393"/>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Melón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6</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4850635"/>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Tomates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3100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2399847"/>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Leche (litro)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860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8613484"/>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Huevos (docena)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2500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2200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924254"/>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Pechuga de pollo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4500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00088"/>
                  </a:ext>
                </a:extLst>
              </a:tr>
            </a:tbl>
          </a:graphicData>
        </a:graphic>
      </p:graphicFrame>
    </p:spTree>
    <p:extLst>
      <p:ext uri="{BB962C8B-B14F-4D97-AF65-F5344CB8AC3E}">
        <p14:creationId xmlns:p14="http://schemas.microsoft.com/office/powerpoint/2010/main" val="51282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02580"/>
            <a:ext cx="7355160" cy="571500"/>
          </a:xfrm>
        </p:spPr>
        <p:txBody>
          <a:bodyPr>
            <a:noAutofit/>
          </a:bodyPr>
          <a:lstStyle/>
          <a:p>
            <a:r>
              <a:rPr lang="es-CR" sz="3200" b="1" dirty="0">
                <a:solidFill>
                  <a:schemeClr val="tx2">
                    <a:lumMod val="60000"/>
                    <a:lumOff val="40000"/>
                  </a:schemeClr>
                </a:solidFill>
              </a:rPr>
              <a:t>IAS: Agregado Simple de Precios</a:t>
            </a:r>
            <a:endParaRPr lang="en-US" sz="3200" b="1" dirty="0">
              <a:solidFill>
                <a:schemeClr val="tx2">
                  <a:lumMod val="60000"/>
                  <a:lumOff val="40000"/>
                </a:schemeClr>
              </a:solidFill>
            </a:endParaRPr>
          </a:p>
        </p:txBody>
      </p:sp>
      <p:sp>
        <p:nvSpPr>
          <p:cNvPr id="3" name="2 Rectángulo">
            <a:extLst>
              <a:ext uri="{FF2B5EF4-FFF2-40B4-BE49-F238E27FC236}">
                <a16:creationId xmlns:a16="http://schemas.microsoft.com/office/drawing/2014/main" id="{C0E20F4A-215B-82C5-7E73-E47293CD1269}"/>
              </a:ext>
            </a:extLst>
          </p:cNvPr>
          <p:cNvSpPr/>
          <p:nvPr/>
        </p:nvSpPr>
        <p:spPr>
          <a:xfrm>
            <a:off x="683568" y="1556792"/>
            <a:ext cx="7560840" cy="4154984"/>
          </a:xfrm>
          <a:prstGeom prst="rect">
            <a:avLst/>
          </a:prstGeom>
        </p:spPr>
        <p:txBody>
          <a:bodyPr wrap="square">
            <a:spAutoFit/>
          </a:bodyPr>
          <a:lstStyle/>
          <a:p>
            <a:pPr algn="just"/>
            <a:r>
              <a:rPr lang="es-CR" sz="2400" dirty="0">
                <a:solidFill>
                  <a:srgbClr val="00B050"/>
                </a:solidFill>
                <a:latin typeface="Bookman Old Style" panose="02050604050505020204" pitchFamily="18" charset="0"/>
              </a:rPr>
              <a:t>Ventajas: </a:t>
            </a:r>
            <a:r>
              <a:rPr lang="es-CR" sz="2400" dirty="0">
                <a:latin typeface="Bookman Old Style" panose="02050604050505020204" pitchFamily="18" charset="0"/>
              </a:rPr>
              <a:t>	</a:t>
            </a:r>
          </a:p>
          <a:p>
            <a:pPr marL="342900" indent="-342900" algn="just">
              <a:buFont typeface="Wingdings" panose="05000000000000000000" pitchFamily="2" charset="2"/>
              <a:buChar char="ü"/>
            </a:pPr>
            <a:r>
              <a:rPr lang="es-CR" sz="2400" dirty="0">
                <a:latin typeface="Bookman Old Style" panose="02050604050505020204" pitchFamily="18" charset="0"/>
              </a:rPr>
              <a:t>Intuitivamente fácil de entender</a:t>
            </a:r>
          </a:p>
          <a:p>
            <a:pPr marL="342900" indent="-342900" algn="just">
              <a:buFont typeface="Wingdings" panose="05000000000000000000" pitchFamily="2" charset="2"/>
              <a:buChar char="ü"/>
            </a:pPr>
            <a:r>
              <a:rPr lang="es-CR" sz="2400" dirty="0">
                <a:latin typeface="Bookman Old Style" panose="02050604050505020204" pitchFamily="18" charset="0"/>
              </a:rPr>
              <a:t>Fácil de calcular.</a:t>
            </a:r>
          </a:p>
          <a:p>
            <a:pPr marL="285750" indent="-285750" algn="just">
              <a:buFont typeface="Arial" pitchFamily="34" charset="0"/>
              <a:buChar char="•"/>
            </a:pPr>
            <a:endParaRPr lang="es-ES" sz="2400" dirty="0">
              <a:latin typeface="Bookman Old Style" panose="02050604050505020204" pitchFamily="18" charset="0"/>
            </a:endParaRPr>
          </a:p>
          <a:p>
            <a:pPr algn="just"/>
            <a:r>
              <a:rPr lang="es-CR" sz="2400" dirty="0">
                <a:latin typeface="Bookman Old Style" panose="02050604050505020204" pitchFamily="18" charset="0"/>
              </a:rPr>
              <a:t> </a:t>
            </a:r>
            <a:r>
              <a:rPr lang="es-CR" sz="2400" dirty="0">
                <a:solidFill>
                  <a:srgbClr val="FF0000"/>
                </a:solidFill>
                <a:latin typeface="Bookman Old Style" panose="02050604050505020204" pitchFamily="18" charset="0"/>
              </a:rPr>
              <a:t>Desventajas:</a:t>
            </a:r>
          </a:p>
          <a:p>
            <a:pPr marL="342900" indent="-342900" algn="just">
              <a:buFont typeface="Wingdings" panose="05000000000000000000" pitchFamily="2" charset="2"/>
              <a:buChar char="Ø"/>
            </a:pPr>
            <a:r>
              <a:rPr lang="es-CR" sz="2400" dirty="0">
                <a:latin typeface="Bookman Old Style" panose="02050604050505020204" pitchFamily="18" charset="0"/>
              </a:rPr>
              <a:t>No considera el consumo de cada artículo, por lo que no refleja la importancia que cada uno tiene en el presupuesto familiar.</a:t>
            </a:r>
            <a:endParaRPr lang="es-ES" sz="2400" dirty="0">
              <a:latin typeface="Bookman Old Style" panose="02050604050505020204" pitchFamily="18" charset="0"/>
            </a:endParaRPr>
          </a:p>
          <a:p>
            <a:pPr marL="342900" indent="-342900" algn="just" defTabSz="1258888">
              <a:buFont typeface="Wingdings" panose="05000000000000000000" pitchFamily="2" charset="2"/>
              <a:buChar char="Ø"/>
            </a:pPr>
            <a:r>
              <a:rPr lang="es-CR" sz="2400" dirty="0">
                <a:latin typeface="Bookman Old Style" panose="02050604050505020204" pitchFamily="18" charset="0"/>
              </a:rPr>
              <a:t>Los precios altos tienden a dominar el índice. </a:t>
            </a:r>
            <a:endParaRPr lang="es-ES" sz="2400" dirty="0">
              <a:latin typeface="Bookman Old Style" panose="02050604050505020204" pitchFamily="18" charset="0"/>
            </a:endParaRPr>
          </a:p>
          <a:p>
            <a:pPr marL="342900" indent="-342900" algn="just">
              <a:buFont typeface="Wingdings" panose="05000000000000000000" pitchFamily="2" charset="2"/>
              <a:buChar char="Ø"/>
            </a:pPr>
            <a:r>
              <a:rPr lang="es-CR" sz="2400" dirty="0">
                <a:latin typeface="Bookman Old Style" panose="02050604050505020204" pitchFamily="18" charset="0"/>
              </a:rPr>
              <a:t>La unidad de medida del artículo que se escoja para su cálculo afecta el cálculo del índice.</a:t>
            </a:r>
            <a:endParaRPr lang="es-ES" sz="2400" dirty="0">
              <a:latin typeface="Bookman Old Style" panose="02050604050505020204" pitchFamily="18" charset="0"/>
            </a:endParaRPr>
          </a:p>
        </p:txBody>
      </p:sp>
    </p:spTree>
    <p:extLst>
      <p:ext uri="{BB962C8B-B14F-4D97-AF65-F5344CB8AC3E}">
        <p14:creationId xmlns:p14="http://schemas.microsoft.com/office/powerpoint/2010/main" val="1211714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907704" y="548680"/>
            <a:ext cx="4968552" cy="830997"/>
          </a:xfrm>
          <a:prstGeom prst="rect">
            <a:avLst/>
          </a:prstGeom>
          <a:noFill/>
        </p:spPr>
        <p:txBody>
          <a:bodyPr wrap="square" rtlCol="0">
            <a:spAutoFit/>
          </a:bodyPr>
          <a:lstStyle/>
          <a:p>
            <a:pPr algn="ctr"/>
            <a:r>
              <a:rPr lang="es-ES" sz="2400" dirty="0">
                <a:ln w="0"/>
                <a:effectLst>
                  <a:outerShdw blurRad="38100" dist="25400" dir="5400000" algn="ctr" rotWithShape="0">
                    <a:srgbClr val="6E747A">
                      <a:alpha val="43000"/>
                    </a:srgbClr>
                  </a:outerShdw>
                </a:effectLst>
                <a:latin typeface="Britannic Bold" panose="020B0903060703020204" pitchFamily="34" charset="0"/>
              </a:rPr>
              <a:t>Índice Promedio de relativos Simples de Precios</a:t>
            </a:r>
          </a:p>
        </p:txBody>
      </p:sp>
      <mc:AlternateContent xmlns:mc="http://schemas.openxmlformats.org/markup-compatibility/2006" xmlns:a14="http://schemas.microsoft.com/office/drawing/2010/main">
        <mc:Choice Requires="a14">
          <p:sp>
            <p:nvSpPr>
              <p:cNvPr id="4" name="CuadroTexto 3"/>
              <p:cNvSpPr txBox="1"/>
              <p:nvPr/>
            </p:nvSpPr>
            <p:spPr>
              <a:xfrm>
                <a:off x="3131840" y="1844824"/>
                <a:ext cx="2651623"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rPr>
                        <m:t>IPRS</m:t>
                      </m:r>
                      <m:r>
                        <a:rPr lang="es-ES" b="0" i="0"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𝑘</m:t>
                          </m:r>
                        </m:den>
                      </m:f>
                      <m:d>
                        <m:dPr>
                          <m:begChr m:val="["/>
                          <m:endChr m:val="]"/>
                          <m:ctrlPr>
                            <a:rPr lang="es-ES" b="0" i="1" smtClean="0">
                              <a:latin typeface="Cambria Math" panose="02040503050406030204" pitchFamily="18" charset="0"/>
                            </a:rPr>
                          </m:ctrlPr>
                        </m:dPr>
                        <m:e>
                          <m:nary>
                            <m:naryPr>
                              <m:chr m:val="∑"/>
                              <m:ctrlPr>
                                <a:rPr lang="es-ES" b="0" i="1" smtClean="0">
                                  <a:latin typeface="Cambria Math" panose="02040503050406030204" pitchFamily="18" charset="0"/>
                                </a:rPr>
                              </m:ctrlPr>
                            </m:naryPr>
                            <m:sub>
                              <m:r>
                                <m:rPr>
                                  <m:brk m:alnAt="23"/>
                                </m:rPr>
                                <a:rPr lang="es-ES" b="0" i="1" smtClean="0">
                                  <a:latin typeface="Cambria Math" panose="02040503050406030204" pitchFamily="18" charset="0"/>
                                </a:rPr>
                                <m:t>𝑖</m:t>
                              </m:r>
                              <m:r>
                                <a:rPr lang="es-ES" b="0" i="1" smtClean="0">
                                  <a:latin typeface="Cambria Math" panose="02040503050406030204" pitchFamily="18" charset="0"/>
                                </a:rPr>
                                <m:t>=1</m:t>
                              </m:r>
                            </m:sub>
                            <m:sup>
                              <m:r>
                                <a:rPr lang="es-ES" b="0" i="1" smtClean="0">
                                  <a:latin typeface="Cambria Math" panose="02040503050406030204" pitchFamily="18" charset="0"/>
                                </a:rPr>
                                <m:t>𝑘</m:t>
                              </m:r>
                            </m:sup>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𝑖𝑡</m:t>
                                          </m:r>
                                        </m:sub>
                                      </m:sSub>
                                    </m:num>
                                    <m:den>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𝑖</m:t>
                                          </m:r>
                                          <m:r>
                                            <a:rPr lang="es-ES" b="0" i="1" smtClean="0">
                                              <a:latin typeface="Cambria Math" panose="02040503050406030204" pitchFamily="18" charset="0"/>
                                            </a:rPr>
                                            <m:t>0</m:t>
                                          </m:r>
                                        </m:sub>
                                      </m:sSub>
                                    </m:den>
                                  </m:f>
                                </m:e>
                              </m:d>
                            </m:e>
                          </m:nary>
                        </m:e>
                      </m:d>
                      <m:r>
                        <a:rPr lang="es-ES" b="0" i="1" smtClean="0">
                          <a:latin typeface="Cambria Math" panose="02040503050406030204" pitchFamily="18" charset="0"/>
                        </a:rPr>
                        <m:t>∗100</m:t>
                      </m:r>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131840" y="1844824"/>
                <a:ext cx="2651623" cy="880369"/>
              </a:xfrm>
              <a:prstGeom prst="rect">
                <a:avLst/>
              </a:prstGeom>
              <a:blipFill rotWithShape="0">
                <a:blip r:embed="rId2"/>
                <a:stretch>
                  <a:fillRect/>
                </a:stretch>
              </a:blipFill>
            </p:spPr>
            <p:txBody>
              <a:bodyPr/>
              <a:lstStyle/>
              <a:p>
                <a:r>
                  <a:rPr lang="en-US">
                    <a:noFill/>
                  </a:rPr>
                  <a:t> </a:t>
                </a:r>
              </a:p>
            </p:txBody>
          </p:sp>
        </mc:Fallback>
      </mc:AlternateContent>
      <p:graphicFrame>
        <p:nvGraphicFramePr>
          <p:cNvPr id="2" name="Tabla 1">
            <a:extLst>
              <a:ext uri="{FF2B5EF4-FFF2-40B4-BE49-F238E27FC236}">
                <a16:creationId xmlns:a16="http://schemas.microsoft.com/office/drawing/2014/main" id="{EE293B02-B880-CCA2-523A-286F1B384B6D}"/>
              </a:ext>
            </a:extLst>
          </p:cNvPr>
          <p:cNvGraphicFramePr>
            <a:graphicFrameLocks noGrp="1"/>
          </p:cNvGraphicFramePr>
          <p:nvPr>
            <p:extLst>
              <p:ext uri="{D42A27DB-BD31-4B8C-83A1-F6EECF244321}">
                <p14:modId xmlns:p14="http://schemas.microsoft.com/office/powerpoint/2010/main" val="3338365285"/>
              </p:ext>
            </p:extLst>
          </p:nvPr>
        </p:nvGraphicFramePr>
        <p:xfrm>
          <a:off x="683568" y="2852936"/>
          <a:ext cx="6552729" cy="2097024"/>
        </p:xfrm>
        <a:graphic>
          <a:graphicData uri="http://schemas.openxmlformats.org/drawingml/2006/table">
            <a:tbl>
              <a:tblPr firstRow="1" firstCol="1" bandRow="1"/>
              <a:tblGrid>
                <a:gridCol w="2184243">
                  <a:extLst>
                    <a:ext uri="{9D8B030D-6E8A-4147-A177-3AD203B41FA5}">
                      <a16:colId xmlns:a16="http://schemas.microsoft.com/office/drawing/2014/main" val="663138553"/>
                    </a:ext>
                  </a:extLst>
                </a:gridCol>
                <a:gridCol w="2184243">
                  <a:extLst>
                    <a:ext uri="{9D8B030D-6E8A-4147-A177-3AD203B41FA5}">
                      <a16:colId xmlns:a16="http://schemas.microsoft.com/office/drawing/2014/main" val="1542348478"/>
                    </a:ext>
                  </a:extLst>
                </a:gridCol>
                <a:gridCol w="2184243">
                  <a:extLst>
                    <a:ext uri="{9D8B030D-6E8A-4147-A177-3AD203B41FA5}">
                      <a16:colId xmlns:a16="http://schemas.microsoft.com/office/drawing/2014/main" val="2839718439"/>
                    </a:ext>
                  </a:extLst>
                </a:gridCol>
              </a:tblGrid>
              <a:tr h="252028">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Producto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Enero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Abril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58393"/>
                  </a:ext>
                </a:extLst>
              </a:tr>
              <a:tr h="252028">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Melón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6</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4850635"/>
                  </a:ext>
                </a:extLst>
              </a:tr>
              <a:tr h="252028">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Tomates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3100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2399847"/>
                  </a:ext>
                </a:extLst>
              </a:tr>
              <a:tr h="252028">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Leche (litro)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860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8613484"/>
                  </a:ext>
                </a:extLst>
              </a:tr>
              <a:tr h="252028">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Huevos (docena)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2500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2200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924254"/>
                  </a:ext>
                </a:extLst>
              </a:tr>
              <a:tr h="252028">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Pechuga de pollo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4500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00088"/>
                  </a:ext>
                </a:extLst>
              </a:tr>
            </a:tbl>
          </a:graphicData>
        </a:graphic>
      </p:graphicFrame>
    </p:spTree>
    <p:extLst>
      <p:ext uri="{BB962C8B-B14F-4D97-AF65-F5344CB8AC3E}">
        <p14:creationId xmlns:p14="http://schemas.microsoft.com/office/powerpoint/2010/main" val="1057391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uadroTexto 5"/>
              <p:cNvSpPr txBox="1"/>
              <p:nvPr/>
            </p:nvSpPr>
            <p:spPr>
              <a:xfrm>
                <a:off x="2411760" y="4221088"/>
                <a:ext cx="3374001"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rPr>
                        <m:t>IPRS</m:t>
                      </m:r>
                      <m:r>
                        <a:rPr lang="es-ES" b="0" i="0"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5</m:t>
                          </m:r>
                        </m:den>
                      </m:f>
                      <m:d>
                        <m:dPr>
                          <m:begChr m:val="["/>
                          <m:endChr m:val="]"/>
                          <m:ctrlPr>
                            <a:rPr lang="es-ES" b="0" i="1" smtClean="0">
                              <a:latin typeface="Cambria Math" panose="02040503050406030204" pitchFamily="18" charset="0"/>
                            </a:rPr>
                          </m:ctrlPr>
                        </m:dPr>
                        <m:e>
                          <m:r>
                            <a:rPr lang="es-CR" b="0" i="1" smtClean="0">
                              <a:latin typeface="Cambria Math" panose="02040503050406030204" pitchFamily="18" charset="0"/>
                            </a:rPr>
                            <m:t>4.5799</m:t>
                          </m:r>
                        </m:e>
                      </m:d>
                      <m:r>
                        <a:rPr lang="es-ES" b="0" i="1" smtClean="0">
                          <a:latin typeface="Cambria Math" panose="02040503050406030204" pitchFamily="18" charset="0"/>
                        </a:rPr>
                        <m:t>∗100=</m:t>
                      </m:r>
                      <m:r>
                        <a:rPr lang="es-CR" b="0" i="1" smtClean="0">
                          <a:latin typeface="Cambria Math" panose="02040503050406030204" pitchFamily="18" charset="0"/>
                        </a:rPr>
                        <m:t>91.6</m:t>
                      </m:r>
                      <m:r>
                        <a:rPr lang="es-ES" b="0" i="1" smtClean="0">
                          <a:latin typeface="Cambria Math" panose="02040503050406030204" pitchFamily="18" charset="0"/>
                        </a:rPr>
                        <m:t>%</m:t>
                      </m:r>
                    </m:oMath>
                  </m:oMathPara>
                </a14:m>
                <a:endParaRPr lang="es-ES" dirty="0"/>
              </a:p>
            </p:txBody>
          </p:sp>
        </mc:Choice>
        <mc:Fallback>
          <p:sp>
            <p:nvSpPr>
              <p:cNvPr id="3" name="CuadroTexto 5"/>
              <p:cNvSpPr txBox="1">
                <a:spLocks noRot="1" noChangeAspect="1" noMove="1" noResize="1" noEditPoints="1" noAdjustHandles="1" noChangeArrowheads="1" noChangeShapeType="1" noTextEdit="1"/>
              </p:cNvSpPr>
              <p:nvPr/>
            </p:nvSpPr>
            <p:spPr>
              <a:xfrm>
                <a:off x="2411760" y="4221088"/>
                <a:ext cx="3374001" cy="520463"/>
              </a:xfrm>
              <a:prstGeom prst="rect">
                <a:avLst/>
              </a:prstGeom>
              <a:blipFill>
                <a:blip r:embed="rId2"/>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4545848" y="6433269"/>
            <a:ext cx="4203435" cy="209684"/>
          </a:xfrm>
          <a:prstGeom prst="rect">
            <a:avLst/>
          </a:prstGeom>
          <a:effectLst>
            <a:glow rad="101600">
              <a:schemeClr val="bg1">
                <a:lumMod val="50000"/>
                <a:alpha val="60000"/>
              </a:schemeClr>
            </a:glow>
          </a:effectLst>
        </p:spPr>
      </p:pic>
      <p:graphicFrame>
        <p:nvGraphicFramePr>
          <p:cNvPr id="6" name="Tabla 5">
            <a:extLst>
              <a:ext uri="{FF2B5EF4-FFF2-40B4-BE49-F238E27FC236}">
                <a16:creationId xmlns:a16="http://schemas.microsoft.com/office/drawing/2014/main" id="{5D83D937-7BD9-606B-D912-A7CE85135FE1}"/>
              </a:ext>
            </a:extLst>
          </p:cNvPr>
          <p:cNvGraphicFramePr>
            <a:graphicFrameLocks noGrp="1"/>
          </p:cNvGraphicFramePr>
          <p:nvPr>
            <p:extLst>
              <p:ext uri="{D42A27DB-BD31-4B8C-83A1-F6EECF244321}">
                <p14:modId xmlns:p14="http://schemas.microsoft.com/office/powerpoint/2010/main" val="3214948086"/>
              </p:ext>
            </p:extLst>
          </p:nvPr>
        </p:nvGraphicFramePr>
        <p:xfrm>
          <a:off x="543672" y="1292257"/>
          <a:ext cx="8229600" cy="2144649"/>
        </p:xfrm>
        <a:graphic>
          <a:graphicData uri="http://schemas.openxmlformats.org/drawingml/2006/table">
            <a:tbl>
              <a:tblPr firstRow="1" firstCol="1" bandRow="1"/>
              <a:tblGrid>
                <a:gridCol w="2607398">
                  <a:extLst>
                    <a:ext uri="{9D8B030D-6E8A-4147-A177-3AD203B41FA5}">
                      <a16:colId xmlns:a16="http://schemas.microsoft.com/office/drawing/2014/main" val="3271652735"/>
                    </a:ext>
                  </a:extLst>
                </a:gridCol>
                <a:gridCol w="2607398">
                  <a:extLst>
                    <a:ext uri="{9D8B030D-6E8A-4147-A177-3AD203B41FA5}">
                      <a16:colId xmlns:a16="http://schemas.microsoft.com/office/drawing/2014/main" val="3598506515"/>
                    </a:ext>
                  </a:extLst>
                </a:gridCol>
                <a:gridCol w="1734468">
                  <a:extLst>
                    <a:ext uri="{9D8B030D-6E8A-4147-A177-3AD203B41FA5}">
                      <a16:colId xmlns:a16="http://schemas.microsoft.com/office/drawing/2014/main" val="705582501"/>
                    </a:ext>
                  </a:extLst>
                </a:gridCol>
                <a:gridCol w="1280336">
                  <a:extLst>
                    <a:ext uri="{9D8B030D-6E8A-4147-A177-3AD203B41FA5}">
                      <a16:colId xmlns:a16="http://schemas.microsoft.com/office/drawing/2014/main" val="2111990747"/>
                    </a:ext>
                  </a:extLst>
                </a:gridCol>
              </a:tblGrid>
              <a:tr h="252095">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Producto</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Enero 2025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Abril 2025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Relativo simple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356053"/>
                  </a:ext>
                </a:extLst>
              </a:tr>
              <a:tr h="252095">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Melón (Kgr.)</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a:effectLst/>
                          <a:latin typeface="Calibri" panose="020F0502020204030204" pitchFamily="34" charset="0"/>
                          <a:ea typeface="Calibri" panose="020F0502020204030204" pitchFamily="34" charset="0"/>
                          <a:cs typeface="Times New Roman" panose="02020603050405020304" pitchFamily="18" charset="0"/>
                        </a:rPr>
                        <a:t>6</a:t>
                      </a:r>
                      <a:r>
                        <a:rPr lang="en-US" sz="1800" kern="100">
                          <a:effectLst/>
                          <a:latin typeface="Calibri" panose="020F0502020204030204" pitchFamily="34" charset="0"/>
                          <a:ea typeface="Calibri" panose="020F0502020204030204" pitchFamily="34" charset="0"/>
                          <a:cs typeface="Times New Roman" panose="02020603050405020304" pitchFamily="18" charset="0"/>
                        </a:rPr>
                        <a:t>00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a:effectLst/>
                          <a:latin typeface="Calibri" panose="020F0502020204030204" pitchFamily="34" charset="0"/>
                          <a:ea typeface="Calibri" panose="020F0502020204030204" pitchFamily="34" charset="0"/>
                          <a:cs typeface="Times New Roman" panose="02020603050405020304" pitchFamily="18" charset="0"/>
                        </a:rPr>
                        <a:t>1.2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295743"/>
                  </a:ext>
                </a:extLst>
              </a:tr>
              <a:tr h="252095">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Tomates (Kgr.)</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3100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1100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0.3548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8988763"/>
                  </a:ext>
                </a:extLst>
              </a:tr>
              <a:tr h="252095">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Leche (litro)</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850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860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1.0118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1106076"/>
                  </a:ext>
                </a:extLst>
              </a:tr>
              <a:tr h="252095">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Huevos (docena)</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2500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2200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0.88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6205066"/>
                  </a:ext>
                </a:extLst>
              </a:tr>
              <a:tr h="252095">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Pechuga de pollo (kgr.)</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4500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a:effectLst/>
                          <a:latin typeface="Calibri" panose="020F0502020204030204" pitchFamily="34" charset="0"/>
                          <a:ea typeface="Calibri" panose="020F0502020204030204" pitchFamily="34" charset="0"/>
                          <a:cs typeface="Times New Roman" panose="02020603050405020304" pitchFamily="18" charset="0"/>
                        </a:rPr>
                        <a:t>5</a:t>
                      </a:r>
                      <a:r>
                        <a:rPr lang="en-US" sz="1800" kern="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1.1333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543068"/>
                  </a:ext>
                </a:extLst>
              </a:tr>
            </a:tbl>
          </a:graphicData>
        </a:graphic>
      </p:graphicFrame>
    </p:spTree>
    <p:extLst>
      <p:ext uri="{BB962C8B-B14F-4D97-AF65-F5344CB8AC3E}">
        <p14:creationId xmlns:p14="http://schemas.microsoft.com/office/powerpoint/2010/main" val="18313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r>
              <a:rPr lang="es-CR" sz="3200" dirty="0"/>
              <a:t>Promedio Simple de Relativos (IP)</a:t>
            </a:r>
          </a:p>
        </p:txBody>
      </p:sp>
      <p:pic>
        <p:nvPicPr>
          <p:cNvPr id="60418" name="Picture 2"/>
          <p:cNvPicPr>
            <a:picLocks noChangeAspect="1" noChangeArrowheads="1"/>
          </p:cNvPicPr>
          <p:nvPr/>
        </p:nvPicPr>
        <p:blipFill>
          <a:blip r:embed="rId2" cstate="print"/>
          <a:srcRect/>
          <a:stretch>
            <a:fillRect/>
          </a:stretch>
        </p:blipFill>
        <p:spPr bwMode="auto">
          <a:xfrm>
            <a:off x="1330925" y="4429132"/>
            <a:ext cx="6670099" cy="1643074"/>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357158" y="1449586"/>
            <a:ext cx="8429684" cy="290810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4C41712-BA3E-4D67-B0D3-2E7CAAEE30BC}"/>
              </a:ext>
            </a:extLst>
          </p:cNvPr>
          <p:cNvPicPr>
            <a:picLocks noChangeAspect="1"/>
          </p:cNvPicPr>
          <p:nvPr/>
        </p:nvPicPr>
        <p:blipFill>
          <a:blip r:embed="rId2"/>
          <a:stretch>
            <a:fillRect/>
          </a:stretch>
        </p:blipFill>
        <p:spPr>
          <a:xfrm>
            <a:off x="611560" y="764704"/>
            <a:ext cx="6924675" cy="800100"/>
          </a:xfrm>
          <a:prstGeom prst="rect">
            <a:avLst/>
          </a:prstGeom>
        </p:spPr>
      </p:pic>
      <p:pic>
        <p:nvPicPr>
          <p:cNvPr id="3" name="Imagen 2">
            <a:extLst>
              <a:ext uri="{FF2B5EF4-FFF2-40B4-BE49-F238E27FC236}">
                <a16:creationId xmlns:a16="http://schemas.microsoft.com/office/drawing/2014/main" id="{F3A76F66-2A4C-4CFC-9639-1AD5D8A1F2AD}"/>
              </a:ext>
            </a:extLst>
          </p:cNvPr>
          <p:cNvPicPr>
            <a:picLocks noChangeAspect="1"/>
          </p:cNvPicPr>
          <p:nvPr/>
        </p:nvPicPr>
        <p:blipFill>
          <a:blip r:embed="rId3"/>
          <a:stretch>
            <a:fillRect/>
          </a:stretch>
        </p:blipFill>
        <p:spPr>
          <a:xfrm>
            <a:off x="611560" y="1916832"/>
            <a:ext cx="8013322" cy="648072"/>
          </a:xfrm>
          <a:prstGeom prst="rect">
            <a:avLst/>
          </a:prstGeom>
        </p:spPr>
      </p:pic>
      <p:pic>
        <p:nvPicPr>
          <p:cNvPr id="4" name="Imagen 3">
            <a:extLst>
              <a:ext uri="{FF2B5EF4-FFF2-40B4-BE49-F238E27FC236}">
                <a16:creationId xmlns:a16="http://schemas.microsoft.com/office/drawing/2014/main" id="{A7A97399-8DF5-4FDE-8308-0E1A99C3B698}"/>
              </a:ext>
            </a:extLst>
          </p:cNvPr>
          <p:cNvPicPr>
            <a:picLocks noChangeAspect="1"/>
          </p:cNvPicPr>
          <p:nvPr/>
        </p:nvPicPr>
        <p:blipFill>
          <a:blip r:embed="rId4"/>
          <a:stretch>
            <a:fillRect/>
          </a:stretch>
        </p:blipFill>
        <p:spPr>
          <a:xfrm>
            <a:off x="625757" y="3143974"/>
            <a:ext cx="8013322" cy="694601"/>
          </a:xfrm>
          <a:prstGeom prst="rect">
            <a:avLst/>
          </a:prstGeom>
        </p:spPr>
      </p:pic>
      <p:pic>
        <p:nvPicPr>
          <p:cNvPr id="5" name="Imagen 4">
            <a:extLst>
              <a:ext uri="{FF2B5EF4-FFF2-40B4-BE49-F238E27FC236}">
                <a16:creationId xmlns:a16="http://schemas.microsoft.com/office/drawing/2014/main" id="{DBF35DB8-20F4-4113-B9B2-C6BA2C1F04A4}"/>
              </a:ext>
            </a:extLst>
          </p:cNvPr>
          <p:cNvPicPr>
            <a:picLocks noChangeAspect="1"/>
          </p:cNvPicPr>
          <p:nvPr/>
        </p:nvPicPr>
        <p:blipFill>
          <a:blip r:embed="rId5"/>
          <a:stretch>
            <a:fillRect/>
          </a:stretch>
        </p:blipFill>
        <p:spPr>
          <a:xfrm>
            <a:off x="971600" y="4221088"/>
            <a:ext cx="6362700" cy="876300"/>
          </a:xfrm>
          <a:prstGeom prst="rect">
            <a:avLst/>
          </a:prstGeom>
        </p:spPr>
      </p:pic>
    </p:spTree>
    <p:extLst>
      <p:ext uri="{BB962C8B-B14F-4D97-AF65-F5344CB8AC3E}">
        <p14:creationId xmlns:p14="http://schemas.microsoft.com/office/powerpoint/2010/main" val="374955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9912" y="6395061"/>
            <a:ext cx="4969371" cy="247892"/>
          </a:xfrm>
          <a:prstGeom prst="rect">
            <a:avLst/>
          </a:prstGeom>
          <a:effectLst>
            <a:glow rad="101600">
              <a:schemeClr val="bg1">
                <a:lumMod val="50000"/>
                <a:alpha val="60000"/>
              </a:schemeClr>
            </a:glow>
          </a:effectLst>
        </p:spPr>
      </p:pic>
      <p:pic>
        <p:nvPicPr>
          <p:cNvPr id="5" name="Picture 4"/>
          <p:cNvPicPr>
            <a:picLocks noChangeAspect="1"/>
          </p:cNvPicPr>
          <p:nvPr/>
        </p:nvPicPr>
        <p:blipFill>
          <a:blip r:embed="rId3"/>
          <a:stretch>
            <a:fillRect/>
          </a:stretch>
        </p:blipFill>
        <p:spPr>
          <a:xfrm>
            <a:off x="585446" y="362322"/>
            <a:ext cx="8143875" cy="3714750"/>
          </a:xfrm>
          <a:prstGeom prst="rect">
            <a:avLst/>
          </a:prstGeom>
        </p:spPr>
      </p:pic>
    </p:spTree>
    <p:extLst>
      <p:ext uri="{BB962C8B-B14F-4D97-AF65-F5344CB8AC3E}">
        <p14:creationId xmlns:p14="http://schemas.microsoft.com/office/powerpoint/2010/main" val="30637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91680" y="2276523"/>
            <a:ext cx="4961277" cy="461665"/>
          </a:xfrm>
          <a:prstGeom prst="rect">
            <a:avLst/>
          </a:prstGeom>
          <a:noFill/>
        </p:spPr>
        <p:txBody>
          <a:bodyPr wrap="square" rtlCol="0">
            <a:spAutoFit/>
          </a:bodyPr>
          <a:lstStyle/>
          <a:p>
            <a:r>
              <a:rPr lang="es-ES" sz="2400" dirty="0">
                <a:ln w="0"/>
                <a:effectLst>
                  <a:outerShdw blurRad="38100" dist="25400" dir="5400000" algn="ctr" rotWithShape="0">
                    <a:srgbClr val="6E747A">
                      <a:alpha val="43000"/>
                    </a:srgbClr>
                  </a:outerShdw>
                </a:effectLst>
                <a:latin typeface="Eras Bold ITC" panose="020B0907030504020204" pitchFamily="34" charset="0"/>
              </a:rPr>
              <a:t>Índice de Precios Ponderados</a:t>
            </a:r>
          </a:p>
        </p:txBody>
      </p:sp>
      <p:pic>
        <p:nvPicPr>
          <p:cNvPr id="6" name="Imagen 5"/>
          <p:cNvPicPr>
            <a:picLocks noChangeAspect="1"/>
          </p:cNvPicPr>
          <p:nvPr/>
        </p:nvPicPr>
        <p:blipFill>
          <a:blip r:embed="rId2"/>
          <a:stretch>
            <a:fillRect/>
          </a:stretch>
        </p:blipFill>
        <p:spPr>
          <a:xfrm>
            <a:off x="2908111" y="563513"/>
            <a:ext cx="3248065" cy="1497335"/>
          </a:xfrm>
          <a:prstGeom prst="rect">
            <a:avLst/>
          </a:prstGeom>
        </p:spPr>
      </p:pic>
      <p:pic>
        <p:nvPicPr>
          <p:cNvPr id="4" name="Imagen 3"/>
          <p:cNvPicPr>
            <a:picLocks noChangeAspect="1"/>
          </p:cNvPicPr>
          <p:nvPr/>
        </p:nvPicPr>
        <p:blipFill>
          <a:blip r:embed="rId3"/>
          <a:stretch>
            <a:fillRect/>
          </a:stretch>
        </p:blipFill>
        <p:spPr>
          <a:xfrm>
            <a:off x="1475656" y="2877034"/>
            <a:ext cx="6961584" cy="1385496"/>
          </a:xfrm>
          <a:prstGeom prst="rect">
            <a:avLst/>
          </a:prstGeom>
        </p:spPr>
      </p:pic>
      <p:pic>
        <p:nvPicPr>
          <p:cNvPr id="7" name="Imagen 6"/>
          <p:cNvPicPr>
            <a:picLocks noChangeAspect="1"/>
          </p:cNvPicPr>
          <p:nvPr/>
        </p:nvPicPr>
        <p:blipFill>
          <a:blip r:embed="rId4"/>
          <a:stretch>
            <a:fillRect/>
          </a:stretch>
        </p:blipFill>
        <p:spPr>
          <a:xfrm>
            <a:off x="1043608" y="5443156"/>
            <a:ext cx="7572375" cy="695325"/>
          </a:xfrm>
          <a:prstGeom prst="rect">
            <a:avLst/>
          </a:prstGeom>
        </p:spPr>
      </p:pic>
      <p:pic>
        <p:nvPicPr>
          <p:cNvPr id="9" name="Imagen 8"/>
          <p:cNvPicPr>
            <a:picLocks noChangeAspect="1"/>
          </p:cNvPicPr>
          <p:nvPr/>
        </p:nvPicPr>
        <p:blipFill>
          <a:blip r:embed="rId5"/>
          <a:stretch>
            <a:fillRect/>
          </a:stretch>
        </p:blipFill>
        <p:spPr>
          <a:xfrm>
            <a:off x="1139230" y="3197897"/>
            <a:ext cx="1104900" cy="1476375"/>
          </a:xfrm>
          <a:prstGeom prst="rect">
            <a:avLst/>
          </a:prstGeom>
        </p:spPr>
      </p:pic>
      <p:pic>
        <p:nvPicPr>
          <p:cNvPr id="10" name="Imagen 9"/>
          <p:cNvPicPr>
            <a:picLocks noChangeAspect="1"/>
          </p:cNvPicPr>
          <p:nvPr/>
        </p:nvPicPr>
        <p:blipFill>
          <a:blip r:embed="rId6"/>
          <a:stretch>
            <a:fillRect/>
          </a:stretch>
        </p:blipFill>
        <p:spPr>
          <a:xfrm>
            <a:off x="5194151" y="3262682"/>
            <a:ext cx="962025" cy="1247775"/>
          </a:xfrm>
          <a:prstGeom prst="rect">
            <a:avLst/>
          </a:prstGeom>
        </p:spPr>
      </p:pic>
      <p:pic>
        <p:nvPicPr>
          <p:cNvPr id="8" name="Picture 7"/>
          <p:cNvPicPr>
            <a:picLocks noChangeAspect="1"/>
          </p:cNvPicPr>
          <p:nvPr/>
        </p:nvPicPr>
        <p:blipFill>
          <a:blip r:embed="rId7"/>
          <a:stretch>
            <a:fillRect/>
          </a:stretch>
        </p:blipFill>
        <p:spPr>
          <a:xfrm>
            <a:off x="3779912" y="6395061"/>
            <a:ext cx="4969371" cy="247892"/>
          </a:xfrm>
          <a:prstGeom prst="rect">
            <a:avLst/>
          </a:prstGeom>
          <a:effectLst>
            <a:glow rad="101600">
              <a:schemeClr val="bg1">
                <a:lumMod val="50000"/>
                <a:alpha val="60000"/>
              </a:schemeClr>
            </a:glow>
          </a:effectLst>
        </p:spPr>
      </p:pic>
      <p:sp>
        <p:nvSpPr>
          <p:cNvPr id="2" name="Rectangle 1">
            <a:extLst>
              <a:ext uri="{FF2B5EF4-FFF2-40B4-BE49-F238E27FC236}">
                <a16:creationId xmlns:a16="http://schemas.microsoft.com/office/drawing/2014/main" id="{039EC256-9944-45E7-BA41-398D326E0050}"/>
              </a:ext>
            </a:extLst>
          </p:cNvPr>
          <p:cNvSpPr/>
          <p:nvPr/>
        </p:nvSpPr>
        <p:spPr>
          <a:xfrm>
            <a:off x="1043608" y="4734287"/>
            <a:ext cx="757237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ES" sz="1600" dirty="0"/>
              <a:t>El </a:t>
            </a:r>
            <a:r>
              <a:rPr lang="es-ES" sz="1600" b="1" dirty="0"/>
              <a:t>índice</a:t>
            </a:r>
            <a:r>
              <a:rPr lang="es-ES" sz="1600" dirty="0"/>
              <a:t> de </a:t>
            </a:r>
            <a:r>
              <a:rPr lang="es-ES" sz="1600" b="1" dirty="0"/>
              <a:t>Laspeyres</a:t>
            </a:r>
            <a:r>
              <a:rPr lang="es-ES" sz="1600" dirty="0"/>
              <a:t> sobrevalora sistemáticamente la inflación, mientras que el </a:t>
            </a:r>
            <a:r>
              <a:rPr lang="es-ES" sz="1600" b="1" dirty="0"/>
              <a:t>índice</a:t>
            </a:r>
            <a:r>
              <a:rPr lang="es-ES" sz="1600" dirty="0"/>
              <a:t> de Paasche la infravalora.</a:t>
            </a:r>
            <a:endParaRPr lang="en-US" sz="1600" dirty="0"/>
          </a:p>
        </p:txBody>
      </p:sp>
    </p:spTree>
    <p:extLst>
      <p:ext uri="{BB962C8B-B14F-4D97-AF65-F5344CB8AC3E}">
        <p14:creationId xmlns:p14="http://schemas.microsoft.com/office/powerpoint/2010/main" val="6376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4572000" y="2647568"/>
                <a:ext cx="13445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0</m:t>
                      </m:r>
                      <m:r>
                        <a:rPr lang="es-ES" sz="2400" b="0" i="1" smtClean="0">
                          <a:latin typeface="Cambria Math" panose="02040503050406030204" pitchFamily="18" charset="0"/>
                          <a:ea typeface="Cambria Math" panose="02040503050406030204" pitchFamily="18" charset="0"/>
                        </a:rPr>
                        <m:t>≤</m:t>
                      </m:r>
                      <m:acc>
                        <m:accPr>
                          <m:chr m:val="̂"/>
                          <m:ctrlPr>
                            <a:rPr lang="es-ES" sz="2000" i="1">
                              <a:latin typeface="Cambria Math" panose="02040503050406030204" pitchFamily="18" charset="0"/>
                              <a:ea typeface="Cambria Math" panose="02040503050406030204" pitchFamily="18" charset="0"/>
                            </a:rPr>
                          </m:ctrlPr>
                        </m:accPr>
                        <m:e>
                          <m:r>
                            <a:rPr lang="es-CR" sz="2000" i="1">
                              <a:latin typeface="Cambria Math" panose="02040503050406030204" pitchFamily="18" charset="0"/>
                              <a:ea typeface="Cambria Math" panose="02040503050406030204" pitchFamily="18" charset="0"/>
                            </a:rPr>
                            <m:t>𝑝</m:t>
                          </m:r>
                        </m:e>
                      </m:acc>
                      <m:r>
                        <a:rPr lang="es-ES" sz="2400" b="0" i="1" smtClean="0">
                          <a:latin typeface="Cambria Math" panose="02040503050406030204" pitchFamily="18" charset="0"/>
                          <a:ea typeface="Cambria Math" panose="02040503050406030204" pitchFamily="18" charset="0"/>
                        </a:rPr>
                        <m:t>≤1</m:t>
                      </m:r>
                    </m:oMath>
                  </m:oMathPara>
                </a14:m>
                <a:endParaRPr lang="es-ES"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572000" y="2647568"/>
                <a:ext cx="1344534" cy="369332"/>
              </a:xfrm>
              <a:prstGeom prst="rect">
                <a:avLst/>
              </a:prstGeom>
              <a:blipFill rotWithShape="0">
                <a:blip r:embed="rId2"/>
                <a:stretch>
                  <a:fillRect l="-4525" t="-4918" r="-4525"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1234703388"/>
                  </p:ext>
                </p:extLst>
              </p:nvPr>
            </p:nvGraphicFramePr>
            <p:xfrm>
              <a:off x="1187624" y="3501008"/>
              <a:ext cx="6456040" cy="2196783"/>
            </p:xfrm>
            <a:graphic>
              <a:graphicData uri="http://schemas.openxmlformats.org/drawingml/2006/table">
                <a:tbl>
                  <a:tblPr firstRow="1" bandRow="1">
                    <a:tableStyleId>{3B4B98B0-60AC-42C2-AFA5-B58CD77FA1E5}</a:tableStyleId>
                  </a:tblPr>
                  <a:tblGrid>
                    <a:gridCol w="3744416">
                      <a:extLst>
                        <a:ext uri="{9D8B030D-6E8A-4147-A177-3AD203B41FA5}">
                          <a16:colId xmlns:a16="http://schemas.microsoft.com/office/drawing/2014/main" val="20000"/>
                        </a:ext>
                      </a:extLst>
                    </a:gridCol>
                    <a:gridCol w="2711624">
                      <a:extLst>
                        <a:ext uri="{9D8B030D-6E8A-4147-A177-3AD203B41FA5}">
                          <a16:colId xmlns:a16="http://schemas.microsoft.com/office/drawing/2014/main" val="20001"/>
                        </a:ext>
                      </a:extLst>
                    </a:gridCol>
                  </a:tblGrid>
                  <a:tr h="370840">
                    <a:tc gridSpan="2">
                      <a:txBody>
                        <a:bodyPr/>
                        <a:lstStyle/>
                        <a:p>
                          <a:pPr algn="ctr"/>
                          <a:r>
                            <a:rPr lang="es-ES" dirty="0"/>
                            <a:t>Muestra de Estudiantes de la Sede</a:t>
                          </a:r>
                          <a:r>
                            <a:rPr lang="es-ES" baseline="0" dirty="0"/>
                            <a:t> de Occidente</a:t>
                          </a:r>
                          <a:r>
                            <a:rPr lang="es-ES" dirty="0"/>
                            <a:t>(n= 30)</a:t>
                          </a:r>
                        </a:p>
                      </a:txBody>
                      <a:tcPr/>
                    </a:tc>
                    <a:tc hMerge="1">
                      <a:txBody>
                        <a:bodyPr/>
                        <a:lstStyle/>
                        <a:p>
                          <a:endParaRPr lang="es-ES" dirty="0"/>
                        </a:p>
                      </a:txBody>
                      <a:tcPr/>
                    </a:tc>
                    <a:extLst>
                      <a:ext uri="{0D108BD9-81ED-4DB2-BD59-A6C34878D82A}">
                        <a16:rowId xmlns:a16="http://schemas.microsoft.com/office/drawing/2014/main" val="10000"/>
                      </a:ext>
                    </a:extLst>
                  </a:tr>
                  <a:tr h="370840">
                    <a:tc>
                      <a:txBody>
                        <a:bodyPr/>
                        <a:lstStyle/>
                        <a:p>
                          <a:r>
                            <a:rPr lang="es-ES" dirty="0"/>
                            <a:t>Número de mujeres (</a:t>
                          </a:r>
                          <a:r>
                            <a:rPr lang="es-ES" b="1" i="1" dirty="0"/>
                            <a:t>x= 22</a:t>
                          </a:r>
                          <a:r>
                            <a:rPr lang="es-ES" dirty="0"/>
                            <a: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CR" b="0" i="1" smtClean="0">
                                            <a:latin typeface="Cambria Math" panose="02040503050406030204" pitchFamily="18" charset="0"/>
                                          </a:rPr>
                                          <m:t>𝑝</m:t>
                                        </m:r>
                                      </m:e>
                                    </m:acc>
                                  </m:e>
                                  <m:sub>
                                    <m:r>
                                      <a:rPr lang="es-ES" smtClean="0">
                                        <a:latin typeface="Cambria Math" panose="02040503050406030204" pitchFamily="18" charset="0"/>
                                      </a:rPr>
                                      <m:t>𝑀𝑢𝑗𝑒𝑟𝑒𝑠</m:t>
                                    </m:r>
                                  </m:sub>
                                </m:sSub>
                                <m:r>
                                  <a:rPr lang="es-ES" smtClean="0">
                                    <a:latin typeface="Cambria Math" panose="02040503050406030204" pitchFamily="18" charset="0"/>
                                  </a:rPr>
                                  <m:t>=</m:t>
                                </m:r>
                                <m:f>
                                  <m:fPr>
                                    <m:ctrlPr>
                                      <a:rPr lang="es-ES" i="1" smtClean="0">
                                        <a:latin typeface="Cambria Math" panose="02040503050406030204" pitchFamily="18" charset="0"/>
                                      </a:rPr>
                                    </m:ctrlPr>
                                  </m:fPr>
                                  <m:num>
                                    <m:r>
                                      <a:rPr lang="es-ES" smtClean="0">
                                        <a:latin typeface="Cambria Math" panose="02040503050406030204" pitchFamily="18" charset="0"/>
                                      </a:rPr>
                                      <m:t>22</m:t>
                                    </m:r>
                                  </m:num>
                                  <m:den>
                                    <m:r>
                                      <a:rPr lang="es-ES" smtClean="0">
                                        <a:latin typeface="Cambria Math" panose="02040503050406030204" pitchFamily="18" charset="0"/>
                                      </a:rPr>
                                      <m:t>3</m:t>
                                    </m:r>
                                    <m:r>
                                      <a:rPr lang="es-CR" b="0" i="1" smtClean="0">
                                        <a:latin typeface="Cambria Math" panose="02040503050406030204" pitchFamily="18" charset="0"/>
                                      </a:rPr>
                                      <m:t>0</m:t>
                                    </m:r>
                                  </m:den>
                                </m:f>
                                <m:r>
                                  <a:rPr lang="es-ES" smtClean="0">
                                    <a:latin typeface="Cambria Math" panose="02040503050406030204" pitchFamily="18" charset="0"/>
                                  </a:rPr>
                                  <m:t>=0.</m:t>
                                </m:r>
                                <m:r>
                                  <a:rPr lang="es-CR" b="0" i="0" smtClean="0">
                                    <a:latin typeface="Cambria Math" panose="02040503050406030204" pitchFamily="18" charset="0"/>
                                  </a:rPr>
                                  <m:t>73</m:t>
                                </m:r>
                              </m:oMath>
                            </m:oMathPara>
                          </a14:m>
                          <a:endParaRPr lang="es-ES" dirty="0"/>
                        </a:p>
                      </a:txBody>
                      <a:tcPr/>
                    </a:tc>
                    <a:extLst>
                      <a:ext uri="{0D108BD9-81ED-4DB2-BD59-A6C34878D82A}">
                        <a16:rowId xmlns:a16="http://schemas.microsoft.com/office/drawing/2014/main" val="10001"/>
                      </a:ext>
                    </a:extLst>
                  </a:tr>
                  <a:tr h="370840">
                    <a:tc>
                      <a:txBody>
                        <a:bodyPr/>
                        <a:lstStyle/>
                        <a:p>
                          <a:r>
                            <a:rPr lang="es-ES" dirty="0"/>
                            <a:t>Tienen beca (</a:t>
                          </a:r>
                          <a:r>
                            <a:rPr lang="es-ES" b="1" i="1" dirty="0"/>
                            <a:t>x=25</a:t>
                          </a:r>
                          <a:r>
                            <a:rPr lang="es-ES" dirty="0"/>
                            <a: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CR" b="0" i="1" smtClean="0">
                                            <a:latin typeface="Cambria Math" panose="02040503050406030204" pitchFamily="18" charset="0"/>
                                          </a:rPr>
                                          <m:t>𝑝</m:t>
                                        </m:r>
                                      </m:e>
                                    </m:acc>
                                  </m:e>
                                  <m:sub>
                                    <m:r>
                                      <m:rPr>
                                        <m:sty m:val="p"/>
                                      </m:rPr>
                                      <a:rPr lang="es-CR" b="0" i="0" smtClean="0">
                                        <a:latin typeface="Cambria Math" panose="02040503050406030204" pitchFamily="18" charset="0"/>
                                      </a:rPr>
                                      <m:t>S</m:t>
                                    </m:r>
                                    <m:r>
                                      <a:rPr lang="es-CR" b="0" i="0" smtClean="0">
                                        <a:latin typeface="Cambria Math" panose="02040503050406030204" pitchFamily="18" charset="0"/>
                                      </a:rPr>
                                      <m:t>í</m:t>
                                    </m:r>
                                  </m:sub>
                                </m:sSub>
                                <m:r>
                                  <a:rPr lang="es-ES" smtClean="0">
                                    <a:latin typeface="Cambria Math" panose="02040503050406030204" pitchFamily="18" charset="0"/>
                                  </a:rPr>
                                  <m:t>=</m:t>
                                </m:r>
                                <m:f>
                                  <m:fPr>
                                    <m:ctrlPr>
                                      <a:rPr lang="es-ES" i="1" smtClean="0">
                                        <a:latin typeface="Cambria Math" panose="02040503050406030204" pitchFamily="18" charset="0"/>
                                      </a:rPr>
                                    </m:ctrlPr>
                                  </m:fPr>
                                  <m:num>
                                    <m:r>
                                      <a:rPr lang="es-CR" b="0" i="1" smtClean="0">
                                        <a:latin typeface="Cambria Math" panose="02040503050406030204" pitchFamily="18" charset="0"/>
                                      </a:rPr>
                                      <m:t>2</m:t>
                                    </m:r>
                                    <m:r>
                                      <a:rPr lang="es-ES" smtClean="0">
                                        <a:latin typeface="Cambria Math" panose="02040503050406030204" pitchFamily="18" charset="0"/>
                                      </a:rPr>
                                      <m:t>5</m:t>
                                    </m:r>
                                  </m:num>
                                  <m:den>
                                    <m:r>
                                      <a:rPr lang="es-ES" smtClean="0">
                                        <a:latin typeface="Cambria Math" panose="02040503050406030204" pitchFamily="18" charset="0"/>
                                      </a:rPr>
                                      <m:t>3</m:t>
                                    </m:r>
                                    <m:r>
                                      <a:rPr lang="es-CR" b="0" i="1" smtClean="0">
                                        <a:latin typeface="Cambria Math" panose="02040503050406030204" pitchFamily="18" charset="0"/>
                                      </a:rPr>
                                      <m:t>0</m:t>
                                    </m:r>
                                  </m:den>
                                </m:f>
                                <m:r>
                                  <a:rPr lang="es-ES" smtClean="0">
                                    <a:latin typeface="Cambria Math" panose="02040503050406030204" pitchFamily="18" charset="0"/>
                                  </a:rPr>
                                  <m:t>=0.</m:t>
                                </m:r>
                                <m:r>
                                  <a:rPr lang="es-CR" b="0" i="0" smtClean="0">
                                    <a:latin typeface="Cambria Math" panose="02040503050406030204" pitchFamily="18" charset="0"/>
                                  </a:rPr>
                                  <m:t>83</m:t>
                                </m:r>
                              </m:oMath>
                            </m:oMathPara>
                          </a14:m>
                          <a:endParaRPr lang="es-ES" dirty="0"/>
                        </a:p>
                      </a:txBody>
                      <a:tcPr/>
                    </a:tc>
                    <a:extLst>
                      <a:ext uri="{0D108BD9-81ED-4DB2-BD59-A6C34878D82A}">
                        <a16:rowId xmlns:a16="http://schemas.microsoft.com/office/drawing/2014/main" val="10002"/>
                      </a:ext>
                    </a:extLst>
                  </a:tr>
                  <a:tr h="370840">
                    <a:tc>
                      <a:txBody>
                        <a:bodyPr/>
                        <a:lstStyle/>
                        <a:p>
                          <a:r>
                            <a:rPr lang="es-ES" dirty="0"/>
                            <a:t>Tienen internet</a:t>
                          </a:r>
                          <a:r>
                            <a:rPr lang="es-ES" baseline="0" dirty="0"/>
                            <a:t> en su casa (</a:t>
                          </a:r>
                          <a:r>
                            <a:rPr lang="es-ES" i="1" baseline="0" dirty="0"/>
                            <a:t>x=20</a:t>
                          </a:r>
                          <a:r>
                            <a:rPr lang="es-ES" baseline="0" dirty="0"/>
                            <a:t>)</a:t>
                          </a:r>
                          <a:endParaRPr lang="es-E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CR" b="0" i="1" smtClean="0">
                                            <a:latin typeface="Cambria Math" panose="02040503050406030204" pitchFamily="18" charset="0"/>
                                          </a:rPr>
                                          <m:t>𝑝</m:t>
                                        </m:r>
                                      </m:e>
                                    </m:acc>
                                  </m:e>
                                  <m:sub>
                                    <m:r>
                                      <a:rPr lang="es-ES" smtClean="0">
                                        <a:latin typeface="Cambria Math" panose="02040503050406030204" pitchFamily="18" charset="0"/>
                                      </a:rPr>
                                      <m:t>𝑆</m:t>
                                    </m:r>
                                    <m:r>
                                      <a:rPr lang="es-CR" b="0" i="1" smtClean="0">
                                        <a:latin typeface="Cambria Math" panose="02040503050406030204" pitchFamily="18" charset="0"/>
                                      </a:rPr>
                                      <m:t>í</m:t>
                                    </m:r>
                                  </m:sub>
                                </m:sSub>
                                <m:r>
                                  <a:rPr lang="es-ES" smtClean="0">
                                    <a:latin typeface="Cambria Math" panose="02040503050406030204" pitchFamily="18" charset="0"/>
                                  </a:rPr>
                                  <m:t>=</m:t>
                                </m:r>
                                <m:f>
                                  <m:fPr>
                                    <m:ctrlPr>
                                      <a:rPr lang="es-ES" i="1" smtClean="0">
                                        <a:latin typeface="Cambria Math" panose="02040503050406030204" pitchFamily="18" charset="0"/>
                                      </a:rPr>
                                    </m:ctrlPr>
                                  </m:fPr>
                                  <m:num>
                                    <m:r>
                                      <a:rPr lang="es-ES" smtClean="0">
                                        <a:latin typeface="Cambria Math" panose="02040503050406030204" pitchFamily="18" charset="0"/>
                                      </a:rPr>
                                      <m:t>20</m:t>
                                    </m:r>
                                  </m:num>
                                  <m:den>
                                    <m:r>
                                      <a:rPr lang="es-ES" smtClean="0">
                                        <a:latin typeface="Cambria Math" panose="02040503050406030204" pitchFamily="18" charset="0"/>
                                      </a:rPr>
                                      <m:t>3</m:t>
                                    </m:r>
                                    <m:r>
                                      <a:rPr lang="es-CR" b="0" i="0" smtClean="0">
                                        <a:latin typeface="Cambria Math" panose="02040503050406030204" pitchFamily="18" charset="0"/>
                                      </a:rPr>
                                      <m:t>0</m:t>
                                    </m:r>
                                  </m:den>
                                </m:f>
                                <m:r>
                                  <a:rPr lang="es-ES" smtClean="0">
                                    <a:latin typeface="Cambria Math" panose="02040503050406030204" pitchFamily="18" charset="0"/>
                                  </a:rPr>
                                  <m:t>=0</m:t>
                                </m:r>
                                <m:r>
                                  <a:rPr lang="es-CR" b="0" i="0" smtClean="0">
                                    <a:latin typeface="Cambria Math" panose="02040503050406030204" pitchFamily="18" charset="0"/>
                                  </a:rPr>
                                  <m:t>.67</m:t>
                                </m:r>
                              </m:oMath>
                            </m:oMathPara>
                          </a14:m>
                          <a:endParaRPr lang="es-ES" dirty="0"/>
                        </a:p>
                      </a:txBody>
                      <a:tcPr/>
                    </a:tc>
                    <a:extLst>
                      <a:ext uri="{0D108BD9-81ED-4DB2-BD59-A6C34878D82A}">
                        <a16:rowId xmlns:a16="http://schemas.microsoft.com/office/drawing/2014/main" val="10003"/>
                      </a:ext>
                    </a:extLst>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1234703388"/>
                  </p:ext>
                </p:extLst>
              </p:nvPr>
            </p:nvGraphicFramePr>
            <p:xfrm>
              <a:off x="1187624" y="3501008"/>
              <a:ext cx="6456040" cy="2196783"/>
            </p:xfrm>
            <a:graphic>
              <a:graphicData uri="http://schemas.openxmlformats.org/drawingml/2006/table">
                <a:tbl>
                  <a:tblPr firstRow="1" bandRow="1">
                    <a:tableStyleId>{3B4B98B0-60AC-42C2-AFA5-B58CD77FA1E5}</a:tableStyleId>
                  </a:tblPr>
                  <a:tblGrid>
                    <a:gridCol w="3744416">
                      <a:extLst>
                        <a:ext uri="{9D8B030D-6E8A-4147-A177-3AD203B41FA5}">
                          <a16:colId xmlns:a16="http://schemas.microsoft.com/office/drawing/2014/main" val="20000"/>
                        </a:ext>
                      </a:extLst>
                    </a:gridCol>
                    <a:gridCol w="2711624">
                      <a:extLst>
                        <a:ext uri="{9D8B030D-6E8A-4147-A177-3AD203B41FA5}">
                          <a16:colId xmlns:a16="http://schemas.microsoft.com/office/drawing/2014/main" val="20001"/>
                        </a:ext>
                      </a:extLst>
                    </a:gridCol>
                  </a:tblGrid>
                  <a:tr h="370840">
                    <a:tc gridSpan="2">
                      <a:txBody>
                        <a:bodyPr/>
                        <a:lstStyle/>
                        <a:p>
                          <a:pPr algn="ctr"/>
                          <a:r>
                            <a:rPr lang="es-ES" dirty="0"/>
                            <a:t>Muestra de Estudiantes de la Sede</a:t>
                          </a:r>
                          <a:r>
                            <a:rPr lang="es-ES" baseline="0" dirty="0"/>
                            <a:t> de Occidente</a:t>
                          </a:r>
                          <a:r>
                            <a:rPr lang="es-ES" dirty="0"/>
                            <a:t>(n= 30)</a:t>
                          </a:r>
                        </a:p>
                      </a:txBody>
                      <a:tcPr/>
                    </a:tc>
                    <a:tc hMerge="1">
                      <a:txBody>
                        <a:bodyPr/>
                        <a:lstStyle/>
                        <a:p>
                          <a:endParaRPr lang="es-ES" dirty="0"/>
                        </a:p>
                      </a:txBody>
                      <a:tcPr/>
                    </a:tc>
                    <a:extLst>
                      <a:ext uri="{0D108BD9-81ED-4DB2-BD59-A6C34878D82A}">
                        <a16:rowId xmlns:a16="http://schemas.microsoft.com/office/drawing/2014/main" val="10000"/>
                      </a:ext>
                    </a:extLst>
                  </a:tr>
                  <a:tr h="606806">
                    <a:tc>
                      <a:txBody>
                        <a:bodyPr/>
                        <a:lstStyle/>
                        <a:p>
                          <a:r>
                            <a:rPr lang="es-ES" dirty="0"/>
                            <a:t>Número de mujeres (</a:t>
                          </a:r>
                          <a:r>
                            <a:rPr lang="es-ES" b="1" i="1" dirty="0"/>
                            <a:t>x= 22</a:t>
                          </a:r>
                          <a:r>
                            <a:rPr lang="es-ES" dirty="0"/>
                            <a:t>)</a:t>
                          </a:r>
                        </a:p>
                      </a:txBody>
                      <a:tcPr/>
                    </a:tc>
                    <a:tc>
                      <a:txBody>
                        <a:bodyPr/>
                        <a:lstStyle/>
                        <a:p>
                          <a:endParaRPr lang="en-US"/>
                        </a:p>
                      </a:txBody>
                      <a:tcPr>
                        <a:blipFill>
                          <a:blip r:embed="rId3"/>
                          <a:stretch>
                            <a:fillRect l="-138202" t="-66000" r="-225" b="-201000"/>
                          </a:stretch>
                        </a:blipFill>
                      </a:tcPr>
                    </a:tc>
                    <a:extLst>
                      <a:ext uri="{0D108BD9-81ED-4DB2-BD59-A6C34878D82A}">
                        <a16:rowId xmlns:a16="http://schemas.microsoft.com/office/drawing/2014/main" val="10001"/>
                      </a:ext>
                    </a:extLst>
                  </a:tr>
                  <a:tr h="612331">
                    <a:tc>
                      <a:txBody>
                        <a:bodyPr/>
                        <a:lstStyle/>
                        <a:p>
                          <a:r>
                            <a:rPr lang="es-ES" dirty="0"/>
                            <a:t>Tienen beca (</a:t>
                          </a:r>
                          <a:r>
                            <a:rPr lang="es-ES" b="1" i="1" dirty="0"/>
                            <a:t>x=25</a:t>
                          </a:r>
                          <a:r>
                            <a:rPr lang="es-ES" dirty="0"/>
                            <a:t>)</a:t>
                          </a:r>
                        </a:p>
                      </a:txBody>
                      <a:tcPr/>
                    </a:tc>
                    <a:tc>
                      <a:txBody>
                        <a:bodyPr/>
                        <a:lstStyle/>
                        <a:p>
                          <a:endParaRPr lang="en-US"/>
                        </a:p>
                      </a:txBody>
                      <a:tcPr>
                        <a:blipFill>
                          <a:blip r:embed="rId3"/>
                          <a:stretch>
                            <a:fillRect l="-138202" t="-166000" r="-225" b="-101000"/>
                          </a:stretch>
                        </a:blipFill>
                      </a:tcPr>
                    </a:tc>
                    <a:extLst>
                      <a:ext uri="{0D108BD9-81ED-4DB2-BD59-A6C34878D82A}">
                        <a16:rowId xmlns:a16="http://schemas.microsoft.com/office/drawing/2014/main" val="10002"/>
                      </a:ext>
                    </a:extLst>
                  </a:tr>
                  <a:tr h="606806">
                    <a:tc>
                      <a:txBody>
                        <a:bodyPr/>
                        <a:lstStyle/>
                        <a:p>
                          <a:r>
                            <a:rPr lang="es-ES" dirty="0"/>
                            <a:t>Tienen internet</a:t>
                          </a:r>
                          <a:r>
                            <a:rPr lang="es-ES" baseline="0" dirty="0"/>
                            <a:t> en su casa (</a:t>
                          </a:r>
                          <a:r>
                            <a:rPr lang="es-ES" i="1" baseline="0" dirty="0"/>
                            <a:t>x=20</a:t>
                          </a:r>
                          <a:r>
                            <a:rPr lang="es-ES" baseline="0" dirty="0"/>
                            <a:t>)</a:t>
                          </a:r>
                          <a:endParaRPr lang="es-ES" dirty="0"/>
                        </a:p>
                      </a:txBody>
                      <a:tcPr/>
                    </a:tc>
                    <a:tc>
                      <a:txBody>
                        <a:bodyPr/>
                        <a:lstStyle/>
                        <a:p>
                          <a:endParaRPr lang="en-US"/>
                        </a:p>
                      </a:txBody>
                      <a:tcPr>
                        <a:blipFill>
                          <a:blip r:embed="rId3"/>
                          <a:stretch>
                            <a:fillRect l="-138202" t="-266000" r="-225" b="-1000"/>
                          </a:stretch>
                        </a:blipFill>
                      </a:tcPr>
                    </a:tc>
                    <a:extLst>
                      <a:ext uri="{0D108BD9-81ED-4DB2-BD59-A6C34878D82A}">
                        <a16:rowId xmlns:a16="http://schemas.microsoft.com/office/drawing/2014/main" val="10003"/>
                      </a:ext>
                    </a:extLst>
                  </a:tr>
                </a:tbl>
              </a:graphicData>
            </a:graphic>
          </p:graphicFrame>
        </mc:Fallback>
      </mc:AlternateContent>
      <p:sp>
        <p:nvSpPr>
          <p:cNvPr id="8" name="CuadroTexto 7"/>
          <p:cNvSpPr txBox="1"/>
          <p:nvPr/>
        </p:nvSpPr>
        <p:spPr>
          <a:xfrm>
            <a:off x="3347864" y="548680"/>
            <a:ext cx="2279791" cy="400110"/>
          </a:xfrm>
          <a:prstGeom prst="rect">
            <a:avLst/>
          </a:prstGeom>
          <a:noFill/>
        </p:spPr>
        <p:txBody>
          <a:bodyPr wrap="none" rtlCol="0">
            <a:spAutoFit/>
          </a:bodyPr>
          <a:lstStyle/>
          <a:p>
            <a:r>
              <a:rPr lang="es-ES" sz="2000" b="1" dirty="0">
                <a:ln w="0"/>
                <a:effectLst>
                  <a:outerShdw blurRad="38100" dist="25400" dir="5400000" algn="ctr" rotWithShape="0">
                    <a:srgbClr val="6E747A">
                      <a:alpha val="43000"/>
                    </a:srgbClr>
                  </a:outerShdw>
                </a:effectLst>
                <a:latin typeface="Rockwell Extra Bold" panose="02060903040505020403" pitchFamily="18" charset="0"/>
              </a:rPr>
              <a:t>Proporciones</a:t>
            </a:r>
          </a:p>
        </p:txBody>
      </p:sp>
      <p:sp>
        <p:nvSpPr>
          <p:cNvPr id="9" name="CuadroTexto 8"/>
          <p:cNvSpPr txBox="1"/>
          <p:nvPr/>
        </p:nvSpPr>
        <p:spPr>
          <a:xfrm>
            <a:off x="827584" y="1340768"/>
            <a:ext cx="7704856" cy="880369"/>
          </a:xfrm>
          <a:prstGeom prst="rect">
            <a:avLst/>
          </a:prstGeom>
          <a:noFill/>
        </p:spPr>
        <p:txBody>
          <a:bodyPr wrap="square" rtlCol="0">
            <a:spAutoFit/>
          </a:bodyPr>
          <a:lstStyle/>
          <a:p>
            <a:pPr>
              <a:lnSpc>
                <a:spcPct val="150000"/>
              </a:lnSpc>
            </a:pPr>
            <a:r>
              <a:rPr lang="es-CR" dirty="0"/>
              <a:t>Es el cociente del número de veces que se presenta un valor o característica con respecto al total de la muestra de la variable en estudio.</a:t>
            </a:r>
            <a:endParaRPr lang="es-ES" dirty="0"/>
          </a:p>
        </p:txBody>
      </p:sp>
      <mc:AlternateContent xmlns:mc="http://schemas.openxmlformats.org/markup-compatibility/2006" xmlns:a14="http://schemas.microsoft.com/office/drawing/2010/main">
        <mc:Choice Requires="a14">
          <p:sp>
            <p:nvSpPr>
              <p:cNvPr id="10" name="Rectángulo 9"/>
              <p:cNvSpPr/>
              <p:nvPr/>
            </p:nvSpPr>
            <p:spPr>
              <a:xfrm>
                <a:off x="2339752" y="2518110"/>
                <a:ext cx="807016" cy="566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ea typeface="Cambria Math" panose="02040503050406030204" pitchFamily="18" charset="0"/>
                            </a:rPr>
                          </m:ctrlPr>
                        </m:accPr>
                        <m:e>
                          <m:r>
                            <a:rPr lang="es-CR" b="0" i="1" smtClean="0">
                              <a:latin typeface="Cambria Math" panose="02040503050406030204" pitchFamily="18" charset="0"/>
                              <a:ea typeface="Cambria Math" panose="02040503050406030204" pitchFamily="18" charset="0"/>
                            </a:rPr>
                            <m:t>𝑝</m:t>
                          </m:r>
                        </m:e>
                      </m:acc>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𝑥</m:t>
                          </m:r>
                        </m:num>
                        <m:den>
                          <m:r>
                            <a:rPr lang="es-ES" i="1">
                              <a:latin typeface="Cambria Math" panose="02040503050406030204" pitchFamily="18" charset="0"/>
                              <a:ea typeface="Cambria Math" panose="02040503050406030204" pitchFamily="18" charset="0"/>
                            </a:rPr>
                            <m:t>𝑛</m:t>
                          </m:r>
                        </m:den>
                      </m:f>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2339752" y="2518110"/>
                <a:ext cx="807016" cy="566694"/>
              </a:xfrm>
              <a:prstGeom prst="rect">
                <a:avLst/>
              </a:prstGeom>
              <a:blipFill rotWithShape="0">
                <a:blip r:embed="rId4"/>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3491880" y="6381328"/>
            <a:ext cx="5310361" cy="272326"/>
          </a:xfrm>
          <a:prstGeom prst="rect">
            <a:avLst/>
          </a:prstGeom>
          <a:effectLst>
            <a:glow rad="101600">
              <a:schemeClr val="bg1">
                <a:lumMod val="50000"/>
                <a:alpha val="60000"/>
              </a:schemeClr>
            </a:glow>
          </a:effectLst>
        </p:spPr>
      </p:pic>
    </p:spTree>
    <p:extLst>
      <p:ext uri="{BB962C8B-B14F-4D97-AF65-F5344CB8AC3E}">
        <p14:creationId xmlns:p14="http://schemas.microsoft.com/office/powerpoint/2010/main" val="3305521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899592" y="1196752"/>
          <a:ext cx="7765200" cy="2595880"/>
        </p:xfrm>
        <a:graphic>
          <a:graphicData uri="http://schemas.openxmlformats.org/drawingml/2006/table">
            <a:tbl>
              <a:tblPr firstRow="1" bandRow="1">
                <a:tableStyleId>{BDBED569-4797-4DF1-A0F4-6AAB3CD982D8}</a:tableStyleId>
              </a:tblPr>
              <a:tblGrid>
                <a:gridCol w="1553040">
                  <a:extLst>
                    <a:ext uri="{9D8B030D-6E8A-4147-A177-3AD203B41FA5}">
                      <a16:colId xmlns:a16="http://schemas.microsoft.com/office/drawing/2014/main" val="20000"/>
                    </a:ext>
                  </a:extLst>
                </a:gridCol>
                <a:gridCol w="1553040">
                  <a:extLst>
                    <a:ext uri="{9D8B030D-6E8A-4147-A177-3AD203B41FA5}">
                      <a16:colId xmlns:a16="http://schemas.microsoft.com/office/drawing/2014/main" val="20001"/>
                    </a:ext>
                  </a:extLst>
                </a:gridCol>
                <a:gridCol w="1553040">
                  <a:extLst>
                    <a:ext uri="{9D8B030D-6E8A-4147-A177-3AD203B41FA5}">
                      <a16:colId xmlns:a16="http://schemas.microsoft.com/office/drawing/2014/main" val="20002"/>
                    </a:ext>
                  </a:extLst>
                </a:gridCol>
                <a:gridCol w="1553040">
                  <a:extLst>
                    <a:ext uri="{9D8B030D-6E8A-4147-A177-3AD203B41FA5}">
                      <a16:colId xmlns:a16="http://schemas.microsoft.com/office/drawing/2014/main" val="20003"/>
                    </a:ext>
                  </a:extLst>
                </a:gridCol>
                <a:gridCol w="1553040">
                  <a:extLst>
                    <a:ext uri="{9D8B030D-6E8A-4147-A177-3AD203B41FA5}">
                      <a16:colId xmlns:a16="http://schemas.microsoft.com/office/drawing/2014/main" val="20004"/>
                    </a:ext>
                  </a:extLst>
                </a:gridCol>
              </a:tblGrid>
              <a:tr h="370840">
                <a:tc rowSpan="2">
                  <a:txBody>
                    <a:bodyPr/>
                    <a:lstStyle/>
                    <a:p>
                      <a:pPr algn="ctr"/>
                      <a:r>
                        <a:rPr lang="es-ES" sz="1400" dirty="0"/>
                        <a:t>Producto</a:t>
                      </a:r>
                    </a:p>
                  </a:txBody>
                  <a:tcPr>
                    <a:solidFill>
                      <a:schemeClr val="bg2"/>
                    </a:solidFill>
                  </a:tcPr>
                </a:tc>
                <a:tc gridSpan="2">
                  <a:txBody>
                    <a:bodyPr/>
                    <a:lstStyle/>
                    <a:p>
                      <a:pPr algn="ctr"/>
                      <a:r>
                        <a:rPr lang="es-ES" sz="1400" dirty="0"/>
                        <a:t>Agosto 2022</a:t>
                      </a:r>
                    </a:p>
                  </a:txBody>
                  <a:tcPr>
                    <a:solidFill>
                      <a:schemeClr val="bg2"/>
                    </a:solidFill>
                  </a:tcPr>
                </a:tc>
                <a:tc hMerge="1">
                  <a:txBody>
                    <a:bodyPr/>
                    <a:lstStyle/>
                    <a:p>
                      <a:endParaRPr lang="es-ES" dirty="0"/>
                    </a:p>
                  </a:txBody>
                  <a:tcPr/>
                </a:tc>
                <a:tc gridSpan="2">
                  <a:txBody>
                    <a:bodyPr/>
                    <a:lstStyle/>
                    <a:p>
                      <a:pPr algn="ctr"/>
                      <a:r>
                        <a:rPr lang="es-ES" sz="1400" dirty="0"/>
                        <a:t>Agosto 2023</a:t>
                      </a:r>
                    </a:p>
                  </a:txBody>
                  <a:tcPr>
                    <a:solidFill>
                      <a:schemeClr val="bg2"/>
                    </a:solidFill>
                  </a:tcPr>
                </a:tc>
                <a:tc hMerge="1">
                  <a:txBody>
                    <a:bodyPr/>
                    <a:lstStyle/>
                    <a:p>
                      <a:endParaRPr lang="es-ES" dirty="0"/>
                    </a:p>
                  </a:txBody>
                  <a:tcPr/>
                </a:tc>
                <a:extLst>
                  <a:ext uri="{0D108BD9-81ED-4DB2-BD59-A6C34878D82A}">
                    <a16:rowId xmlns:a16="http://schemas.microsoft.com/office/drawing/2014/main" val="10000"/>
                  </a:ext>
                </a:extLst>
              </a:tr>
              <a:tr h="370840">
                <a:tc vMerge="1">
                  <a:txBody>
                    <a:bodyPr/>
                    <a:lstStyle/>
                    <a:p>
                      <a:endParaRPr lang="es-ES" dirty="0"/>
                    </a:p>
                  </a:txBody>
                  <a:tcPr/>
                </a:tc>
                <a:tc>
                  <a:txBody>
                    <a:bodyPr/>
                    <a:lstStyle/>
                    <a:p>
                      <a:r>
                        <a:rPr lang="es-ES" sz="1400" dirty="0"/>
                        <a:t>Precio</a:t>
                      </a:r>
                      <a:endParaRPr lang="es-ES" sz="1400" b="1" dirty="0">
                        <a:solidFill>
                          <a:schemeClr val="bg1"/>
                        </a:solidFill>
                      </a:endParaRPr>
                    </a:p>
                  </a:txBody>
                  <a:tcPr>
                    <a:solidFill>
                      <a:schemeClr val="bg2"/>
                    </a:solidFill>
                  </a:tcPr>
                </a:tc>
                <a:tc>
                  <a:txBody>
                    <a:bodyPr/>
                    <a:lstStyle/>
                    <a:p>
                      <a:r>
                        <a:rPr lang="es-ES" sz="1400" dirty="0"/>
                        <a:t>Cantidad</a:t>
                      </a:r>
                      <a:endParaRPr lang="es-ES" sz="1400" b="1" dirty="0">
                        <a:solidFill>
                          <a:schemeClr val="bg1"/>
                        </a:solidFill>
                      </a:endParaRPr>
                    </a:p>
                  </a:txBody>
                  <a:tcPr>
                    <a:solidFill>
                      <a:schemeClr val="bg2"/>
                    </a:solidFill>
                  </a:tcPr>
                </a:tc>
                <a:tc>
                  <a:txBody>
                    <a:bodyPr/>
                    <a:lstStyle/>
                    <a:p>
                      <a:r>
                        <a:rPr lang="es-ES" sz="1400" dirty="0"/>
                        <a:t>Precio</a:t>
                      </a:r>
                      <a:endParaRPr lang="es-ES" sz="1400" b="1" dirty="0">
                        <a:solidFill>
                          <a:schemeClr val="bg1"/>
                        </a:solidFill>
                      </a:endParaRPr>
                    </a:p>
                  </a:txBody>
                  <a:tcPr>
                    <a:solidFill>
                      <a:schemeClr val="bg2"/>
                    </a:solidFill>
                  </a:tcPr>
                </a:tc>
                <a:tc>
                  <a:txBody>
                    <a:bodyPr/>
                    <a:lstStyle/>
                    <a:p>
                      <a:r>
                        <a:rPr lang="es-ES" sz="1400" dirty="0"/>
                        <a:t>Cantidad</a:t>
                      </a:r>
                      <a:endParaRPr lang="es-ES" sz="1400" b="1" dirty="0">
                        <a:solidFill>
                          <a:schemeClr val="bg1"/>
                        </a:solidFill>
                      </a:endParaRPr>
                    </a:p>
                  </a:txBody>
                  <a:tcPr>
                    <a:solidFill>
                      <a:srgbClr val="FFFF00"/>
                    </a:solidFill>
                  </a:tcPr>
                </a:tc>
                <a:extLst>
                  <a:ext uri="{0D108BD9-81ED-4DB2-BD59-A6C34878D82A}">
                    <a16:rowId xmlns:a16="http://schemas.microsoft.com/office/drawing/2014/main" val="10001"/>
                  </a:ext>
                </a:extLst>
              </a:tr>
              <a:tr h="370840">
                <a:tc>
                  <a:txBody>
                    <a:bodyPr/>
                    <a:lstStyle/>
                    <a:p>
                      <a:pPr>
                        <a:lnSpc>
                          <a:spcPct val="107000"/>
                        </a:lnSpc>
                        <a:spcAft>
                          <a:spcPts val="800"/>
                        </a:spcAft>
                      </a:pPr>
                      <a:r>
                        <a:rPr lang="es-ES" sz="1400" dirty="0">
                          <a:solidFill>
                            <a:schemeClr val="tx1"/>
                          </a:solidFill>
                          <a:effectLst/>
                          <a:latin typeface="+mn-lt"/>
                        </a:rPr>
                        <a:t>Papas (1 kr)</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solidFill>
                  </a:tcPr>
                </a:tc>
                <a:tc>
                  <a:txBody>
                    <a:bodyPr/>
                    <a:lstStyle/>
                    <a:p>
                      <a:pPr algn="ctr"/>
                      <a:r>
                        <a:rPr lang="es-ES" sz="1400" dirty="0"/>
                        <a:t>950</a:t>
                      </a:r>
                    </a:p>
                  </a:txBody>
                  <a:tcPr>
                    <a:solidFill>
                      <a:schemeClr val="bg2"/>
                    </a:solidFill>
                  </a:tcPr>
                </a:tc>
                <a:tc>
                  <a:txBody>
                    <a:bodyPr/>
                    <a:lstStyle/>
                    <a:p>
                      <a:pPr algn="ctr"/>
                      <a:r>
                        <a:rPr lang="es-ES" sz="1400" dirty="0"/>
                        <a:t>5</a:t>
                      </a:r>
                    </a:p>
                  </a:txBody>
                  <a:tcPr>
                    <a:solidFill>
                      <a:schemeClr val="bg2"/>
                    </a:solidFill>
                  </a:tcPr>
                </a:tc>
                <a:tc>
                  <a:txBody>
                    <a:bodyPr/>
                    <a:lstStyle/>
                    <a:p>
                      <a:pPr algn="ctr"/>
                      <a:r>
                        <a:rPr lang="es-ES" sz="1400" dirty="0"/>
                        <a:t>1100</a:t>
                      </a:r>
                    </a:p>
                  </a:txBody>
                  <a:tcPr>
                    <a:solidFill>
                      <a:schemeClr val="bg2"/>
                    </a:solidFill>
                  </a:tcPr>
                </a:tc>
                <a:tc>
                  <a:txBody>
                    <a:bodyPr/>
                    <a:lstStyle/>
                    <a:p>
                      <a:pPr algn="ctr"/>
                      <a:r>
                        <a:rPr lang="es-ES" sz="1400" dirty="0"/>
                        <a:t>3</a:t>
                      </a:r>
                    </a:p>
                  </a:txBody>
                  <a:tcPr>
                    <a:solidFill>
                      <a:srgbClr val="FFFF00"/>
                    </a:solidFill>
                  </a:tcPr>
                </a:tc>
                <a:extLst>
                  <a:ext uri="{0D108BD9-81ED-4DB2-BD59-A6C34878D82A}">
                    <a16:rowId xmlns:a16="http://schemas.microsoft.com/office/drawing/2014/main" val="10002"/>
                  </a:ext>
                </a:extLst>
              </a:tr>
              <a:tr h="370840">
                <a:tc>
                  <a:txBody>
                    <a:bodyPr/>
                    <a:lstStyle/>
                    <a:p>
                      <a:pPr>
                        <a:lnSpc>
                          <a:spcPct val="107000"/>
                        </a:lnSpc>
                        <a:spcAft>
                          <a:spcPts val="800"/>
                        </a:spcAft>
                      </a:pPr>
                      <a:r>
                        <a:rPr lang="es-ES" sz="1400" dirty="0">
                          <a:solidFill>
                            <a:schemeClr val="tx1"/>
                          </a:solidFill>
                          <a:effectLst/>
                          <a:latin typeface="+mn-lt"/>
                        </a:rPr>
                        <a:t>Leche (litro)</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solidFill>
                  </a:tcPr>
                </a:tc>
                <a:tc>
                  <a:txBody>
                    <a:bodyPr/>
                    <a:lstStyle/>
                    <a:p>
                      <a:pPr algn="ctr"/>
                      <a:r>
                        <a:rPr lang="es-ES" sz="1400" dirty="0"/>
                        <a:t>680</a:t>
                      </a:r>
                    </a:p>
                  </a:txBody>
                  <a:tcPr>
                    <a:solidFill>
                      <a:schemeClr val="bg2"/>
                    </a:solidFill>
                  </a:tcPr>
                </a:tc>
                <a:tc>
                  <a:txBody>
                    <a:bodyPr/>
                    <a:lstStyle/>
                    <a:p>
                      <a:pPr algn="ctr"/>
                      <a:r>
                        <a:rPr lang="es-ES" sz="1400" dirty="0"/>
                        <a:t>7</a:t>
                      </a:r>
                    </a:p>
                  </a:txBody>
                  <a:tcPr>
                    <a:solidFill>
                      <a:schemeClr val="bg2"/>
                    </a:solidFill>
                  </a:tcPr>
                </a:tc>
                <a:tc>
                  <a:txBody>
                    <a:bodyPr/>
                    <a:lstStyle/>
                    <a:p>
                      <a:pPr algn="ctr"/>
                      <a:r>
                        <a:rPr lang="es-ES" sz="1400" dirty="0"/>
                        <a:t>820</a:t>
                      </a:r>
                    </a:p>
                  </a:txBody>
                  <a:tcPr>
                    <a:solidFill>
                      <a:schemeClr val="bg2"/>
                    </a:solidFill>
                  </a:tcPr>
                </a:tc>
                <a:tc>
                  <a:txBody>
                    <a:bodyPr/>
                    <a:lstStyle/>
                    <a:p>
                      <a:pPr algn="ctr"/>
                      <a:r>
                        <a:rPr lang="es-ES" sz="1400" dirty="0"/>
                        <a:t>5</a:t>
                      </a:r>
                    </a:p>
                  </a:txBody>
                  <a:tcPr>
                    <a:solidFill>
                      <a:srgbClr val="FFFF00"/>
                    </a:solidFill>
                  </a:tcPr>
                </a:tc>
                <a:extLst>
                  <a:ext uri="{0D108BD9-81ED-4DB2-BD59-A6C34878D82A}">
                    <a16:rowId xmlns:a16="http://schemas.microsoft.com/office/drawing/2014/main" val="10003"/>
                  </a:ext>
                </a:extLst>
              </a:tr>
              <a:tr h="370840">
                <a:tc>
                  <a:txBody>
                    <a:bodyPr/>
                    <a:lstStyle/>
                    <a:p>
                      <a:pPr>
                        <a:lnSpc>
                          <a:spcPct val="107000"/>
                        </a:lnSpc>
                        <a:spcAft>
                          <a:spcPts val="800"/>
                        </a:spcAft>
                      </a:pPr>
                      <a:r>
                        <a:rPr lang="es-ES" sz="1400" dirty="0">
                          <a:solidFill>
                            <a:schemeClr val="tx1"/>
                          </a:solidFill>
                          <a:effectLst/>
                          <a:latin typeface="+mn-lt"/>
                        </a:rPr>
                        <a:t>Arroz (1 kg)</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solidFill>
                  </a:tcPr>
                </a:tc>
                <a:tc>
                  <a:txBody>
                    <a:bodyPr/>
                    <a:lstStyle/>
                    <a:p>
                      <a:pPr algn="ctr"/>
                      <a:r>
                        <a:rPr lang="es-ES" sz="1400" dirty="0"/>
                        <a:t>1080</a:t>
                      </a:r>
                    </a:p>
                  </a:txBody>
                  <a:tcPr>
                    <a:solidFill>
                      <a:schemeClr val="bg2"/>
                    </a:solidFill>
                  </a:tcPr>
                </a:tc>
                <a:tc>
                  <a:txBody>
                    <a:bodyPr/>
                    <a:lstStyle/>
                    <a:p>
                      <a:pPr algn="ctr"/>
                      <a:r>
                        <a:rPr lang="es-ES" sz="1400" dirty="0"/>
                        <a:t>3</a:t>
                      </a:r>
                    </a:p>
                  </a:txBody>
                  <a:tcPr>
                    <a:solidFill>
                      <a:schemeClr val="bg2"/>
                    </a:solidFill>
                  </a:tcPr>
                </a:tc>
                <a:tc>
                  <a:txBody>
                    <a:bodyPr/>
                    <a:lstStyle/>
                    <a:p>
                      <a:pPr algn="ctr"/>
                      <a:r>
                        <a:rPr lang="es-ES" sz="1400" dirty="0"/>
                        <a:t>1200</a:t>
                      </a:r>
                    </a:p>
                  </a:txBody>
                  <a:tcPr>
                    <a:solidFill>
                      <a:schemeClr val="bg2"/>
                    </a:solidFill>
                  </a:tcPr>
                </a:tc>
                <a:tc>
                  <a:txBody>
                    <a:bodyPr/>
                    <a:lstStyle/>
                    <a:p>
                      <a:pPr algn="ctr"/>
                      <a:r>
                        <a:rPr lang="es-ES" sz="1400" dirty="0"/>
                        <a:t>3</a:t>
                      </a:r>
                    </a:p>
                  </a:txBody>
                  <a:tcPr>
                    <a:solidFill>
                      <a:srgbClr val="FFFF00"/>
                    </a:solidFill>
                  </a:tcPr>
                </a:tc>
                <a:extLst>
                  <a:ext uri="{0D108BD9-81ED-4DB2-BD59-A6C34878D82A}">
                    <a16:rowId xmlns:a16="http://schemas.microsoft.com/office/drawing/2014/main" val="10004"/>
                  </a:ext>
                </a:extLst>
              </a:tr>
              <a:tr h="370840">
                <a:tc>
                  <a:txBody>
                    <a:bodyPr/>
                    <a:lstStyle/>
                    <a:p>
                      <a:pPr>
                        <a:lnSpc>
                          <a:spcPct val="107000"/>
                        </a:lnSpc>
                        <a:spcAft>
                          <a:spcPts val="800"/>
                        </a:spcAft>
                      </a:pPr>
                      <a:r>
                        <a:rPr lang="es-ES" sz="1400" dirty="0">
                          <a:solidFill>
                            <a:schemeClr val="tx1"/>
                          </a:solidFill>
                          <a:effectLst/>
                          <a:latin typeface="+mn-lt"/>
                        </a:rPr>
                        <a:t>Huevos (docena)</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solidFill>
                  </a:tcPr>
                </a:tc>
                <a:tc>
                  <a:txBody>
                    <a:bodyPr/>
                    <a:lstStyle/>
                    <a:p>
                      <a:pPr algn="ctr"/>
                      <a:r>
                        <a:rPr lang="es-ES" sz="1400" dirty="0"/>
                        <a:t>1250</a:t>
                      </a:r>
                    </a:p>
                  </a:txBody>
                  <a:tcPr>
                    <a:solidFill>
                      <a:schemeClr val="bg2"/>
                    </a:solidFill>
                  </a:tcPr>
                </a:tc>
                <a:tc>
                  <a:txBody>
                    <a:bodyPr/>
                    <a:lstStyle/>
                    <a:p>
                      <a:pPr algn="ctr"/>
                      <a:r>
                        <a:rPr lang="es-ES" sz="1400" dirty="0"/>
                        <a:t>1</a:t>
                      </a:r>
                    </a:p>
                  </a:txBody>
                  <a:tcPr>
                    <a:solidFill>
                      <a:schemeClr val="bg2"/>
                    </a:solidFill>
                  </a:tcPr>
                </a:tc>
                <a:tc>
                  <a:txBody>
                    <a:bodyPr/>
                    <a:lstStyle/>
                    <a:p>
                      <a:pPr algn="ctr"/>
                      <a:r>
                        <a:rPr lang="es-ES" sz="1400" dirty="0"/>
                        <a:t>1500</a:t>
                      </a:r>
                    </a:p>
                  </a:txBody>
                  <a:tcPr>
                    <a:solidFill>
                      <a:schemeClr val="bg2"/>
                    </a:solidFill>
                  </a:tcPr>
                </a:tc>
                <a:tc>
                  <a:txBody>
                    <a:bodyPr/>
                    <a:lstStyle/>
                    <a:p>
                      <a:pPr algn="ctr"/>
                      <a:r>
                        <a:rPr lang="es-ES" sz="1400" dirty="0"/>
                        <a:t>2</a:t>
                      </a:r>
                    </a:p>
                  </a:txBody>
                  <a:tcPr>
                    <a:solidFill>
                      <a:srgbClr val="FFFF00"/>
                    </a:solidFill>
                  </a:tcPr>
                </a:tc>
                <a:extLst>
                  <a:ext uri="{0D108BD9-81ED-4DB2-BD59-A6C34878D82A}">
                    <a16:rowId xmlns:a16="http://schemas.microsoft.com/office/drawing/2014/main" val="10005"/>
                  </a:ext>
                </a:extLst>
              </a:tr>
              <a:tr h="370840">
                <a:tc>
                  <a:txBody>
                    <a:bodyPr/>
                    <a:lstStyle/>
                    <a:p>
                      <a:pPr>
                        <a:lnSpc>
                          <a:spcPct val="107000"/>
                        </a:lnSpc>
                        <a:spcAft>
                          <a:spcPts val="800"/>
                        </a:spcAft>
                      </a:pPr>
                      <a:r>
                        <a:rPr lang="es-ES" sz="1400" dirty="0">
                          <a:solidFill>
                            <a:schemeClr val="tx1"/>
                          </a:solidFill>
                          <a:effectLst/>
                          <a:latin typeface="+mn-lt"/>
                        </a:rPr>
                        <a:t>Tomate (kg)</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solidFill>
                  </a:tcPr>
                </a:tc>
                <a:tc>
                  <a:txBody>
                    <a:bodyPr/>
                    <a:lstStyle/>
                    <a:p>
                      <a:pPr algn="ctr"/>
                      <a:r>
                        <a:rPr lang="es-ES" sz="1400" dirty="0"/>
                        <a:t>720</a:t>
                      </a:r>
                    </a:p>
                  </a:txBody>
                  <a:tcPr>
                    <a:solidFill>
                      <a:schemeClr val="bg2"/>
                    </a:solidFill>
                  </a:tcPr>
                </a:tc>
                <a:tc>
                  <a:txBody>
                    <a:bodyPr/>
                    <a:lstStyle/>
                    <a:p>
                      <a:pPr algn="ctr"/>
                      <a:r>
                        <a:rPr lang="es-ES" sz="1400" dirty="0"/>
                        <a:t>3</a:t>
                      </a:r>
                    </a:p>
                  </a:txBody>
                  <a:tcPr>
                    <a:solidFill>
                      <a:schemeClr val="bg2"/>
                    </a:solidFill>
                  </a:tcPr>
                </a:tc>
                <a:tc>
                  <a:txBody>
                    <a:bodyPr/>
                    <a:lstStyle/>
                    <a:p>
                      <a:pPr algn="ctr"/>
                      <a:r>
                        <a:rPr lang="es-ES" sz="1400" dirty="0"/>
                        <a:t>600</a:t>
                      </a:r>
                    </a:p>
                  </a:txBody>
                  <a:tcPr>
                    <a:solidFill>
                      <a:schemeClr val="bg2"/>
                    </a:solidFill>
                  </a:tcPr>
                </a:tc>
                <a:tc>
                  <a:txBody>
                    <a:bodyPr/>
                    <a:lstStyle/>
                    <a:p>
                      <a:pPr algn="ctr"/>
                      <a:r>
                        <a:rPr lang="es-ES" sz="1400" dirty="0"/>
                        <a:t>2</a:t>
                      </a:r>
                    </a:p>
                  </a:txBody>
                  <a:tcPr>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2" name="CuadroTexto 1"/>
              <p:cNvSpPr txBox="1"/>
              <p:nvPr/>
            </p:nvSpPr>
            <p:spPr>
              <a:xfrm>
                <a:off x="755576" y="4509120"/>
                <a:ext cx="7696979" cy="616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𝐼𝑃𝐿</m:t>
                      </m:r>
                      <m:r>
                        <a:rPr lang="es-ES" b="0" i="1" smtClean="0">
                          <a:latin typeface="Cambria Math" panose="02040503050406030204" pitchFamily="18" charset="0"/>
                        </a:rPr>
                        <m:t>=</m:t>
                      </m:r>
                      <m:d>
                        <m:dPr>
                          <m:begChr m:val="["/>
                          <m:endChr m:val="]"/>
                          <m:ctrlPr>
                            <a:rPr lang="es-ES" i="1" smtClean="0">
                              <a:latin typeface="Cambria Math" panose="02040503050406030204" pitchFamily="18" charset="0"/>
                            </a:rPr>
                          </m:ctrlPr>
                        </m:dPr>
                        <m:e>
                          <m:f>
                            <m:fPr>
                              <m:ctrlPr>
                                <a:rPr lang="es-ES" i="1">
                                  <a:latin typeface="Cambria Math" panose="02040503050406030204" pitchFamily="18" charset="0"/>
                                </a:rPr>
                              </m:ctrlPr>
                            </m:fPr>
                            <m:num>
                              <m:r>
                                <a:rPr lang="es-CR" b="0" i="1" smtClean="0">
                                  <a:latin typeface="Cambria Math" panose="02040503050406030204" pitchFamily="18" charset="0"/>
                                </a:rPr>
                                <m:t>1100</m:t>
                              </m:r>
                              <m:d>
                                <m:dPr>
                                  <m:ctrlPr>
                                    <a:rPr lang="es-ES" i="1">
                                      <a:latin typeface="Cambria Math" panose="02040503050406030204" pitchFamily="18" charset="0"/>
                                    </a:rPr>
                                  </m:ctrlPr>
                                </m:dPr>
                                <m:e>
                                  <m:r>
                                    <a:rPr lang="es-ES" i="1">
                                      <a:latin typeface="Cambria Math" panose="02040503050406030204" pitchFamily="18" charset="0"/>
                                    </a:rPr>
                                    <m:t>5</m:t>
                                  </m:r>
                                </m:e>
                              </m:d>
                              <m:r>
                                <a:rPr lang="es-ES" i="1">
                                  <a:latin typeface="Cambria Math" panose="02040503050406030204" pitchFamily="18" charset="0"/>
                                </a:rPr>
                                <m:t>+8</m:t>
                              </m:r>
                              <m:r>
                                <a:rPr lang="es-CR" b="0" i="1" smtClean="0">
                                  <a:latin typeface="Cambria Math" panose="02040503050406030204" pitchFamily="18" charset="0"/>
                                </a:rPr>
                                <m:t>20</m:t>
                              </m:r>
                              <m:d>
                                <m:dPr>
                                  <m:ctrlPr>
                                    <a:rPr lang="es-ES" i="1">
                                      <a:latin typeface="Cambria Math" panose="02040503050406030204" pitchFamily="18" charset="0"/>
                                    </a:rPr>
                                  </m:ctrlPr>
                                </m:dPr>
                                <m:e>
                                  <m:r>
                                    <a:rPr lang="es-ES" i="1">
                                      <a:latin typeface="Cambria Math" panose="02040503050406030204" pitchFamily="18" charset="0"/>
                                    </a:rPr>
                                    <m:t>7</m:t>
                                  </m:r>
                                </m:e>
                              </m:d>
                              <m:r>
                                <a:rPr lang="es-ES" i="1">
                                  <a:latin typeface="Cambria Math" panose="02040503050406030204" pitchFamily="18" charset="0"/>
                                </a:rPr>
                                <m:t>+1</m:t>
                              </m:r>
                              <m:r>
                                <a:rPr lang="es-CR" b="0" i="1" smtClean="0">
                                  <a:latin typeface="Cambria Math" panose="02040503050406030204" pitchFamily="18" charset="0"/>
                                </a:rPr>
                                <m:t>200</m:t>
                              </m:r>
                              <m:d>
                                <m:dPr>
                                  <m:ctrlPr>
                                    <a:rPr lang="es-ES" i="1">
                                      <a:latin typeface="Cambria Math" panose="02040503050406030204" pitchFamily="18" charset="0"/>
                                    </a:rPr>
                                  </m:ctrlPr>
                                </m:dPr>
                                <m:e>
                                  <m:r>
                                    <a:rPr lang="es-ES" i="1">
                                      <a:latin typeface="Cambria Math" panose="02040503050406030204" pitchFamily="18" charset="0"/>
                                    </a:rPr>
                                    <m:t>3</m:t>
                                  </m:r>
                                </m:e>
                              </m:d>
                              <m:r>
                                <a:rPr lang="es-CR" b="0" i="1" smtClean="0">
                                  <a:latin typeface="Cambria Math" panose="02040503050406030204" pitchFamily="18" charset="0"/>
                                </a:rPr>
                                <m:t>+1500</m:t>
                              </m:r>
                              <m:d>
                                <m:dPr>
                                  <m:ctrlPr>
                                    <a:rPr lang="es-ES" i="1">
                                      <a:latin typeface="Cambria Math" panose="02040503050406030204" pitchFamily="18" charset="0"/>
                                    </a:rPr>
                                  </m:ctrlPr>
                                </m:dPr>
                                <m:e>
                                  <m:r>
                                    <a:rPr lang="es-ES" i="1">
                                      <a:latin typeface="Cambria Math" panose="02040503050406030204" pitchFamily="18" charset="0"/>
                                    </a:rPr>
                                    <m:t>1</m:t>
                                  </m:r>
                                </m:e>
                              </m:d>
                              <m:r>
                                <a:rPr lang="es-ES" i="1">
                                  <a:latin typeface="Cambria Math" panose="02040503050406030204" pitchFamily="18" charset="0"/>
                                </a:rPr>
                                <m:t>+600(</m:t>
                              </m:r>
                              <m:r>
                                <a:rPr lang="es-CR" b="0" i="1" smtClean="0">
                                  <a:latin typeface="Cambria Math" panose="02040503050406030204" pitchFamily="18" charset="0"/>
                                </a:rPr>
                                <m:t>3</m:t>
                              </m:r>
                              <m:r>
                                <a:rPr lang="es-ES" i="1">
                                  <a:latin typeface="Cambria Math" panose="02040503050406030204" pitchFamily="18" charset="0"/>
                                </a:rPr>
                                <m:t>)</m:t>
                              </m:r>
                            </m:num>
                            <m:den>
                              <m:r>
                                <a:rPr lang="es-CR" b="0" i="1" smtClean="0">
                                  <a:latin typeface="Cambria Math" panose="02040503050406030204" pitchFamily="18" charset="0"/>
                                </a:rPr>
                                <m:t>950</m:t>
                              </m:r>
                              <m:d>
                                <m:dPr>
                                  <m:ctrlPr>
                                    <a:rPr lang="es-ES" i="1">
                                      <a:latin typeface="Cambria Math" panose="02040503050406030204" pitchFamily="18" charset="0"/>
                                    </a:rPr>
                                  </m:ctrlPr>
                                </m:dPr>
                                <m:e>
                                  <m:r>
                                    <a:rPr lang="es-ES" i="1">
                                      <a:latin typeface="Cambria Math" panose="02040503050406030204" pitchFamily="18" charset="0"/>
                                    </a:rPr>
                                    <m:t>5</m:t>
                                  </m:r>
                                </m:e>
                              </m:d>
                              <m:r>
                                <a:rPr lang="es-ES" i="1">
                                  <a:latin typeface="Cambria Math" panose="02040503050406030204" pitchFamily="18" charset="0"/>
                                </a:rPr>
                                <m:t>+680</m:t>
                              </m:r>
                              <m:d>
                                <m:dPr>
                                  <m:ctrlPr>
                                    <a:rPr lang="es-ES" i="1">
                                      <a:latin typeface="Cambria Math" panose="02040503050406030204" pitchFamily="18" charset="0"/>
                                    </a:rPr>
                                  </m:ctrlPr>
                                </m:dPr>
                                <m:e>
                                  <m:r>
                                    <a:rPr lang="es-ES" i="1">
                                      <a:latin typeface="Cambria Math" panose="02040503050406030204" pitchFamily="18" charset="0"/>
                                    </a:rPr>
                                    <m:t>7</m:t>
                                  </m:r>
                                </m:e>
                              </m:d>
                              <m:r>
                                <a:rPr lang="es-ES" i="1">
                                  <a:latin typeface="Cambria Math" panose="02040503050406030204" pitchFamily="18" charset="0"/>
                                </a:rPr>
                                <m:t>+1</m:t>
                              </m:r>
                              <m:r>
                                <a:rPr lang="es-CR" b="0" i="1" smtClean="0">
                                  <a:latin typeface="Cambria Math" panose="02040503050406030204" pitchFamily="18" charset="0"/>
                                </a:rPr>
                                <m:t>080</m:t>
                              </m:r>
                              <m:d>
                                <m:dPr>
                                  <m:ctrlPr>
                                    <a:rPr lang="es-ES" i="1">
                                      <a:latin typeface="Cambria Math" panose="02040503050406030204" pitchFamily="18" charset="0"/>
                                    </a:rPr>
                                  </m:ctrlPr>
                                </m:dPr>
                                <m:e>
                                  <m:r>
                                    <a:rPr lang="es-ES" i="1">
                                      <a:latin typeface="Cambria Math" panose="02040503050406030204" pitchFamily="18" charset="0"/>
                                    </a:rPr>
                                    <m:t>3</m:t>
                                  </m:r>
                                </m:e>
                              </m:d>
                              <m:r>
                                <a:rPr lang="es-ES" i="1">
                                  <a:latin typeface="Cambria Math" panose="02040503050406030204" pitchFamily="18" charset="0"/>
                                </a:rPr>
                                <m:t>+1</m:t>
                              </m:r>
                              <m:r>
                                <a:rPr lang="es-CR" b="0" i="1" smtClean="0">
                                  <a:latin typeface="Cambria Math" panose="02040503050406030204" pitchFamily="18" charset="0"/>
                                </a:rPr>
                                <m:t>250</m:t>
                              </m:r>
                              <m:d>
                                <m:dPr>
                                  <m:ctrlPr>
                                    <a:rPr lang="es-ES" i="1">
                                      <a:latin typeface="Cambria Math" panose="02040503050406030204" pitchFamily="18" charset="0"/>
                                    </a:rPr>
                                  </m:ctrlPr>
                                </m:dPr>
                                <m:e>
                                  <m:r>
                                    <a:rPr lang="es-ES" i="1">
                                      <a:latin typeface="Cambria Math" panose="02040503050406030204" pitchFamily="18" charset="0"/>
                                    </a:rPr>
                                    <m:t>1</m:t>
                                  </m:r>
                                </m:e>
                              </m:d>
                              <m:r>
                                <a:rPr lang="es-ES" i="1">
                                  <a:latin typeface="Cambria Math" panose="02040503050406030204" pitchFamily="18" charset="0"/>
                                </a:rPr>
                                <m:t>+720(</m:t>
                              </m:r>
                              <m:r>
                                <a:rPr lang="es-CR" b="0" i="1" smtClean="0">
                                  <a:latin typeface="Cambria Math" panose="02040503050406030204" pitchFamily="18" charset="0"/>
                                </a:rPr>
                                <m:t>3</m:t>
                              </m:r>
                              <m:r>
                                <a:rPr lang="es-ES" i="1">
                                  <a:latin typeface="Cambria Math" panose="02040503050406030204" pitchFamily="18" charset="0"/>
                                </a:rPr>
                                <m:t>)</m:t>
                              </m:r>
                            </m:den>
                          </m:f>
                        </m:e>
                      </m:d>
                      <m:r>
                        <a:rPr lang="es-ES" b="0" i="1" smtClean="0">
                          <a:latin typeface="Cambria Math" panose="02040503050406030204" pitchFamily="18" charset="0"/>
                        </a:rPr>
                        <m:t>∗100=</m:t>
                      </m:r>
                      <m:r>
                        <a:rPr lang="es-CR" b="0" i="1" smtClean="0">
                          <a:latin typeface="Cambria Math" panose="02040503050406030204" pitchFamily="18" charset="0"/>
                        </a:rPr>
                        <m:t>112.25</m:t>
                      </m:r>
                      <m:r>
                        <a:rPr lang="es-ES" b="0" i="1" smtClean="0">
                          <a:latin typeface="Cambria Math" panose="02040503050406030204" pitchFamily="18" charset="0"/>
                        </a:rPr>
                        <m:t>%</m:t>
                      </m:r>
                    </m:oMath>
                  </m:oMathPara>
                </a14:m>
                <a:endParaRPr lang="es-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755576" y="4509120"/>
                <a:ext cx="7696979" cy="61638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130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9912" y="6395061"/>
            <a:ext cx="4969371" cy="247892"/>
          </a:xfrm>
          <a:prstGeom prst="rect">
            <a:avLst/>
          </a:prstGeom>
          <a:effectLst>
            <a:glow rad="101600">
              <a:schemeClr val="bg1">
                <a:lumMod val="50000"/>
                <a:alpha val="60000"/>
              </a:schemeClr>
            </a:glow>
          </a:effectLst>
        </p:spPr>
      </p:pic>
      <p:pic>
        <p:nvPicPr>
          <p:cNvPr id="4" name="Picture 3"/>
          <p:cNvPicPr>
            <a:picLocks noChangeAspect="1"/>
          </p:cNvPicPr>
          <p:nvPr/>
        </p:nvPicPr>
        <p:blipFill>
          <a:blip r:embed="rId3"/>
          <a:stretch>
            <a:fillRect/>
          </a:stretch>
        </p:blipFill>
        <p:spPr>
          <a:xfrm>
            <a:off x="395536" y="260648"/>
            <a:ext cx="8524875" cy="3629025"/>
          </a:xfrm>
          <a:prstGeom prst="rect">
            <a:avLst/>
          </a:prstGeom>
        </p:spPr>
      </p:pic>
    </p:spTree>
    <p:extLst>
      <p:ext uri="{BB962C8B-B14F-4D97-AF65-F5344CB8AC3E}">
        <p14:creationId xmlns:p14="http://schemas.microsoft.com/office/powerpoint/2010/main" val="3216132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11446-CAFE-4FA2-4D6D-CBF3A2520E2A}"/>
              </a:ext>
            </a:extLst>
          </p:cNvPr>
          <p:cNvSpPr>
            <a:spLocks noGrp="1"/>
          </p:cNvSpPr>
          <p:nvPr>
            <p:ph type="title"/>
          </p:nvPr>
        </p:nvSpPr>
        <p:spPr>
          <a:xfrm>
            <a:off x="381000" y="836713"/>
            <a:ext cx="8229600" cy="576064"/>
          </a:xfrm>
        </p:spPr>
        <p:txBody>
          <a:bodyPr>
            <a:normAutofit/>
          </a:bodyPr>
          <a:lstStyle/>
          <a:p>
            <a:r>
              <a:rPr lang="es-ES_tradnl" altLang="es-MX" sz="2000" b="1" dirty="0">
                <a:solidFill>
                  <a:schemeClr val="tx2">
                    <a:lumMod val="60000"/>
                    <a:lumOff val="40000"/>
                  </a:schemeClr>
                </a:solidFill>
                <a:ea typeface="ＭＳ Ｐゴシック" panose="020B0600070205080204" pitchFamily="34" charset="-128"/>
              </a:rPr>
              <a:t>INDICES DE PRECIOS PONDERADOS</a:t>
            </a:r>
            <a:endParaRPr lang="es-ES" sz="2000" b="1" dirty="0">
              <a:solidFill>
                <a:schemeClr val="tx2">
                  <a:lumMod val="60000"/>
                  <a:lumOff val="40000"/>
                </a:schemeClr>
              </a:solidFill>
            </a:endParaRPr>
          </a:p>
        </p:txBody>
      </p:sp>
      <p:sp>
        <p:nvSpPr>
          <p:cNvPr id="4" name="Rectangle 4">
            <a:extLst>
              <a:ext uri="{FF2B5EF4-FFF2-40B4-BE49-F238E27FC236}">
                <a16:creationId xmlns:a16="http://schemas.microsoft.com/office/drawing/2014/main" id="{A417D505-D4BB-7642-068F-3FA6D8D2B6AB}"/>
              </a:ext>
            </a:extLst>
          </p:cNvPr>
          <p:cNvSpPr>
            <a:spLocks noGrp="1" noChangeArrowheads="1"/>
          </p:cNvSpPr>
          <p:nvPr>
            <p:ph sz="half" idx="1"/>
          </p:nvPr>
        </p:nvSpPr>
        <p:spPr>
          <a:xfrm>
            <a:off x="457200" y="1600200"/>
            <a:ext cx="4038600" cy="4133055"/>
          </a:xfrm>
        </p:spPr>
        <p:txBody>
          <a:bodyPr>
            <a:noAutofit/>
          </a:bodyPr>
          <a:lstStyle/>
          <a:p>
            <a:pPr marL="533400" indent="-533400" algn="ctr">
              <a:lnSpc>
                <a:spcPct val="200000"/>
              </a:lnSpc>
              <a:buFontTx/>
              <a:buNone/>
            </a:pPr>
            <a:r>
              <a:rPr lang="es-ES_tradnl" altLang="es-MX" sz="1800" dirty="0" err="1">
                <a:solidFill>
                  <a:srgbClr val="0070C0"/>
                </a:solidFill>
                <a:ea typeface="ＭＳ Ｐゴシック" panose="020B0600070205080204" pitchFamily="34" charset="-128"/>
              </a:rPr>
              <a:t>LASPEYRES</a:t>
            </a:r>
            <a:endParaRPr lang="es-ES_tradnl" altLang="es-MX" sz="1800" dirty="0">
              <a:solidFill>
                <a:srgbClr val="0070C0"/>
              </a:solidFill>
              <a:ea typeface="ＭＳ Ｐゴシック" panose="020B0600070205080204" pitchFamily="34" charset="-128"/>
            </a:endParaRPr>
          </a:p>
          <a:p>
            <a:pPr marL="533400" indent="-533400">
              <a:lnSpc>
                <a:spcPct val="200000"/>
              </a:lnSpc>
              <a:buFontTx/>
              <a:buAutoNum type="arabicPeriod"/>
            </a:pPr>
            <a:r>
              <a:rPr lang="es-ES_tradnl" altLang="es-MX" sz="1800" dirty="0">
                <a:ea typeface="ＭＳ Ｐゴシック" panose="020B0600070205080204" pitchFamily="34" charset="-128"/>
              </a:rPr>
              <a:t>Toma como ponderaciones cantidades del año base.</a:t>
            </a:r>
          </a:p>
          <a:p>
            <a:pPr marL="533400" indent="-533400">
              <a:lnSpc>
                <a:spcPct val="200000"/>
              </a:lnSpc>
              <a:buFontTx/>
              <a:buAutoNum type="arabicPeriod"/>
            </a:pPr>
            <a:r>
              <a:rPr lang="es-ES_tradnl" altLang="es-MX" sz="1800" dirty="0">
                <a:ea typeface="ＭＳ Ｐゴシック" panose="020B0600070205080204" pitchFamily="34" charset="-128"/>
              </a:rPr>
              <a:t>Se pueden hacer comparaciones entre años diferente a la base.</a:t>
            </a:r>
          </a:p>
          <a:p>
            <a:pPr marL="533400" indent="-533400">
              <a:lnSpc>
                <a:spcPct val="200000"/>
              </a:lnSpc>
              <a:buFontTx/>
              <a:buAutoNum type="arabicPeriod"/>
            </a:pPr>
            <a:r>
              <a:rPr lang="es-ES_tradnl" altLang="es-MX" sz="1800" dirty="0">
                <a:ea typeface="ＭＳ Ｐゴシック" panose="020B0600070205080204" pitchFamily="34" charset="-128"/>
              </a:rPr>
              <a:t>La canasta utilizada se desactualiza con el paso del tiempo.</a:t>
            </a:r>
          </a:p>
          <a:p>
            <a:pPr marL="533400" indent="-533400">
              <a:lnSpc>
                <a:spcPct val="200000"/>
              </a:lnSpc>
              <a:buFontTx/>
              <a:buAutoNum type="arabicPeriod"/>
            </a:pPr>
            <a:endParaRPr lang="es-ES_tradnl" altLang="es-MX" sz="1800" dirty="0">
              <a:ea typeface="ＭＳ Ｐゴシック" panose="020B0600070205080204" pitchFamily="34" charset="-128"/>
            </a:endParaRPr>
          </a:p>
        </p:txBody>
      </p:sp>
      <p:sp>
        <p:nvSpPr>
          <p:cNvPr id="5" name="Rectangle 5">
            <a:extLst>
              <a:ext uri="{FF2B5EF4-FFF2-40B4-BE49-F238E27FC236}">
                <a16:creationId xmlns:a16="http://schemas.microsoft.com/office/drawing/2014/main" id="{CA1A3B71-B3F8-61AC-4A59-81FD9CDA4EC3}"/>
              </a:ext>
            </a:extLst>
          </p:cNvPr>
          <p:cNvSpPr txBox="1">
            <a:spLocks noChangeArrowheads="1"/>
          </p:cNvSpPr>
          <p:nvPr/>
        </p:nvSpPr>
        <p:spPr>
          <a:xfrm>
            <a:off x="4648200" y="1600200"/>
            <a:ext cx="4244280" cy="406104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algn="ctr">
              <a:lnSpc>
                <a:spcPct val="200000"/>
              </a:lnSpc>
              <a:buFontTx/>
              <a:buNone/>
            </a:pPr>
            <a:r>
              <a:rPr lang="es-ES_tradnl" altLang="es-MX" sz="1800" dirty="0">
                <a:solidFill>
                  <a:srgbClr val="0070C0"/>
                </a:solidFill>
                <a:ea typeface="ＭＳ Ｐゴシック" panose="020B0600070205080204" pitchFamily="34" charset="-128"/>
              </a:rPr>
              <a:t>PAASCHE</a:t>
            </a:r>
          </a:p>
          <a:p>
            <a:pPr marL="533400" indent="-533400">
              <a:lnSpc>
                <a:spcPct val="200000"/>
              </a:lnSpc>
              <a:buFontTx/>
              <a:buAutoNum type="arabicPeriod"/>
            </a:pPr>
            <a:r>
              <a:rPr lang="es-ES_tradnl" altLang="es-MX" sz="1800" dirty="0">
                <a:ea typeface="ＭＳ Ｐゴシック" panose="020B0600070205080204" pitchFamily="34" charset="-128"/>
              </a:rPr>
              <a:t>Toma como ponderaciones cantidades del año de interés</a:t>
            </a:r>
          </a:p>
          <a:p>
            <a:pPr marL="533400" indent="-533400">
              <a:lnSpc>
                <a:spcPct val="200000"/>
              </a:lnSpc>
              <a:buFontTx/>
              <a:buAutoNum type="arabicPeriod"/>
            </a:pPr>
            <a:r>
              <a:rPr lang="es-ES_tradnl" altLang="es-MX" sz="1800" dirty="0">
                <a:ea typeface="ＭＳ Ｐゴシック" panose="020B0600070205080204" pitchFamily="34" charset="-128"/>
              </a:rPr>
              <a:t>No se pueden hacer comparaciones entre años diferentes a la base</a:t>
            </a:r>
          </a:p>
          <a:p>
            <a:pPr marL="533400" indent="-533400">
              <a:lnSpc>
                <a:spcPct val="200000"/>
              </a:lnSpc>
              <a:buFontTx/>
              <a:buAutoNum type="arabicPeriod"/>
            </a:pPr>
            <a:r>
              <a:rPr lang="es-ES_tradnl" altLang="es-MX" sz="1800" dirty="0">
                <a:ea typeface="ＭＳ Ｐゴシック" panose="020B0600070205080204" pitchFamily="34" charset="-128"/>
              </a:rPr>
              <a:t>Mantiene actualizadas las estructuras de consumo</a:t>
            </a:r>
            <a:endParaRPr lang="es-ES" altLang="es-MX" sz="1800" dirty="0">
              <a:ea typeface="ＭＳ Ｐゴシック" panose="020B0600070205080204" pitchFamily="34" charset="-128"/>
            </a:endParaRPr>
          </a:p>
        </p:txBody>
      </p:sp>
    </p:spTree>
    <p:extLst>
      <p:ext uri="{BB962C8B-B14F-4D97-AF65-F5344CB8AC3E}">
        <p14:creationId xmlns:p14="http://schemas.microsoft.com/office/powerpoint/2010/main" val="1502506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39752" y="548680"/>
            <a:ext cx="3953165" cy="461665"/>
          </a:xfrm>
          <a:prstGeom prst="rect">
            <a:avLst/>
          </a:prstGeom>
          <a:noFill/>
        </p:spPr>
        <p:txBody>
          <a:bodyPr wrap="square" rtlCol="0">
            <a:spAutoFit/>
          </a:bodyPr>
          <a:lstStyle/>
          <a:p>
            <a:pPr algn="ctr"/>
            <a:r>
              <a:rPr lang="es-ES" sz="2400" dirty="0">
                <a:ln w="0"/>
                <a:effectLst>
                  <a:outerShdw blurRad="38100" dist="25400" dir="5400000" algn="ctr" rotWithShape="0">
                    <a:srgbClr val="6E747A">
                      <a:alpha val="43000"/>
                    </a:srgbClr>
                  </a:outerShdw>
                </a:effectLst>
                <a:latin typeface="Eras Bold ITC" panose="020B0907030504020204" pitchFamily="34" charset="0"/>
              </a:rPr>
              <a:t>Valor Deflactado</a:t>
            </a:r>
          </a:p>
        </p:txBody>
      </p:sp>
      <mc:AlternateContent xmlns:mc="http://schemas.openxmlformats.org/markup-compatibility/2006" xmlns:a14="http://schemas.microsoft.com/office/drawing/2010/main">
        <mc:Choice Requires="a14">
          <p:sp>
            <p:nvSpPr>
              <p:cNvPr id="4" name="CuadroTexto 3"/>
              <p:cNvSpPr txBox="1"/>
              <p:nvPr/>
            </p:nvSpPr>
            <p:spPr>
              <a:xfrm>
                <a:off x="2123728" y="3161703"/>
                <a:ext cx="4608512" cy="402995"/>
              </a:xfrm>
              <a:prstGeom prst="rect">
                <a:avLst/>
              </a:prstGeom>
              <a:noFill/>
            </p:spPr>
            <p:txBody>
              <a:bodyPr wrap="square" lIns="0" tIns="0" rIns="0" bIns="0" rtlCol="0">
                <a:spAutoFit/>
              </a:bodyPr>
              <a:lstStyle/>
              <a:p>
                <a14:m>
                  <m:oMath xmlns:m="http://schemas.openxmlformats.org/officeDocument/2006/math">
                    <m:r>
                      <a:rPr lang="es-ES" b="0" i="1" smtClean="0">
                        <a:latin typeface="Cambria Math" panose="02040503050406030204" pitchFamily="18" charset="0"/>
                      </a:rPr>
                      <m:t>𝑉𝑎𝑙𝑜𝑟</m:t>
                    </m:r>
                    <m:r>
                      <a:rPr lang="es-ES" b="0" i="1" smtClean="0">
                        <a:latin typeface="Cambria Math" panose="02040503050406030204" pitchFamily="18" charset="0"/>
                      </a:rPr>
                      <m:t> </m:t>
                    </m:r>
                    <m:r>
                      <a:rPr lang="es-ES" b="0" i="1" smtClean="0">
                        <a:latin typeface="Cambria Math" panose="02040503050406030204" pitchFamily="18" charset="0"/>
                      </a:rPr>
                      <m:t>𝑑𝑒𝑓𝑙𝑎𝑐𝑡𝑎𝑑𝑜</m:t>
                    </m:r>
                    <m:r>
                      <a:rPr lang="es-ES" b="0" i="1" smtClean="0">
                        <a:latin typeface="Cambria Math" panose="02040503050406030204" pitchFamily="18" charset="0"/>
                      </a:rPr>
                      <m:t>= </m:t>
                    </m:r>
                    <m:f>
                      <m:fPr>
                        <m:ctrlPr>
                          <a:rPr lang="es-ES" b="0" i="1" smtClean="0">
                            <a:latin typeface="Cambria Math" panose="02040503050406030204" pitchFamily="18" charset="0"/>
                          </a:rPr>
                        </m:ctrlPr>
                      </m:fPr>
                      <m:num>
                        <m:r>
                          <a:rPr lang="es-ES" b="0" i="1" smtClean="0">
                            <a:latin typeface="Cambria Math" panose="02040503050406030204" pitchFamily="18" charset="0"/>
                          </a:rPr>
                          <m:t>𝑉𝑎𝑙𝑜𝑟</m:t>
                        </m:r>
                        <m:r>
                          <a:rPr lang="es-ES" b="0" i="1" smtClean="0">
                            <a:latin typeface="Cambria Math" panose="02040503050406030204" pitchFamily="18" charset="0"/>
                          </a:rPr>
                          <m:t> </m:t>
                        </m:r>
                        <m:r>
                          <a:rPr lang="es-CR" b="0" i="1" smtClean="0">
                            <a:latin typeface="Cambria Math" panose="02040503050406030204" pitchFamily="18" charset="0"/>
                          </a:rPr>
                          <m:t>𝑁</m:t>
                        </m:r>
                        <m:r>
                          <a:rPr lang="es-ES" b="0" i="1" smtClean="0">
                            <a:latin typeface="Cambria Math" panose="02040503050406030204" pitchFamily="18" charset="0"/>
                          </a:rPr>
                          <m:t>𝑜𝑚𝑖𝑛𝑎𝑙</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m:t>
                        </m:r>
                      </m:num>
                      <m:den>
                        <m:r>
                          <a:rPr lang="es-ES" b="0" i="1" smtClean="0">
                            <a:latin typeface="Cambria Math" panose="02040503050406030204" pitchFamily="18" charset="0"/>
                          </a:rPr>
                          <m:t>Í</m:t>
                        </m:r>
                        <m:r>
                          <a:rPr lang="es-ES" b="0" i="1" smtClean="0">
                            <a:latin typeface="Cambria Math" panose="02040503050406030204" pitchFamily="18" charset="0"/>
                          </a:rPr>
                          <m:t>𝑛𝑑𝑖𝑐𝑒</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𝑃𝑟𝑒𝑐𝑖𝑜𝑠</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m:t>
                        </m:r>
                      </m:den>
                    </m:f>
                    <m:r>
                      <a:rPr lang="es-CR" b="0" i="0" smtClean="0">
                        <a:latin typeface="Cambria Math" panose="02040503050406030204" pitchFamily="18" charset="0"/>
                      </a:rPr>
                      <m:t>∗</m:t>
                    </m:r>
                  </m:oMath>
                </a14:m>
                <a:r>
                  <a:rPr lang="es-ES" dirty="0"/>
                  <a:t> 100</a:t>
                </a:r>
              </a:p>
            </p:txBody>
          </p:sp>
        </mc:Choice>
        <mc:Fallback xmlns="">
          <p:sp>
            <p:nvSpPr>
              <p:cNvPr id="4" name="CuadroTexto 3"/>
              <p:cNvSpPr txBox="1">
                <a:spLocks noRot="1" noChangeAspect="1" noMove="1" noResize="1" noEditPoints="1" noAdjustHandles="1" noChangeArrowheads="1" noChangeShapeType="1" noTextEdit="1"/>
              </p:cNvSpPr>
              <p:nvPr/>
            </p:nvSpPr>
            <p:spPr>
              <a:xfrm>
                <a:off x="2123728" y="3161703"/>
                <a:ext cx="4608512" cy="402995"/>
              </a:xfrm>
              <a:prstGeom prst="rect">
                <a:avLst/>
              </a:prstGeom>
              <a:blipFill rotWithShape="0">
                <a:blip r:embed="rId2"/>
                <a:stretch>
                  <a:fillRect l="-1852" t="-1515" b="-21212"/>
                </a:stretch>
              </a:blipFill>
            </p:spPr>
            <p:txBody>
              <a:bodyPr/>
              <a:lstStyle/>
              <a:p>
                <a:r>
                  <a:rPr lang="en-US">
                    <a:noFill/>
                  </a:rPr>
                  <a:t> </a:t>
                </a:r>
              </a:p>
            </p:txBody>
          </p:sp>
        </mc:Fallback>
      </mc:AlternateContent>
      <p:sp>
        <p:nvSpPr>
          <p:cNvPr id="8" name="CuadroTexto 7"/>
          <p:cNvSpPr txBox="1"/>
          <p:nvPr/>
        </p:nvSpPr>
        <p:spPr>
          <a:xfrm>
            <a:off x="1043608" y="1412777"/>
            <a:ext cx="7380820" cy="1200328"/>
          </a:xfrm>
          <a:prstGeom prst="rect">
            <a:avLst/>
          </a:prstGeom>
          <a:noFill/>
        </p:spPr>
        <p:txBody>
          <a:bodyPr wrap="square" rtlCol="0">
            <a:spAutoFit/>
          </a:bodyPr>
          <a:lstStyle/>
          <a:p>
            <a:pPr algn="just"/>
            <a:r>
              <a:rPr lang="es-ES" dirty="0"/>
              <a:t>Transformar una magnitud económica expresada en términos monetarios a precios corrientes en otra magnitud expresada también en términos monetarios, pero a precios del año base. </a:t>
            </a:r>
            <a:r>
              <a:rPr lang="es-ES" b="1" dirty="0"/>
              <a:t>Eliminar del valor el efecto de la inflación o subida de precios.</a:t>
            </a:r>
            <a:endParaRPr lang="es-ES" dirty="0"/>
          </a:p>
        </p:txBody>
      </p:sp>
      <p:sp>
        <p:nvSpPr>
          <p:cNvPr id="5" name="CuadroTexto 4"/>
          <p:cNvSpPr txBox="1"/>
          <p:nvPr/>
        </p:nvSpPr>
        <p:spPr>
          <a:xfrm>
            <a:off x="863588" y="4149080"/>
            <a:ext cx="7560840" cy="1077218"/>
          </a:xfrm>
          <a:prstGeom prst="rect">
            <a:avLst/>
          </a:prstGeom>
          <a:noFill/>
        </p:spPr>
        <p:txBody>
          <a:bodyPr wrap="square" rtlCol="0">
            <a:spAutoFit/>
          </a:bodyPr>
          <a:lstStyle/>
          <a:p>
            <a:pPr algn="just"/>
            <a:r>
              <a:rPr lang="es-ES" sz="1600" dirty="0"/>
              <a:t>Asuma que el monto del salario mensual promedio de los profesores de secundaria en junio del 2019  fue de 750 685 colones. Además se tiene la siguiente serie de índices de precios al consumidor (IPC) de Costa Rica. </a:t>
            </a:r>
            <a:r>
              <a:rPr lang="es-ES" sz="1600" b="1" dirty="0"/>
              <a:t>Deflacte los salarios para expresarlo en colones de junio de 2015.</a:t>
            </a:r>
          </a:p>
        </p:txBody>
      </p:sp>
      <p:pic>
        <p:nvPicPr>
          <p:cNvPr id="3" name="Picture 2"/>
          <p:cNvPicPr>
            <a:picLocks noChangeAspect="1"/>
          </p:cNvPicPr>
          <p:nvPr/>
        </p:nvPicPr>
        <p:blipFill>
          <a:blip r:embed="rId3"/>
          <a:stretch>
            <a:fillRect/>
          </a:stretch>
        </p:blipFill>
        <p:spPr>
          <a:xfrm>
            <a:off x="7070737" y="172309"/>
            <a:ext cx="1353691" cy="1039251"/>
          </a:xfrm>
          <a:prstGeom prst="rect">
            <a:avLst/>
          </a:prstGeom>
        </p:spPr>
      </p:pic>
      <p:pic>
        <p:nvPicPr>
          <p:cNvPr id="7" name="Picture 6">
            <a:extLst>
              <a:ext uri="{FF2B5EF4-FFF2-40B4-BE49-F238E27FC236}">
                <a16:creationId xmlns:a16="http://schemas.microsoft.com/office/drawing/2014/main" id="{8F3A382D-1149-43EE-A55B-CC597EE4B9DA}"/>
              </a:ext>
            </a:extLst>
          </p:cNvPr>
          <p:cNvPicPr>
            <a:picLocks noChangeAspect="1"/>
          </p:cNvPicPr>
          <p:nvPr/>
        </p:nvPicPr>
        <p:blipFill>
          <a:blip r:embed="rId4"/>
          <a:stretch>
            <a:fillRect/>
          </a:stretch>
        </p:blipFill>
        <p:spPr>
          <a:xfrm>
            <a:off x="4244326" y="6237312"/>
            <a:ext cx="4767068" cy="453527"/>
          </a:xfrm>
          <a:prstGeom prst="rect">
            <a:avLst/>
          </a:prstGeom>
          <a:effectLst>
            <a:glow rad="279400">
              <a:srgbClr val="FF0000">
                <a:alpha val="30000"/>
              </a:srgbClr>
            </a:glow>
            <a:reflection endPos="0" dist="50800" dir="5400000" sy="-100000" algn="bl" rotWithShape="0"/>
          </a:effectLst>
        </p:spPr>
      </p:pic>
    </p:spTree>
    <p:extLst>
      <p:ext uri="{BB962C8B-B14F-4D97-AF65-F5344CB8AC3E}">
        <p14:creationId xmlns:p14="http://schemas.microsoft.com/office/powerpoint/2010/main" val="129003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pPr algn="l"/>
            <a:r>
              <a:rPr lang="es-CR" sz="2000" dirty="0"/>
              <a:t>Poder Adquisitivo</a:t>
            </a:r>
          </a:p>
        </p:txBody>
      </p:sp>
      <p:sp>
        <p:nvSpPr>
          <p:cNvPr id="3" name="2 Marcador de contenido"/>
          <p:cNvSpPr>
            <a:spLocks noGrp="1"/>
          </p:cNvSpPr>
          <p:nvPr>
            <p:ph idx="1"/>
          </p:nvPr>
        </p:nvSpPr>
        <p:spPr>
          <a:xfrm>
            <a:off x="457200" y="1600201"/>
            <a:ext cx="8229600" cy="3124944"/>
          </a:xfrm>
        </p:spPr>
        <p:txBody>
          <a:bodyPr>
            <a:normAutofit/>
          </a:bodyPr>
          <a:lstStyle/>
          <a:p>
            <a:pPr marL="0" indent="0">
              <a:buNone/>
            </a:pPr>
            <a:r>
              <a:rPr lang="es-CR" sz="1800" dirty="0"/>
              <a:t>Poder Adquisitivo       =  </a:t>
            </a:r>
            <a:r>
              <a:rPr lang="es-CR" sz="1800" u="sng" dirty="0"/>
              <a:t>             1               </a:t>
            </a:r>
            <a:r>
              <a:rPr lang="es-CR" sz="1800" dirty="0"/>
              <a:t>x 100</a:t>
            </a:r>
          </a:p>
          <a:p>
            <a:pPr marL="0" indent="0">
              <a:buNone/>
            </a:pPr>
            <a:r>
              <a:rPr lang="es-CR" sz="1800" dirty="0"/>
              <a:t>       del Dinero                 Índice de Precios</a:t>
            </a:r>
          </a:p>
          <a:p>
            <a:pPr marL="0" indent="0">
              <a:buNone/>
            </a:pPr>
            <a:endParaRPr lang="es-CR" sz="1800" dirty="0"/>
          </a:p>
          <a:p>
            <a:pPr marL="0" indent="0">
              <a:buNone/>
            </a:pPr>
            <a:r>
              <a:rPr lang="es-CR" sz="1800" dirty="0"/>
              <a:t>Ejemplo</a:t>
            </a:r>
          </a:p>
          <a:p>
            <a:pPr marL="0" indent="0">
              <a:buNone/>
            </a:pPr>
            <a:r>
              <a:rPr lang="es-CR" sz="1800" dirty="0"/>
              <a:t>             1/110 = 0.909% </a:t>
            </a:r>
          </a:p>
          <a:p>
            <a:pPr marL="0" indent="0">
              <a:buNone/>
            </a:pPr>
            <a:endParaRPr lang="es-CR" sz="1800" dirty="0"/>
          </a:p>
          <a:p>
            <a:pPr marL="0" indent="0" algn="just">
              <a:buNone/>
            </a:pPr>
            <a:r>
              <a:rPr lang="es-CR" sz="1800" dirty="0"/>
              <a:t>Lo que implica que el poder adquisitivo del colón se redujo a 0.909 céntimos por cada colon. </a:t>
            </a:r>
          </a:p>
          <a:p>
            <a:pPr marL="0" indent="0" algn="just">
              <a:buNone/>
            </a:pPr>
            <a:r>
              <a:rPr lang="es-CR" sz="1800" dirty="0"/>
              <a:t>O bien lo que antes se compraba con 0.909 céntimos ahora se compra con un colón.</a:t>
            </a:r>
          </a:p>
        </p:txBody>
      </p:sp>
    </p:spTree>
    <p:extLst>
      <p:ext uri="{BB962C8B-B14F-4D97-AF65-F5344CB8AC3E}">
        <p14:creationId xmlns:p14="http://schemas.microsoft.com/office/powerpoint/2010/main" val="302106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95274"/>
            <a:ext cx="8229600" cy="778098"/>
          </a:xfrm>
        </p:spPr>
        <p:txBody>
          <a:bodyPr>
            <a:normAutofit/>
          </a:bodyPr>
          <a:lstStyle/>
          <a:p>
            <a:pPr algn="l"/>
            <a:r>
              <a:rPr lang="es-CR" sz="2400" b="1" dirty="0">
                <a:solidFill>
                  <a:schemeClr val="tx2">
                    <a:lumMod val="40000"/>
                    <a:lumOff val="60000"/>
                  </a:schemeClr>
                </a:solidFill>
              </a:rPr>
              <a:t>Salarios Reales o Deflactados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8441116"/>
              </p:ext>
            </p:extLst>
          </p:nvPr>
        </p:nvGraphicFramePr>
        <p:xfrm>
          <a:off x="457200" y="1600200"/>
          <a:ext cx="8229600" cy="192990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s-CR" sz="1800" dirty="0"/>
                        <a:t>Año</a:t>
                      </a:r>
                    </a:p>
                  </a:txBody>
                  <a:tcPr/>
                </a:tc>
                <a:tc>
                  <a:txBody>
                    <a:bodyPr/>
                    <a:lstStyle/>
                    <a:p>
                      <a:r>
                        <a:rPr lang="es-CR" sz="1800" dirty="0"/>
                        <a:t>Salario Nominal</a:t>
                      </a:r>
                    </a:p>
                  </a:txBody>
                  <a:tcPr/>
                </a:tc>
                <a:tc>
                  <a:txBody>
                    <a:bodyPr/>
                    <a:lstStyle/>
                    <a:p>
                      <a:r>
                        <a:rPr lang="es-CR" sz="1800" dirty="0"/>
                        <a:t>Índice de Precios</a:t>
                      </a:r>
                    </a:p>
                  </a:txBody>
                  <a:tcPr/>
                </a:tc>
                <a:tc>
                  <a:txBody>
                    <a:bodyPr/>
                    <a:lstStyle/>
                    <a:p>
                      <a:r>
                        <a:rPr lang="es-CR" sz="1800" dirty="0"/>
                        <a:t>Salario Real</a:t>
                      </a:r>
                    </a:p>
                  </a:txBody>
                  <a:tcPr/>
                </a:tc>
                <a:extLst>
                  <a:ext uri="{0D108BD9-81ED-4DB2-BD59-A6C34878D82A}">
                    <a16:rowId xmlns:a16="http://schemas.microsoft.com/office/drawing/2014/main" val="10000"/>
                  </a:ext>
                </a:extLst>
              </a:tr>
              <a:tr h="446544">
                <a:tc>
                  <a:txBody>
                    <a:bodyPr/>
                    <a:lstStyle/>
                    <a:p>
                      <a:pPr algn="ctr"/>
                      <a:r>
                        <a:rPr lang="es-CR" sz="1800" dirty="0"/>
                        <a:t>2018</a:t>
                      </a:r>
                    </a:p>
                  </a:txBody>
                  <a:tcPr/>
                </a:tc>
                <a:tc>
                  <a:txBody>
                    <a:bodyPr/>
                    <a:lstStyle/>
                    <a:p>
                      <a:pPr algn="ctr"/>
                      <a:r>
                        <a:rPr lang="es-CR" sz="1800" dirty="0"/>
                        <a:t>130 000</a:t>
                      </a:r>
                    </a:p>
                  </a:txBody>
                  <a:tcPr/>
                </a:tc>
                <a:tc>
                  <a:txBody>
                    <a:bodyPr/>
                    <a:lstStyle/>
                    <a:p>
                      <a:pPr algn="ctr"/>
                      <a:r>
                        <a:rPr lang="es-CR" sz="1800" b="1" dirty="0"/>
                        <a:t>95</a:t>
                      </a:r>
                    </a:p>
                  </a:txBody>
                  <a:tcPr/>
                </a:tc>
                <a:tc>
                  <a:txBody>
                    <a:bodyPr/>
                    <a:lstStyle/>
                    <a:p>
                      <a:endParaRPr lang="es-CR" sz="1800" dirty="0"/>
                    </a:p>
                  </a:txBody>
                  <a:tcPr/>
                </a:tc>
                <a:extLst>
                  <a:ext uri="{0D108BD9-81ED-4DB2-BD59-A6C34878D82A}">
                    <a16:rowId xmlns:a16="http://schemas.microsoft.com/office/drawing/2014/main" val="10001"/>
                  </a:ext>
                </a:extLst>
              </a:tr>
              <a:tr h="370840">
                <a:tc>
                  <a:txBody>
                    <a:bodyPr/>
                    <a:lstStyle/>
                    <a:p>
                      <a:pPr algn="ctr"/>
                      <a:r>
                        <a:rPr lang="es-CR" sz="1800" dirty="0"/>
                        <a:t>2019</a:t>
                      </a:r>
                    </a:p>
                  </a:txBody>
                  <a:tcPr/>
                </a:tc>
                <a:tc>
                  <a:txBody>
                    <a:bodyPr/>
                    <a:lstStyle/>
                    <a:p>
                      <a:pPr algn="ctr"/>
                      <a:r>
                        <a:rPr lang="es-CR" sz="1800" dirty="0"/>
                        <a:t>150 000</a:t>
                      </a:r>
                    </a:p>
                  </a:txBody>
                  <a:tcPr/>
                </a:tc>
                <a:tc>
                  <a:txBody>
                    <a:bodyPr/>
                    <a:lstStyle/>
                    <a:p>
                      <a:pPr algn="ctr"/>
                      <a:r>
                        <a:rPr lang="es-CR" sz="1800" b="1" dirty="0"/>
                        <a:t> 100</a:t>
                      </a:r>
                    </a:p>
                  </a:txBody>
                  <a:tcPr/>
                </a:tc>
                <a:tc>
                  <a:txBody>
                    <a:bodyPr/>
                    <a:lstStyle/>
                    <a:p>
                      <a:endParaRPr lang="es-CR" sz="1800"/>
                    </a:p>
                  </a:txBody>
                  <a:tcPr/>
                </a:tc>
                <a:extLst>
                  <a:ext uri="{0D108BD9-81ED-4DB2-BD59-A6C34878D82A}">
                    <a16:rowId xmlns:a16="http://schemas.microsoft.com/office/drawing/2014/main" val="10002"/>
                  </a:ext>
                </a:extLst>
              </a:tr>
              <a:tr h="370840">
                <a:tc>
                  <a:txBody>
                    <a:bodyPr/>
                    <a:lstStyle/>
                    <a:p>
                      <a:pPr algn="ctr"/>
                      <a:r>
                        <a:rPr lang="es-CR" sz="1800" dirty="0"/>
                        <a:t>2020</a:t>
                      </a:r>
                    </a:p>
                  </a:txBody>
                  <a:tcPr/>
                </a:tc>
                <a:tc>
                  <a:txBody>
                    <a:bodyPr/>
                    <a:lstStyle/>
                    <a:p>
                      <a:pPr algn="ctr"/>
                      <a:r>
                        <a:rPr lang="es-CR" sz="1800" dirty="0"/>
                        <a:t>200 000</a:t>
                      </a:r>
                    </a:p>
                  </a:txBody>
                  <a:tcPr/>
                </a:tc>
                <a:tc>
                  <a:txBody>
                    <a:bodyPr/>
                    <a:lstStyle/>
                    <a:p>
                      <a:pPr algn="ctr"/>
                      <a:r>
                        <a:rPr lang="es-CR" sz="1800" b="1" dirty="0"/>
                        <a:t> 110</a:t>
                      </a:r>
                    </a:p>
                  </a:txBody>
                  <a:tcPr/>
                </a:tc>
                <a:tc>
                  <a:txBody>
                    <a:bodyPr/>
                    <a:lstStyle/>
                    <a:p>
                      <a:endParaRPr lang="es-CR"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pPr algn="ctr"/>
                      <a:r>
                        <a:rPr lang="es-CR" sz="1800" dirty="0"/>
                        <a:t>2021</a:t>
                      </a:r>
                    </a:p>
                  </a:txBody>
                  <a:tcPr/>
                </a:tc>
                <a:tc>
                  <a:txBody>
                    <a:bodyPr/>
                    <a:lstStyle/>
                    <a:p>
                      <a:pPr algn="ctr"/>
                      <a:r>
                        <a:rPr lang="es-CR" sz="1800" dirty="0"/>
                        <a:t>220 000</a:t>
                      </a:r>
                    </a:p>
                  </a:txBody>
                  <a:tcPr/>
                </a:tc>
                <a:tc>
                  <a:txBody>
                    <a:bodyPr/>
                    <a:lstStyle/>
                    <a:p>
                      <a:pPr algn="ctr"/>
                      <a:r>
                        <a:rPr lang="es-CR" sz="1800" b="1" dirty="0"/>
                        <a:t> 120</a:t>
                      </a:r>
                    </a:p>
                  </a:txBody>
                  <a:tcPr/>
                </a:tc>
                <a:tc>
                  <a:txBody>
                    <a:bodyPr/>
                    <a:lstStyle/>
                    <a:p>
                      <a:endParaRPr lang="es-CR" sz="1800" dirty="0"/>
                    </a:p>
                  </a:txBody>
                  <a:tcPr/>
                </a:tc>
                <a:extLst>
                  <a:ext uri="{0D108BD9-81ED-4DB2-BD59-A6C34878D82A}">
                    <a16:rowId xmlns:a16="http://schemas.microsoft.com/office/drawing/2014/main" val="10004"/>
                  </a:ext>
                </a:extLst>
              </a:tr>
            </a:tbl>
          </a:graphicData>
        </a:graphic>
      </p:graphicFrame>
      <p:sp>
        <p:nvSpPr>
          <p:cNvPr id="5" name="4 CuadroTexto"/>
          <p:cNvSpPr txBox="1"/>
          <p:nvPr/>
        </p:nvSpPr>
        <p:spPr>
          <a:xfrm>
            <a:off x="647564" y="4049693"/>
            <a:ext cx="7848872" cy="1477328"/>
          </a:xfrm>
          <a:prstGeom prst="rect">
            <a:avLst/>
          </a:prstGeom>
          <a:noFill/>
        </p:spPr>
        <p:txBody>
          <a:bodyPr wrap="square" rtlCol="0">
            <a:spAutoFit/>
          </a:bodyPr>
          <a:lstStyle/>
          <a:p>
            <a:r>
              <a:rPr lang="es-CR" dirty="0"/>
              <a:t>Cálculo</a:t>
            </a:r>
          </a:p>
          <a:p>
            <a:endParaRPr lang="es-CR" dirty="0"/>
          </a:p>
          <a:p>
            <a:r>
              <a:rPr lang="es-CR" dirty="0"/>
              <a:t>Salario Real 2018= (130 000 / 95) x 100 = 136 842</a:t>
            </a:r>
          </a:p>
          <a:p>
            <a:r>
              <a:rPr lang="es-CR" dirty="0"/>
              <a:t>Salario Real 2021= ( 220 000 / 120) x 100 = 183 333</a:t>
            </a:r>
          </a:p>
          <a:p>
            <a:endParaRPr lang="es-CR" dirty="0"/>
          </a:p>
        </p:txBody>
      </p:sp>
      <p:sp>
        <p:nvSpPr>
          <p:cNvPr id="6" name="5 CuadroTexto"/>
          <p:cNvSpPr txBox="1"/>
          <p:nvPr/>
        </p:nvSpPr>
        <p:spPr>
          <a:xfrm>
            <a:off x="6660232" y="2996952"/>
            <a:ext cx="1872208" cy="800219"/>
          </a:xfrm>
          <a:prstGeom prst="rect">
            <a:avLst/>
          </a:prstGeom>
          <a:noFill/>
        </p:spPr>
        <p:txBody>
          <a:bodyPr wrap="square" rtlCol="0">
            <a:spAutoFit/>
          </a:bodyPr>
          <a:lstStyle/>
          <a:p>
            <a:r>
              <a:rPr lang="es-CR" sz="2800" dirty="0">
                <a:solidFill>
                  <a:schemeClr val="dk1"/>
                </a:solidFill>
              </a:rPr>
              <a:t>181 818</a:t>
            </a:r>
          </a:p>
          <a:p>
            <a:endParaRPr lang="es-CR" dirty="0"/>
          </a:p>
        </p:txBody>
      </p:sp>
    </p:spTree>
    <p:extLst>
      <p:ext uri="{BB962C8B-B14F-4D97-AF65-F5344CB8AC3E}">
        <p14:creationId xmlns:p14="http://schemas.microsoft.com/office/powerpoint/2010/main" val="26412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p:cTn id="1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anim calcmode="lin" valueType="num">
                                      <p:cBhvr>
                                        <p:cTn id="20"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762805721"/>
              </p:ext>
            </p:extLst>
          </p:nvPr>
        </p:nvGraphicFramePr>
        <p:xfrm>
          <a:off x="594777" y="1312617"/>
          <a:ext cx="6768753" cy="1112520"/>
        </p:xfrm>
        <a:graphic>
          <a:graphicData uri="http://schemas.openxmlformats.org/drawingml/2006/table">
            <a:tbl>
              <a:tblPr firstRow="1" bandRow="1">
                <a:tableStyleId>{5C22544A-7EE6-4342-B048-85BDC9FD1C3A}</a:tableStyleId>
              </a:tblPr>
              <a:tblGrid>
                <a:gridCol w="2256251">
                  <a:extLst>
                    <a:ext uri="{9D8B030D-6E8A-4147-A177-3AD203B41FA5}">
                      <a16:colId xmlns:a16="http://schemas.microsoft.com/office/drawing/2014/main" val="20000"/>
                    </a:ext>
                  </a:extLst>
                </a:gridCol>
                <a:gridCol w="2256251">
                  <a:extLst>
                    <a:ext uri="{9D8B030D-6E8A-4147-A177-3AD203B41FA5}">
                      <a16:colId xmlns:a16="http://schemas.microsoft.com/office/drawing/2014/main" val="20001"/>
                    </a:ext>
                  </a:extLst>
                </a:gridCol>
                <a:gridCol w="2256251">
                  <a:extLst>
                    <a:ext uri="{9D8B030D-6E8A-4147-A177-3AD203B41FA5}">
                      <a16:colId xmlns:a16="http://schemas.microsoft.com/office/drawing/2014/main" val="20002"/>
                    </a:ext>
                  </a:extLst>
                </a:gridCol>
              </a:tblGrid>
              <a:tr h="370840">
                <a:tc>
                  <a:txBody>
                    <a:bodyPr/>
                    <a:lstStyle/>
                    <a:p>
                      <a:pPr algn="ctr"/>
                      <a:r>
                        <a:rPr lang="es-CR" sz="1800" dirty="0"/>
                        <a:t>Año</a:t>
                      </a:r>
                    </a:p>
                  </a:txBody>
                  <a:tcPr/>
                </a:tc>
                <a:tc>
                  <a:txBody>
                    <a:bodyPr/>
                    <a:lstStyle/>
                    <a:p>
                      <a:pPr algn="ctr"/>
                      <a:r>
                        <a:rPr lang="es-CR" sz="1800" dirty="0"/>
                        <a:t>Gasto</a:t>
                      </a:r>
                    </a:p>
                  </a:txBody>
                  <a:tcPr/>
                </a:tc>
                <a:tc>
                  <a:txBody>
                    <a:bodyPr/>
                    <a:lstStyle/>
                    <a:p>
                      <a:pPr algn="ctr"/>
                      <a:r>
                        <a:rPr lang="es-CR" sz="1800" dirty="0"/>
                        <a:t>Índice Precios</a:t>
                      </a:r>
                    </a:p>
                  </a:txBody>
                  <a:tcPr/>
                </a:tc>
                <a:extLst>
                  <a:ext uri="{0D108BD9-81ED-4DB2-BD59-A6C34878D82A}">
                    <a16:rowId xmlns:a16="http://schemas.microsoft.com/office/drawing/2014/main" val="10000"/>
                  </a:ext>
                </a:extLst>
              </a:tr>
              <a:tr h="370840">
                <a:tc>
                  <a:txBody>
                    <a:bodyPr/>
                    <a:lstStyle/>
                    <a:p>
                      <a:pPr algn="ctr"/>
                      <a:r>
                        <a:rPr lang="es-CR" sz="1800" dirty="0"/>
                        <a:t>2019</a:t>
                      </a:r>
                    </a:p>
                  </a:txBody>
                  <a:tcPr/>
                </a:tc>
                <a:tc>
                  <a:txBody>
                    <a:bodyPr/>
                    <a:lstStyle/>
                    <a:p>
                      <a:pPr algn="ctr"/>
                      <a:r>
                        <a:rPr lang="es-CR" sz="1800" dirty="0">
                          <a:solidFill>
                            <a:srgbClr val="FF0000"/>
                          </a:solidFill>
                        </a:rPr>
                        <a:t>71 900</a:t>
                      </a:r>
                    </a:p>
                  </a:txBody>
                  <a:tcPr/>
                </a:tc>
                <a:tc>
                  <a:txBody>
                    <a:bodyPr/>
                    <a:lstStyle/>
                    <a:p>
                      <a:pPr algn="ctr"/>
                      <a:r>
                        <a:rPr lang="es-CR" sz="1800" b="1" dirty="0"/>
                        <a:t>175,45</a:t>
                      </a:r>
                    </a:p>
                  </a:txBody>
                  <a:tcPr/>
                </a:tc>
                <a:extLst>
                  <a:ext uri="{0D108BD9-81ED-4DB2-BD59-A6C34878D82A}">
                    <a16:rowId xmlns:a16="http://schemas.microsoft.com/office/drawing/2014/main" val="10002"/>
                  </a:ext>
                </a:extLst>
              </a:tr>
              <a:tr h="370840">
                <a:tc>
                  <a:txBody>
                    <a:bodyPr/>
                    <a:lstStyle/>
                    <a:p>
                      <a:pPr algn="ctr"/>
                      <a:r>
                        <a:rPr lang="es-CR" sz="1800" dirty="0"/>
                        <a:t>2020</a:t>
                      </a:r>
                    </a:p>
                  </a:txBody>
                  <a:tcPr/>
                </a:tc>
                <a:tc>
                  <a:txBody>
                    <a:bodyPr/>
                    <a:lstStyle/>
                    <a:p>
                      <a:pPr algn="ctr"/>
                      <a:r>
                        <a:rPr lang="es-CR" sz="1800" dirty="0"/>
                        <a:t>?????</a:t>
                      </a:r>
                    </a:p>
                  </a:txBody>
                  <a:tcPr/>
                </a:tc>
                <a:tc>
                  <a:txBody>
                    <a:bodyPr/>
                    <a:lstStyle/>
                    <a:p>
                      <a:pPr algn="ctr"/>
                      <a:r>
                        <a:rPr lang="es-CR" sz="1800" b="1" dirty="0"/>
                        <a:t>195,94</a:t>
                      </a:r>
                    </a:p>
                  </a:txBody>
                  <a:tcPr/>
                </a:tc>
                <a:extLst>
                  <a:ext uri="{0D108BD9-81ED-4DB2-BD59-A6C34878D82A}">
                    <a16:rowId xmlns:a16="http://schemas.microsoft.com/office/drawing/2014/main" val="10003"/>
                  </a:ext>
                </a:extLst>
              </a:tr>
            </a:tbl>
          </a:graphicData>
        </a:graphic>
      </p:graphicFrame>
      <p:sp>
        <p:nvSpPr>
          <p:cNvPr id="6" name="5 CuadroTexto"/>
          <p:cNvSpPr txBox="1"/>
          <p:nvPr/>
        </p:nvSpPr>
        <p:spPr>
          <a:xfrm>
            <a:off x="399049" y="2966951"/>
            <a:ext cx="8352928" cy="646331"/>
          </a:xfrm>
          <a:prstGeom prst="rect">
            <a:avLst/>
          </a:prstGeom>
          <a:noFill/>
        </p:spPr>
        <p:txBody>
          <a:bodyPr wrap="square" rtlCol="0">
            <a:spAutoFit/>
          </a:bodyPr>
          <a:lstStyle/>
          <a:p>
            <a:pPr algn="just"/>
            <a:r>
              <a:rPr lang="es-CR" b="1" dirty="0"/>
              <a:t>¿Cual debería ser el gasto en el 2020, para que el gasto hubiera sido igual al que tuvo en el 2019? (</a:t>
            </a:r>
            <a:r>
              <a:rPr lang="es-CR" b="1" dirty="0">
                <a:solidFill>
                  <a:srgbClr val="FF0000"/>
                </a:solidFill>
              </a:rPr>
              <a:t>use poder adquisitivo</a:t>
            </a:r>
            <a:r>
              <a:rPr lang="es-CR" b="1" dirty="0"/>
              <a:t>)</a:t>
            </a:r>
          </a:p>
        </p:txBody>
      </p:sp>
      <p:sp>
        <p:nvSpPr>
          <p:cNvPr id="3" name="2 CuadroTexto"/>
          <p:cNvSpPr txBox="1"/>
          <p:nvPr/>
        </p:nvSpPr>
        <p:spPr>
          <a:xfrm>
            <a:off x="477836" y="4634576"/>
            <a:ext cx="3384376" cy="646331"/>
          </a:xfrm>
          <a:prstGeom prst="rect">
            <a:avLst/>
          </a:prstGeom>
          <a:noFill/>
        </p:spPr>
        <p:txBody>
          <a:bodyPr wrap="square" rtlCol="0">
            <a:spAutoFit/>
          </a:bodyPr>
          <a:lstStyle/>
          <a:p>
            <a:r>
              <a:rPr lang="en-US" u="sng" dirty="0"/>
              <a:t>71 900   </a:t>
            </a:r>
            <a:r>
              <a:rPr lang="en-US" dirty="0"/>
              <a:t>= 40 980 </a:t>
            </a:r>
          </a:p>
          <a:p>
            <a:r>
              <a:rPr lang="en-US" dirty="0"/>
              <a:t>175,46</a:t>
            </a:r>
            <a:endParaRPr lang="es-CR" dirty="0"/>
          </a:p>
        </p:txBody>
      </p:sp>
      <p:sp>
        <p:nvSpPr>
          <p:cNvPr id="7" name="6 CuadroTexto"/>
          <p:cNvSpPr txBox="1"/>
          <p:nvPr/>
        </p:nvSpPr>
        <p:spPr>
          <a:xfrm>
            <a:off x="3589600" y="4568875"/>
            <a:ext cx="3384376" cy="646331"/>
          </a:xfrm>
          <a:prstGeom prst="rect">
            <a:avLst/>
          </a:prstGeom>
          <a:noFill/>
        </p:spPr>
        <p:txBody>
          <a:bodyPr wrap="square" rtlCol="0">
            <a:spAutoFit/>
          </a:bodyPr>
          <a:lstStyle/>
          <a:p>
            <a:r>
              <a:rPr lang="en-US" u="sng" dirty="0"/>
              <a:t>       X       </a:t>
            </a:r>
            <a:r>
              <a:rPr lang="en-US" dirty="0"/>
              <a:t>= 40 980 </a:t>
            </a:r>
          </a:p>
          <a:p>
            <a:r>
              <a:rPr lang="en-US" dirty="0"/>
              <a:t>  195,94</a:t>
            </a:r>
            <a:endParaRPr lang="es-CR" dirty="0"/>
          </a:p>
        </p:txBody>
      </p:sp>
      <p:sp>
        <p:nvSpPr>
          <p:cNvPr id="5" name="4 CuadroTexto"/>
          <p:cNvSpPr txBox="1"/>
          <p:nvPr/>
        </p:nvSpPr>
        <p:spPr>
          <a:xfrm>
            <a:off x="6735753" y="4568875"/>
            <a:ext cx="2016224" cy="369332"/>
          </a:xfrm>
          <a:prstGeom prst="rect">
            <a:avLst/>
          </a:prstGeom>
          <a:noFill/>
        </p:spPr>
        <p:txBody>
          <a:bodyPr wrap="square" rtlCol="0">
            <a:spAutoFit/>
          </a:bodyPr>
          <a:lstStyle/>
          <a:p>
            <a:r>
              <a:rPr lang="en-US" dirty="0"/>
              <a:t>X = 80 296.9</a:t>
            </a:r>
            <a:endParaRPr lang="es-CR" dirty="0"/>
          </a:p>
        </p:txBody>
      </p:sp>
    </p:spTree>
    <p:extLst>
      <p:ext uri="{BB962C8B-B14F-4D97-AF65-F5344CB8AC3E}">
        <p14:creationId xmlns:p14="http://schemas.microsoft.com/office/powerpoint/2010/main" val="234717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751DD-8444-482B-82E3-0B2FB8C8D4BA}"/>
              </a:ext>
            </a:extLst>
          </p:cNvPr>
          <p:cNvSpPr>
            <a:spLocks noGrp="1"/>
          </p:cNvSpPr>
          <p:nvPr>
            <p:ph type="title"/>
          </p:nvPr>
        </p:nvSpPr>
        <p:spPr>
          <a:xfrm>
            <a:off x="457200" y="620688"/>
            <a:ext cx="8229600" cy="796950"/>
          </a:xfrm>
        </p:spPr>
        <p:txBody>
          <a:bodyPr>
            <a:normAutofit/>
          </a:bodyPr>
          <a:lstStyle/>
          <a:p>
            <a:pPr algn="l"/>
            <a:r>
              <a:rPr lang="es-CR" sz="2000" b="1" dirty="0">
                <a:solidFill>
                  <a:schemeClr val="tx2">
                    <a:lumMod val="60000"/>
                    <a:lumOff val="40000"/>
                  </a:schemeClr>
                </a:solidFill>
              </a:rPr>
              <a:t>Línea de Pobreza</a:t>
            </a:r>
            <a:endParaRPr lang="es-ES" sz="2000" b="1" dirty="0">
              <a:solidFill>
                <a:schemeClr val="tx2">
                  <a:lumMod val="60000"/>
                  <a:lumOff val="40000"/>
                </a:schemeClr>
              </a:solidFill>
            </a:endParaRPr>
          </a:p>
        </p:txBody>
      </p:sp>
      <p:sp>
        <p:nvSpPr>
          <p:cNvPr id="3" name="Marcador de contenido 2">
            <a:extLst>
              <a:ext uri="{FF2B5EF4-FFF2-40B4-BE49-F238E27FC236}">
                <a16:creationId xmlns:a16="http://schemas.microsoft.com/office/drawing/2014/main" id="{8ED6C5DE-5413-4A40-92CB-CF5D6AA5A661}"/>
              </a:ext>
            </a:extLst>
          </p:cNvPr>
          <p:cNvSpPr>
            <a:spLocks noGrp="1"/>
          </p:cNvSpPr>
          <p:nvPr>
            <p:ph idx="1"/>
          </p:nvPr>
        </p:nvSpPr>
        <p:spPr>
          <a:xfrm>
            <a:off x="457200" y="1600201"/>
            <a:ext cx="8229600" cy="3773016"/>
          </a:xfrm>
        </p:spPr>
        <p:txBody>
          <a:bodyPr>
            <a:normAutofit/>
          </a:bodyPr>
          <a:lstStyle/>
          <a:p>
            <a:pPr>
              <a:lnSpc>
                <a:spcPct val="150000"/>
              </a:lnSpc>
            </a:pPr>
            <a:r>
              <a:rPr lang="es-CR" sz="2400" dirty="0"/>
              <a:t>Usa la ENAHO.</a:t>
            </a:r>
          </a:p>
          <a:p>
            <a:pPr>
              <a:lnSpc>
                <a:spcPct val="150000"/>
              </a:lnSpc>
            </a:pPr>
            <a:r>
              <a:rPr lang="es-CR" sz="2400" dirty="0"/>
              <a:t>Costo mensual de la canasta alimentaria (CBA).</a:t>
            </a:r>
          </a:p>
          <a:p>
            <a:pPr>
              <a:lnSpc>
                <a:spcPct val="150000"/>
              </a:lnSpc>
            </a:pPr>
            <a:r>
              <a:rPr lang="es-CR" sz="2400" dirty="0"/>
              <a:t>Costo mensual de la canasta básica total (CBT).</a:t>
            </a:r>
          </a:p>
          <a:p>
            <a:pPr>
              <a:lnSpc>
                <a:spcPct val="150000"/>
              </a:lnSpc>
            </a:pPr>
            <a:r>
              <a:rPr lang="es-CR" sz="2400" dirty="0"/>
              <a:t>Ingreso mensual per-</a:t>
            </a:r>
            <a:r>
              <a:rPr lang="es-CR" sz="2400" dirty="0" err="1"/>
              <a:t>capita</a:t>
            </a:r>
            <a:r>
              <a:rPr lang="es-CR" sz="2400" dirty="0"/>
              <a:t> de cada hogar.</a:t>
            </a:r>
          </a:p>
          <a:p>
            <a:pPr>
              <a:lnSpc>
                <a:spcPct val="150000"/>
              </a:lnSpc>
            </a:pPr>
            <a:r>
              <a:rPr lang="es-CR" sz="2400" dirty="0"/>
              <a:t>Se clasifican los hogares en:</a:t>
            </a:r>
          </a:p>
          <a:p>
            <a:pPr marL="0" indent="0">
              <a:lnSpc>
                <a:spcPct val="150000"/>
              </a:lnSpc>
              <a:buNone/>
            </a:pPr>
            <a:r>
              <a:rPr lang="es-CR" sz="2400" dirty="0"/>
              <a:t>Extrema Pobreza, Pobreza no extrema, No pobre</a:t>
            </a:r>
            <a:endParaRPr lang="es-ES" sz="2400" dirty="0"/>
          </a:p>
        </p:txBody>
      </p:sp>
    </p:spTree>
    <p:extLst>
      <p:ext uri="{BB962C8B-B14F-4D97-AF65-F5344CB8AC3E}">
        <p14:creationId xmlns:p14="http://schemas.microsoft.com/office/powerpoint/2010/main" val="183301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751DD-8444-482B-82E3-0B2FB8C8D4BA}"/>
              </a:ext>
            </a:extLst>
          </p:cNvPr>
          <p:cNvSpPr>
            <a:spLocks noGrp="1"/>
          </p:cNvSpPr>
          <p:nvPr>
            <p:ph type="title"/>
          </p:nvPr>
        </p:nvSpPr>
        <p:spPr>
          <a:xfrm>
            <a:off x="457200" y="620688"/>
            <a:ext cx="8229600" cy="796950"/>
          </a:xfrm>
        </p:spPr>
        <p:txBody>
          <a:bodyPr>
            <a:normAutofit/>
          </a:bodyPr>
          <a:lstStyle/>
          <a:p>
            <a:pPr algn="l"/>
            <a:r>
              <a:rPr lang="es-CR" sz="2000" b="1" dirty="0">
                <a:solidFill>
                  <a:schemeClr val="tx2">
                    <a:lumMod val="60000"/>
                    <a:lumOff val="40000"/>
                  </a:schemeClr>
                </a:solidFill>
              </a:rPr>
              <a:t>Pobreza Multidimensional</a:t>
            </a:r>
            <a:endParaRPr lang="es-ES" sz="2000" b="1" dirty="0">
              <a:solidFill>
                <a:schemeClr val="tx2">
                  <a:lumMod val="60000"/>
                  <a:lumOff val="40000"/>
                </a:schemeClr>
              </a:solidFill>
            </a:endParaRPr>
          </a:p>
        </p:txBody>
      </p:sp>
      <p:sp>
        <p:nvSpPr>
          <p:cNvPr id="3" name="Marcador de contenido 2">
            <a:extLst>
              <a:ext uri="{FF2B5EF4-FFF2-40B4-BE49-F238E27FC236}">
                <a16:creationId xmlns:a16="http://schemas.microsoft.com/office/drawing/2014/main" id="{8ED6C5DE-5413-4A40-92CB-CF5D6AA5A661}"/>
              </a:ext>
            </a:extLst>
          </p:cNvPr>
          <p:cNvSpPr>
            <a:spLocks noGrp="1"/>
          </p:cNvSpPr>
          <p:nvPr>
            <p:ph idx="1"/>
          </p:nvPr>
        </p:nvSpPr>
        <p:spPr>
          <a:xfrm>
            <a:off x="457200" y="1600201"/>
            <a:ext cx="8229600" cy="4133056"/>
          </a:xfrm>
        </p:spPr>
        <p:txBody>
          <a:bodyPr>
            <a:normAutofit fontScale="85000" lnSpcReduction="10000"/>
          </a:bodyPr>
          <a:lstStyle/>
          <a:p>
            <a:pPr marL="0" indent="0">
              <a:lnSpc>
                <a:spcPct val="200000"/>
              </a:lnSpc>
              <a:buNone/>
            </a:pPr>
            <a:r>
              <a:rPr lang="es-CR" sz="1800" dirty="0"/>
              <a:t>Mide 5 dimensiones (19 indicadores):</a:t>
            </a:r>
          </a:p>
          <a:p>
            <a:pPr>
              <a:lnSpc>
                <a:spcPct val="200000"/>
              </a:lnSpc>
            </a:pPr>
            <a:r>
              <a:rPr lang="es-CR" sz="1800" dirty="0"/>
              <a:t>Vivienda y uso de internet.</a:t>
            </a:r>
          </a:p>
          <a:p>
            <a:pPr>
              <a:lnSpc>
                <a:spcPct val="200000"/>
              </a:lnSpc>
            </a:pPr>
            <a:r>
              <a:rPr lang="es-CR" sz="1800" dirty="0"/>
              <a:t>Salud.</a:t>
            </a:r>
          </a:p>
          <a:p>
            <a:pPr>
              <a:lnSpc>
                <a:spcPct val="200000"/>
              </a:lnSpc>
            </a:pPr>
            <a:r>
              <a:rPr lang="es-CR" sz="1800" dirty="0"/>
              <a:t>Educación.</a:t>
            </a:r>
          </a:p>
          <a:p>
            <a:pPr>
              <a:lnSpc>
                <a:spcPct val="200000"/>
              </a:lnSpc>
            </a:pPr>
            <a:r>
              <a:rPr lang="es-CR" sz="1800" dirty="0"/>
              <a:t>Trabajo.</a:t>
            </a:r>
          </a:p>
          <a:p>
            <a:pPr>
              <a:lnSpc>
                <a:spcPct val="200000"/>
              </a:lnSpc>
            </a:pPr>
            <a:r>
              <a:rPr lang="es-CR" sz="1800" dirty="0"/>
              <a:t>Protección Social.</a:t>
            </a:r>
          </a:p>
          <a:p>
            <a:pPr marL="0" indent="0" algn="just">
              <a:lnSpc>
                <a:spcPct val="200000"/>
              </a:lnSpc>
              <a:buNone/>
            </a:pPr>
            <a:r>
              <a:rPr lang="es-CR" sz="1800" dirty="0"/>
              <a:t>Pobres si hay privación de una dimensión o bien cuatro indicadores o más con privación simultáneos.</a:t>
            </a:r>
          </a:p>
          <a:p>
            <a:pPr marL="0" indent="0">
              <a:lnSpc>
                <a:spcPct val="200000"/>
              </a:lnSpc>
              <a:buNone/>
            </a:pPr>
            <a:endParaRPr lang="es-ES" sz="1800" dirty="0"/>
          </a:p>
        </p:txBody>
      </p:sp>
    </p:spTree>
    <p:extLst>
      <p:ext uri="{BB962C8B-B14F-4D97-AF65-F5344CB8AC3E}">
        <p14:creationId xmlns:p14="http://schemas.microsoft.com/office/powerpoint/2010/main" val="1883831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183" y="623823"/>
            <a:ext cx="7775634" cy="785818"/>
          </a:xfrm>
        </p:spPr>
        <p:txBody>
          <a:bodyPr>
            <a:noAutofit/>
          </a:bodyPr>
          <a:lstStyle/>
          <a:p>
            <a:r>
              <a:rPr lang="es-CR" sz="2400" dirty="0">
                <a:solidFill>
                  <a:schemeClr val="tx2">
                    <a:lumMod val="60000"/>
                    <a:lumOff val="40000"/>
                  </a:schemeClr>
                </a:solidFill>
                <a:latin typeface="Bookman Old Style" panose="02050604050505020204" pitchFamily="18" charset="0"/>
              </a:rPr>
              <a:t>Algunos errores frecuentes en el uso de razones, porcentajes y tasas</a:t>
            </a:r>
          </a:p>
        </p:txBody>
      </p:sp>
      <p:sp>
        <p:nvSpPr>
          <p:cNvPr id="3" name="Marcador de contenido 2"/>
          <p:cNvSpPr>
            <a:spLocks noGrp="1"/>
          </p:cNvSpPr>
          <p:nvPr>
            <p:ph idx="1"/>
          </p:nvPr>
        </p:nvSpPr>
        <p:spPr>
          <a:xfrm>
            <a:off x="457200" y="1700808"/>
            <a:ext cx="8229600" cy="4320479"/>
          </a:xfrm>
        </p:spPr>
        <p:txBody>
          <a:bodyPr>
            <a:normAutofit/>
          </a:bodyPr>
          <a:lstStyle/>
          <a:p>
            <a:r>
              <a:rPr lang="es-CR" sz="1800" dirty="0">
                <a:latin typeface="Bookman Old Style" panose="02050604050505020204" pitchFamily="18" charset="0"/>
              </a:rPr>
              <a:t>Omisión de símbolos o indicaciones</a:t>
            </a:r>
          </a:p>
          <a:p>
            <a:pPr marL="0" indent="0">
              <a:buNone/>
            </a:pPr>
            <a:r>
              <a:rPr lang="es-CR" sz="1800" dirty="0">
                <a:latin typeface="Bookman Old Style" panose="02050604050505020204" pitchFamily="18" charset="0"/>
              </a:rPr>
              <a:t>La omisión o incorrecta anotación de los símbolos: %, por mil , por diez mil</a:t>
            </a:r>
          </a:p>
          <a:p>
            <a:r>
              <a:rPr lang="es-CR" sz="1800" dirty="0">
                <a:latin typeface="Bookman Old Style" panose="02050604050505020204" pitchFamily="18" charset="0"/>
              </a:rPr>
              <a:t>Selección inapropiada de la base de comparación</a:t>
            </a:r>
          </a:p>
          <a:p>
            <a:pPr marL="0" indent="0">
              <a:buNone/>
            </a:pPr>
            <a:endParaRPr lang="es-CR" sz="1800" dirty="0">
              <a:latin typeface="Bookman Old Style" panose="02050604050505020204" pitchFamily="18" charset="0"/>
            </a:endParaRPr>
          </a:p>
          <a:p>
            <a:pPr marL="0" indent="0">
              <a:buNone/>
            </a:pPr>
            <a:endParaRPr lang="es-CR" sz="1800" dirty="0">
              <a:latin typeface="Bookman Old Style" panose="02050604050505020204" pitchFamily="18" charset="0"/>
            </a:endParaRPr>
          </a:p>
          <a:p>
            <a:pPr marL="0" indent="0">
              <a:buNone/>
            </a:pPr>
            <a:endParaRPr lang="es-CR" sz="1800" dirty="0">
              <a:latin typeface="Bookman Old Style" panose="02050604050505020204" pitchFamily="18" charset="0"/>
            </a:endParaRPr>
          </a:p>
          <a:p>
            <a:pPr marL="0" indent="0">
              <a:buNone/>
            </a:pPr>
            <a:endParaRPr lang="es-CR" sz="1800" dirty="0">
              <a:latin typeface="Bookman Old Style" panose="02050604050505020204" pitchFamily="18" charset="0"/>
            </a:endParaRPr>
          </a:p>
          <a:p>
            <a:pPr marL="0" indent="0">
              <a:buNone/>
            </a:pPr>
            <a:r>
              <a:rPr lang="es-CR" sz="1800" dirty="0">
                <a:latin typeface="Bookman Old Style" panose="02050604050505020204" pitchFamily="18" charset="0"/>
              </a:rPr>
              <a:t>Aumento porcentual:</a:t>
            </a:r>
          </a:p>
          <a:p>
            <a:pPr marL="0" indent="0">
              <a:buNone/>
            </a:pPr>
            <a:r>
              <a:rPr lang="es-CR" sz="1800" dirty="0">
                <a:latin typeface="Bookman Old Style" panose="02050604050505020204" pitchFamily="18" charset="0"/>
              </a:rPr>
              <a:t>1600-1200 /1200 *100 =33,33%</a:t>
            </a:r>
          </a:p>
          <a:p>
            <a:pPr marL="0" indent="0">
              <a:buNone/>
            </a:pPr>
            <a:endParaRPr lang="es-CR" sz="1800" dirty="0">
              <a:latin typeface="Bookman Old Style" panose="02050604050505020204" pitchFamily="18" charset="0"/>
            </a:endParaRPr>
          </a:p>
          <a:p>
            <a:pPr marL="0" indent="0">
              <a:buNone/>
            </a:pPr>
            <a:r>
              <a:rPr lang="es-CR" sz="1800" dirty="0">
                <a:latin typeface="Bookman Old Style" panose="02050604050505020204" pitchFamily="18" charset="0"/>
              </a:rPr>
              <a:t>No es dividiendo el aumento entre 1600 y multiplicando el resultado por 100.</a:t>
            </a:r>
          </a:p>
          <a:p>
            <a:pPr marL="0" indent="0">
              <a:buNone/>
            </a:pPr>
            <a:endParaRPr lang="es-CR" sz="1800" dirty="0">
              <a:latin typeface="Calibri Light" panose="020F0302020204030204" pitchFamily="34" charset="0"/>
            </a:endParaRPr>
          </a:p>
          <a:p>
            <a:pPr marL="0" indent="0">
              <a:buNone/>
            </a:pPr>
            <a:endParaRPr lang="es-CR" sz="2100" dirty="0">
              <a:latin typeface="Calibri Light" panose="020F0302020204030204" pitchFamily="34" charset="0"/>
            </a:endParaRPr>
          </a:p>
        </p:txBody>
      </p:sp>
      <p:graphicFrame>
        <p:nvGraphicFramePr>
          <p:cNvPr id="4" name="Tabla 3"/>
          <p:cNvGraphicFramePr>
            <a:graphicFrameLocks noGrp="1"/>
          </p:cNvGraphicFramePr>
          <p:nvPr/>
        </p:nvGraphicFramePr>
        <p:xfrm>
          <a:off x="3564502" y="3068960"/>
          <a:ext cx="2506110" cy="1059180"/>
        </p:xfrm>
        <a:graphic>
          <a:graphicData uri="http://schemas.openxmlformats.org/drawingml/2006/table">
            <a:tbl>
              <a:tblPr firstRow="1" bandRow="1">
                <a:tableStyleId>{5C22544A-7EE6-4342-B048-85BDC9FD1C3A}</a:tableStyleId>
              </a:tblPr>
              <a:tblGrid>
                <a:gridCol w="990788">
                  <a:extLst>
                    <a:ext uri="{9D8B030D-6E8A-4147-A177-3AD203B41FA5}">
                      <a16:colId xmlns:a16="http://schemas.microsoft.com/office/drawing/2014/main" val="20000"/>
                    </a:ext>
                  </a:extLst>
                </a:gridCol>
                <a:gridCol w="1515322">
                  <a:extLst>
                    <a:ext uri="{9D8B030D-6E8A-4147-A177-3AD203B41FA5}">
                      <a16:colId xmlns:a16="http://schemas.microsoft.com/office/drawing/2014/main" val="20001"/>
                    </a:ext>
                  </a:extLst>
                </a:gridCol>
              </a:tblGrid>
              <a:tr h="455933">
                <a:tc>
                  <a:txBody>
                    <a:bodyPr/>
                    <a:lstStyle/>
                    <a:p>
                      <a:r>
                        <a:rPr lang="es-CR" sz="1400" dirty="0"/>
                        <a:t>Año</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400" dirty="0"/>
                        <a:t>Número</a:t>
                      </a:r>
                      <a:r>
                        <a:rPr lang="es-CR" sz="1400" baseline="0" dirty="0"/>
                        <a:t> de cuartos</a:t>
                      </a:r>
                      <a:endParaRPr lang="es-CR" sz="1400" dirty="0"/>
                    </a:p>
                  </a:txBody>
                  <a:tcPr marL="68580" marR="68580" marT="34290" marB="34290"/>
                </a:tc>
                <a:extLst>
                  <a:ext uri="{0D108BD9-81ED-4DB2-BD59-A6C34878D82A}">
                    <a16:rowId xmlns:a16="http://schemas.microsoft.com/office/drawing/2014/main" val="10000"/>
                  </a:ext>
                </a:extLst>
              </a:tr>
              <a:tr h="274320">
                <a:tc>
                  <a:txBody>
                    <a:bodyPr/>
                    <a:lstStyle/>
                    <a:p>
                      <a:r>
                        <a:rPr lang="es-CR" sz="1400" dirty="0"/>
                        <a:t>2001</a:t>
                      </a:r>
                    </a:p>
                  </a:txBody>
                  <a:tcPr marL="68580" marR="68580" marT="34290" marB="34290"/>
                </a:tc>
                <a:tc>
                  <a:txBody>
                    <a:bodyPr/>
                    <a:lstStyle/>
                    <a:p>
                      <a:r>
                        <a:rPr lang="es-CR" sz="1400" dirty="0"/>
                        <a:t>1200</a:t>
                      </a:r>
                    </a:p>
                  </a:txBody>
                  <a:tcPr marL="68580" marR="68580" marT="34290" marB="34290"/>
                </a:tc>
                <a:extLst>
                  <a:ext uri="{0D108BD9-81ED-4DB2-BD59-A6C34878D82A}">
                    <a16:rowId xmlns:a16="http://schemas.microsoft.com/office/drawing/2014/main" val="10001"/>
                  </a:ext>
                </a:extLst>
              </a:tr>
              <a:tr h="274320">
                <a:tc>
                  <a:txBody>
                    <a:bodyPr/>
                    <a:lstStyle/>
                    <a:p>
                      <a:r>
                        <a:rPr lang="es-CR" sz="1400" dirty="0"/>
                        <a:t>2002</a:t>
                      </a:r>
                    </a:p>
                  </a:txBody>
                  <a:tcPr marL="68580" marR="68580" marT="34290" marB="34290"/>
                </a:tc>
                <a:tc>
                  <a:txBody>
                    <a:bodyPr/>
                    <a:lstStyle/>
                    <a:p>
                      <a:r>
                        <a:rPr lang="es-CR" sz="1400" dirty="0"/>
                        <a:t>1600</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945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60648"/>
            <a:ext cx="1594123" cy="973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1043608" y="1628800"/>
            <a:ext cx="7128792" cy="1162113"/>
          </a:xfrm>
          <a:prstGeom prst="rect">
            <a:avLst/>
          </a:prstGeom>
          <a:noFill/>
        </p:spPr>
        <p:txBody>
          <a:bodyPr wrap="square" rtlCol="0">
            <a:spAutoFit/>
          </a:bodyPr>
          <a:lstStyle/>
          <a:p>
            <a:pPr algn="just">
              <a:lnSpc>
                <a:spcPct val="150000"/>
              </a:lnSpc>
            </a:pPr>
            <a:r>
              <a:rPr lang="es-ES" sz="1600" dirty="0"/>
              <a:t>En la práctica, puede resultar incómodo interpretar, analizar y comunicar proporciones expresadas en valores por unidad, por ello, es muy común  que se expresen “por cien”, multiplicándolos por ese número y usando el símbolo de %.</a:t>
            </a:r>
          </a:p>
        </p:txBody>
      </p:sp>
      <p:sp>
        <p:nvSpPr>
          <p:cNvPr id="6" name="CuadroTexto 5"/>
          <p:cNvSpPr txBox="1"/>
          <p:nvPr/>
        </p:nvSpPr>
        <p:spPr>
          <a:xfrm>
            <a:off x="3131840" y="780017"/>
            <a:ext cx="2392643" cy="461665"/>
          </a:xfrm>
          <a:prstGeom prst="rect">
            <a:avLst/>
          </a:prstGeom>
          <a:noFill/>
        </p:spPr>
        <p:txBody>
          <a:bodyPr wrap="none" rtlCol="0">
            <a:spAutoFit/>
          </a:bodyPr>
          <a:lstStyle/>
          <a:p>
            <a:r>
              <a:rPr lang="es-ES" sz="2400" b="1" dirty="0">
                <a:ln w="0"/>
                <a:effectLst>
                  <a:outerShdw blurRad="38100" dist="25400" dir="5400000" algn="ctr" rotWithShape="0">
                    <a:srgbClr val="6E747A">
                      <a:alpha val="43000"/>
                    </a:srgbClr>
                  </a:outerShdw>
                </a:effectLst>
                <a:latin typeface="Rockwell Extra Bold" panose="02060903040505020403" pitchFamily="18" charset="0"/>
              </a:rPr>
              <a:t>Porcentajes</a:t>
            </a:r>
          </a:p>
        </p:txBody>
      </p:sp>
      <mc:AlternateContent xmlns:mc="http://schemas.openxmlformats.org/markup-compatibility/2006">
        <mc:Choice xmlns:a14="http://schemas.microsoft.com/office/drawing/2010/main" Requires="a14">
          <p:graphicFrame>
            <p:nvGraphicFramePr>
              <p:cNvPr id="5" name="Tabla 4">
                <a:extLst>
                  <a:ext uri="{FF2B5EF4-FFF2-40B4-BE49-F238E27FC236}">
                    <a16:creationId xmlns:a16="http://schemas.microsoft.com/office/drawing/2014/main" id="{318EC449-6AAE-F368-1B7F-0140B1C1CD71}"/>
                  </a:ext>
                </a:extLst>
              </p:cNvPr>
              <p:cNvGraphicFramePr>
                <a:graphicFrameLocks noGrp="1"/>
              </p:cNvGraphicFramePr>
              <p:nvPr/>
            </p:nvGraphicFramePr>
            <p:xfrm>
              <a:off x="1115616" y="2895381"/>
              <a:ext cx="7130938" cy="3435477"/>
            </p:xfrm>
            <a:graphic>
              <a:graphicData uri="http://schemas.openxmlformats.org/drawingml/2006/table">
                <a:tbl>
                  <a:tblPr firstRow="1" bandRow="1">
                    <a:tableStyleId>{5C22544A-7EE6-4342-B048-85BDC9FD1C3A}</a:tableStyleId>
                  </a:tblPr>
                  <a:tblGrid>
                    <a:gridCol w="4756038">
                      <a:extLst>
                        <a:ext uri="{9D8B030D-6E8A-4147-A177-3AD203B41FA5}">
                          <a16:colId xmlns:a16="http://schemas.microsoft.com/office/drawing/2014/main" val="859358666"/>
                        </a:ext>
                      </a:extLst>
                    </a:gridCol>
                    <a:gridCol w="1511300">
                      <a:extLst>
                        <a:ext uri="{9D8B030D-6E8A-4147-A177-3AD203B41FA5}">
                          <a16:colId xmlns:a16="http://schemas.microsoft.com/office/drawing/2014/main" val="1626323586"/>
                        </a:ext>
                      </a:extLst>
                    </a:gridCol>
                    <a:gridCol w="863600">
                      <a:extLst>
                        <a:ext uri="{9D8B030D-6E8A-4147-A177-3AD203B41FA5}">
                          <a16:colId xmlns:a16="http://schemas.microsoft.com/office/drawing/2014/main" val="4250952235"/>
                        </a:ext>
                      </a:extLst>
                    </a:gridCol>
                  </a:tblGrid>
                  <a:tr h="903605">
                    <a:tc>
                      <a:txBody>
                        <a:bodyPr/>
                        <a:lstStyle/>
                        <a:p>
                          <a:pPr marL="0" marR="0" algn="ctr">
                            <a:lnSpc>
                              <a:spcPct val="115000"/>
                            </a:lnSpc>
                            <a:spcAft>
                              <a:spcPts val="800"/>
                            </a:spcAft>
                            <a:buNone/>
                          </a:pPr>
                          <a:r>
                            <a:rPr lang="es-CR" sz="1600" kern="100" dirty="0">
                              <a:effectLst/>
                            </a:rPr>
                            <a:t>Estudiantes matriculados en la Sede de Occidente. II ciclo lectivo 2024: 2820, Tienen beca: 1723 </a:t>
                          </a:r>
                        </a:p>
                        <a:p>
                          <a:pPr marL="0" marR="0" algn="ctr">
                            <a:lnSpc>
                              <a:spcPct val="115000"/>
                            </a:lnSpc>
                            <a:spcAft>
                              <a:spcPts val="800"/>
                            </a:spcAft>
                            <a:buNone/>
                          </a:pPr>
                          <a:endParaRPr lang="es-C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80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Aft>
                              <a:spcPts val="800"/>
                            </a:spcAft>
                            <a:buNone/>
                          </a:pPr>
                          <a14:m>
                            <m:oMath xmlns:m="http://schemas.openxmlformats.org/officeDocument/2006/math">
                              <m:f>
                                <m:fPr>
                                  <m:ctrlPr>
                                    <a:rPr lang="en-US" sz="1600" kern="100">
                                      <a:effectLst/>
                                    </a:rPr>
                                  </m:ctrlPr>
                                </m:fPr>
                                <m:num>
                                  <m:r>
                                    <a:rPr lang="es-CR" sz="1600" kern="100">
                                      <a:effectLst/>
                                    </a:rPr>
                                    <m:t>𝟏𝟕𝟐𝟑</m:t>
                                  </m:r>
                                </m:num>
                                <m:den>
                                  <m:r>
                                    <a:rPr lang="es-CR" sz="1600" kern="100">
                                      <a:effectLst/>
                                    </a:rPr>
                                    <m:t>𝟐𝟖𝟐𝟎</m:t>
                                  </m:r>
                                </m:den>
                              </m:f>
                            </m:oMath>
                          </a14:m>
                          <a:r>
                            <a:rPr lang="en-US" sz="1600" kern="100">
                              <a:effectLst/>
                            </a:rPr>
                            <a:t>*100=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Aft>
                              <a:spcPts val="800"/>
                            </a:spcAft>
                            <a:buNone/>
                          </a:pPr>
                          <a:r>
                            <a:rPr lang="es-CR" sz="1600" kern="100" dirty="0">
                              <a:effectLst/>
                            </a:rPr>
                            <a:t>61.1%</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6576742"/>
                      </a:ext>
                    </a:extLst>
                  </a:tr>
                  <a:tr h="916305">
                    <a:tc>
                      <a:txBody>
                        <a:bodyPr/>
                        <a:lstStyle/>
                        <a:p>
                          <a:pPr marL="0" marR="0" algn="ctr">
                            <a:lnSpc>
                              <a:spcPct val="115000"/>
                            </a:lnSpc>
                            <a:spcAft>
                              <a:spcPts val="800"/>
                            </a:spcAft>
                            <a:buNone/>
                          </a:pPr>
                          <a:r>
                            <a:rPr lang="es-CR" sz="1600" kern="100" dirty="0">
                              <a:effectLst/>
                            </a:rPr>
                            <a:t>Capacidad de un disco duro interno:  1TB</a:t>
                          </a:r>
                          <a:endParaRPr lang="en-US" sz="1600" kern="100" dirty="0">
                            <a:effectLst/>
                          </a:endParaRPr>
                        </a:p>
                        <a:p>
                          <a:pPr marL="0" marR="0" algn="ctr">
                            <a:lnSpc>
                              <a:spcPct val="115000"/>
                            </a:lnSpc>
                            <a:spcAft>
                              <a:spcPts val="800"/>
                            </a:spcAft>
                            <a:buNone/>
                          </a:pPr>
                          <a:r>
                            <a:rPr lang="es-CR" sz="1600" kern="100" dirty="0">
                              <a:effectLst/>
                            </a:rPr>
                            <a:t>Espacio ocupado del disco: 435 GB</a:t>
                          </a:r>
                        </a:p>
                        <a:p>
                          <a:pPr marL="0" marR="0" algn="ctr">
                            <a:lnSpc>
                              <a:spcPct val="115000"/>
                            </a:lnSpc>
                            <a:spcAft>
                              <a:spcPts val="80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Aft>
                              <a:spcPts val="800"/>
                            </a:spcAft>
                            <a:buNone/>
                          </a:pPr>
                          <a14:m>
                            <m:oMath xmlns:m="http://schemas.openxmlformats.org/officeDocument/2006/math">
                              <m:f>
                                <m:fPr>
                                  <m:ctrlPr>
                                    <a:rPr lang="en-US" sz="1600" kern="100">
                                      <a:effectLst/>
                                    </a:rPr>
                                  </m:ctrlPr>
                                </m:fPr>
                                <m:num>
                                  <m:r>
                                    <a:rPr lang="es-CR" sz="1600" kern="100">
                                      <a:effectLst/>
                                    </a:rPr>
                                    <m:t>𝟒𝟑𝟓</m:t>
                                  </m:r>
                                </m:num>
                                <m:den>
                                  <m:r>
                                    <a:rPr lang="es-CR" sz="1600" kern="100">
                                      <a:effectLst/>
                                    </a:rPr>
                                    <m:t>𝟏𝟎𝟎𝟎</m:t>
                                  </m:r>
                                </m:den>
                              </m:f>
                            </m:oMath>
                          </a14:m>
                          <a:r>
                            <a:rPr lang="en-US" sz="1600" kern="100">
                              <a:effectLst/>
                            </a:rPr>
                            <a:t>*100=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Aft>
                              <a:spcPts val="800"/>
                            </a:spcAft>
                            <a:buNone/>
                          </a:pPr>
                          <a:r>
                            <a:rPr lang="es-CR" sz="1600" kern="100">
                              <a:effectLst/>
                            </a:rPr>
                            <a:t>43.5%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86554547"/>
                      </a:ext>
                    </a:extLst>
                  </a:tr>
                  <a:tr h="916305">
                    <a:tc>
                      <a:txBody>
                        <a:bodyPr/>
                        <a:lstStyle/>
                        <a:p>
                          <a:pPr marL="0" marR="0" algn="ctr">
                            <a:lnSpc>
                              <a:spcPct val="115000"/>
                            </a:lnSpc>
                            <a:spcAft>
                              <a:spcPts val="800"/>
                            </a:spcAft>
                            <a:buNone/>
                          </a:pPr>
                          <a:r>
                            <a:rPr lang="es-CR" sz="1600" kern="100">
                              <a:effectLst/>
                            </a:rPr>
                            <a:t>Total de turista extranjeros (febrero 2025):  270810 , Turistas de Canadá: 37.975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Aft>
                              <a:spcPts val="800"/>
                            </a:spcAft>
                            <a:buNone/>
                          </a:pPr>
                          <a14:m>
                            <m:oMath xmlns:m="http://schemas.openxmlformats.org/officeDocument/2006/math">
                              <m:f>
                                <m:fPr>
                                  <m:ctrlPr>
                                    <a:rPr lang="en-US" sz="1600" kern="100">
                                      <a:effectLst/>
                                    </a:rPr>
                                  </m:ctrlPr>
                                </m:fPr>
                                <m:num>
                                  <m:r>
                                    <a:rPr lang="es-CR" sz="1600" kern="100">
                                      <a:effectLst/>
                                    </a:rPr>
                                    <m:t>𝟑𝟕𝟗𝟕𝟓</m:t>
                                  </m:r>
                                </m:num>
                                <m:den>
                                  <m:r>
                                    <a:rPr lang="es-CR" sz="1600" kern="100">
                                      <a:effectLst/>
                                    </a:rPr>
                                    <m:t>𝟐𝟕𝟎𝟖𝟏𝟎</m:t>
                                  </m:r>
                                </m:den>
                              </m:f>
                            </m:oMath>
                          </a14:m>
                          <a:r>
                            <a:rPr lang="en-US" sz="1600" kern="100">
                              <a:effectLst/>
                            </a:rPr>
                            <a:t>*100=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Aft>
                              <a:spcPts val="800"/>
                            </a:spcAft>
                            <a:buNone/>
                          </a:pPr>
                          <a:r>
                            <a:rPr lang="es-CR" sz="1600" kern="100" dirty="0">
                              <a:effectLst/>
                            </a:rPr>
                            <a:t>14.0%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37239048"/>
                      </a:ext>
                    </a:extLst>
                  </a:tr>
                </a:tbl>
              </a:graphicData>
            </a:graphic>
          </p:graphicFrame>
        </mc:Choice>
        <mc:Fallback>
          <p:graphicFrame>
            <p:nvGraphicFramePr>
              <p:cNvPr id="5" name="Tabla 4">
                <a:extLst>
                  <a:ext uri="{FF2B5EF4-FFF2-40B4-BE49-F238E27FC236}">
                    <a16:creationId xmlns:a16="http://schemas.microsoft.com/office/drawing/2014/main" id="{318EC449-6AAE-F368-1B7F-0140B1C1CD71}"/>
                  </a:ext>
                </a:extLst>
              </p:cNvPr>
              <p:cNvGraphicFramePr>
                <a:graphicFrameLocks noGrp="1"/>
              </p:cNvGraphicFramePr>
              <p:nvPr/>
            </p:nvGraphicFramePr>
            <p:xfrm>
              <a:off x="1115616" y="2895381"/>
              <a:ext cx="7130938" cy="3435477"/>
            </p:xfrm>
            <a:graphic>
              <a:graphicData uri="http://schemas.openxmlformats.org/drawingml/2006/table">
                <a:tbl>
                  <a:tblPr firstRow="1" bandRow="1">
                    <a:tableStyleId>{5C22544A-7EE6-4342-B048-85BDC9FD1C3A}</a:tableStyleId>
                  </a:tblPr>
                  <a:tblGrid>
                    <a:gridCol w="4756038">
                      <a:extLst>
                        <a:ext uri="{9D8B030D-6E8A-4147-A177-3AD203B41FA5}">
                          <a16:colId xmlns:a16="http://schemas.microsoft.com/office/drawing/2014/main" val="859358666"/>
                        </a:ext>
                      </a:extLst>
                    </a:gridCol>
                    <a:gridCol w="1511300">
                      <a:extLst>
                        <a:ext uri="{9D8B030D-6E8A-4147-A177-3AD203B41FA5}">
                          <a16:colId xmlns:a16="http://schemas.microsoft.com/office/drawing/2014/main" val="1626323586"/>
                        </a:ext>
                      </a:extLst>
                    </a:gridCol>
                    <a:gridCol w="863600">
                      <a:extLst>
                        <a:ext uri="{9D8B030D-6E8A-4147-A177-3AD203B41FA5}">
                          <a16:colId xmlns:a16="http://schemas.microsoft.com/office/drawing/2014/main" val="4250952235"/>
                        </a:ext>
                      </a:extLst>
                    </a:gridCol>
                  </a:tblGrid>
                  <a:tr h="1399794">
                    <a:tc>
                      <a:txBody>
                        <a:bodyPr/>
                        <a:lstStyle/>
                        <a:p>
                          <a:pPr marL="0" marR="0" algn="ctr">
                            <a:lnSpc>
                              <a:spcPct val="115000"/>
                            </a:lnSpc>
                            <a:spcAft>
                              <a:spcPts val="800"/>
                            </a:spcAft>
                            <a:buNone/>
                          </a:pPr>
                          <a:r>
                            <a:rPr lang="es-CR" sz="1600" kern="100" dirty="0">
                              <a:effectLst/>
                            </a:rPr>
                            <a:t>Estudiantes matriculados en la Sede de Occidente. II ciclo lectivo 2024: 2820, Tienen beca: 1723 </a:t>
                          </a:r>
                        </a:p>
                        <a:p>
                          <a:pPr marL="0" marR="0" algn="ctr">
                            <a:lnSpc>
                              <a:spcPct val="115000"/>
                            </a:lnSpc>
                            <a:spcAft>
                              <a:spcPts val="800"/>
                            </a:spcAft>
                            <a:buNone/>
                          </a:pPr>
                          <a:endParaRPr lang="es-C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80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a:p>
                      </a:txBody>
                      <a:tcPr>
                        <a:blipFill>
                          <a:blip r:embed="rId3"/>
                          <a:stretch>
                            <a:fillRect l="-315323" t="-435" r="-58871" b="-146522"/>
                          </a:stretch>
                        </a:blipFill>
                      </a:tcPr>
                    </a:tc>
                    <a:tc>
                      <a:txBody>
                        <a:bodyPr/>
                        <a:lstStyle/>
                        <a:p>
                          <a:pPr marL="0" marR="0" algn="ctr">
                            <a:lnSpc>
                              <a:spcPct val="115000"/>
                            </a:lnSpc>
                            <a:spcAft>
                              <a:spcPts val="800"/>
                            </a:spcAft>
                            <a:buNone/>
                          </a:pPr>
                          <a:r>
                            <a:rPr lang="es-CR" sz="1600" kern="100" dirty="0">
                              <a:effectLst/>
                            </a:rPr>
                            <a:t>61.1%</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6576742"/>
                      </a:ext>
                    </a:extLst>
                  </a:tr>
                  <a:tr h="1119378">
                    <a:tc>
                      <a:txBody>
                        <a:bodyPr/>
                        <a:lstStyle/>
                        <a:p>
                          <a:pPr marL="0" marR="0" algn="ctr">
                            <a:lnSpc>
                              <a:spcPct val="115000"/>
                            </a:lnSpc>
                            <a:spcAft>
                              <a:spcPts val="800"/>
                            </a:spcAft>
                            <a:buNone/>
                          </a:pPr>
                          <a:r>
                            <a:rPr lang="es-CR" sz="1600" kern="100" dirty="0">
                              <a:effectLst/>
                            </a:rPr>
                            <a:t>Capacidad de un disco duro interno:  1TB</a:t>
                          </a:r>
                          <a:endParaRPr lang="en-US" sz="1600" kern="100" dirty="0">
                            <a:effectLst/>
                          </a:endParaRPr>
                        </a:p>
                        <a:p>
                          <a:pPr marL="0" marR="0" algn="ctr">
                            <a:lnSpc>
                              <a:spcPct val="115000"/>
                            </a:lnSpc>
                            <a:spcAft>
                              <a:spcPts val="800"/>
                            </a:spcAft>
                            <a:buNone/>
                          </a:pPr>
                          <a:r>
                            <a:rPr lang="es-CR" sz="1600" kern="100" dirty="0">
                              <a:effectLst/>
                            </a:rPr>
                            <a:t>Espacio ocupado del disco: 435 GB</a:t>
                          </a:r>
                        </a:p>
                        <a:p>
                          <a:pPr marL="0" marR="0" algn="ctr">
                            <a:lnSpc>
                              <a:spcPct val="115000"/>
                            </a:lnSpc>
                            <a:spcAft>
                              <a:spcPts val="80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a:p>
                      </a:txBody>
                      <a:tcPr>
                        <a:blipFill>
                          <a:blip r:embed="rId3"/>
                          <a:stretch>
                            <a:fillRect l="-315323" t="-125543" r="-58871" b="-83152"/>
                          </a:stretch>
                        </a:blipFill>
                      </a:tcPr>
                    </a:tc>
                    <a:tc>
                      <a:txBody>
                        <a:bodyPr/>
                        <a:lstStyle/>
                        <a:p>
                          <a:pPr marL="0" marR="0" algn="ctr">
                            <a:lnSpc>
                              <a:spcPct val="115000"/>
                            </a:lnSpc>
                            <a:spcAft>
                              <a:spcPts val="800"/>
                            </a:spcAft>
                            <a:buNone/>
                          </a:pPr>
                          <a:r>
                            <a:rPr lang="es-CR" sz="1600" kern="100">
                              <a:effectLst/>
                            </a:rPr>
                            <a:t>43.5%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86554547"/>
                      </a:ext>
                    </a:extLst>
                  </a:tr>
                  <a:tr h="916305">
                    <a:tc>
                      <a:txBody>
                        <a:bodyPr/>
                        <a:lstStyle/>
                        <a:p>
                          <a:pPr marL="0" marR="0" algn="ctr">
                            <a:lnSpc>
                              <a:spcPct val="115000"/>
                            </a:lnSpc>
                            <a:spcAft>
                              <a:spcPts val="800"/>
                            </a:spcAft>
                            <a:buNone/>
                          </a:pPr>
                          <a:r>
                            <a:rPr lang="es-CR" sz="1600" kern="100">
                              <a:effectLst/>
                            </a:rPr>
                            <a:t>Total de turista extranjeros (febrero 2025):  270810 , Turistas de Canadá: 37.975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a:p>
                      </a:txBody>
                      <a:tcPr>
                        <a:blipFill>
                          <a:blip r:embed="rId3"/>
                          <a:stretch>
                            <a:fillRect l="-315323" t="-274834" r="-58871" b="-1325"/>
                          </a:stretch>
                        </a:blipFill>
                      </a:tcPr>
                    </a:tc>
                    <a:tc>
                      <a:txBody>
                        <a:bodyPr/>
                        <a:lstStyle/>
                        <a:p>
                          <a:pPr marL="0" marR="0" algn="ctr">
                            <a:lnSpc>
                              <a:spcPct val="115000"/>
                            </a:lnSpc>
                            <a:spcAft>
                              <a:spcPts val="800"/>
                            </a:spcAft>
                            <a:buNone/>
                          </a:pPr>
                          <a:r>
                            <a:rPr lang="es-CR" sz="1600" kern="100" dirty="0">
                              <a:effectLst/>
                            </a:rPr>
                            <a:t>14.0%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37239048"/>
                      </a:ext>
                    </a:extLst>
                  </a:tr>
                </a:tbl>
              </a:graphicData>
            </a:graphic>
          </p:graphicFrame>
        </mc:Fallback>
      </mc:AlternateContent>
    </p:spTree>
    <p:extLst>
      <p:ext uri="{BB962C8B-B14F-4D97-AF65-F5344CB8AC3E}">
        <p14:creationId xmlns:p14="http://schemas.microsoft.com/office/powerpoint/2010/main" val="672135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FCEC240-048D-4D56-8BA8-35CFE0F579C0}"/>
              </a:ext>
            </a:extLst>
          </p:cNvPr>
          <p:cNvPicPr>
            <a:picLocks noChangeAspect="1"/>
          </p:cNvPicPr>
          <p:nvPr/>
        </p:nvPicPr>
        <p:blipFill>
          <a:blip r:embed="rId2"/>
          <a:stretch>
            <a:fillRect/>
          </a:stretch>
        </p:blipFill>
        <p:spPr>
          <a:xfrm>
            <a:off x="305780" y="404664"/>
            <a:ext cx="8532440" cy="1554800"/>
          </a:xfrm>
          <a:prstGeom prst="rect">
            <a:avLst/>
          </a:prstGeom>
        </p:spPr>
      </p:pic>
      <p:pic>
        <p:nvPicPr>
          <p:cNvPr id="3" name="Imagen 2">
            <a:extLst>
              <a:ext uri="{FF2B5EF4-FFF2-40B4-BE49-F238E27FC236}">
                <a16:creationId xmlns:a16="http://schemas.microsoft.com/office/drawing/2014/main" id="{EC9AF8FB-8FBE-40FF-8911-9636D7AA541A}"/>
              </a:ext>
            </a:extLst>
          </p:cNvPr>
          <p:cNvPicPr>
            <a:picLocks noChangeAspect="1"/>
          </p:cNvPicPr>
          <p:nvPr/>
        </p:nvPicPr>
        <p:blipFill>
          <a:blip r:embed="rId3"/>
          <a:stretch>
            <a:fillRect/>
          </a:stretch>
        </p:blipFill>
        <p:spPr>
          <a:xfrm>
            <a:off x="539552" y="2276872"/>
            <a:ext cx="7596336" cy="974624"/>
          </a:xfrm>
          <a:prstGeom prst="rect">
            <a:avLst/>
          </a:prstGeom>
        </p:spPr>
      </p:pic>
      <p:pic>
        <p:nvPicPr>
          <p:cNvPr id="4" name="Imagen 3">
            <a:extLst>
              <a:ext uri="{FF2B5EF4-FFF2-40B4-BE49-F238E27FC236}">
                <a16:creationId xmlns:a16="http://schemas.microsoft.com/office/drawing/2014/main" id="{21671454-B3FC-4CBD-B4CF-0E2BA3514BDE}"/>
              </a:ext>
            </a:extLst>
          </p:cNvPr>
          <p:cNvPicPr>
            <a:picLocks noChangeAspect="1"/>
          </p:cNvPicPr>
          <p:nvPr/>
        </p:nvPicPr>
        <p:blipFill>
          <a:blip r:embed="rId4"/>
          <a:stretch>
            <a:fillRect/>
          </a:stretch>
        </p:blipFill>
        <p:spPr>
          <a:xfrm>
            <a:off x="449796" y="3568904"/>
            <a:ext cx="8388424" cy="510665"/>
          </a:xfrm>
          <a:prstGeom prst="rect">
            <a:avLst/>
          </a:prstGeom>
        </p:spPr>
      </p:pic>
      <p:pic>
        <p:nvPicPr>
          <p:cNvPr id="5" name="Imagen 4">
            <a:extLst>
              <a:ext uri="{FF2B5EF4-FFF2-40B4-BE49-F238E27FC236}">
                <a16:creationId xmlns:a16="http://schemas.microsoft.com/office/drawing/2014/main" id="{699ACC52-5458-4FB3-AA75-805EB957EA01}"/>
              </a:ext>
            </a:extLst>
          </p:cNvPr>
          <p:cNvPicPr>
            <a:picLocks noChangeAspect="1"/>
          </p:cNvPicPr>
          <p:nvPr/>
        </p:nvPicPr>
        <p:blipFill>
          <a:blip r:embed="rId5"/>
          <a:stretch>
            <a:fillRect/>
          </a:stretch>
        </p:blipFill>
        <p:spPr>
          <a:xfrm>
            <a:off x="1413545" y="4509120"/>
            <a:ext cx="5848350" cy="1085850"/>
          </a:xfrm>
          <a:prstGeom prst="rect">
            <a:avLst/>
          </a:prstGeom>
        </p:spPr>
      </p:pic>
    </p:spTree>
    <p:extLst>
      <p:ext uri="{BB962C8B-B14F-4D97-AF65-F5344CB8AC3E}">
        <p14:creationId xmlns:p14="http://schemas.microsoft.com/office/powerpoint/2010/main" val="40398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EFCC3D-46E5-4EAF-A98B-E50D923E15BB}"/>
              </a:ext>
            </a:extLst>
          </p:cNvPr>
          <p:cNvPicPr>
            <a:picLocks noChangeAspect="1"/>
          </p:cNvPicPr>
          <p:nvPr/>
        </p:nvPicPr>
        <p:blipFill>
          <a:blip r:embed="rId2"/>
          <a:stretch>
            <a:fillRect/>
          </a:stretch>
        </p:blipFill>
        <p:spPr>
          <a:xfrm>
            <a:off x="539552" y="692696"/>
            <a:ext cx="8315325" cy="714375"/>
          </a:xfrm>
          <a:prstGeom prst="rect">
            <a:avLst/>
          </a:prstGeom>
        </p:spPr>
      </p:pic>
      <p:pic>
        <p:nvPicPr>
          <p:cNvPr id="4" name="Imagen 3">
            <a:extLst>
              <a:ext uri="{FF2B5EF4-FFF2-40B4-BE49-F238E27FC236}">
                <a16:creationId xmlns:a16="http://schemas.microsoft.com/office/drawing/2014/main" id="{4CDE5D7D-BE16-4A0D-89F5-B36CD403A69A}"/>
              </a:ext>
            </a:extLst>
          </p:cNvPr>
          <p:cNvPicPr>
            <a:picLocks noChangeAspect="1"/>
          </p:cNvPicPr>
          <p:nvPr/>
        </p:nvPicPr>
        <p:blipFill>
          <a:blip r:embed="rId3"/>
          <a:stretch>
            <a:fillRect/>
          </a:stretch>
        </p:blipFill>
        <p:spPr>
          <a:xfrm>
            <a:off x="557808" y="1982715"/>
            <a:ext cx="8028384" cy="1427916"/>
          </a:xfrm>
          <a:prstGeom prst="rect">
            <a:avLst/>
          </a:prstGeom>
        </p:spPr>
      </p:pic>
    </p:spTree>
    <p:extLst>
      <p:ext uri="{BB962C8B-B14F-4D97-AF65-F5344CB8AC3E}">
        <p14:creationId xmlns:p14="http://schemas.microsoft.com/office/powerpoint/2010/main" val="714117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93E188-8601-4664-9D8F-452342F62931}"/>
              </a:ext>
            </a:extLst>
          </p:cNvPr>
          <p:cNvPicPr>
            <a:picLocks noChangeAspect="1"/>
          </p:cNvPicPr>
          <p:nvPr/>
        </p:nvPicPr>
        <p:blipFill>
          <a:blip r:embed="rId2"/>
          <a:stretch>
            <a:fillRect/>
          </a:stretch>
        </p:blipFill>
        <p:spPr>
          <a:xfrm>
            <a:off x="521804" y="620688"/>
            <a:ext cx="8100392" cy="2156355"/>
          </a:xfrm>
          <a:prstGeom prst="rect">
            <a:avLst/>
          </a:prstGeom>
        </p:spPr>
      </p:pic>
      <p:pic>
        <p:nvPicPr>
          <p:cNvPr id="3" name="Imagen 2">
            <a:extLst>
              <a:ext uri="{FF2B5EF4-FFF2-40B4-BE49-F238E27FC236}">
                <a16:creationId xmlns:a16="http://schemas.microsoft.com/office/drawing/2014/main" id="{89D3E437-7553-47B2-B0E3-66D9300D103E}"/>
              </a:ext>
            </a:extLst>
          </p:cNvPr>
          <p:cNvPicPr>
            <a:picLocks noChangeAspect="1"/>
          </p:cNvPicPr>
          <p:nvPr/>
        </p:nvPicPr>
        <p:blipFill>
          <a:blip r:embed="rId3"/>
          <a:stretch>
            <a:fillRect/>
          </a:stretch>
        </p:blipFill>
        <p:spPr>
          <a:xfrm>
            <a:off x="611560" y="2996952"/>
            <a:ext cx="7380312" cy="1858102"/>
          </a:xfrm>
          <a:prstGeom prst="rect">
            <a:avLst/>
          </a:prstGeom>
        </p:spPr>
      </p:pic>
      <p:pic>
        <p:nvPicPr>
          <p:cNvPr id="4" name="Imagen 3">
            <a:extLst>
              <a:ext uri="{FF2B5EF4-FFF2-40B4-BE49-F238E27FC236}">
                <a16:creationId xmlns:a16="http://schemas.microsoft.com/office/drawing/2014/main" id="{C185D02E-AF5A-403C-93EB-1E344AC7EDD7}"/>
              </a:ext>
            </a:extLst>
          </p:cNvPr>
          <p:cNvPicPr>
            <a:picLocks noChangeAspect="1"/>
          </p:cNvPicPr>
          <p:nvPr/>
        </p:nvPicPr>
        <p:blipFill>
          <a:blip r:embed="rId4"/>
          <a:stretch>
            <a:fillRect/>
          </a:stretch>
        </p:blipFill>
        <p:spPr>
          <a:xfrm>
            <a:off x="683568" y="4941168"/>
            <a:ext cx="7380312" cy="1591569"/>
          </a:xfrm>
          <a:prstGeom prst="rect">
            <a:avLst/>
          </a:prstGeom>
        </p:spPr>
      </p:pic>
    </p:spTree>
    <p:extLst>
      <p:ext uri="{BB962C8B-B14F-4D97-AF65-F5344CB8AC3E}">
        <p14:creationId xmlns:p14="http://schemas.microsoft.com/office/powerpoint/2010/main" val="321530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173F7A4-0690-4591-A999-94D9BF6A5357}"/>
              </a:ext>
            </a:extLst>
          </p:cNvPr>
          <p:cNvPicPr>
            <a:picLocks noChangeAspect="1"/>
          </p:cNvPicPr>
          <p:nvPr/>
        </p:nvPicPr>
        <p:blipFill>
          <a:blip r:embed="rId2"/>
          <a:stretch>
            <a:fillRect/>
          </a:stretch>
        </p:blipFill>
        <p:spPr>
          <a:xfrm>
            <a:off x="683568" y="764704"/>
            <a:ext cx="8100392" cy="2137237"/>
          </a:xfrm>
          <a:prstGeom prst="rect">
            <a:avLst/>
          </a:prstGeom>
        </p:spPr>
      </p:pic>
      <p:pic>
        <p:nvPicPr>
          <p:cNvPr id="3" name="Imagen 2">
            <a:extLst>
              <a:ext uri="{FF2B5EF4-FFF2-40B4-BE49-F238E27FC236}">
                <a16:creationId xmlns:a16="http://schemas.microsoft.com/office/drawing/2014/main" id="{15BFEE16-18CF-4B35-BE2B-AAF71F79D6C3}"/>
              </a:ext>
            </a:extLst>
          </p:cNvPr>
          <p:cNvPicPr>
            <a:picLocks noChangeAspect="1"/>
          </p:cNvPicPr>
          <p:nvPr/>
        </p:nvPicPr>
        <p:blipFill>
          <a:blip r:embed="rId3"/>
          <a:stretch>
            <a:fillRect/>
          </a:stretch>
        </p:blipFill>
        <p:spPr>
          <a:xfrm>
            <a:off x="737828" y="3429000"/>
            <a:ext cx="7668344" cy="1878566"/>
          </a:xfrm>
          <a:prstGeom prst="rect">
            <a:avLst/>
          </a:prstGeom>
        </p:spPr>
      </p:pic>
    </p:spTree>
    <p:extLst>
      <p:ext uri="{BB962C8B-B14F-4D97-AF65-F5344CB8AC3E}">
        <p14:creationId xmlns:p14="http://schemas.microsoft.com/office/powerpoint/2010/main" val="97623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66688"/>
            <a:ext cx="2130177" cy="156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4"/>
          <a:stretch>
            <a:fillRect/>
          </a:stretch>
        </p:blipFill>
        <p:spPr>
          <a:xfrm>
            <a:off x="1043608" y="1772816"/>
            <a:ext cx="6257925" cy="942975"/>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971600" y="2924944"/>
                <a:ext cx="7270645" cy="402995"/>
              </a:xfrm>
              <a:prstGeom prst="rect">
                <a:avLst/>
              </a:prstGeom>
              <a:noFill/>
            </p:spPr>
            <p:txBody>
              <a:bodyPr wrap="none" lIns="0" tIns="0" rIns="0" bIns="0" rtlCol="0">
                <a:spAutoFit/>
              </a:bodyPr>
              <a:lstStyle/>
              <a:p>
                <a14:m>
                  <m:oMath xmlns:m="http://schemas.openxmlformats.org/officeDocument/2006/math">
                    <m:r>
                      <a:rPr lang="es-ES" i="1" smtClean="0">
                        <a:ln w="0"/>
                        <a:effectLst>
                          <a:outerShdw blurRad="38100" dist="19050" dir="2700000" algn="tl" rotWithShape="0">
                            <a:schemeClr val="dk1">
                              <a:alpha val="40000"/>
                            </a:schemeClr>
                          </a:outerShdw>
                        </a:effectLst>
                        <a:latin typeface="Cambria Math" panose="02040503050406030204" pitchFamily="18" charset="0"/>
                      </a:rPr>
                      <m:t>𝑇𝑎𝑠𝑎</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𝐵𝑟𝑢𝑡𝑎</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𝑑𝑒</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𝑁𝑎𝑡𝑎𝑙𝑖𝑑𝑎𝑑</m:t>
                    </m:r>
                    <m:r>
                      <a:rPr lang="es-ES"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s-ES" i="1" smtClean="0">
                            <a:ln w="0"/>
                            <a:effectLst>
                              <a:outerShdw blurRad="38100" dist="19050" dir="2700000" algn="tl" rotWithShape="0">
                                <a:schemeClr val="dk1">
                                  <a:alpha val="40000"/>
                                </a:schemeClr>
                              </a:outerShdw>
                            </a:effectLst>
                            <a:latin typeface="Cambria Math" panose="02040503050406030204" pitchFamily="18" charset="0"/>
                          </a:rPr>
                        </m:ctrlPr>
                      </m:fPr>
                      <m:num>
                        <m:r>
                          <a:rPr lang="es-ES" i="1" smtClean="0">
                            <a:ln w="0"/>
                            <a:effectLst>
                              <a:outerShdw blurRad="38100" dist="19050" dir="2700000" algn="tl" rotWithShape="0">
                                <a:schemeClr val="dk1">
                                  <a:alpha val="40000"/>
                                </a:schemeClr>
                              </a:outerShdw>
                            </a:effectLst>
                            <a:latin typeface="Cambria Math" panose="02040503050406030204" pitchFamily="18" charset="0"/>
                          </a:rPr>
                          <m:t>𝑁𝑎𝑐𝑖𝑚𝑖𝑒𝑛𝑡𝑜𝑠</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𝑣𝑖𝑣𝑜𝑠</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𝑜𝑐𝑢𝑟𝑟𝑖𝑑𝑜𝑠</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𝑑𝑢𝑟𝑎𝑛𝑡𝑒</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𝑒𝑙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𝑎</m:t>
                        </m:r>
                        <m:r>
                          <a:rPr lang="es-ES" i="1" smtClean="0">
                            <a:ln w="0"/>
                            <a:effectLst>
                              <a:outerShdw blurRad="38100" dist="19050" dir="2700000" algn="tl" rotWithShape="0">
                                <a:schemeClr val="dk1">
                                  <a:alpha val="40000"/>
                                </a:schemeClr>
                              </a:outerShdw>
                            </a:effectLst>
                            <a:latin typeface="Cambria Math" panose="02040503050406030204" pitchFamily="18" charset="0"/>
                          </a:rPr>
                          <m:t>ñ</m:t>
                        </m:r>
                        <m:r>
                          <a:rPr lang="es-ES" i="1" smtClean="0">
                            <a:ln w="0"/>
                            <a:effectLst>
                              <a:outerShdw blurRad="38100" dist="19050" dir="2700000" algn="tl" rotWithShape="0">
                                <a:schemeClr val="dk1">
                                  <a:alpha val="40000"/>
                                </a:schemeClr>
                              </a:outerShdw>
                            </a:effectLst>
                            <a:latin typeface="Cambria Math" panose="02040503050406030204" pitchFamily="18" charset="0"/>
                          </a:rPr>
                          <m:t>𝑜</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𝑍</m:t>
                        </m:r>
                      </m:num>
                      <m:den>
                        <m:r>
                          <a:rPr lang="es-ES" i="1" smtClean="0">
                            <a:ln w="0"/>
                            <a:effectLst>
                              <a:outerShdw blurRad="38100" dist="19050" dir="2700000" algn="tl" rotWithShape="0">
                                <a:schemeClr val="dk1">
                                  <a:alpha val="40000"/>
                                </a:schemeClr>
                              </a:outerShdw>
                            </a:effectLst>
                            <a:latin typeface="Cambria Math" panose="02040503050406030204" pitchFamily="18" charset="0"/>
                          </a:rPr>
                          <m:t>𝑃𝑜𝑏𝑙𝑎𝑐𝑖</m:t>
                        </m:r>
                        <m:r>
                          <a:rPr lang="es-ES" i="1" smtClean="0">
                            <a:ln w="0"/>
                            <a:effectLst>
                              <a:outerShdw blurRad="38100" dist="19050" dir="2700000" algn="tl" rotWithShape="0">
                                <a:schemeClr val="dk1">
                                  <a:alpha val="40000"/>
                                </a:schemeClr>
                              </a:outerShdw>
                            </a:effectLst>
                            <a:latin typeface="Cambria Math" panose="02040503050406030204" pitchFamily="18" charset="0"/>
                          </a:rPr>
                          <m:t>ó</m:t>
                        </m:r>
                        <m:r>
                          <a:rPr lang="es-ES" i="1" smtClean="0">
                            <a:ln w="0"/>
                            <a:effectLst>
                              <a:outerShdw blurRad="38100" dist="19050" dir="2700000" algn="tl" rotWithShape="0">
                                <a:schemeClr val="dk1">
                                  <a:alpha val="40000"/>
                                </a:schemeClr>
                              </a:outerShdw>
                            </a:effectLst>
                            <a:latin typeface="Cambria Math" panose="02040503050406030204" pitchFamily="18" charset="0"/>
                          </a:rPr>
                          <m:t>𝑛</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𝑡𝑜𝑡𝑎𝑙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𝑎</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𝑚𝑖𝑡𝑎𝑑</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𝑑𝑒𝑙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𝑎</m:t>
                        </m:r>
                        <m:r>
                          <a:rPr lang="es-ES" i="1" smtClean="0">
                            <a:ln w="0"/>
                            <a:effectLst>
                              <a:outerShdw blurRad="38100" dist="19050" dir="2700000" algn="tl" rotWithShape="0">
                                <a:schemeClr val="dk1">
                                  <a:alpha val="40000"/>
                                </a:schemeClr>
                              </a:outerShdw>
                            </a:effectLst>
                            <a:latin typeface="Cambria Math" panose="02040503050406030204" pitchFamily="18" charset="0"/>
                          </a:rPr>
                          <m:t>ñ</m:t>
                        </m:r>
                        <m:r>
                          <a:rPr lang="es-ES" i="1" smtClean="0">
                            <a:ln w="0"/>
                            <a:effectLst>
                              <a:outerShdw blurRad="38100" dist="19050" dir="2700000" algn="tl" rotWithShape="0">
                                <a:schemeClr val="dk1">
                                  <a:alpha val="40000"/>
                                </a:schemeClr>
                              </a:outerShdw>
                            </a:effectLst>
                            <a:latin typeface="Cambria Math" panose="02040503050406030204" pitchFamily="18" charset="0"/>
                          </a:rPr>
                          <m:t>𝑜</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𝑛𝑎𝑡𝑢𝑟𝑎𝑙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𝑧</m:t>
                        </m:r>
                      </m:den>
                    </m:f>
                  </m:oMath>
                </a14:m>
                <a:r>
                  <a:rPr lang="es-ES" dirty="0">
                    <a:ln w="0"/>
                    <a:effectLst>
                      <a:outerShdw blurRad="38100" dist="19050" dir="2700000" algn="tl" rotWithShape="0">
                        <a:schemeClr val="dk1">
                          <a:alpha val="40000"/>
                        </a:schemeClr>
                      </a:outerShdw>
                    </a:effectLst>
                  </a:rPr>
                  <a:t>*1000</a:t>
                </a:r>
              </a:p>
            </p:txBody>
          </p:sp>
        </mc:Choice>
        <mc:Fallback xmlns="">
          <p:sp>
            <p:nvSpPr>
              <p:cNvPr id="3" name="CuadroTexto 2"/>
              <p:cNvSpPr txBox="1">
                <a:spLocks noRot="1" noChangeAspect="1" noMove="1" noResize="1" noEditPoints="1" noAdjustHandles="1" noChangeArrowheads="1" noChangeShapeType="1" noTextEdit="1"/>
              </p:cNvSpPr>
              <p:nvPr/>
            </p:nvSpPr>
            <p:spPr>
              <a:xfrm>
                <a:off x="971600" y="2924944"/>
                <a:ext cx="7270645" cy="402995"/>
              </a:xfrm>
              <a:prstGeom prst="rect">
                <a:avLst/>
              </a:prstGeom>
              <a:blipFill rotWithShape="0">
                <a:blip r:embed="rId5"/>
                <a:stretch>
                  <a:fillRect l="-1257" t="-6061" r="-1341" b="-25758"/>
                </a:stretch>
              </a:blipFill>
            </p:spPr>
            <p:txBody>
              <a:bodyPr/>
              <a:lstStyle/>
              <a:p>
                <a:r>
                  <a:rPr lang="es-ES">
                    <a:noFill/>
                  </a:rPr>
                  <a:t> </a:t>
                </a:r>
              </a:p>
            </p:txBody>
          </p:sp>
        </mc:Fallback>
      </mc:AlternateContent>
      <p:pic>
        <p:nvPicPr>
          <p:cNvPr id="4" name="Imagen 3"/>
          <p:cNvPicPr>
            <a:picLocks noChangeAspect="1"/>
          </p:cNvPicPr>
          <p:nvPr/>
        </p:nvPicPr>
        <p:blipFill>
          <a:blip r:embed="rId6"/>
          <a:stretch>
            <a:fillRect/>
          </a:stretch>
        </p:blipFill>
        <p:spPr>
          <a:xfrm>
            <a:off x="2195736" y="3789040"/>
            <a:ext cx="4392488" cy="1917356"/>
          </a:xfrm>
          <a:prstGeom prst="rect">
            <a:avLst/>
          </a:prstGeom>
        </p:spPr>
      </p:pic>
      <p:pic>
        <p:nvPicPr>
          <p:cNvPr id="5" name="Picture 4"/>
          <p:cNvPicPr>
            <a:picLocks noChangeAspect="1"/>
          </p:cNvPicPr>
          <p:nvPr/>
        </p:nvPicPr>
        <p:blipFill>
          <a:blip r:embed="rId7"/>
          <a:stretch>
            <a:fillRect/>
          </a:stretch>
        </p:blipFill>
        <p:spPr>
          <a:xfrm>
            <a:off x="4606922" y="6453336"/>
            <a:ext cx="4188693" cy="208689"/>
          </a:xfrm>
          <a:prstGeom prst="rect">
            <a:avLst/>
          </a:prstGeom>
          <a:effectLst>
            <a:glow rad="101600">
              <a:schemeClr val="bg1">
                <a:lumMod val="50000"/>
                <a:alpha val="60000"/>
              </a:schemeClr>
            </a:glow>
          </a:effectLst>
        </p:spPr>
      </p:pic>
    </p:spTree>
    <p:extLst>
      <p:ext uri="{BB962C8B-B14F-4D97-AF65-F5344CB8AC3E}">
        <p14:creationId xmlns:p14="http://schemas.microsoft.com/office/powerpoint/2010/main" val="142106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79" y="332656"/>
            <a:ext cx="3410288" cy="95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3"/>
          <a:stretch>
            <a:fillRect/>
          </a:stretch>
        </p:blipFill>
        <p:spPr>
          <a:xfrm>
            <a:off x="810979" y="1660110"/>
            <a:ext cx="3781581" cy="3168352"/>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990989" y="5197890"/>
                <a:ext cx="3576427"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𝑇𝐵𝑁</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71819</m:t>
                          </m:r>
                        </m:num>
                        <m:den>
                          <m:r>
                            <a:rPr lang="es-ES" b="0" i="1" smtClean="0">
                              <a:latin typeface="Cambria Math" panose="02040503050406030204" pitchFamily="18" charset="0"/>
                            </a:rPr>
                            <m:t>4807000</m:t>
                          </m:r>
                        </m:den>
                      </m:f>
                      <m:r>
                        <a:rPr lang="es-ES" b="0" i="1" smtClean="0">
                          <a:latin typeface="Cambria Math" panose="02040503050406030204" pitchFamily="18" charset="0"/>
                        </a:rPr>
                        <m:t>∗1000=14.9 </m:t>
                      </m:r>
                      <m:r>
                        <a:rPr lang="es-ES" b="0" i="1" smtClean="0">
                          <a:latin typeface="Cambria Math" panose="02040503050406030204" pitchFamily="18" charset="0"/>
                        </a:rPr>
                        <m:t>𝑚𝑖𝑙</m:t>
                      </m:r>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990989" y="5197890"/>
                <a:ext cx="3576427" cy="520399"/>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3EC2209-75C1-40F7-9E25-8F7E3586C5D9}"/>
              </a:ext>
            </a:extLst>
          </p:cNvPr>
          <p:cNvPicPr>
            <a:picLocks noChangeAspect="1"/>
          </p:cNvPicPr>
          <p:nvPr/>
        </p:nvPicPr>
        <p:blipFill>
          <a:blip r:embed="rId5"/>
          <a:stretch>
            <a:fillRect/>
          </a:stretch>
        </p:blipFill>
        <p:spPr>
          <a:xfrm>
            <a:off x="4283968" y="6307089"/>
            <a:ext cx="4464496" cy="311079"/>
          </a:xfrm>
          <a:prstGeom prst="rect">
            <a:avLst/>
          </a:prstGeom>
          <a:effectLst>
            <a:glow rad="381000">
              <a:srgbClr val="FFFF00">
                <a:alpha val="55000"/>
              </a:srgbClr>
            </a:glow>
            <a:reflection endPos="1000" dir="5400000" sy="-100000" algn="bl" rotWithShape="0"/>
          </a:effectLst>
        </p:spPr>
      </p:pic>
      <p:pic>
        <p:nvPicPr>
          <p:cNvPr id="4" name="Picture 3">
            <a:extLst>
              <a:ext uri="{FF2B5EF4-FFF2-40B4-BE49-F238E27FC236}">
                <a16:creationId xmlns:a16="http://schemas.microsoft.com/office/drawing/2014/main" id="{DEDF7E3D-914B-48F4-9809-4A0900E40DEB}"/>
              </a:ext>
            </a:extLst>
          </p:cNvPr>
          <p:cNvPicPr>
            <a:picLocks noChangeAspect="1"/>
          </p:cNvPicPr>
          <p:nvPr/>
        </p:nvPicPr>
        <p:blipFill>
          <a:blip r:embed="rId6"/>
          <a:stretch>
            <a:fillRect/>
          </a:stretch>
        </p:blipFill>
        <p:spPr>
          <a:xfrm>
            <a:off x="4760382" y="2992098"/>
            <a:ext cx="4100265" cy="1804356"/>
          </a:xfrm>
          <a:prstGeom prst="rect">
            <a:avLst/>
          </a:prstGeom>
        </p:spPr>
      </p:pic>
      <p:pic>
        <p:nvPicPr>
          <p:cNvPr id="7" name="Picture 6">
            <a:extLst>
              <a:ext uri="{FF2B5EF4-FFF2-40B4-BE49-F238E27FC236}">
                <a16:creationId xmlns:a16="http://schemas.microsoft.com/office/drawing/2014/main" id="{6C55BE62-B9CB-453A-BD88-33C695512A12}"/>
              </a:ext>
            </a:extLst>
          </p:cNvPr>
          <p:cNvPicPr>
            <a:picLocks noChangeAspect="1"/>
          </p:cNvPicPr>
          <p:nvPr/>
        </p:nvPicPr>
        <p:blipFill>
          <a:blip r:embed="rId7"/>
          <a:stretch>
            <a:fillRect/>
          </a:stretch>
        </p:blipFill>
        <p:spPr>
          <a:xfrm>
            <a:off x="4756740" y="1669254"/>
            <a:ext cx="4250865" cy="753616"/>
          </a:xfrm>
          <a:prstGeom prst="rect">
            <a:avLst/>
          </a:prstGeom>
        </p:spPr>
      </p:pic>
    </p:spTree>
    <p:extLst>
      <p:ext uri="{BB962C8B-B14F-4D97-AF65-F5344CB8AC3E}">
        <p14:creationId xmlns:p14="http://schemas.microsoft.com/office/powerpoint/2010/main" val="394583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59FAC-AEDF-F84F-BCD3-C5C1601EE276}"/>
              </a:ext>
            </a:extLst>
          </p:cNvPr>
          <p:cNvPicPr>
            <a:picLocks noChangeAspect="1"/>
          </p:cNvPicPr>
          <p:nvPr/>
        </p:nvPicPr>
        <p:blipFill>
          <a:blip r:embed="rId2"/>
          <a:stretch>
            <a:fillRect/>
          </a:stretch>
        </p:blipFill>
        <p:spPr>
          <a:xfrm>
            <a:off x="629816" y="692696"/>
            <a:ext cx="7884368" cy="2107999"/>
          </a:xfrm>
          <a:prstGeom prst="rect">
            <a:avLst/>
          </a:prstGeom>
        </p:spPr>
      </p:pic>
    </p:spTree>
    <p:extLst>
      <p:ext uri="{BB962C8B-B14F-4D97-AF65-F5344CB8AC3E}">
        <p14:creationId xmlns:p14="http://schemas.microsoft.com/office/powerpoint/2010/main" val="480741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87624" y="1706910"/>
            <a:ext cx="4533900" cy="876300"/>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1259632" y="2780928"/>
                <a:ext cx="7217810"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n w="0"/>
                          <a:effectLst>
                            <a:outerShdw blurRad="38100" dist="19050" dir="2700000" algn="tl" rotWithShape="0">
                              <a:schemeClr val="dk1">
                                <a:alpha val="40000"/>
                              </a:schemeClr>
                            </a:outerShdw>
                          </a:effectLst>
                          <a:latin typeface="Cambria Math" panose="02040503050406030204" pitchFamily="18" charset="0"/>
                        </a:rPr>
                        <m:t>𝑇𝑎𝑠𝑎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𝐵𝑟𝑢𝑡𝑎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𝑑𝑒</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𝑀𝑜𝑟𝑡𝑎𝑙𝑖𝑑𝑎𝑑</m:t>
                      </m:r>
                      <m:r>
                        <a:rPr lang="es-ES" sz="160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s-ES" sz="1600" i="1" smtClean="0">
                              <a:ln w="0"/>
                              <a:effectLst>
                                <a:outerShdw blurRad="38100" dist="19050" dir="2700000" algn="tl" rotWithShape="0">
                                  <a:schemeClr val="dk1">
                                    <a:alpha val="40000"/>
                                  </a:schemeClr>
                                </a:outerShdw>
                              </a:effectLst>
                              <a:latin typeface="Cambria Math" panose="02040503050406030204" pitchFamily="18" charset="0"/>
                            </a:rPr>
                          </m:ctrlPr>
                        </m:fPr>
                        <m:num>
                          <m:r>
                            <a:rPr lang="es-ES" sz="1600" i="1" smtClean="0">
                              <a:ln w="0"/>
                              <a:effectLst>
                                <a:outerShdw blurRad="38100" dist="19050" dir="2700000" algn="tl" rotWithShape="0">
                                  <a:schemeClr val="dk1">
                                    <a:alpha val="40000"/>
                                  </a:schemeClr>
                                </a:outerShdw>
                              </a:effectLst>
                              <a:latin typeface="Cambria Math" panose="02040503050406030204" pitchFamily="18" charset="0"/>
                            </a:rPr>
                            <m:t>𝐷𝑒𝑓𝑢𝑛𝑐𝑖𝑜𝑛𝑒𝑠</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𝑜𝑐𝑢𝑟𝑟𝑖𝑑𝑎𝑠</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𝑑𝑢𝑟𝑎𝑛𝑡𝑒</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𝑒𝑙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ñ</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𝑜</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𝑍</m:t>
                          </m:r>
                        </m:num>
                        <m:den>
                          <m:r>
                            <a:rPr lang="es-ES" sz="1600" i="1" smtClean="0">
                              <a:ln w="0"/>
                              <a:effectLst>
                                <a:outerShdw blurRad="38100" dist="19050" dir="2700000" algn="tl" rotWithShape="0">
                                  <a:schemeClr val="dk1">
                                    <a:alpha val="40000"/>
                                  </a:schemeClr>
                                </a:outerShdw>
                              </a:effectLst>
                              <a:latin typeface="Cambria Math" panose="02040503050406030204" pitchFamily="18" charset="0"/>
                            </a:rPr>
                            <m:t>𝑃𝑜𝑏𝑙𝑎𝑐𝑖</m:t>
                          </m:r>
                          <m:r>
                            <a:rPr lang="es-ES" sz="1600" i="1" smtClean="0">
                              <a:ln w="0"/>
                              <a:effectLst>
                                <a:outerShdw blurRad="38100" dist="19050" dir="2700000" algn="tl" rotWithShape="0">
                                  <a:schemeClr val="dk1">
                                    <a:alpha val="40000"/>
                                  </a:schemeClr>
                                </a:outerShdw>
                              </a:effectLst>
                              <a:latin typeface="Cambria Math" panose="02040503050406030204" pitchFamily="18" charset="0"/>
                            </a:rPr>
                            <m:t>ó</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𝑛</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𝑡𝑜𝑡𝑎𝑙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𝑚𝑖𝑡𝑎𝑑</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𝑑𝑒𝑙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ñ</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𝑜</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𝑛𝑎𝑡𝑢𝑟𝑎𝑙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𝑍</m:t>
                          </m:r>
                        </m:den>
                      </m:f>
                      <m:r>
                        <a:rPr lang="es-ES" sz="1600" i="1" smtClean="0">
                          <a:ln w="0"/>
                          <a:effectLst>
                            <a:outerShdw blurRad="38100" dist="19050" dir="2700000" algn="tl" rotWithShape="0">
                              <a:schemeClr val="dk1">
                                <a:alpha val="40000"/>
                              </a:schemeClr>
                            </a:outerShdw>
                          </a:effectLst>
                          <a:latin typeface="Cambria Math" panose="02040503050406030204" pitchFamily="18" charset="0"/>
                        </a:rPr>
                        <m:t>∗1000</m:t>
                      </m:r>
                    </m:oMath>
                  </m:oMathPara>
                </a14:m>
                <a:endParaRPr lang="es-ES" sz="1600" dirty="0">
                  <a:ln w="0"/>
                  <a:effectLst>
                    <a:outerShdw blurRad="38100" dist="19050" dir="2700000" algn="tl" rotWithShape="0">
                      <a:schemeClr val="dk1">
                        <a:alpha val="40000"/>
                      </a:schemeClr>
                    </a:outerShdw>
                  </a:effectLst>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1259632" y="2780928"/>
                <a:ext cx="7217810" cy="468205"/>
              </a:xfrm>
              <a:prstGeom prst="rect">
                <a:avLst/>
              </a:prstGeom>
              <a:blipFill rotWithShape="0">
                <a:blip r:embed="rId3"/>
                <a:stretch>
                  <a:fillRect b="-5195"/>
                </a:stretch>
              </a:blipFill>
            </p:spPr>
            <p:txBody>
              <a:bodyPr/>
              <a:lstStyle/>
              <a:p>
                <a:r>
                  <a:rPr lang="es-ES">
                    <a:noFill/>
                  </a:rPr>
                  <a:t> </a:t>
                </a:r>
              </a:p>
            </p:txBody>
          </p:sp>
        </mc:Fallback>
      </mc:AlternateContent>
      <p:pic>
        <p:nvPicPr>
          <p:cNvPr id="3" name="Imagen 2"/>
          <p:cNvPicPr>
            <a:picLocks noChangeAspect="1"/>
          </p:cNvPicPr>
          <p:nvPr/>
        </p:nvPicPr>
        <p:blipFill>
          <a:blip r:embed="rId4"/>
          <a:stretch>
            <a:fillRect/>
          </a:stretch>
        </p:blipFill>
        <p:spPr>
          <a:xfrm>
            <a:off x="6228184" y="332656"/>
            <a:ext cx="2447925" cy="1476375"/>
          </a:xfrm>
          <a:prstGeom prst="rect">
            <a:avLst/>
          </a:prstGeom>
        </p:spPr>
      </p:pic>
      <p:pic>
        <p:nvPicPr>
          <p:cNvPr id="6" name="Picture 5"/>
          <p:cNvPicPr>
            <a:picLocks noChangeAspect="1"/>
          </p:cNvPicPr>
          <p:nvPr/>
        </p:nvPicPr>
        <p:blipFill>
          <a:blip r:embed="rId5"/>
          <a:stretch>
            <a:fillRect/>
          </a:stretch>
        </p:blipFill>
        <p:spPr>
          <a:xfrm>
            <a:off x="4606922" y="6453336"/>
            <a:ext cx="4188693" cy="208689"/>
          </a:xfrm>
          <a:prstGeom prst="rect">
            <a:avLst/>
          </a:prstGeom>
          <a:effectLst>
            <a:glow rad="101600">
              <a:schemeClr val="bg1">
                <a:lumMod val="50000"/>
                <a:alpha val="60000"/>
              </a:schemeClr>
            </a:glow>
          </a:effectLst>
        </p:spPr>
      </p:pic>
      <p:pic>
        <p:nvPicPr>
          <p:cNvPr id="7" name="Picture 6">
            <a:extLst>
              <a:ext uri="{FF2B5EF4-FFF2-40B4-BE49-F238E27FC236}">
                <a16:creationId xmlns:a16="http://schemas.microsoft.com/office/drawing/2014/main" id="{5A000516-7FE6-416E-AEE7-E07F96090B25}"/>
              </a:ext>
            </a:extLst>
          </p:cNvPr>
          <p:cNvPicPr>
            <a:picLocks noChangeAspect="1"/>
          </p:cNvPicPr>
          <p:nvPr/>
        </p:nvPicPr>
        <p:blipFill>
          <a:blip r:embed="rId6"/>
          <a:stretch>
            <a:fillRect/>
          </a:stretch>
        </p:blipFill>
        <p:spPr>
          <a:xfrm>
            <a:off x="2043814" y="3389146"/>
            <a:ext cx="5408506" cy="2712838"/>
          </a:xfrm>
          <a:prstGeom prst="rect">
            <a:avLst/>
          </a:prstGeom>
        </p:spPr>
      </p:pic>
    </p:spTree>
    <p:extLst>
      <p:ext uri="{BB962C8B-B14F-4D97-AF65-F5344CB8AC3E}">
        <p14:creationId xmlns:p14="http://schemas.microsoft.com/office/powerpoint/2010/main" val="2340403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847" y="638681"/>
            <a:ext cx="45434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51" y="2230972"/>
            <a:ext cx="372055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CuadroTexto 4"/>
              <p:cNvSpPr txBox="1"/>
              <p:nvPr/>
            </p:nvSpPr>
            <p:spPr>
              <a:xfrm>
                <a:off x="611560" y="5715265"/>
                <a:ext cx="4561319" cy="578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𝑇𝐵𝑀</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s-ES" sz="2000" i="1" smtClean="0">
                              <a:ln w="0"/>
                              <a:effectLst>
                                <a:outerShdw blurRad="38100" dist="19050" dir="2700000" algn="tl" rotWithShape="0">
                                  <a:schemeClr val="dk1">
                                    <a:alpha val="40000"/>
                                  </a:schemeClr>
                                </a:outerShdw>
                              </a:effectLst>
                              <a:latin typeface="Cambria Math" panose="02040503050406030204" pitchFamily="18" charset="0"/>
                            </a:rPr>
                          </m:ctrlPr>
                        </m:fPr>
                        <m:num>
                          <m:r>
                            <a:rPr lang="es-ES" sz="2000" b="0" i="1" smtClean="0">
                              <a:ln w="0"/>
                              <a:effectLst>
                                <a:outerShdw blurRad="38100" dist="19050" dir="2700000" algn="tl" rotWithShape="0">
                                  <a:schemeClr val="dk1">
                                    <a:alpha val="40000"/>
                                  </a:schemeClr>
                                </a:outerShdw>
                              </a:effectLst>
                              <a:latin typeface="Cambria Math" panose="02040503050406030204" pitchFamily="18" charset="0"/>
                            </a:rPr>
                            <m:t>21039</m:t>
                          </m:r>
                        </m:num>
                        <m:den>
                          <m:r>
                            <a:rPr lang="es-ES" sz="2000" b="0" i="1" smtClean="0">
                              <a:ln w="0"/>
                              <a:effectLst>
                                <a:outerShdw blurRad="38100" dist="19050" dir="2700000" algn="tl" rotWithShape="0">
                                  <a:schemeClr val="dk1">
                                    <a:alpha val="40000"/>
                                  </a:schemeClr>
                                </a:outerShdw>
                              </a:effectLst>
                              <a:latin typeface="Cambria Math" panose="02040503050406030204" pitchFamily="18" charset="0"/>
                            </a:rPr>
                            <m:t>4807000</m:t>
                          </m:r>
                        </m:den>
                      </m:f>
                      <m:r>
                        <a:rPr lang="es-ES" sz="2000" i="1" smtClean="0">
                          <a:ln w="0"/>
                          <a:effectLst>
                            <a:outerShdw blurRad="38100" dist="19050" dir="2700000" algn="tl" rotWithShape="0">
                              <a:schemeClr val="dk1">
                                <a:alpha val="40000"/>
                              </a:schemeClr>
                            </a:outerShdw>
                          </a:effectLst>
                          <a:latin typeface="Cambria Math" panose="02040503050406030204" pitchFamily="18" charset="0"/>
                        </a:rPr>
                        <m:t>∗1000</m:t>
                      </m:r>
                      <m:r>
                        <a:rPr lang="es-ES" sz="2000" b="0" i="1" smtClean="0">
                          <a:ln w="0"/>
                          <a:effectLst>
                            <a:outerShdw blurRad="38100" dist="19050" dir="2700000" algn="tl" rotWithShape="0">
                              <a:schemeClr val="dk1">
                                <a:alpha val="40000"/>
                              </a:schemeClr>
                            </a:outerShdw>
                          </a:effectLst>
                          <a:latin typeface="Cambria Math" panose="02040503050406030204" pitchFamily="18" charset="0"/>
                        </a:rPr>
                        <m:t>=4.38 </m:t>
                      </m:r>
                      <m:r>
                        <a:rPr lang="es-ES" sz="2000" b="0" i="1" smtClean="0">
                          <a:ln w="0"/>
                          <a:effectLst>
                            <a:outerShdw blurRad="38100" dist="19050" dir="2700000" algn="tl" rotWithShape="0">
                              <a:schemeClr val="dk1">
                                <a:alpha val="40000"/>
                              </a:schemeClr>
                            </a:outerShdw>
                          </a:effectLst>
                          <a:latin typeface="Cambria Math" panose="02040503050406030204" pitchFamily="18" charset="0"/>
                        </a:rPr>
                        <m:t>𝑚𝑖𝑙</m:t>
                      </m:r>
                    </m:oMath>
                  </m:oMathPara>
                </a14:m>
                <a:endParaRPr lang="es-ES" sz="2000" dirty="0">
                  <a:ln w="0"/>
                  <a:effectLst>
                    <a:outerShdw blurRad="38100" dist="19050" dir="2700000" algn="tl" rotWithShape="0">
                      <a:schemeClr val="dk1">
                        <a:alpha val="40000"/>
                      </a:schemeClr>
                    </a:outerShdw>
                  </a:effectLst>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611560" y="5715265"/>
                <a:ext cx="4561319" cy="578235"/>
              </a:xfrm>
              <a:prstGeom prst="rect">
                <a:avLst/>
              </a:prstGeom>
              <a:blipFill>
                <a:blip r:embed="rId4"/>
                <a:stretch>
                  <a:fillRect b="-7447"/>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4606922" y="6453336"/>
            <a:ext cx="4188693" cy="208689"/>
          </a:xfrm>
          <a:prstGeom prst="rect">
            <a:avLst/>
          </a:prstGeom>
          <a:effectLst>
            <a:glow rad="101600">
              <a:schemeClr val="bg1">
                <a:lumMod val="50000"/>
                <a:alpha val="60000"/>
              </a:schemeClr>
            </a:glow>
          </a:effectLst>
        </p:spPr>
      </p:pic>
      <p:pic>
        <p:nvPicPr>
          <p:cNvPr id="7" name="Picture 6">
            <a:extLst>
              <a:ext uri="{FF2B5EF4-FFF2-40B4-BE49-F238E27FC236}">
                <a16:creationId xmlns:a16="http://schemas.microsoft.com/office/drawing/2014/main" id="{DDF7F743-9C55-48C6-9694-885D1EB20603}"/>
              </a:ext>
            </a:extLst>
          </p:cNvPr>
          <p:cNvPicPr>
            <a:picLocks noChangeAspect="1"/>
          </p:cNvPicPr>
          <p:nvPr/>
        </p:nvPicPr>
        <p:blipFill>
          <a:blip r:embed="rId6"/>
          <a:stretch>
            <a:fillRect/>
          </a:stretch>
        </p:blipFill>
        <p:spPr>
          <a:xfrm>
            <a:off x="5292080" y="2636912"/>
            <a:ext cx="3343652" cy="592780"/>
          </a:xfrm>
          <a:prstGeom prst="rect">
            <a:avLst/>
          </a:prstGeom>
        </p:spPr>
      </p:pic>
    </p:spTree>
    <p:extLst>
      <p:ext uri="{BB962C8B-B14F-4D97-AF65-F5344CB8AC3E}">
        <p14:creationId xmlns:p14="http://schemas.microsoft.com/office/powerpoint/2010/main" val="329772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768752" cy="268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CuadroTexto 1"/>
              <p:cNvSpPr txBox="1"/>
              <p:nvPr/>
            </p:nvSpPr>
            <p:spPr>
              <a:xfrm>
                <a:off x="3131840" y="4941168"/>
                <a:ext cx="30682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𝐶𝑁</m:t>
                      </m:r>
                      <m:r>
                        <a:rPr lang="es-ES" b="0" i="1" smtClean="0">
                          <a:latin typeface="Cambria Math" panose="02040503050406030204" pitchFamily="18" charset="0"/>
                        </a:rPr>
                        <m:t>=14.9−4.38=10.52 </m:t>
                      </m:r>
                      <m:r>
                        <a:rPr lang="es-ES" b="0" i="1" smtClean="0">
                          <a:latin typeface="Cambria Math" panose="02040503050406030204" pitchFamily="18" charset="0"/>
                        </a:rPr>
                        <m:t>𝑚𝑖𝑙</m:t>
                      </m:r>
                    </m:oMath>
                  </m:oMathPara>
                </a14:m>
                <a:endParaRPr lang="es-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131840" y="4941168"/>
                <a:ext cx="3068276" cy="276999"/>
              </a:xfrm>
              <a:prstGeom prst="rect">
                <a:avLst/>
              </a:prstGeom>
              <a:blipFill rotWithShape="0">
                <a:blip r:embed="rId3"/>
                <a:stretch>
                  <a:fillRect l="-1392" r="-1392" b="-8889"/>
                </a:stretch>
              </a:blipFill>
            </p:spPr>
            <p:txBody>
              <a:bodyPr/>
              <a:lstStyle/>
              <a:p>
                <a:r>
                  <a:rPr lang="es-ES">
                    <a:noFill/>
                  </a:rPr>
                  <a:t> </a:t>
                </a:r>
              </a:p>
            </p:txBody>
          </p:sp>
        </mc:Fallback>
      </mc:AlternateContent>
      <p:pic>
        <p:nvPicPr>
          <p:cNvPr id="4" name="Picture 3"/>
          <p:cNvPicPr>
            <a:picLocks noChangeAspect="1"/>
          </p:cNvPicPr>
          <p:nvPr/>
        </p:nvPicPr>
        <p:blipFill>
          <a:blip r:embed="rId4"/>
          <a:stretch>
            <a:fillRect/>
          </a:stretch>
        </p:blipFill>
        <p:spPr>
          <a:xfrm>
            <a:off x="4606922" y="6453336"/>
            <a:ext cx="4188693" cy="208689"/>
          </a:xfrm>
          <a:prstGeom prst="rect">
            <a:avLst/>
          </a:prstGeom>
          <a:effectLst>
            <a:glow rad="101600">
              <a:schemeClr val="bg1">
                <a:lumMod val="50000"/>
                <a:alpha val="60000"/>
              </a:schemeClr>
            </a:glow>
          </a:effectLst>
        </p:spPr>
      </p:pic>
    </p:spTree>
    <p:extLst>
      <p:ext uri="{BB962C8B-B14F-4D97-AF65-F5344CB8AC3E}">
        <p14:creationId xmlns:p14="http://schemas.microsoft.com/office/powerpoint/2010/main" val="70010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BEC56-E013-4B32-974C-8FE0B4ED94E1}"/>
              </a:ext>
            </a:extLst>
          </p:cNvPr>
          <p:cNvSpPr>
            <a:spLocks noGrp="1"/>
          </p:cNvSpPr>
          <p:nvPr>
            <p:ph type="title"/>
          </p:nvPr>
        </p:nvSpPr>
        <p:spPr>
          <a:xfrm>
            <a:off x="457200" y="692696"/>
            <a:ext cx="8229600" cy="724942"/>
          </a:xfrm>
        </p:spPr>
        <p:txBody>
          <a:bodyPr>
            <a:normAutofit/>
          </a:bodyPr>
          <a:lstStyle/>
          <a:p>
            <a:r>
              <a:rPr lang="es-ES" sz="3200" b="1" dirty="0">
                <a:solidFill>
                  <a:schemeClr val="tx2">
                    <a:lumMod val="60000"/>
                    <a:lumOff val="40000"/>
                  </a:schemeClr>
                </a:solidFill>
              </a:rPr>
              <a:t>Cambio Porcentual</a:t>
            </a:r>
          </a:p>
        </p:txBody>
      </p:sp>
      <p:sp>
        <p:nvSpPr>
          <p:cNvPr id="3" name="Marcador de contenido 2">
            <a:extLst>
              <a:ext uri="{FF2B5EF4-FFF2-40B4-BE49-F238E27FC236}">
                <a16:creationId xmlns:a16="http://schemas.microsoft.com/office/drawing/2014/main" id="{F783D988-46E9-4476-9025-103159E5DD4F}"/>
              </a:ext>
            </a:extLst>
          </p:cNvPr>
          <p:cNvSpPr>
            <a:spLocks noGrp="1"/>
          </p:cNvSpPr>
          <p:nvPr>
            <p:ph idx="1"/>
          </p:nvPr>
        </p:nvSpPr>
        <p:spPr/>
        <p:txBody>
          <a:bodyPr>
            <a:normAutofit fontScale="92500" lnSpcReduction="10000"/>
          </a:bodyPr>
          <a:lstStyle/>
          <a:p>
            <a:r>
              <a:rPr lang="es-ES" dirty="0"/>
              <a:t>Ingresos 2019                 1 200</a:t>
            </a:r>
          </a:p>
          <a:p>
            <a:r>
              <a:rPr lang="es-ES" dirty="0"/>
              <a:t>Ingresos 2020                 1 450  </a:t>
            </a:r>
          </a:p>
          <a:p>
            <a:pPr marL="0" indent="0">
              <a:buNone/>
            </a:pPr>
            <a:endParaRPr lang="es-ES" dirty="0"/>
          </a:p>
          <a:p>
            <a:pPr marL="0" indent="0">
              <a:buNone/>
            </a:pPr>
            <a:r>
              <a:rPr lang="es-ES" dirty="0">
                <a:solidFill>
                  <a:srgbClr val="0070C0"/>
                </a:solidFill>
              </a:rPr>
              <a:t>Incremento = (1 450</a:t>
            </a:r>
            <a:r>
              <a:rPr lang="en-US" dirty="0">
                <a:solidFill>
                  <a:srgbClr val="0070C0"/>
                </a:solidFill>
              </a:rPr>
              <a:t>-1 200</a:t>
            </a:r>
            <a:r>
              <a:rPr lang="es-ES" dirty="0">
                <a:solidFill>
                  <a:srgbClr val="0070C0"/>
                </a:solidFill>
              </a:rPr>
              <a:t>)/1 200 *100 = 20,8%</a:t>
            </a:r>
          </a:p>
          <a:p>
            <a:pPr marL="0" indent="0">
              <a:buNone/>
            </a:pPr>
            <a:r>
              <a:rPr lang="es-ES" dirty="0"/>
              <a:t>Se dio un incremento en los ingresos del 20,8% en el año 2020 con respecto al 2019.</a:t>
            </a:r>
          </a:p>
          <a:p>
            <a:pPr marL="0" indent="0">
              <a:buNone/>
            </a:pPr>
            <a:r>
              <a:rPr lang="es-ES" dirty="0">
                <a:solidFill>
                  <a:srgbClr val="0070C0"/>
                </a:solidFill>
              </a:rPr>
              <a:t>Tasa = 1 450/1 200*100 = 120,8% </a:t>
            </a:r>
          </a:p>
          <a:p>
            <a:pPr marL="0" indent="0">
              <a:buNone/>
            </a:pPr>
            <a:r>
              <a:rPr lang="es-ES" dirty="0"/>
              <a:t>Por cada 100 colones de ingresos en el 2019 en el 2020 se generaron 120,8 colones.</a:t>
            </a:r>
          </a:p>
        </p:txBody>
      </p:sp>
    </p:spTree>
    <p:extLst>
      <p:ext uri="{BB962C8B-B14F-4D97-AF65-F5344CB8AC3E}">
        <p14:creationId xmlns:p14="http://schemas.microsoft.com/office/powerpoint/2010/main" val="3471341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D8DABD6-6C61-4258-9689-0564FA4016A5}"/>
              </a:ext>
            </a:extLst>
          </p:cNvPr>
          <p:cNvPicPr>
            <a:picLocks noChangeAspect="1"/>
          </p:cNvPicPr>
          <p:nvPr/>
        </p:nvPicPr>
        <p:blipFill>
          <a:blip r:embed="rId2"/>
          <a:stretch>
            <a:fillRect/>
          </a:stretch>
        </p:blipFill>
        <p:spPr>
          <a:xfrm>
            <a:off x="539552" y="548680"/>
            <a:ext cx="7745241" cy="4176464"/>
          </a:xfrm>
          <a:prstGeom prst="rect">
            <a:avLst/>
          </a:prstGeom>
        </p:spPr>
      </p:pic>
    </p:spTree>
    <p:extLst>
      <p:ext uri="{BB962C8B-B14F-4D97-AF65-F5344CB8AC3E}">
        <p14:creationId xmlns:p14="http://schemas.microsoft.com/office/powerpoint/2010/main" val="708374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5"/>
          <p:cNvSpPr txBox="1"/>
          <p:nvPr/>
        </p:nvSpPr>
        <p:spPr>
          <a:xfrm>
            <a:off x="539552" y="760669"/>
            <a:ext cx="6120680" cy="338554"/>
          </a:xfrm>
          <a:prstGeom prst="rect">
            <a:avLst/>
          </a:prstGeom>
          <a:noFill/>
        </p:spPr>
        <p:txBody>
          <a:bodyPr wrap="square" rtlCol="0">
            <a:spAutoFit/>
          </a:bodyPr>
          <a:lstStyle/>
          <a:p>
            <a:r>
              <a:rPr lang="es-ES" sz="1600" b="1" dirty="0">
                <a:ln w="0"/>
                <a:effectLst>
                  <a:outerShdw blurRad="38100" dist="25400" dir="5400000" algn="ctr" rotWithShape="0">
                    <a:srgbClr val="6E747A">
                      <a:alpha val="43000"/>
                    </a:srgbClr>
                  </a:outerShdw>
                </a:effectLst>
                <a:latin typeface="Rockwell Extra Bold" panose="02060903040505020403" pitchFamily="18" charset="0"/>
              </a:rPr>
              <a:t>Tasas de Mortalidad Infantil</a:t>
            </a:r>
          </a:p>
        </p:txBody>
      </p:sp>
      <p:sp>
        <p:nvSpPr>
          <p:cNvPr id="4" name="TextBox 3"/>
          <p:cNvSpPr txBox="1"/>
          <p:nvPr/>
        </p:nvSpPr>
        <p:spPr>
          <a:xfrm>
            <a:off x="541875" y="1484784"/>
            <a:ext cx="7416824" cy="1200329"/>
          </a:xfrm>
          <a:prstGeom prst="rect">
            <a:avLst/>
          </a:prstGeom>
          <a:noFill/>
        </p:spPr>
        <p:txBody>
          <a:bodyPr wrap="square" rtlCol="0">
            <a:spAutoFit/>
          </a:bodyPr>
          <a:lstStyle/>
          <a:p>
            <a:pPr>
              <a:lnSpc>
                <a:spcPct val="150000"/>
              </a:lnSpc>
            </a:pPr>
            <a:r>
              <a:rPr lang="es-CR" dirty="0"/>
              <a:t>Se define como defunción infantil la de un niño que no ha cumplido todavía un año de edad, o sea que se encuentra en el primer año de vida.</a:t>
            </a:r>
          </a:p>
          <a:p>
            <a:endParaRPr lang="en-US" dirty="0"/>
          </a:p>
        </p:txBody>
      </p:sp>
      <p:pic>
        <p:nvPicPr>
          <p:cNvPr id="5" name="Picture 4"/>
          <p:cNvPicPr>
            <a:picLocks noChangeAspect="1"/>
          </p:cNvPicPr>
          <p:nvPr/>
        </p:nvPicPr>
        <p:blipFill>
          <a:blip r:embed="rId2"/>
          <a:stretch>
            <a:fillRect/>
          </a:stretch>
        </p:blipFill>
        <p:spPr>
          <a:xfrm>
            <a:off x="3347864" y="4221088"/>
            <a:ext cx="2808312" cy="1694671"/>
          </a:xfrm>
          <a:prstGeom prst="rect">
            <a:avLst/>
          </a:prstGeom>
        </p:spPr>
      </p:pic>
      <mc:AlternateContent xmlns:mc="http://schemas.openxmlformats.org/markup-compatibility/2006" xmlns:a14="http://schemas.microsoft.com/office/drawing/2010/main">
        <mc:Choice Requires="a14">
          <p:sp>
            <p:nvSpPr>
              <p:cNvPr id="8" name="CuadroTexto 4"/>
              <p:cNvSpPr txBox="1"/>
              <p:nvPr/>
            </p:nvSpPr>
            <p:spPr>
              <a:xfrm>
                <a:off x="755576" y="2920582"/>
                <a:ext cx="7488832" cy="532518"/>
              </a:xfrm>
              <a:prstGeom prst="rect">
                <a:avLst/>
              </a:prstGeom>
              <a:noFill/>
            </p:spPr>
            <p:txBody>
              <a:bodyPr wrap="square" lIns="0" tIns="0" rIns="0" bIns="0" rtlCol="0">
                <a:spAutoFit/>
              </a:bodyPr>
              <a:lstStyle/>
              <a:p>
                <a:pPr>
                  <a:lnSpc>
                    <a:spcPct val="150000"/>
                  </a:lnSpc>
                </a:pPr>
                <a:r>
                  <a:rPr lang="es-ES" sz="1600" dirty="0">
                    <a:ln w="0"/>
                    <a:effectLst>
                      <a:outerShdw blurRad="38100" dist="19050" dir="2700000" algn="tl" rotWithShape="0">
                        <a:schemeClr val="dk1">
                          <a:alpha val="40000"/>
                        </a:schemeClr>
                      </a:outerShdw>
                    </a:effectLst>
                  </a:rPr>
                  <a:t>Tasa de Mortalidad </a:t>
                </a:r>
                <a14:m>
                  <m:oMath xmlns:m="http://schemas.openxmlformats.org/officeDocument/2006/math">
                    <m:r>
                      <m:rPr>
                        <m:sty m:val="p"/>
                      </m:rPr>
                      <a:rPr lang="es-CR" sz="1600" b="0" i="0" smtClean="0">
                        <a:ln w="0"/>
                        <a:effectLst>
                          <a:outerShdw blurRad="38100" dist="19050" dir="2700000" algn="tl" rotWithShape="0">
                            <a:schemeClr val="dk1">
                              <a:alpha val="40000"/>
                            </a:schemeClr>
                          </a:outerShdw>
                        </a:effectLst>
                        <a:latin typeface="Cambria Math" panose="02040503050406030204" pitchFamily="18" charset="0"/>
                      </a:rPr>
                      <m:t>Infantil</m:t>
                    </m:r>
                    <m:r>
                      <a:rPr lang="es-ES" sz="160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s-ES" sz="1600" i="1" smtClean="0">
                            <a:ln w="0"/>
                            <a:effectLst>
                              <a:outerShdw blurRad="38100" dist="19050" dir="2700000" algn="tl" rotWithShape="0">
                                <a:schemeClr val="dk1">
                                  <a:alpha val="40000"/>
                                </a:schemeClr>
                              </a:outerShdw>
                            </a:effectLst>
                            <a:latin typeface="Cambria Math" panose="02040503050406030204" pitchFamily="18" charset="0"/>
                          </a:rPr>
                        </m:ctrlPr>
                      </m:fPr>
                      <m:num>
                        <m:r>
                          <a:rPr lang="es-ES" sz="1600" i="1" smtClean="0">
                            <a:ln w="0"/>
                            <a:effectLst>
                              <a:outerShdw blurRad="38100" dist="19050" dir="2700000" algn="tl" rotWithShape="0">
                                <a:schemeClr val="dk1">
                                  <a:alpha val="40000"/>
                                </a:schemeClr>
                              </a:outerShdw>
                            </a:effectLst>
                            <a:latin typeface="Cambria Math" panose="02040503050406030204" pitchFamily="18" charset="0"/>
                          </a:rPr>
                          <m:t>𝐷𝑒𝑓𝑢𝑛𝑐𝑖𝑜𝑛𝑒𝑠</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𝑑𝑒</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𝑚𝑒𝑛𝑜𝑟𝑒𝑠</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𝑑𝑒</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𝑢𝑛</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𝑎</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ñ</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𝑜</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𝑒𝑛</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𝑢𝑛</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𝑝𝑒𝑟</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í</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𝑜𝑑𝑜</m:t>
                        </m:r>
                      </m:num>
                      <m:den>
                        <m:r>
                          <a:rPr lang="es-CR" sz="1600" i="1" smtClean="0">
                            <a:ln w="0"/>
                            <a:effectLst>
                              <a:outerShdw blurRad="38100" dist="19050" dir="2700000" algn="tl" rotWithShape="0">
                                <a:schemeClr val="dk1">
                                  <a:alpha val="40000"/>
                                </a:schemeClr>
                              </a:outerShdw>
                            </a:effectLst>
                            <a:latin typeface="Cambria Math" panose="02040503050406030204" pitchFamily="18" charset="0"/>
                          </a:rPr>
                          <m:t>𝑁</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𝑎𝑐𝑖𝑚𝑖𝑒𝑛𝑡𝑜𝑠</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𝑜𝑐𝑢𝑟𝑟𝑖𝑑𝑜𝑠</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𝑒𝑛</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𝑒𝑙</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𝑝𝑒𝑟𝑖𝑜𝑑𝑜</m:t>
                        </m:r>
                      </m:den>
                    </m:f>
                    <m:r>
                      <a:rPr lang="es-ES" sz="1600" i="1" smtClean="0">
                        <a:ln w="0"/>
                        <a:effectLst>
                          <a:outerShdw blurRad="38100" dist="19050" dir="2700000" algn="tl" rotWithShape="0">
                            <a:schemeClr val="dk1">
                              <a:alpha val="40000"/>
                            </a:schemeClr>
                          </a:outerShdw>
                        </a:effectLst>
                        <a:latin typeface="Cambria Math" panose="02040503050406030204" pitchFamily="18" charset="0"/>
                      </a:rPr>
                      <m:t>∗1</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.0</m:t>
                    </m:r>
                    <m:r>
                      <a:rPr lang="es-ES" sz="1600" i="1" smtClean="0">
                        <a:ln w="0"/>
                        <a:effectLst>
                          <a:outerShdw blurRad="38100" dist="19050" dir="2700000" algn="tl" rotWithShape="0">
                            <a:schemeClr val="dk1">
                              <a:alpha val="40000"/>
                            </a:schemeClr>
                          </a:outerShdw>
                        </a:effectLst>
                        <a:latin typeface="Cambria Math" panose="02040503050406030204" pitchFamily="18" charset="0"/>
                      </a:rPr>
                      <m:t>00</m:t>
                    </m:r>
                  </m:oMath>
                </a14:m>
                <a:endParaRPr lang="es-ES" sz="1600" dirty="0">
                  <a:ln w="0"/>
                  <a:effectLst>
                    <a:outerShdw blurRad="38100" dist="19050" dir="2700000" algn="tl" rotWithShape="0">
                      <a:schemeClr val="dk1">
                        <a:alpha val="40000"/>
                      </a:schemeClr>
                    </a:outerShdw>
                  </a:effectLst>
                </a:endParaRPr>
              </a:p>
            </p:txBody>
          </p:sp>
        </mc:Choice>
        <mc:Fallback xmlns="">
          <p:sp>
            <p:nvSpPr>
              <p:cNvPr id="8" name="CuadroTexto 4"/>
              <p:cNvSpPr txBox="1">
                <a:spLocks noRot="1" noChangeAspect="1" noMove="1" noResize="1" noEditPoints="1" noAdjustHandles="1" noChangeArrowheads="1" noChangeShapeType="1" noTextEdit="1"/>
              </p:cNvSpPr>
              <p:nvPr/>
            </p:nvSpPr>
            <p:spPr>
              <a:xfrm>
                <a:off x="755576" y="2920582"/>
                <a:ext cx="7488832" cy="532518"/>
              </a:xfrm>
              <a:prstGeom prst="rect">
                <a:avLst/>
              </a:prstGeom>
              <a:blipFill rotWithShape="0">
                <a:blip r:embed="rId3"/>
                <a:stretch>
                  <a:fillRect l="-1792" b="-17241"/>
                </a:stretch>
              </a:blipFill>
            </p:spPr>
            <p:txBody>
              <a:bodyPr/>
              <a:lstStyle/>
              <a:p>
                <a:r>
                  <a:rPr lang="en-US">
                    <a:noFill/>
                  </a:rPr>
                  <a:t> </a:t>
                </a:r>
              </a:p>
            </p:txBody>
          </p:sp>
        </mc:Fallback>
      </mc:AlternateContent>
    </p:spTree>
    <p:extLst>
      <p:ext uri="{BB962C8B-B14F-4D97-AF65-F5344CB8AC3E}">
        <p14:creationId xmlns:p14="http://schemas.microsoft.com/office/powerpoint/2010/main" val="2871109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D383FF92-E757-4963-AE0E-88C6714BD6F3}"/>
              </a:ext>
            </a:extLst>
          </p:cNvPr>
          <p:cNvGraphicFramePr>
            <a:graphicFrameLocks noGrp="1"/>
          </p:cNvGraphicFramePr>
          <p:nvPr>
            <p:ph idx="1"/>
            <p:extLst>
              <p:ext uri="{D42A27DB-BD31-4B8C-83A1-F6EECF244321}">
                <p14:modId xmlns:p14="http://schemas.microsoft.com/office/powerpoint/2010/main" val="2366495517"/>
              </p:ext>
            </p:extLst>
          </p:nvPr>
        </p:nvGraphicFramePr>
        <p:xfrm>
          <a:off x="445003" y="764704"/>
          <a:ext cx="8355338" cy="3046986"/>
        </p:xfrm>
        <a:graphic>
          <a:graphicData uri="http://schemas.openxmlformats.org/drawingml/2006/table">
            <a:tbl>
              <a:tblPr firstRow="1" firstCol="1" bandRow="1">
                <a:tableStyleId>{5C22544A-7EE6-4342-B048-85BDC9FD1C3A}</a:tableStyleId>
              </a:tblPr>
              <a:tblGrid>
                <a:gridCol w="1611106">
                  <a:extLst>
                    <a:ext uri="{9D8B030D-6E8A-4147-A177-3AD203B41FA5}">
                      <a16:colId xmlns:a16="http://schemas.microsoft.com/office/drawing/2014/main" val="2705895217"/>
                    </a:ext>
                  </a:extLst>
                </a:gridCol>
                <a:gridCol w="679782">
                  <a:extLst>
                    <a:ext uri="{9D8B030D-6E8A-4147-A177-3AD203B41FA5}">
                      <a16:colId xmlns:a16="http://schemas.microsoft.com/office/drawing/2014/main" val="1142545609"/>
                    </a:ext>
                  </a:extLst>
                </a:gridCol>
                <a:gridCol w="986844">
                  <a:extLst>
                    <a:ext uri="{9D8B030D-6E8A-4147-A177-3AD203B41FA5}">
                      <a16:colId xmlns:a16="http://schemas.microsoft.com/office/drawing/2014/main" val="861872253"/>
                    </a:ext>
                  </a:extLst>
                </a:gridCol>
                <a:gridCol w="765845">
                  <a:extLst>
                    <a:ext uri="{9D8B030D-6E8A-4147-A177-3AD203B41FA5}">
                      <a16:colId xmlns:a16="http://schemas.microsoft.com/office/drawing/2014/main" val="45205723"/>
                    </a:ext>
                  </a:extLst>
                </a:gridCol>
                <a:gridCol w="114300">
                  <a:extLst>
                    <a:ext uri="{9D8B030D-6E8A-4147-A177-3AD203B41FA5}">
                      <a16:colId xmlns:a16="http://schemas.microsoft.com/office/drawing/2014/main" val="776568381"/>
                    </a:ext>
                  </a:extLst>
                </a:gridCol>
                <a:gridCol w="2134238">
                  <a:extLst>
                    <a:ext uri="{9D8B030D-6E8A-4147-A177-3AD203B41FA5}">
                      <a16:colId xmlns:a16="http://schemas.microsoft.com/office/drawing/2014/main" val="2992461415"/>
                    </a:ext>
                  </a:extLst>
                </a:gridCol>
                <a:gridCol w="517896">
                  <a:extLst>
                    <a:ext uri="{9D8B030D-6E8A-4147-A177-3AD203B41FA5}">
                      <a16:colId xmlns:a16="http://schemas.microsoft.com/office/drawing/2014/main" val="2853760738"/>
                    </a:ext>
                  </a:extLst>
                </a:gridCol>
                <a:gridCol w="769951">
                  <a:extLst>
                    <a:ext uri="{9D8B030D-6E8A-4147-A177-3AD203B41FA5}">
                      <a16:colId xmlns:a16="http://schemas.microsoft.com/office/drawing/2014/main" val="920744992"/>
                    </a:ext>
                  </a:extLst>
                </a:gridCol>
                <a:gridCol w="775376">
                  <a:extLst>
                    <a:ext uri="{9D8B030D-6E8A-4147-A177-3AD203B41FA5}">
                      <a16:colId xmlns:a16="http://schemas.microsoft.com/office/drawing/2014/main" val="792726624"/>
                    </a:ext>
                  </a:extLst>
                </a:gridCol>
              </a:tblGrid>
              <a:tr h="508894">
                <a:tc>
                  <a:txBody>
                    <a:bodyPr/>
                    <a:lstStyle/>
                    <a:p>
                      <a:pPr algn="ctr">
                        <a:spcAft>
                          <a:spcPts val="0"/>
                        </a:spcAft>
                      </a:pPr>
                      <a:r>
                        <a:rPr lang="es-CR" sz="1400" dirty="0">
                          <a:effectLst/>
                        </a:rPr>
                        <a:t>Indicador</a:t>
                      </a:r>
                      <a:endParaRPr lang="es-CR" sz="1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400" dirty="0">
                          <a:effectLst/>
                        </a:rPr>
                        <a:t>Año</a:t>
                      </a:r>
                      <a:endParaRPr lang="es-CR" sz="1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400" dirty="0">
                          <a:effectLst/>
                        </a:rPr>
                        <a:t>Holanda</a:t>
                      </a:r>
                      <a:endParaRPr lang="es-CR" sz="1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400" dirty="0">
                          <a:effectLst/>
                        </a:rPr>
                        <a:t>Costa Rica</a:t>
                      </a:r>
                      <a:endParaRPr lang="es-CR" sz="1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CR" sz="1400" dirty="0">
                          <a:effectLst/>
                        </a:rPr>
                        <a:t> </a:t>
                      </a:r>
                      <a:endParaRPr lang="es-CR" sz="1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400" dirty="0">
                          <a:effectLst/>
                        </a:rPr>
                        <a:t>Indicador</a:t>
                      </a:r>
                      <a:endParaRPr lang="es-CR" sz="1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400" dirty="0">
                          <a:effectLst/>
                        </a:rPr>
                        <a:t>Año</a:t>
                      </a:r>
                      <a:endParaRPr lang="es-CR" sz="1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400" dirty="0">
                          <a:effectLst/>
                        </a:rPr>
                        <a:t>Holanda</a:t>
                      </a:r>
                      <a:endParaRPr lang="es-CR" sz="1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400" dirty="0">
                          <a:effectLst/>
                        </a:rPr>
                        <a:t>Costa Rica</a:t>
                      </a:r>
                      <a:endParaRPr lang="es-CR" sz="18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293249591"/>
                  </a:ext>
                </a:extLst>
              </a:tr>
              <a:tr h="634523">
                <a:tc>
                  <a:txBody>
                    <a:bodyPr/>
                    <a:lstStyle/>
                    <a:p>
                      <a:pPr>
                        <a:spcAft>
                          <a:spcPts val="0"/>
                        </a:spcAft>
                      </a:pPr>
                      <a:r>
                        <a:rPr lang="es-CR" sz="1600">
                          <a:effectLst/>
                        </a:rPr>
                        <a:t>Población</a:t>
                      </a:r>
                      <a:endParaRPr lang="es-C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dirty="0">
                          <a:effectLst/>
                        </a:rPr>
                        <a:t>2007</a:t>
                      </a:r>
                      <a:endParaRPr lang="es-C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dirty="0">
                          <a:effectLst/>
                        </a:rPr>
                        <a:t>16428993</a:t>
                      </a:r>
                      <a:endParaRPr lang="es-C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es-CR" sz="1400" dirty="0">
                        <a:effectLst/>
                        <a:latin typeface="Times New Roman" panose="02020603050405020304" pitchFamily="18" charset="0"/>
                      </a:endParaRPr>
                    </a:p>
                  </a:txBody>
                  <a:tcPr marL="44450" marR="44450" marT="0" marB="0" anchor="ctr"/>
                </a:tc>
                <a:tc>
                  <a:txBody>
                    <a:bodyPr/>
                    <a:lstStyle/>
                    <a:p>
                      <a:pPr algn="ctr">
                        <a:spcAft>
                          <a:spcPts val="0"/>
                        </a:spcAft>
                      </a:pPr>
                      <a:r>
                        <a:rPr lang="es-CR" sz="1600" dirty="0">
                          <a:effectLst/>
                        </a:rPr>
                        <a:t> </a:t>
                      </a:r>
                      <a:endParaRPr lang="es-C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spcAft>
                          <a:spcPts val="0"/>
                        </a:spcAft>
                      </a:pPr>
                      <a:r>
                        <a:rPr lang="es-CR" sz="1600" b="1" dirty="0">
                          <a:effectLst/>
                        </a:rPr>
                        <a:t>Tasa de Mortalidad Infantil</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b="1" dirty="0">
                          <a:effectLst/>
                        </a:rPr>
                        <a:t>2004</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b="1" dirty="0">
                          <a:effectLst/>
                        </a:rPr>
                        <a:t>5%</a:t>
                      </a:r>
                      <a:r>
                        <a:rPr lang="es-CR" sz="1050" b="1" dirty="0">
                          <a:effectLst/>
                        </a:rPr>
                        <a:t>o</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a:effectLst/>
                        </a:rPr>
                        <a:t>11%</a:t>
                      </a:r>
                      <a:r>
                        <a:rPr lang="es-CR" sz="1050">
                          <a:effectLst/>
                        </a:rPr>
                        <a:t>o</a:t>
                      </a:r>
                      <a:endParaRPr lang="es-CR" sz="2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107411698"/>
                  </a:ext>
                </a:extLst>
              </a:tr>
              <a:tr h="634523">
                <a:tc>
                  <a:txBody>
                    <a:bodyPr/>
                    <a:lstStyle/>
                    <a:p>
                      <a:pPr>
                        <a:spcAft>
                          <a:spcPts val="0"/>
                        </a:spcAft>
                      </a:pPr>
                      <a:r>
                        <a:rPr lang="es-CR" sz="1600" dirty="0">
                          <a:effectLst/>
                        </a:rPr>
                        <a:t>Tasa de Crecimiento</a:t>
                      </a:r>
                      <a:endParaRPr lang="es-C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a:effectLst/>
                        </a:rPr>
                        <a:t>2004</a:t>
                      </a:r>
                      <a:endParaRPr lang="es-C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dirty="0">
                          <a:effectLst/>
                        </a:rPr>
                        <a:t>4%</a:t>
                      </a:r>
                      <a:r>
                        <a:rPr lang="es-CR" sz="1050" dirty="0">
                          <a:effectLst/>
                        </a:rPr>
                        <a:t>o</a:t>
                      </a:r>
                      <a:endParaRPr lang="es-C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es-CR" sz="1400">
                        <a:effectLst/>
                        <a:latin typeface="Times New Roman" panose="02020603050405020304" pitchFamily="18" charset="0"/>
                      </a:endParaRPr>
                    </a:p>
                  </a:txBody>
                  <a:tcPr marL="44450" marR="44450" marT="0" marB="0" anchor="ctr"/>
                </a:tc>
                <a:tc>
                  <a:txBody>
                    <a:bodyPr/>
                    <a:lstStyle/>
                    <a:p>
                      <a:pPr algn="ctr">
                        <a:spcAft>
                          <a:spcPts val="0"/>
                        </a:spcAft>
                      </a:pPr>
                      <a:r>
                        <a:rPr lang="es-CR" sz="1600">
                          <a:effectLst/>
                        </a:rPr>
                        <a:t> </a:t>
                      </a:r>
                      <a:endParaRPr lang="es-C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spcAft>
                          <a:spcPts val="0"/>
                        </a:spcAft>
                      </a:pPr>
                      <a:r>
                        <a:rPr lang="es-CR" sz="1600" dirty="0">
                          <a:effectLst/>
                        </a:rPr>
                        <a:t> Densidad de Población</a:t>
                      </a:r>
                      <a:endParaRPr lang="es-C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dirty="0">
                          <a:effectLst/>
                        </a:rPr>
                        <a:t>2007</a:t>
                      </a:r>
                      <a:endParaRPr lang="es-C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dirty="0">
                          <a:effectLst/>
                        </a:rPr>
                        <a:t>396</a:t>
                      </a:r>
                      <a:endParaRPr lang="es-C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dirty="0">
                          <a:effectLst/>
                        </a:rPr>
                        <a:t>87</a:t>
                      </a:r>
                      <a:endParaRPr lang="es-CR" sz="2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682945062"/>
                  </a:ext>
                </a:extLst>
              </a:tr>
              <a:tr h="634523">
                <a:tc>
                  <a:txBody>
                    <a:bodyPr/>
                    <a:lstStyle/>
                    <a:p>
                      <a:pPr>
                        <a:spcAft>
                          <a:spcPts val="0"/>
                        </a:spcAft>
                      </a:pPr>
                      <a:r>
                        <a:rPr lang="es-CR" sz="1600" b="1" dirty="0">
                          <a:effectLst/>
                        </a:rPr>
                        <a:t>Tasa Bruta de Natalidad</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b="1" dirty="0">
                          <a:effectLst/>
                        </a:rPr>
                        <a:t>2010</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b="1" dirty="0">
                          <a:effectLst/>
                        </a:rPr>
                        <a:t>11%</a:t>
                      </a:r>
                      <a:r>
                        <a:rPr lang="es-CR" sz="1050" b="1" dirty="0">
                          <a:effectLst/>
                        </a:rPr>
                        <a:t>o</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b="1" dirty="0">
                          <a:effectLst/>
                        </a:rPr>
                        <a:t>18%</a:t>
                      </a:r>
                      <a:r>
                        <a:rPr lang="es-CR" sz="1050" b="1" dirty="0">
                          <a:effectLst/>
                        </a:rPr>
                        <a:t>o</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a:effectLst/>
                        </a:rPr>
                        <a:t> </a:t>
                      </a:r>
                      <a:endParaRPr lang="es-C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spcAft>
                          <a:spcPts val="0"/>
                        </a:spcAft>
                      </a:pPr>
                      <a:r>
                        <a:rPr lang="es-CR" sz="1600" b="1" dirty="0">
                          <a:effectLst/>
                        </a:rPr>
                        <a:t>Tasa Bruta de Mortalidad</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b="1" dirty="0">
                          <a:effectLst/>
                        </a:rPr>
                        <a:t>2010</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b="1" dirty="0">
                          <a:effectLst/>
                        </a:rPr>
                        <a:t>9%</a:t>
                      </a:r>
                      <a:r>
                        <a:rPr lang="es-CR" sz="1050" b="1" dirty="0">
                          <a:effectLst/>
                        </a:rPr>
                        <a:t>o</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b="1" dirty="0">
                          <a:effectLst/>
                        </a:rPr>
                        <a:t>4%</a:t>
                      </a:r>
                      <a:r>
                        <a:rPr lang="es-CR" sz="1050" b="1" dirty="0">
                          <a:effectLst/>
                        </a:rPr>
                        <a:t>o</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542578600"/>
                  </a:ext>
                </a:extLst>
              </a:tr>
              <a:tr h="634523">
                <a:tc>
                  <a:txBody>
                    <a:bodyPr/>
                    <a:lstStyle/>
                    <a:p>
                      <a:pPr>
                        <a:spcAft>
                          <a:spcPts val="0"/>
                        </a:spcAft>
                      </a:pPr>
                      <a:r>
                        <a:rPr lang="es-CR" sz="1600" b="1" dirty="0">
                          <a:effectLst/>
                        </a:rPr>
                        <a:t>Porcentaje de Desocupados</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b="1" dirty="0">
                          <a:effectLst/>
                        </a:rPr>
                        <a:t>2003</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b="1" dirty="0">
                          <a:effectLst/>
                        </a:rPr>
                        <a:t>4%</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b="1" dirty="0">
                          <a:effectLst/>
                        </a:rPr>
                        <a:t>7%</a:t>
                      </a:r>
                      <a:endParaRPr lang="es-CR"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a:effectLst/>
                        </a:rPr>
                        <a:t> </a:t>
                      </a:r>
                      <a:endParaRPr lang="es-C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spcAft>
                          <a:spcPts val="0"/>
                        </a:spcAft>
                      </a:pPr>
                      <a:r>
                        <a:rPr lang="es-CR" sz="1600" dirty="0">
                          <a:effectLst/>
                        </a:rPr>
                        <a:t>Territorio Nacional (Km</a:t>
                      </a:r>
                      <a:r>
                        <a:rPr lang="es-CR" sz="1600" baseline="30000" dirty="0">
                          <a:effectLst/>
                        </a:rPr>
                        <a:t>2</a:t>
                      </a:r>
                      <a:r>
                        <a:rPr lang="es-CR" sz="1600" dirty="0">
                          <a:effectLst/>
                        </a:rPr>
                        <a:t>)</a:t>
                      </a:r>
                      <a:endParaRPr lang="es-CR"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CR" sz="1600">
                          <a:effectLst/>
                        </a:rPr>
                        <a:t>2007</a:t>
                      </a:r>
                      <a:endParaRPr lang="es-CR"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es-CR" sz="1400">
                        <a:effectLst/>
                        <a:latin typeface="Times New Roman" panose="02020603050405020304" pitchFamily="18" charset="0"/>
                      </a:endParaRPr>
                    </a:p>
                  </a:txBody>
                  <a:tcPr marL="44450" marR="44450" marT="0" marB="0" anchor="ctr"/>
                </a:tc>
                <a:tc>
                  <a:txBody>
                    <a:bodyPr/>
                    <a:lstStyle/>
                    <a:p>
                      <a:pPr algn="ctr">
                        <a:spcAft>
                          <a:spcPts val="0"/>
                        </a:spcAft>
                      </a:pPr>
                      <a:r>
                        <a:rPr lang="es-CR" sz="1600" dirty="0">
                          <a:effectLst/>
                        </a:rPr>
                        <a:t>51100</a:t>
                      </a:r>
                      <a:endParaRPr lang="es-CR" sz="2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445460988"/>
                  </a:ext>
                </a:extLst>
              </a:tr>
            </a:tbl>
          </a:graphicData>
        </a:graphic>
      </p:graphicFrame>
      <p:sp>
        <p:nvSpPr>
          <p:cNvPr id="5" name="Rectangle 1">
            <a:extLst>
              <a:ext uri="{FF2B5EF4-FFF2-40B4-BE49-F238E27FC236}">
                <a16:creationId xmlns:a16="http://schemas.microsoft.com/office/drawing/2014/main" id="{05BE9055-BF0D-4173-AF1F-7B5653A0E0D6}"/>
              </a:ext>
            </a:extLst>
          </p:cNvPr>
          <p:cNvSpPr>
            <a:spLocks noChangeArrowheads="1"/>
          </p:cNvSpPr>
          <p:nvPr/>
        </p:nvSpPr>
        <p:spPr bwMode="auto">
          <a:xfrm>
            <a:off x="215516" y="4005064"/>
            <a:ext cx="87129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Interprete la tasa de mortalidad infantil de Holanda. Muestre los cálculos apropiados</a:t>
            </a:r>
            <a:r>
              <a:rPr kumimoji="0" lang="es-ES" altLang="es-C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Calcule la tasa de crecimiento natural para Costa Rica para el año 2010. Muestre los cálculos apropiados.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Calcule la cantidad de habitantes por </a:t>
            </a:r>
            <a:r>
              <a:rPr kumimoji="0" lang="es-ES" altLang="es-CR"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km</a:t>
            </a:r>
            <a:r>
              <a:rPr kumimoji="0" lang="es-ES" altLang="es-CR" b="0" i="0" u="none" strike="noStrike" cap="none" normalizeH="0" baseline="30000" dirty="0">
                <a:ln>
                  <a:noFill/>
                </a:ln>
                <a:solidFill>
                  <a:srgbClr val="C00000"/>
                </a:solidFill>
                <a:effectLst/>
                <a:latin typeface="Arial" panose="020B0604020202020204" pitchFamily="34" charset="0"/>
                <a:ea typeface="Times New Roman" panose="02020603050405020304" pitchFamily="18" charset="0"/>
              </a:rPr>
              <a:t>2</a:t>
            </a:r>
            <a:r>
              <a:rPr kumimoji="0" lang="es-ES" altLang="es-C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de Costa Rica en el año 2007. Muestre los cálculos apropiados</a:t>
            </a:r>
            <a:r>
              <a:rPr kumimoji="0" lang="es-ES" altLang="es-C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s-CR" altLang="es-CR"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Interprete el porcentaje de desocupados de Holanda. Muestre los cálculos apropiados.</a:t>
            </a:r>
            <a:endParaRPr kumimoji="0" lang="es-CR" altLang="es-CR"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9719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C075F-A704-4EDC-A364-81DDC64E2ED9}"/>
              </a:ext>
            </a:extLst>
          </p:cNvPr>
          <p:cNvSpPr>
            <a:spLocks noGrp="1"/>
          </p:cNvSpPr>
          <p:nvPr>
            <p:ph type="title"/>
          </p:nvPr>
        </p:nvSpPr>
        <p:spPr>
          <a:xfrm>
            <a:off x="457200" y="274638"/>
            <a:ext cx="8229600" cy="562074"/>
          </a:xfrm>
        </p:spPr>
        <p:txBody>
          <a:bodyPr>
            <a:normAutofit/>
          </a:bodyPr>
          <a:lstStyle/>
          <a:p>
            <a:pPr algn="l"/>
            <a:r>
              <a:rPr lang="es-CR" sz="2000" b="1" dirty="0">
                <a:solidFill>
                  <a:schemeClr val="tx2">
                    <a:lumMod val="40000"/>
                    <a:lumOff val="60000"/>
                  </a:schemeClr>
                </a:solidFill>
              </a:rPr>
              <a:t>Resultados</a:t>
            </a:r>
            <a:endParaRPr lang="es-ES" sz="2000" b="1" dirty="0">
              <a:solidFill>
                <a:schemeClr val="tx2">
                  <a:lumMod val="40000"/>
                  <a:lumOff val="60000"/>
                </a:schemeClr>
              </a:solidFill>
            </a:endParaRPr>
          </a:p>
        </p:txBody>
      </p:sp>
      <p:sp>
        <p:nvSpPr>
          <p:cNvPr id="5" name="Rectangle 1">
            <a:extLst>
              <a:ext uri="{FF2B5EF4-FFF2-40B4-BE49-F238E27FC236}">
                <a16:creationId xmlns:a16="http://schemas.microsoft.com/office/drawing/2014/main" id="{05BE9055-BF0D-4173-AF1F-7B5653A0E0D6}"/>
              </a:ext>
            </a:extLst>
          </p:cNvPr>
          <p:cNvSpPr>
            <a:spLocks noChangeArrowheads="1"/>
          </p:cNvSpPr>
          <p:nvPr/>
        </p:nvSpPr>
        <p:spPr bwMode="auto">
          <a:xfrm>
            <a:off x="214131" y="836712"/>
            <a:ext cx="849694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Interprete la tasa de mortalidad infantil de Holanda. Muestre los cálculos apropiados</a:t>
            </a:r>
            <a:r>
              <a:rPr kumimoji="0" lang="es-ES" altLang="es-C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s-CR" altLang="es-CR"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R"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En el año 2004 fallecían 5 niños menores de un año por cada 1000 </a:t>
            </a:r>
            <a:r>
              <a:rPr kumimoji="0" lang="es-ES" altLang="es-CR"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rPr>
              <a:t>nacimientos</a:t>
            </a:r>
            <a:r>
              <a:rPr kumimoji="0" lang="es-ES" altLang="es-CR"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en Holanda</a:t>
            </a:r>
            <a:endParaRPr kumimoji="0" lang="es-CR" altLang="es-CR"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Calcule la tasa de crecimiento natural para Costa Rica para el año 2010. Muestre los cálculos apropiados</a:t>
            </a:r>
            <a:r>
              <a:rPr kumimoji="0" lang="es-ES" altLang="es-C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s-ES" altLang="es-C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R"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TCN= 18-4 = 14%o</a:t>
            </a:r>
            <a:endParaRPr kumimoji="0" lang="es-CR" altLang="es-CR"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Calcule la cantidad de habitantes </a:t>
            </a:r>
            <a:r>
              <a:rPr kumimoji="0" lang="es-ES" altLang="es-CR"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por km</a:t>
            </a:r>
            <a:r>
              <a:rPr kumimoji="0" lang="es-ES" altLang="es-CR" b="0" i="0" u="none" strike="noStrike" cap="none" normalizeH="0" baseline="30000" dirty="0">
                <a:ln>
                  <a:noFill/>
                </a:ln>
                <a:solidFill>
                  <a:srgbClr val="C00000"/>
                </a:solidFill>
                <a:effectLst/>
                <a:latin typeface="Arial" panose="020B0604020202020204" pitchFamily="34" charset="0"/>
                <a:ea typeface="Times New Roman" panose="02020603050405020304" pitchFamily="18" charset="0"/>
              </a:rPr>
              <a:t>2</a:t>
            </a:r>
            <a:r>
              <a:rPr kumimoji="0" lang="es-ES" altLang="es-CR"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a:t>
            </a:r>
            <a:r>
              <a:rPr kumimoji="0" lang="es-ES" altLang="es-C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 Costa Rica en el año 2007. Muestre los cálculos apropiados</a:t>
            </a:r>
            <a:r>
              <a:rPr kumimoji="0" lang="es-ES" altLang="es-C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s-CR" altLang="es-CR"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R"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PT/51100=87,43 hab./km</a:t>
            </a:r>
            <a:r>
              <a:rPr kumimoji="0" lang="es-ES" altLang="es-CR" b="1" i="0" u="sng"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endParaRPr kumimoji="0" lang="es-CR" altLang="es-CR"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R"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PT=</a:t>
            </a:r>
            <a:r>
              <a:rPr kumimoji="0" lang="es-ES" altLang="es-CR"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CR"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4445700</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R" altLang="es-CR"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Interprete el porcentaje de desocupados de Holanda. Muestre los cálculos apropiados</a:t>
            </a:r>
            <a:r>
              <a:rPr kumimoji="0" lang="es-ES" altLang="es-C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CR"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En Holanda en el año 2003 habían 4 personas desocupadas por cada 100 personas pertenecientes a la población económicamente activa.</a:t>
            </a:r>
            <a:endParaRPr kumimoji="0" lang="es-ES" altLang="es-C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8690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6796A1A-63DF-4602-B453-373E599ACB53}"/>
              </a:ext>
            </a:extLst>
          </p:cNvPr>
          <p:cNvPicPr>
            <a:picLocks noChangeAspect="1"/>
          </p:cNvPicPr>
          <p:nvPr/>
        </p:nvPicPr>
        <p:blipFill>
          <a:blip r:embed="rId2"/>
          <a:stretch>
            <a:fillRect/>
          </a:stretch>
        </p:blipFill>
        <p:spPr>
          <a:xfrm>
            <a:off x="1619672" y="811040"/>
            <a:ext cx="5473402" cy="5235920"/>
          </a:xfrm>
          <a:prstGeom prst="rect">
            <a:avLst/>
          </a:prstGeom>
        </p:spPr>
      </p:pic>
    </p:spTree>
    <p:extLst>
      <p:ext uri="{BB962C8B-B14F-4D97-AF65-F5344CB8AC3E}">
        <p14:creationId xmlns:p14="http://schemas.microsoft.com/office/powerpoint/2010/main" val="133785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D74A62F-3C03-4105-909A-8D18FF695F6E}"/>
              </a:ext>
            </a:extLst>
          </p:cNvPr>
          <p:cNvPicPr>
            <a:picLocks noChangeAspect="1"/>
          </p:cNvPicPr>
          <p:nvPr/>
        </p:nvPicPr>
        <p:blipFill>
          <a:blip r:embed="rId2"/>
          <a:stretch>
            <a:fillRect/>
          </a:stretch>
        </p:blipFill>
        <p:spPr>
          <a:xfrm>
            <a:off x="251520" y="620688"/>
            <a:ext cx="8388424" cy="1005293"/>
          </a:xfrm>
          <a:prstGeom prst="rect">
            <a:avLst/>
          </a:prstGeom>
        </p:spPr>
      </p:pic>
      <p:pic>
        <p:nvPicPr>
          <p:cNvPr id="3" name="Imagen 2">
            <a:extLst>
              <a:ext uri="{FF2B5EF4-FFF2-40B4-BE49-F238E27FC236}">
                <a16:creationId xmlns:a16="http://schemas.microsoft.com/office/drawing/2014/main" id="{59817309-0938-485D-909A-627950401792}"/>
              </a:ext>
            </a:extLst>
          </p:cNvPr>
          <p:cNvPicPr>
            <a:picLocks noChangeAspect="1"/>
          </p:cNvPicPr>
          <p:nvPr/>
        </p:nvPicPr>
        <p:blipFill>
          <a:blip r:embed="rId3"/>
          <a:stretch>
            <a:fillRect/>
          </a:stretch>
        </p:blipFill>
        <p:spPr>
          <a:xfrm>
            <a:off x="1259632" y="1916832"/>
            <a:ext cx="3838575" cy="895350"/>
          </a:xfrm>
          <a:prstGeom prst="rect">
            <a:avLst/>
          </a:prstGeom>
        </p:spPr>
      </p:pic>
      <p:pic>
        <p:nvPicPr>
          <p:cNvPr id="4" name="Imagen 3">
            <a:extLst>
              <a:ext uri="{FF2B5EF4-FFF2-40B4-BE49-F238E27FC236}">
                <a16:creationId xmlns:a16="http://schemas.microsoft.com/office/drawing/2014/main" id="{89057AFA-C216-4A09-8E56-60FAA339F624}"/>
              </a:ext>
            </a:extLst>
          </p:cNvPr>
          <p:cNvPicPr>
            <a:picLocks noChangeAspect="1"/>
          </p:cNvPicPr>
          <p:nvPr/>
        </p:nvPicPr>
        <p:blipFill>
          <a:blip r:embed="rId4"/>
          <a:stretch>
            <a:fillRect/>
          </a:stretch>
        </p:blipFill>
        <p:spPr>
          <a:xfrm>
            <a:off x="895287" y="3103033"/>
            <a:ext cx="7353426" cy="387839"/>
          </a:xfrm>
          <a:prstGeom prst="rect">
            <a:avLst/>
          </a:prstGeom>
        </p:spPr>
      </p:pic>
      <p:pic>
        <p:nvPicPr>
          <p:cNvPr id="5" name="Imagen 4">
            <a:extLst>
              <a:ext uri="{FF2B5EF4-FFF2-40B4-BE49-F238E27FC236}">
                <a16:creationId xmlns:a16="http://schemas.microsoft.com/office/drawing/2014/main" id="{4309F211-9E7E-4B6A-ADA5-C4CCD5E22C0E}"/>
              </a:ext>
            </a:extLst>
          </p:cNvPr>
          <p:cNvPicPr>
            <a:picLocks noChangeAspect="1"/>
          </p:cNvPicPr>
          <p:nvPr/>
        </p:nvPicPr>
        <p:blipFill>
          <a:blip r:embed="rId5"/>
          <a:stretch>
            <a:fillRect/>
          </a:stretch>
        </p:blipFill>
        <p:spPr>
          <a:xfrm>
            <a:off x="992181" y="3813983"/>
            <a:ext cx="7159638" cy="813938"/>
          </a:xfrm>
          <a:prstGeom prst="rect">
            <a:avLst/>
          </a:prstGeom>
        </p:spPr>
      </p:pic>
    </p:spTree>
    <p:extLst>
      <p:ext uri="{BB962C8B-B14F-4D97-AF65-F5344CB8AC3E}">
        <p14:creationId xmlns:p14="http://schemas.microsoft.com/office/powerpoint/2010/main" val="99724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DAD6A66-3C6A-4CED-B187-B63280E5E70D}"/>
              </a:ext>
            </a:extLst>
          </p:cNvPr>
          <p:cNvPicPr>
            <a:picLocks noChangeAspect="1"/>
          </p:cNvPicPr>
          <p:nvPr/>
        </p:nvPicPr>
        <p:blipFill>
          <a:blip r:embed="rId2"/>
          <a:stretch>
            <a:fillRect/>
          </a:stretch>
        </p:blipFill>
        <p:spPr>
          <a:xfrm>
            <a:off x="611560" y="692696"/>
            <a:ext cx="7200800" cy="1230477"/>
          </a:xfrm>
          <a:prstGeom prst="rect">
            <a:avLst/>
          </a:prstGeom>
        </p:spPr>
      </p:pic>
      <p:pic>
        <p:nvPicPr>
          <p:cNvPr id="3" name="Picture 2">
            <a:extLst>
              <a:ext uri="{FF2B5EF4-FFF2-40B4-BE49-F238E27FC236}">
                <a16:creationId xmlns:a16="http://schemas.microsoft.com/office/drawing/2014/main" id="{9F1C1F11-718C-4E1D-B36E-791503B5032F}"/>
              </a:ext>
            </a:extLst>
          </p:cNvPr>
          <p:cNvPicPr>
            <a:picLocks noChangeAspect="1"/>
          </p:cNvPicPr>
          <p:nvPr/>
        </p:nvPicPr>
        <p:blipFill>
          <a:blip r:embed="rId3"/>
          <a:stretch>
            <a:fillRect/>
          </a:stretch>
        </p:blipFill>
        <p:spPr>
          <a:xfrm>
            <a:off x="971600" y="2159388"/>
            <a:ext cx="6408712" cy="4257309"/>
          </a:xfrm>
          <a:prstGeom prst="rect">
            <a:avLst/>
          </a:prstGeom>
        </p:spPr>
      </p:pic>
    </p:spTree>
    <p:extLst>
      <p:ext uri="{BB962C8B-B14F-4D97-AF65-F5344CB8AC3E}">
        <p14:creationId xmlns:p14="http://schemas.microsoft.com/office/powerpoint/2010/main" val="199091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1CBDEE4C-7F63-4C57-B5FF-E6A97D5B48D7}"/>
              </a:ext>
            </a:extLst>
          </p:cNvPr>
          <p:cNvPicPr>
            <a:picLocks noChangeAspect="1"/>
          </p:cNvPicPr>
          <p:nvPr/>
        </p:nvPicPr>
        <p:blipFill>
          <a:blip r:embed="rId2"/>
          <a:stretch>
            <a:fillRect/>
          </a:stretch>
        </p:blipFill>
        <p:spPr>
          <a:xfrm>
            <a:off x="467544" y="692696"/>
            <a:ext cx="7911782" cy="1284469"/>
          </a:xfrm>
          <a:prstGeom prst="rect">
            <a:avLst/>
          </a:prstGeom>
        </p:spPr>
      </p:pic>
      <p:pic>
        <p:nvPicPr>
          <p:cNvPr id="3" name="Picture 2">
            <a:extLst>
              <a:ext uri="{FF2B5EF4-FFF2-40B4-BE49-F238E27FC236}">
                <a16:creationId xmlns:a16="http://schemas.microsoft.com/office/drawing/2014/main" id="{E21E16FB-B4AB-4141-AF8A-4669E1AFC6F5}"/>
              </a:ext>
            </a:extLst>
          </p:cNvPr>
          <p:cNvPicPr>
            <a:picLocks noChangeAspect="1"/>
          </p:cNvPicPr>
          <p:nvPr/>
        </p:nvPicPr>
        <p:blipFill>
          <a:blip r:embed="rId3"/>
          <a:stretch>
            <a:fillRect/>
          </a:stretch>
        </p:blipFill>
        <p:spPr>
          <a:xfrm>
            <a:off x="899592" y="2276872"/>
            <a:ext cx="6768752" cy="3884110"/>
          </a:xfrm>
          <a:prstGeom prst="rect">
            <a:avLst/>
          </a:prstGeom>
        </p:spPr>
      </p:pic>
    </p:spTree>
    <p:extLst>
      <p:ext uri="{BB962C8B-B14F-4D97-AF65-F5344CB8AC3E}">
        <p14:creationId xmlns:p14="http://schemas.microsoft.com/office/powerpoint/2010/main" val="31073349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6712</TotalTime>
  <Words>2321</Words>
  <Application>Microsoft Office PowerPoint</Application>
  <PresentationFormat>Presentación en pantalla (4:3)</PresentationFormat>
  <Paragraphs>447</Paragraphs>
  <Slides>64</Slides>
  <Notes>3</Notes>
  <HiddenSlides>0</HiddenSlides>
  <MMClips>1</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64</vt:i4>
      </vt:variant>
    </vt:vector>
  </HeadingPairs>
  <TitlesOfParts>
    <vt:vector size="78" baseType="lpstr">
      <vt:lpstr>MS PGothic</vt:lpstr>
      <vt:lpstr>Adobe Fan Heiti Std B</vt:lpstr>
      <vt:lpstr>Adobe Gothic Std B</vt:lpstr>
      <vt:lpstr>Arial</vt:lpstr>
      <vt:lpstr>Bookman Old Style</vt:lpstr>
      <vt:lpstr>Britannic Bold</vt:lpstr>
      <vt:lpstr>Calibri</vt:lpstr>
      <vt:lpstr>Calibri Light</vt:lpstr>
      <vt:lpstr>Cambria Math</vt:lpstr>
      <vt:lpstr>Eras Bold ITC</vt:lpstr>
      <vt:lpstr>Rockwell Extra Bold</vt:lpstr>
      <vt:lpstr>Times New Roman</vt:lpstr>
      <vt:lpstr>Wingdings</vt:lpstr>
      <vt:lpstr>Tema de Office</vt:lpstr>
      <vt:lpstr>Presentación de PowerPoint</vt:lpstr>
      <vt:lpstr>Presentación de PowerPoint</vt:lpstr>
      <vt:lpstr>Tipos de Números Relativos</vt:lpstr>
      <vt:lpstr>Presentación de PowerPoint</vt:lpstr>
      <vt:lpstr>Presentación de PowerPoint</vt:lpstr>
      <vt:lpstr>Cambio Porcentual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Tasas de Crecimiento</vt:lpstr>
      <vt:lpstr>Modelo Aritmético</vt:lpstr>
      <vt:lpstr>Presentación de PowerPoint</vt:lpstr>
      <vt:lpstr>Ejemplo</vt:lpstr>
      <vt:lpstr>Modelo Geométrico</vt:lpstr>
      <vt:lpstr>Ejemplo</vt:lpstr>
      <vt:lpstr>Modelo Exponencial</vt:lpstr>
      <vt:lpstr>Ejemplo</vt:lpstr>
      <vt:lpstr>Diferencias entre el valor de las tasas y proyecciones realizadas con una misma tasa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IAS: Agregado Simple de Precios</vt:lpstr>
      <vt:lpstr>Presentación de PowerPoint</vt:lpstr>
      <vt:lpstr>Presentación de PowerPoint</vt:lpstr>
      <vt:lpstr>Promedio Simple de Relativos (IP)</vt:lpstr>
      <vt:lpstr>Presentación de PowerPoint</vt:lpstr>
      <vt:lpstr>Presentación de PowerPoint</vt:lpstr>
      <vt:lpstr>Presentación de PowerPoint</vt:lpstr>
      <vt:lpstr>Presentación de PowerPoint</vt:lpstr>
      <vt:lpstr>Presentación de PowerPoint</vt:lpstr>
      <vt:lpstr>INDICES DE PRECIOS PONDERADOS</vt:lpstr>
      <vt:lpstr>Presentación de PowerPoint</vt:lpstr>
      <vt:lpstr>Poder Adquisitivo</vt:lpstr>
      <vt:lpstr>Salarios Reales o Deflactados</vt:lpstr>
      <vt:lpstr>Presentación de PowerPoint</vt:lpstr>
      <vt:lpstr>Línea de Pobreza</vt:lpstr>
      <vt:lpstr>Pobreza Multidimensional</vt:lpstr>
      <vt:lpstr>Algunos errores frecuentes en el uso de razones, porcentajes y tasas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Alpízar</cp:lastModifiedBy>
  <cp:revision>381</cp:revision>
  <dcterms:created xsi:type="dcterms:W3CDTF">2016-04-03T02:47:20Z</dcterms:created>
  <dcterms:modified xsi:type="dcterms:W3CDTF">2025-04-18T20:33:10Z</dcterms:modified>
</cp:coreProperties>
</file>