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73"/>
  </p:notesMasterIdLst>
  <p:sldIdLst>
    <p:sldId id="262" r:id="rId2"/>
    <p:sldId id="263" r:id="rId3"/>
    <p:sldId id="310" r:id="rId4"/>
    <p:sldId id="312" r:id="rId5"/>
    <p:sldId id="264" r:id="rId6"/>
    <p:sldId id="302" r:id="rId7"/>
    <p:sldId id="303" r:id="rId8"/>
    <p:sldId id="305" r:id="rId9"/>
    <p:sldId id="304" r:id="rId10"/>
    <p:sldId id="313" r:id="rId11"/>
    <p:sldId id="281" r:id="rId12"/>
    <p:sldId id="306" r:id="rId13"/>
    <p:sldId id="280" r:id="rId14"/>
    <p:sldId id="358" r:id="rId15"/>
    <p:sldId id="314" r:id="rId16"/>
    <p:sldId id="321" r:id="rId17"/>
    <p:sldId id="322" r:id="rId18"/>
    <p:sldId id="319" r:id="rId19"/>
    <p:sldId id="266" r:id="rId20"/>
    <p:sldId id="267" r:id="rId21"/>
    <p:sldId id="351" r:id="rId22"/>
    <p:sldId id="270" r:id="rId23"/>
    <p:sldId id="282" r:id="rId24"/>
    <p:sldId id="283" r:id="rId25"/>
    <p:sldId id="377" r:id="rId26"/>
    <p:sldId id="274" r:id="rId27"/>
    <p:sldId id="361" r:id="rId28"/>
    <p:sldId id="362" r:id="rId29"/>
    <p:sldId id="360" r:id="rId30"/>
    <p:sldId id="363" r:id="rId31"/>
    <p:sldId id="309" r:id="rId32"/>
    <p:sldId id="365" r:id="rId33"/>
    <p:sldId id="364" r:id="rId34"/>
    <p:sldId id="366" r:id="rId35"/>
    <p:sldId id="359" r:id="rId36"/>
    <p:sldId id="367" r:id="rId37"/>
    <p:sldId id="368" r:id="rId38"/>
    <p:sldId id="383" r:id="rId39"/>
    <p:sldId id="286" r:id="rId40"/>
    <p:sldId id="378" r:id="rId41"/>
    <p:sldId id="369" r:id="rId42"/>
    <p:sldId id="370" r:id="rId43"/>
    <p:sldId id="293" r:id="rId44"/>
    <p:sldId id="289" r:id="rId45"/>
    <p:sldId id="275" r:id="rId46"/>
    <p:sldId id="372" r:id="rId47"/>
    <p:sldId id="371" r:id="rId48"/>
    <p:sldId id="373" r:id="rId49"/>
    <p:sldId id="374" r:id="rId50"/>
    <p:sldId id="277" r:id="rId51"/>
    <p:sldId id="375" r:id="rId52"/>
    <p:sldId id="278" r:id="rId53"/>
    <p:sldId id="376" r:id="rId54"/>
    <p:sldId id="344" r:id="rId55"/>
    <p:sldId id="315" r:id="rId56"/>
    <p:sldId id="352" r:id="rId57"/>
    <p:sldId id="268" r:id="rId58"/>
    <p:sldId id="317" r:id="rId59"/>
    <p:sldId id="332" r:id="rId60"/>
    <p:sldId id="384" r:id="rId61"/>
    <p:sldId id="269" r:id="rId62"/>
    <p:sldId id="296" r:id="rId63"/>
    <p:sldId id="354" r:id="rId64"/>
    <p:sldId id="355" r:id="rId65"/>
    <p:sldId id="318" r:id="rId66"/>
    <p:sldId id="356" r:id="rId67"/>
    <p:sldId id="300" r:id="rId68"/>
    <p:sldId id="357" r:id="rId69"/>
    <p:sldId id="323" r:id="rId70"/>
    <p:sldId id="320" r:id="rId71"/>
    <p:sldId id="294" r:id="rId7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Estilo temático 1 - Énfasis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17" autoAdjust="0"/>
    <p:restoredTop sz="94580" autoAdjust="0"/>
  </p:normalViewPr>
  <p:slideViewPr>
    <p:cSldViewPr>
      <p:cViewPr varScale="1">
        <p:scale>
          <a:sx n="65" d="100"/>
          <a:sy n="65" d="100"/>
        </p:scale>
        <p:origin x="1324" y="60"/>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S"/>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3790804-88C5-4495-BED2-32B8D7E87BE5}" type="datetimeFigureOut">
              <a:rPr lang="es-ES" smtClean="0"/>
              <a:pPr/>
              <a:t>24/03/2025</a:t>
            </a:fld>
            <a:endParaRPr lang="es-ES"/>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ES"/>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ES"/>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27CC1C1-42C1-45F1-A649-B397C91A67AD}" type="slidenum">
              <a:rPr lang="es-ES" smtClean="0"/>
              <a:pPr/>
              <a:t>‹Nº›</a:t>
            </a:fld>
            <a:endParaRPr lang="es-ES"/>
          </a:p>
        </p:txBody>
      </p:sp>
    </p:spTree>
    <p:extLst>
      <p:ext uri="{BB962C8B-B14F-4D97-AF65-F5344CB8AC3E}">
        <p14:creationId xmlns:p14="http://schemas.microsoft.com/office/powerpoint/2010/main" val="41495807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27CC1C1-42C1-45F1-A649-B397C91A67AD}" type="slidenum">
              <a:rPr lang="es-ES" smtClean="0"/>
              <a:t>40</a:t>
            </a:fld>
            <a:endParaRPr lang="es-ES"/>
          </a:p>
        </p:txBody>
      </p:sp>
    </p:spTree>
    <p:extLst>
      <p:ext uri="{BB962C8B-B14F-4D97-AF65-F5344CB8AC3E}">
        <p14:creationId xmlns:p14="http://schemas.microsoft.com/office/powerpoint/2010/main" val="4625642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dirty="0"/>
          </a:p>
        </p:txBody>
      </p:sp>
      <p:sp>
        <p:nvSpPr>
          <p:cNvPr id="4" name="Marcador de número de diapositiva 3"/>
          <p:cNvSpPr>
            <a:spLocks noGrp="1"/>
          </p:cNvSpPr>
          <p:nvPr>
            <p:ph type="sldNum" sz="quarter" idx="5"/>
          </p:nvPr>
        </p:nvSpPr>
        <p:spPr/>
        <p:txBody>
          <a:bodyPr/>
          <a:lstStyle/>
          <a:p>
            <a:fld id="{927CC1C1-42C1-45F1-A649-B397C91A67AD}" type="slidenum">
              <a:rPr lang="es-ES" smtClean="0"/>
              <a:t>45</a:t>
            </a:fld>
            <a:endParaRPr lang="es-ES"/>
          </a:p>
        </p:txBody>
      </p:sp>
    </p:spTree>
    <p:extLst>
      <p:ext uri="{BB962C8B-B14F-4D97-AF65-F5344CB8AC3E}">
        <p14:creationId xmlns:p14="http://schemas.microsoft.com/office/powerpoint/2010/main" val="31758558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dirty="0"/>
          </a:p>
        </p:txBody>
      </p:sp>
      <p:sp>
        <p:nvSpPr>
          <p:cNvPr id="4" name="Marcador de número de diapositiva 3"/>
          <p:cNvSpPr>
            <a:spLocks noGrp="1"/>
          </p:cNvSpPr>
          <p:nvPr>
            <p:ph type="sldNum" sz="quarter" idx="5"/>
          </p:nvPr>
        </p:nvSpPr>
        <p:spPr/>
        <p:txBody>
          <a:bodyPr/>
          <a:lstStyle/>
          <a:p>
            <a:fld id="{927CC1C1-42C1-45F1-A649-B397C91A67AD}" type="slidenum">
              <a:rPr lang="es-ES" smtClean="0"/>
              <a:t>52</a:t>
            </a:fld>
            <a:endParaRPr lang="es-ES"/>
          </a:p>
        </p:txBody>
      </p:sp>
    </p:spTree>
    <p:extLst>
      <p:ext uri="{BB962C8B-B14F-4D97-AF65-F5344CB8AC3E}">
        <p14:creationId xmlns:p14="http://schemas.microsoft.com/office/powerpoint/2010/main" val="25944211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4530"/>
            <a:ext cx="6858000" cy="2387600"/>
          </a:xfrm>
        </p:spPr>
        <p:txBody>
          <a:bodyPr anchor="b">
            <a:normAutofit/>
          </a:bodyPr>
          <a:lstStyle>
            <a:lvl1pPr algn="ctr">
              <a:defRPr sz="4500"/>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143000" y="3602038"/>
            <a:ext cx="6858000" cy="1655762"/>
          </a:xfrm>
        </p:spPr>
        <p:txBody>
          <a:bodyPr>
            <a:normAutofit/>
          </a:bodyPr>
          <a:lstStyle>
            <a:lvl1pPr marL="0" indent="0" algn="ctr">
              <a:buNone/>
              <a:defRPr sz="1800">
                <a:solidFill>
                  <a:schemeClr val="tx1">
                    <a:lumMod val="75000"/>
                    <a:lumOff val="25000"/>
                  </a:schemeClr>
                </a:solidFill>
              </a:defRPr>
            </a:lvl1pPr>
            <a:lvl2pPr marL="342900" indent="0" algn="ctr">
              <a:buNone/>
              <a:defRPr sz="2100"/>
            </a:lvl2pPr>
            <a:lvl3pPr marL="685800" indent="0" algn="ctr">
              <a:buNone/>
              <a:defRPr sz="1800"/>
            </a:lvl3pPr>
            <a:lvl4pPr marL="1028700" indent="0" algn="ctr">
              <a:buNone/>
              <a:defRPr sz="1500"/>
            </a:lvl4pPr>
            <a:lvl5pPr marL="1371600" indent="0" algn="ctr">
              <a:buNone/>
              <a:defRPr sz="1500"/>
            </a:lvl5pPr>
            <a:lvl6pPr marL="1714500" indent="0" algn="ctr">
              <a:buNone/>
              <a:defRPr sz="1500"/>
            </a:lvl6pPr>
            <a:lvl7pPr marL="2057400" indent="0" algn="ctr">
              <a:buNone/>
              <a:defRPr sz="1500"/>
            </a:lvl7pPr>
            <a:lvl8pPr marL="2400300" indent="0" algn="ctr">
              <a:buNone/>
              <a:defRPr sz="1500"/>
            </a:lvl8pPr>
            <a:lvl9pPr marL="2743200" indent="0" algn="ctr">
              <a:buNone/>
              <a:defRPr sz="1500"/>
            </a:lvl9pPr>
          </a:lstStyle>
          <a:p>
            <a:r>
              <a:rPr lang="es-ES"/>
              <a:t>Haga clic para editar el estilo de subtítulo del patrón</a:t>
            </a:r>
            <a:endParaRPr lang="en-US" dirty="0"/>
          </a:p>
        </p:txBody>
      </p:sp>
      <p:sp>
        <p:nvSpPr>
          <p:cNvPr id="4" name="Date Placeholder 3"/>
          <p:cNvSpPr>
            <a:spLocks noGrp="1"/>
          </p:cNvSpPr>
          <p:nvPr>
            <p:ph type="dt" sz="half" idx="10"/>
          </p:nvPr>
        </p:nvSpPr>
        <p:spPr/>
        <p:txBody>
          <a:bodyPr/>
          <a:lstStyle/>
          <a:p>
            <a:fld id="{B63A0158-D4EA-4446-BFE4-AD00005263EA}" type="datetimeFigureOut">
              <a:rPr lang="es-ES" smtClean="0"/>
              <a:pPr/>
              <a:t>24/03/2025</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FACB2D70-63D2-4B7D-90F3-4640711B9432}" type="slidenum">
              <a:rPr lang="es-ES" smtClean="0"/>
              <a:pPr/>
              <a:t>‹Nº›</a:t>
            </a:fld>
            <a:endParaRPr lang="es-ES"/>
          </a:p>
        </p:txBody>
      </p:sp>
    </p:spTree>
    <p:extLst>
      <p:ext uri="{BB962C8B-B14F-4D97-AF65-F5344CB8AC3E}">
        <p14:creationId xmlns:p14="http://schemas.microsoft.com/office/powerpoint/2010/main" val="14988906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a:p>
        </p:txBody>
      </p:sp>
      <p:sp>
        <p:nvSpPr>
          <p:cNvPr id="3" name="Vertical Text Placeholder 2"/>
          <p:cNvSpPr>
            <a:spLocks noGrp="1"/>
          </p:cNvSpPr>
          <p:nvPr>
            <p:ph type="body" orient="vert" idx="1"/>
          </p:nvPr>
        </p:nvSpPr>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B63A0158-D4EA-4446-BFE4-AD00005263EA}" type="datetimeFigureOut">
              <a:rPr lang="es-ES" smtClean="0"/>
              <a:pPr/>
              <a:t>24/03/2025</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FACB2D70-63D2-4B7D-90F3-4640711B9432}" type="slidenum">
              <a:rPr lang="es-ES" smtClean="0"/>
              <a:pPr/>
              <a:t>‹Nº›</a:t>
            </a:fld>
            <a:endParaRPr lang="es-ES"/>
          </a:p>
        </p:txBody>
      </p:sp>
    </p:spTree>
    <p:extLst>
      <p:ext uri="{BB962C8B-B14F-4D97-AF65-F5344CB8AC3E}">
        <p14:creationId xmlns:p14="http://schemas.microsoft.com/office/powerpoint/2010/main" val="5457923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0362"/>
            <a:ext cx="1971675" cy="5811838"/>
          </a:xfrm>
        </p:spPr>
        <p:txBody>
          <a:bodyPr vert="eaVert"/>
          <a:lstStyle/>
          <a:p>
            <a:r>
              <a:rPr lang="es-ES"/>
              <a:t>Haga clic para modificar el estilo de título del patrón</a:t>
            </a:r>
            <a:endParaRPr lang="en-US"/>
          </a:p>
        </p:txBody>
      </p:sp>
      <p:sp>
        <p:nvSpPr>
          <p:cNvPr id="3" name="Vertical Text Placeholder 2"/>
          <p:cNvSpPr>
            <a:spLocks noGrp="1"/>
          </p:cNvSpPr>
          <p:nvPr>
            <p:ph type="body" orient="vert" idx="1"/>
          </p:nvPr>
        </p:nvSpPr>
        <p:spPr>
          <a:xfrm>
            <a:off x="628650" y="360363"/>
            <a:ext cx="5800725" cy="5811837"/>
          </a:xfrm>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Date Placeholder 3"/>
          <p:cNvSpPr>
            <a:spLocks noGrp="1"/>
          </p:cNvSpPr>
          <p:nvPr>
            <p:ph type="dt" sz="half" idx="10"/>
          </p:nvPr>
        </p:nvSpPr>
        <p:spPr/>
        <p:txBody>
          <a:bodyPr/>
          <a:lstStyle/>
          <a:p>
            <a:fld id="{B63A0158-D4EA-4446-BFE4-AD00005263EA}" type="datetimeFigureOut">
              <a:rPr lang="es-ES" smtClean="0"/>
              <a:pPr/>
              <a:t>24/03/2025</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FACB2D70-63D2-4B7D-90F3-4640711B9432}" type="slidenum">
              <a:rPr lang="es-ES" smtClean="0"/>
              <a:pPr/>
              <a:t>‹Nº›</a:t>
            </a:fld>
            <a:endParaRPr lang="es-ES"/>
          </a:p>
        </p:txBody>
      </p:sp>
    </p:spTree>
    <p:extLst>
      <p:ext uri="{BB962C8B-B14F-4D97-AF65-F5344CB8AC3E}">
        <p14:creationId xmlns:p14="http://schemas.microsoft.com/office/powerpoint/2010/main" val="9214556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B63A0158-D4EA-4446-BFE4-AD00005263EA}" type="datetimeFigureOut">
              <a:rPr lang="es-ES" smtClean="0"/>
              <a:pPr/>
              <a:t>24/03/2025</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FACB2D70-63D2-4B7D-90F3-4640711B9432}" type="slidenum">
              <a:rPr lang="es-ES" smtClean="0"/>
              <a:pPr/>
              <a:t>‹Nº›</a:t>
            </a:fld>
            <a:endParaRPr lang="es-ES"/>
          </a:p>
        </p:txBody>
      </p:sp>
    </p:spTree>
    <p:extLst>
      <p:ext uri="{BB962C8B-B14F-4D97-AF65-F5344CB8AC3E}">
        <p14:creationId xmlns:p14="http://schemas.microsoft.com/office/powerpoint/2010/main" val="2646353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623888" y="1712423"/>
            <a:ext cx="7886700" cy="2851208"/>
          </a:xfrm>
        </p:spPr>
        <p:txBody>
          <a:bodyPr anchor="b">
            <a:normAutofit/>
          </a:bodyPr>
          <a:lstStyle>
            <a:lvl1pPr>
              <a:defRPr sz="4500" b="0"/>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23888" y="4552634"/>
            <a:ext cx="7886700" cy="1500187"/>
          </a:xfrm>
        </p:spPr>
        <p:txBody>
          <a:bodyPr anchor="t">
            <a:normAutofit/>
          </a:bodyPr>
          <a:lstStyle>
            <a:lvl1pPr marL="0" indent="0">
              <a:buNone/>
              <a:defRPr sz="1800">
                <a:solidFill>
                  <a:schemeClr val="tx1">
                    <a:lumMod val="75000"/>
                    <a:lumOff val="2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s-ES"/>
              <a:t>Editar el estilo de texto del patrón</a:t>
            </a:r>
          </a:p>
        </p:txBody>
      </p:sp>
      <p:sp>
        <p:nvSpPr>
          <p:cNvPr id="4" name="Date Placeholder 3"/>
          <p:cNvSpPr>
            <a:spLocks noGrp="1"/>
          </p:cNvSpPr>
          <p:nvPr>
            <p:ph type="dt" sz="half" idx="10"/>
          </p:nvPr>
        </p:nvSpPr>
        <p:spPr/>
        <p:txBody>
          <a:bodyPr/>
          <a:lstStyle/>
          <a:p>
            <a:fld id="{B63A0158-D4EA-4446-BFE4-AD00005263EA}" type="datetimeFigureOut">
              <a:rPr lang="es-ES" smtClean="0"/>
              <a:pPr/>
              <a:t>24/03/2025</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FACB2D70-63D2-4B7D-90F3-4640711B9432}" type="slidenum">
              <a:rPr lang="es-ES" smtClean="0"/>
              <a:pPr/>
              <a:t>‹Nº›</a:t>
            </a:fld>
            <a:endParaRPr lang="es-ES"/>
          </a:p>
        </p:txBody>
      </p:sp>
    </p:spTree>
    <p:extLst>
      <p:ext uri="{BB962C8B-B14F-4D97-AF65-F5344CB8AC3E}">
        <p14:creationId xmlns:p14="http://schemas.microsoft.com/office/powerpoint/2010/main" val="3203786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633845" y="1828801"/>
            <a:ext cx="3886200" cy="4351337"/>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4629150" y="1828801"/>
            <a:ext cx="3886200" cy="4351337"/>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B63A0158-D4EA-4446-BFE4-AD00005263EA}" type="datetimeFigureOut">
              <a:rPr lang="es-ES" smtClean="0"/>
              <a:pPr/>
              <a:t>24/03/2025</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FACB2D70-63D2-4B7D-90F3-4640711B9432}" type="slidenum">
              <a:rPr lang="es-ES" smtClean="0"/>
              <a:pPr/>
              <a:t>‹Nº›</a:t>
            </a:fld>
            <a:endParaRPr lang="es-ES"/>
          </a:p>
        </p:txBody>
      </p:sp>
    </p:spTree>
    <p:extLst>
      <p:ext uri="{BB962C8B-B14F-4D97-AF65-F5344CB8AC3E}">
        <p14:creationId xmlns:p14="http://schemas.microsoft.com/office/powerpoint/2010/main" val="15186932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ació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33845" y="1681851"/>
            <a:ext cx="3867150" cy="825699"/>
          </a:xfrm>
        </p:spPr>
        <p:txBody>
          <a:bodyPr anchor="b">
            <a:normAutofit/>
          </a:bodyPr>
          <a:lstStyle>
            <a:lvl1pPr marL="0" indent="0">
              <a:spcBef>
                <a:spcPts val="0"/>
              </a:spcBef>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a:t>Editar el estilo de texto del patrón</a:t>
            </a:r>
          </a:p>
        </p:txBody>
      </p:sp>
      <p:sp>
        <p:nvSpPr>
          <p:cNvPr id="4" name="Content Placeholder 3"/>
          <p:cNvSpPr>
            <a:spLocks noGrp="1"/>
          </p:cNvSpPr>
          <p:nvPr>
            <p:ph sz="half" idx="2"/>
          </p:nvPr>
        </p:nvSpPr>
        <p:spPr>
          <a:xfrm>
            <a:off x="633845" y="2507551"/>
            <a:ext cx="3867150" cy="3680525"/>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4629150" y="1681851"/>
            <a:ext cx="3886201" cy="825698"/>
          </a:xfrm>
        </p:spPr>
        <p:txBody>
          <a:bodyPr anchor="b"/>
          <a:lstStyle>
            <a:lvl1pPr marL="0" indent="0">
              <a:spcBef>
                <a:spcPts val="0"/>
              </a:spcBef>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a:t>Editar el estilo de texto del patrón</a:t>
            </a:r>
          </a:p>
        </p:txBody>
      </p:sp>
      <p:sp>
        <p:nvSpPr>
          <p:cNvPr id="6" name="Content Placeholder 5"/>
          <p:cNvSpPr>
            <a:spLocks noGrp="1"/>
          </p:cNvSpPr>
          <p:nvPr>
            <p:ph sz="quarter" idx="4"/>
          </p:nvPr>
        </p:nvSpPr>
        <p:spPr>
          <a:xfrm>
            <a:off x="4629150" y="2507551"/>
            <a:ext cx="3886201" cy="3680525"/>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7" name="Date Placeholder 6"/>
          <p:cNvSpPr>
            <a:spLocks noGrp="1"/>
          </p:cNvSpPr>
          <p:nvPr>
            <p:ph type="dt" sz="half" idx="10"/>
          </p:nvPr>
        </p:nvSpPr>
        <p:spPr/>
        <p:txBody>
          <a:bodyPr/>
          <a:lstStyle/>
          <a:p>
            <a:fld id="{B63A0158-D4EA-4446-BFE4-AD00005263EA}" type="datetimeFigureOut">
              <a:rPr lang="es-ES" smtClean="0"/>
              <a:pPr/>
              <a:t>24/03/2025</a:t>
            </a:fld>
            <a:endParaRPr lang="es-ES"/>
          </a:p>
        </p:txBody>
      </p:sp>
      <p:sp>
        <p:nvSpPr>
          <p:cNvPr id="8" name="Footer Placeholder 7"/>
          <p:cNvSpPr>
            <a:spLocks noGrp="1"/>
          </p:cNvSpPr>
          <p:nvPr>
            <p:ph type="ftr" sz="quarter" idx="11"/>
          </p:nvPr>
        </p:nvSpPr>
        <p:spPr/>
        <p:txBody>
          <a:bodyPr/>
          <a:lstStyle/>
          <a:p>
            <a:endParaRPr lang="es-ES"/>
          </a:p>
        </p:txBody>
      </p:sp>
      <p:sp>
        <p:nvSpPr>
          <p:cNvPr id="9" name="Slide Number Placeholder 8"/>
          <p:cNvSpPr>
            <a:spLocks noGrp="1"/>
          </p:cNvSpPr>
          <p:nvPr>
            <p:ph type="sldNum" sz="quarter" idx="12"/>
          </p:nvPr>
        </p:nvSpPr>
        <p:spPr/>
        <p:txBody>
          <a:bodyPr/>
          <a:lstStyle/>
          <a:p>
            <a:fld id="{FACB2D70-63D2-4B7D-90F3-4640711B9432}" type="slidenum">
              <a:rPr lang="es-ES" smtClean="0"/>
              <a:pPr/>
              <a:t>‹Nº›</a:t>
            </a:fld>
            <a:endParaRPr lang="es-ES"/>
          </a:p>
        </p:txBody>
      </p:sp>
      <p:sp>
        <p:nvSpPr>
          <p:cNvPr id="10" name="Title 9"/>
          <p:cNvSpPr>
            <a:spLocks noGrp="1"/>
          </p:cNvSpPr>
          <p:nvPr>
            <p:ph type="title"/>
          </p:nvPr>
        </p:nvSpPr>
        <p:spPr/>
        <p:txBody>
          <a:bodyPr/>
          <a:lstStyle/>
          <a:p>
            <a:r>
              <a:rPr lang="es-ES"/>
              <a:t>Haga clic para modificar el estilo de título del patrón</a:t>
            </a:r>
            <a:endParaRPr lang="en-US" dirty="0"/>
          </a:p>
        </p:txBody>
      </p:sp>
    </p:spTree>
    <p:extLst>
      <p:ext uri="{BB962C8B-B14F-4D97-AF65-F5344CB8AC3E}">
        <p14:creationId xmlns:p14="http://schemas.microsoft.com/office/powerpoint/2010/main" val="22032059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olo el título">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B63A0158-D4EA-4446-BFE4-AD00005263EA}" type="datetimeFigureOut">
              <a:rPr lang="es-ES" smtClean="0"/>
              <a:pPr/>
              <a:t>24/03/2025</a:t>
            </a:fld>
            <a:endParaRPr lang="es-ES"/>
          </a:p>
        </p:txBody>
      </p:sp>
      <p:sp>
        <p:nvSpPr>
          <p:cNvPr id="4" name="Footer Placeholder 3"/>
          <p:cNvSpPr>
            <a:spLocks noGrp="1"/>
          </p:cNvSpPr>
          <p:nvPr>
            <p:ph type="ftr" sz="quarter" idx="11"/>
          </p:nvPr>
        </p:nvSpPr>
        <p:spPr/>
        <p:txBody>
          <a:bodyPr/>
          <a:lstStyle/>
          <a:p>
            <a:endParaRPr lang="es-ES"/>
          </a:p>
        </p:txBody>
      </p:sp>
      <p:sp>
        <p:nvSpPr>
          <p:cNvPr id="5" name="Slide Number Placeholder 4"/>
          <p:cNvSpPr>
            <a:spLocks noGrp="1"/>
          </p:cNvSpPr>
          <p:nvPr>
            <p:ph type="sldNum" sz="quarter" idx="12"/>
          </p:nvPr>
        </p:nvSpPr>
        <p:spPr/>
        <p:txBody>
          <a:bodyPr/>
          <a:lstStyle/>
          <a:p>
            <a:fld id="{FACB2D70-63D2-4B7D-90F3-4640711B9432}" type="slidenum">
              <a:rPr lang="es-ES" smtClean="0"/>
              <a:pPr/>
              <a:t>‹Nº›</a:t>
            </a:fld>
            <a:endParaRPr lang="es-ES"/>
          </a:p>
        </p:txBody>
      </p:sp>
      <p:sp>
        <p:nvSpPr>
          <p:cNvPr id="6" name="Title 5"/>
          <p:cNvSpPr>
            <a:spLocks noGrp="1"/>
          </p:cNvSpPr>
          <p:nvPr>
            <p:ph type="title"/>
          </p:nvPr>
        </p:nvSpPr>
        <p:spPr/>
        <p:txBody>
          <a:bodyPr/>
          <a:lstStyle/>
          <a:p>
            <a:r>
              <a:rPr lang="es-ES"/>
              <a:t>Haga clic para modificar el estilo de título del patrón</a:t>
            </a:r>
            <a:endParaRPr lang="en-US"/>
          </a:p>
        </p:txBody>
      </p:sp>
    </p:spTree>
    <p:extLst>
      <p:ext uri="{BB962C8B-B14F-4D97-AF65-F5344CB8AC3E}">
        <p14:creationId xmlns:p14="http://schemas.microsoft.com/office/powerpoint/2010/main" val="41372577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3A0158-D4EA-4446-BFE4-AD00005263EA}" type="datetimeFigureOut">
              <a:rPr lang="es-ES" smtClean="0"/>
              <a:pPr/>
              <a:t>24/03/2025</a:t>
            </a:fld>
            <a:endParaRPr lang="es-ES"/>
          </a:p>
        </p:txBody>
      </p:sp>
      <p:sp>
        <p:nvSpPr>
          <p:cNvPr id="3" name="Footer Placeholder 2"/>
          <p:cNvSpPr>
            <a:spLocks noGrp="1"/>
          </p:cNvSpPr>
          <p:nvPr>
            <p:ph type="ftr" sz="quarter" idx="11"/>
          </p:nvPr>
        </p:nvSpPr>
        <p:spPr/>
        <p:txBody>
          <a:bodyPr/>
          <a:lstStyle/>
          <a:p>
            <a:endParaRPr lang="es-ES"/>
          </a:p>
        </p:txBody>
      </p:sp>
      <p:sp>
        <p:nvSpPr>
          <p:cNvPr id="4" name="Slide Number Placeholder 3"/>
          <p:cNvSpPr>
            <a:spLocks noGrp="1"/>
          </p:cNvSpPr>
          <p:nvPr>
            <p:ph type="sldNum" sz="quarter" idx="12"/>
          </p:nvPr>
        </p:nvSpPr>
        <p:spPr/>
        <p:txBody>
          <a:bodyPr/>
          <a:lstStyle/>
          <a:p>
            <a:fld id="{FACB2D70-63D2-4B7D-90F3-4640711B9432}" type="slidenum">
              <a:rPr lang="es-ES" smtClean="0"/>
              <a:pPr/>
              <a:t>‹Nº›</a:t>
            </a:fld>
            <a:endParaRPr lang="es-ES"/>
          </a:p>
        </p:txBody>
      </p:sp>
    </p:spTree>
    <p:extLst>
      <p:ext uri="{BB962C8B-B14F-4D97-AF65-F5344CB8AC3E}">
        <p14:creationId xmlns:p14="http://schemas.microsoft.com/office/powerpoint/2010/main" val="38137166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30936" y="457201"/>
            <a:ext cx="2948940" cy="1600197"/>
          </a:xfrm>
        </p:spPr>
        <p:txBody>
          <a:bodyPr anchor="b">
            <a:normAutofit/>
          </a:bodyPr>
          <a:lstStyle>
            <a:lvl1pPr>
              <a:defRPr sz="2400" b="0"/>
            </a:lvl1pPr>
          </a:lstStyle>
          <a:p>
            <a:r>
              <a:rPr lang="es-ES"/>
              <a:t>Haga clic para modificar el estilo de título del patrón</a:t>
            </a:r>
            <a:endParaRPr lang="en-US" dirty="0"/>
          </a:p>
        </p:txBody>
      </p:sp>
      <p:sp>
        <p:nvSpPr>
          <p:cNvPr id="3" name="Content Placeholder 2"/>
          <p:cNvSpPr>
            <a:spLocks noGrp="1"/>
          </p:cNvSpPr>
          <p:nvPr>
            <p:ph idx="1"/>
          </p:nvPr>
        </p:nvSpPr>
        <p:spPr>
          <a:xfrm>
            <a:off x="3886200" y="990600"/>
            <a:ext cx="4629150" cy="4876800"/>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630936" y="2057399"/>
            <a:ext cx="2948940" cy="3810001"/>
          </a:xfrm>
        </p:spPr>
        <p:txBody>
          <a:bodyPr>
            <a:normAutofit/>
          </a:bodyPr>
          <a:lstStyle>
            <a:lvl1pPr marL="0" indent="0">
              <a:lnSpc>
                <a:spcPct val="90000"/>
              </a:lnSpc>
              <a:buNone/>
              <a:defRPr sz="12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s-ES"/>
              <a:t>Editar el estilo de texto del patrón</a:t>
            </a:r>
          </a:p>
        </p:txBody>
      </p:sp>
      <p:sp>
        <p:nvSpPr>
          <p:cNvPr id="5" name="Date Placeholder 4"/>
          <p:cNvSpPr>
            <a:spLocks noGrp="1"/>
          </p:cNvSpPr>
          <p:nvPr>
            <p:ph type="dt" sz="half" idx="10"/>
          </p:nvPr>
        </p:nvSpPr>
        <p:spPr/>
        <p:txBody>
          <a:bodyPr/>
          <a:lstStyle/>
          <a:p>
            <a:fld id="{B63A0158-D4EA-4446-BFE4-AD00005263EA}" type="datetimeFigureOut">
              <a:rPr lang="es-ES" smtClean="0"/>
              <a:pPr/>
              <a:t>24/03/2025</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FACB2D70-63D2-4B7D-90F3-4640711B9432}" type="slidenum">
              <a:rPr lang="es-ES" smtClean="0"/>
              <a:pPr/>
              <a:t>‹Nº›</a:t>
            </a:fld>
            <a:endParaRPr lang="es-ES"/>
          </a:p>
        </p:txBody>
      </p:sp>
    </p:spTree>
    <p:extLst>
      <p:ext uri="{BB962C8B-B14F-4D97-AF65-F5344CB8AC3E}">
        <p14:creationId xmlns:p14="http://schemas.microsoft.com/office/powerpoint/2010/main" val="8514710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30936" y="457200"/>
            <a:ext cx="2948940" cy="1600200"/>
          </a:xfrm>
        </p:spPr>
        <p:txBody>
          <a:bodyPr anchor="b">
            <a:normAutofit/>
          </a:bodyPr>
          <a:lstStyle>
            <a:lvl1pPr>
              <a:defRPr sz="2400" b="0"/>
            </a:lvl1pPr>
          </a:lstStyle>
          <a:p>
            <a:r>
              <a:rPr lang="es-ES"/>
              <a:t>Haga clic para modificar el estilo de título del patrón</a:t>
            </a:r>
            <a:endParaRPr lang="en-US" dirty="0"/>
          </a:p>
        </p:txBody>
      </p:sp>
      <p:sp>
        <p:nvSpPr>
          <p:cNvPr id="3" name="Picture Placeholder 2"/>
          <p:cNvSpPr>
            <a:spLocks noGrp="1"/>
          </p:cNvSpPr>
          <p:nvPr>
            <p:ph type="pic" idx="1"/>
          </p:nvPr>
        </p:nvSpPr>
        <p:spPr>
          <a:xfrm>
            <a:off x="3886200" y="990600"/>
            <a:ext cx="4629150" cy="4876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630936" y="2057400"/>
            <a:ext cx="2948940" cy="3810000"/>
          </a:xfrm>
        </p:spPr>
        <p:txBody>
          <a:bodyPr>
            <a:normAutofit/>
          </a:bodyPr>
          <a:lstStyle>
            <a:lvl1pPr marL="0" indent="0">
              <a:lnSpc>
                <a:spcPct val="90000"/>
              </a:lnSpc>
              <a:buNone/>
              <a:defRPr sz="12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s-ES"/>
              <a:t>Editar el estilo de texto del patrón</a:t>
            </a:r>
          </a:p>
        </p:txBody>
      </p:sp>
      <p:sp>
        <p:nvSpPr>
          <p:cNvPr id="5" name="Date Placeholder 4"/>
          <p:cNvSpPr>
            <a:spLocks noGrp="1"/>
          </p:cNvSpPr>
          <p:nvPr>
            <p:ph type="dt" sz="half" idx="10"/>
          </p:nvPr>
        </p:nvSpPr>
        <p:spPr/>
        <p:txBody>
          <a:bodyPr/>
          <a:lstStyle/>
          <a:p>
            <a:fld id="{B63A0158-D4EA-4446-BFE4-AD00005263EA}" type="datetimeFigureOut">
              <a:rPr lang="es-ES" smtClean="0"/>
              <a:pPr/>
              <a:t>24/03/2025</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FACB2D70-63D2-4B7D-90F3-4640711B9432}" type="slidenum">
              <a:rPr lang="es-ES" smtClean="0"/>
              <a:pPr/>
              <a:t>‹Nº›</a:t>
            </a:fld>
            <a:endParaRPr lang="es-ES"/>
          </a:p>
        </p:txBody>
      </p:sp>
    </p:spTree>
    <p:extLst>
      <p:ext uri="{BB962C8B-B14F-4D97-AF65-F5344CB8AC3E}">
        <p14:creationId xmlns:p14="http://schemas.microsoft.com/office/powerpoint/2010/main" val="8085934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33845" y="365760"/>
            <a:ext cx="7886700" cy="1325562"/>
          </a:xfrm>
          <a:prstGeom prst="rect">
            <a:avLst/>
          </a:prstGeom>
        </p:spPr>
        <p:txBody>
          <a:bodyPr vert="horz" lIns="91440" tIns="45720" rIns="91440" bIns="45720" rtlCol="0" anchor="ctr">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633845" y="1828801"/>
            <a:ext cx="7886700" cy="4351337"/>
          </a:xfrm>
          <a:prstGeom prst="rect">
            <a:avLst/>
          </a:prstGeom>
        </p:spPr>
        <p:txBody>
          <a:bodyPr vert="horz" lIns="91440" tIns="45720" rIns="91440" bIns="45720" rtlCol="0">
            <a:normAutofit/>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825">
                <a:solidFill>
                  <a:schemeClr val="tx1">
                    <a:lumMod val="65000"/>
                    <a:lumOff val="35000"/>
                  </a:schemeClr>
                </a:solidFill>
              </a:defRPr>
            </a:lvl1pPr>
          </a:lstStyle>
          <a:p>
            <a:fld id="{B63A0158-D4EA-4446-BFE4-AD00005263EA}" type="datetimeFigureOut">
              <a:rPr lang="es-ES" smtClean="0"/>
              <a:pPr/>
              <a:t>24/03/2025</a:t>
            </a:fld>
            <a:endParaRPr lang="es-E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825">
                <a:solidFill>
                  <a:schemeClr val="tx1">
                    <a:lumMod val="65000"/>
                    <a:lumOff val="35000"/>
                  </a:schemeClr>
                </a:solidFill>
              </a:defRPr>
            </a:lvl1pPr>
          </a:lstStyle>
          <a:p>
            <a:endParaRPr lang="es-ES"/>
          </a:p>
        </p:txBody>
      </p:sp>
      <p:sp>
        <p:nvSpPr>
          <p:cNvPr id="6" name="Slide Number Placeholder 5"/>
          <p:cNvSpPr>
            <a:spLocks noGrp="1"/>
          </p:cNvSpPr>
          <p:nvPr>
            <p:ph type="sldNum" sz="quarter" idx="4"/>
          </p:nvPr>
        </p:nvSpPr>
        <p:spPr>
          <a:xfrm>
            <a:off x="6463145" y="6356351"/>
            <a:ext cx="2057400" cy="365125"/>
          </a:xfrm>
          <a:prstGeom prst="rect">
            <a:avLst/>
          </a:prstGeom>
        </p:spPr>
        <p:txBody>
          <a:bodyPr vert="horz" lIns="91440" tIns="45720" rIns="91440" bIns="45720" rtlCol="0" anchor="ctr"/>
          <a:lstStyle>
            <a:lvl1pPr algn="r">
              <a:defRPr sz="825">
                <a:solidFill>
                  <a:schemeClr val="tx1">
                    <a:tint val="75000"/>
                  </a:schemeClr>
                </a:solidFill>
              </a:defRPr>
            </a:lvl1pPr>
          </a:lstStyle>
          <a:p>
            <a:fld id="{FACB2D70-63D2-4B7D-90F3-4640711B9432}" type="slidenum">
              <a:rPr lang="es-ES" smtClean="0"/>
              <a:pPr/>
              <a:t>‹Nº›</a:t>
            </a:fld>
            <a:endParaRPr lang="es-ES"/>
          </a:p>
        </p:txBody>
      </p:sp>
    </p:spTree>
    <p:extLst>
      <p:ext uri="{BB962C8B-B14F-4D97-AF65-F5344CB8AC3E}">
        <p14:creationId xmlns:p14="http://schemas.microsoft.com/office/powerpoint/2010/main" val="155753473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Wingdings 2" pitchFamily="18" charset="2"/>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Wingdings 2" pitchFamily="18" charset="2"/>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Wingdings 2" pitchFamily="18" charset="2"/>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Wingdings 2" pitchFamily="18" charset="2"/>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Wingdings 2" pitchFamily="18" charset="2"/>
        <a:buChar char=""/>
        <a:defRPr sz="1350" kern="1200">
          <a:solidFill>
            <a:schemeClr val="tx1"/>
          </a:solidFill>
          <a:latin typeface="+mn-lt"/>
          <a:ea typeface="+mn-ea"/>
          <a:cs typeface="+mn-cs"/>
        </a:defRPr>
      </a:lvl5pPr>
      <a:lvl6pPr marL="18859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6pPr>
      <a:lvl7pPr marL="22288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7pPr>
      <a:lvl8pPr marL="25717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8pPr>
      <a:lvl9pPr marL="29146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1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1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6.jpe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7.xml"/><Relationship Id="rId4" Type="http://schemas.openxmlformats.org/officeDocument/2006/relationships/image" Target="../media/image48.png"/></Relationships>
</file>

<file path=ppt/slides/_rels/slide2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7.xml"/><Relationship Id="rId4" Type="http://schemas.openxmlformats.org/officeDocument/2006/relationships/image" Target="../media/image48.png"/></Relationships>
</file>

<file path=ppt/slides/_rels/slide2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7.xml"/><Relationship Id="rId4" Type="http://schemas.openxmlformats.org/officeDocument/2006/relationships/image" Target="../media/image71.png"/></Relationships>
</file>

<file path=ppt/slides/_rels/slide3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7.xml"/><Relationship Id="rId4" Type="http://schemas.openxmlformats.org/officeDocument/2006/relationships/image" Target="../media/image74.png"/></Relationships>
</file>

<file path=ppt/slides/_rels/slide37.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79.png"/></Relationships>
</file>

<file path=ppt/slides/_rels/slide41.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50.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91.png"/></Relationships>
</file>

<file path=ppt/slides/_rels/slide53.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94.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7.xml"/><Relationship Id="rId4" Type="http://schemas.openxmlformats.org/officeDocument/2006/relationships/image" Target="../media/image97.png"/></Relationships>
</file>

<file path=ppt/slides/_rels/slide57.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7.xml"/><Relationship Id="rId4" Type="http://schemas.openxmlformats.org/officeDocument/2006/relationships/image" Target="../media/image100.png"/></Relationships>
</file>

<file path=ppt/slides/_rels/slide59.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20.png"/></Relationships>
</file>

<file path=ppt/slides/_rels/slide60.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7.xml"/><Relationship Id="rId5" Type="http://schemas.openxmlformats.org/officeDocument/2006/relationships/image" Target="../media/image98.png"/><Relationship Id="rId4" Type="http://schemas.openxmlformats.org/officeDocument/2006/relationships/image" Target="../media/image105.png"/></Relationships>
</file>

<file path=ppt/slides/_rels/slide62.xml.rels><?xml version="1.0" encoding="UTF-8" standalone="yes"?>
<Relationships xmlns="http://schemas.openxmlformats.org/package/2006/relationships"><Relationship Id="rId8" Type="http://schemas.openxmlformats.org/officeDocument/2006/relationships/image" Target="../media/image108.png"/><Relationship Id="rId3" Type="http://schemas.openxmlformats.org/officeDocument/2006/relationships/image" Target="../media/image107.png"/><Relationship Id="rId7" Type="http://schemas.openxmlformats.org/officeDocument/2006/relationships/image" Target="../media/image700.png"/><Relationship Id="rId2" Type="http://schemas.openxmlformats.org/officeDocument/2006/relationships/image" Target="../media/image106.png"/><Relationship Id="rId1" Type="http://schemas.openxmlformats.org/officeDocument/2006/relationships/slideLayout" Target="../slideLayouts/slideLayout7.xml"/><Relationship Id="rId6" Type="http://schemas.openxmlformats.org/officeDocument/2006/relationships/image" Target="../media/image690.png"/><Relationship Id="rId4" Type="http://schemas.openxmlformats.org/officeDocument/2006/relationships/image" Target="../media/image98.png"/></Relationships>
</file>

<file path=ppt/slides/_rels/slide63.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png"/><Relationship Id="rId1" Type="http://schemas.openxmlformats.org/officeDocument/2006/relationships/slideLayout" Target="../slideLayouts/slideLayout7.xml"/><Relationship Id="rId5" Type="http://schemas.openxmlformats.org/officeDocument/2006/relationships/image" Target="../media/image112.png"/><Relationship Id="rId4" Type="http://schemas.openxmlformats.org/officeDocument/2006/relationships/image" Target="../media/image111.png"/></Relationships>
</file>

<file path=ppt/slides/_rels/slide64.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png"/><Relationship Id="rId1" Type="http://schemas.openxmlformats.org/officeDocument/2006/relationships/slideLayout" Target="../slideLayouts/slideLayout7.xml"/><Relationship Id="rId6" Type="http://schemas.openxmlformats.org/officeDocument/2006/relationships/image" Target="../media/image110.png"/><Relationship Id="rId5" Type="http://schemas.openxmlformats.org/officeDocument/2006/relationships/image" Target="../media/image117.png"/><Relationship Id="rId4" Type="http://schemas.openxmlformats.org/officeDocument/2006/relationships/image" Target="../media/image116.png"/></Relationships>
</file>

<file path=ppt/slides/_rels/slide66.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119.png"/><Relationship Id="rId1" Type="http://schemas.openxmlformats.org/officeDocument/2006/relationships/slideLayout" Target="../slideLayouts/slideLayout7.xml"/><Relationship Id="rId6" Type="http://schemas.openxmlformats.org/officeDocument/2006/relationships/image" Target="../media/image122.png"/><Relationship Id="rId5" Type="http://schemas.openxmlformats.org/officeDocument/2006/relationships/image" Target="../media/image121.png"/><Relationship Id="rId4" Type="http://schemas.openxmlformats.org/officeDocument/2006/relationships/image" Target="../media/image120.png"/></Relationships>
</file>

<file path=ppt/slides/_rels/slide68.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24.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70.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5.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47864" y="260648"/>
            <a:ext cx="1800200" cy="1924638"/>
          </a:xfrm>
          <a:prstGeom prst="rect">
            <a:avLst/>
          </a:prstGeom>
        </p:spPr>
      </p:pic>
      <p:sp>
        <p:nvSpPr>
          <p:cNvPr id="3" name="CuadroTexto 2"/>
          <p:cNvSpPr txBox="1"/>
          <p:nvPr/>
        </p:nvSpPr>
        <p:spPr>
          <a:xfrm>
            <a:off x="5724128" y="5661248"/>
            <a:ext cx="3024336" cy="523220"/>
          </a:xfrm>
          <a:prstGeom prst="rect">
            <a:avLst/>
          </a:prstGeom>
          <a:noFill/>
        </p:spPr>
        <p:txBody>
          <a:bodyPr wrap="square" rtlCol="0">
            <a:spAutoFit/>
          </a:bodyPr>
          <a:lstStyle/>
          <a:p>
            <a:r>
              <a:rPr lang="es-ES" sz="1400" dirty="0">
                <a:ln w="0"/>
                <a:effectLst>
                  <a:outerShdw blurRad="38100" dist="19050" dir="2700000" algn="tl" rotWithShape="0">
                    <a:schemeClr val="dk1">
                      <a:alpha val="40000"/>
                    </a:schemeClr>
                  </a:outerShdw>
                </a:effectLst>
                <a:latin typeface="Adobe Gothic Std B" panose="020B0800000000000000" pitchFamily="34" charset="-128"/>
                <a:ea typeface="Adobe Gothic Std B" panose="020B0800000000000000" pitchFamily="34" charset="-128"/>
              </a:rPr>
              <a:t>Dr. Carlomagno Araya Alpízar</a:t>
            </a:r>
          </a:p>
          <a:p>
            <a:r>
              <a:rPr lang="es-ES" sz="1400" dirty="0">
                <a:ln w="0"/>
                <a:effectLst>
                  <a:outerShdw blurRad="38100" dist="19050" dir="2700000" algn="tl" rotWithShape="0">
                    <a:schemeClr val="dk1">
                      <a:alpha val="40000"/>
                    </a:schemeClr>
                  </a:outerShdw>
                </a:effectLst>
                <a:latin typeface="Adobe Gothic Std B" panose="020B0800000000000000" pitchFamily="34" charset="-128"/>
                <a:ea typeface="Adobe Gothic Std B" panose="020B0800000000000000" pitchFamily="34" charset="-128"/>
              </a:rPr>
              <a:t>Catedrático en Estadística</a:t>
            </a:r>
          </a:p>
        </p:txBody>
      </p:sp>
      <p:sp>
        <p:nvSpPr>
          <p:cNvPr id="8" name="CuadroTexto 7"/>
          <p:cNvSpPr txBox="1"/>
          <p:nvPr/>
        </p:nvSpPr>
        <p:spPr>
          <a:xfrm>
            <a:off x="2627784" y="2313229"/>
            <a:ext cx="3626675" cy="369332"/>
          </a:xfrm>
          <a:prstGeom prst="rect">
            <a:avLst/>
          </a:prstGeom>
          <a:noFill/>
        </p:spPr>
        <p:txBody>
          <a:bodyPr wrap="square" rtlCol="0">
            <a:spAutoFit/>
          </a:bodyPr>
          <a:lstStyle/>
          <a:p>
            <a:r>
              <a:rPr lang="es-CR" dirty="0"/>
              <a:t>Tema1 . Conceptos Estadísticos</a:t>
            </a:r>
          </a:p>
        </p:txBody>
      </p:sp>
      <p:pic>
        <p:nvPicPr>
          <p:cNvPr id="5" name="Picture 4"/>
          <p:cNvPicPr>
            <a:picLocks noChangeAspect="1"/>
          </p:cNvPicPr>
          <p:nvPr/>
        </p:nvPicPr>
        <p:blipFill>
          <a:blip r:embed="rId3" cstate="print"/>
          <a:stretch>
            <a:fillRect/>
          </a:stretch>
        </p:blipFill>
        <p:spPr>
          <a:xfrm>
            <a:off x="827584" y="2924944"/>
            <a:ext cx="7654555" cy="2258721"/>
          </a:xfrm>
          <a:prstGeom prst="rect">
            <a:avLst/>
          </a:prstGeom>
        </p:spPr>
      </p:pic>
    </p:spTree>
    <p:extLst>
      <p:ext uri="{BB962C8B-B14F-4D97-AF65-F5344CB8AC3E}">
        <p14:creationId xmlns:p14="http://schemas.microsoft.com/office/powerpoint/2010/main" val="26025079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stretch>
            <a:fillRect/>
          </a:stretch>
        </p:blipFill>
        <p:spPr>
          <a:xfrm>
            <a:off x="323528" y="404664"/>
            <a:ext cx="8605222" cy="2376264"/>
          </a:xfrm>
          <a:prstGeom prst="rect">
            <a:avLst/>
          </a:prstGeom>
        </p:spPr>
      </p:pic>
    </p:spTree>
    <p:extLst>
      <p:ext uri="{BB962C8B-B14F-4D97-AF65-F5344CB8AC3E}">
        <p14:creationId xmlns:p14="http://schemas.microsoft.com/office/powerpoint/2010/main" val="5736692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p:cNvSpPr/>
          <p:nvPr/>
        </p:nvSpPr>
        <p:spPr>
          <a:xfrm>
            <a:off x="611560" y="404664"/>
            <a:ext cx="7704856" cy="369332"/>
          </a:xfrm>
          <a:prstGeom prst="rect">
            <a:avLst/>
          </a:prstGeom>
        </p:spPr>
        <p:txBody>
          <a:bodyPr wrap="square">
            <a:spAutoFit/>
          </a:bodyPr>
          <a:lstStyle/>
          <a:p>
            <a:r>
              <a:rPr lang="es-CR" b="1" dirty="0"/>
              <a:t>Observación</a:t>
            </a:r>
          </a:p>
        </p:txBody>
      </p:sp>
      <p:sp>
        <p:nvSpPr>
          <p:cNvPr id="4" name="Rectangle 3"/>
          <p:cNvSpPr/>
          <p:nvPr/>
        </p:nvSpPr>
        <p:spPr>
          <a:xfrm>
            <a:off x="611560" y="908720"/>
            <a:ext cx="5976664" cy="369332"/>
          </a:xfrm>
          <a:prstGeom prst="rect">
            <a:avLst/>
          </a:prstGeom>
        </p:spPr>
        <p:txBody>
          <a:bodyPr wrap="square">
            <a:spAutoFit/>
          </a:bodyPr>
          <a:lstStyle/>
          <a:p>
            <a:pPr marL="0" lvl="1"/>
            <a:r>
              <a:rPr lang="es-CR" dirty="0"/>
              <a:t>Es el valor observado en una determinada unidad estadística.</a:t>
            </a:r>
          </a:p>
        </p:txBody>
      </p:sp>
      <p:pic>
        <p:nvPicPr>
          <p:cNvPr id="5" name="Picture 4"/>
          <p:cNvPicPr>
            <a:picLocks noChangeAspect="1"/>
          </p:cNvPicPr>
          <p:nvPr/>
        </p:nvPicPr>
        <p:blipFill>
          <a:blip r:embed="rId2" cstate="print"/>
          <a:stretch>
            <a:fillRect/>
          </a:stretch>
        </p:blipFill>
        <p:spPr>
          <a:xfrm>
            <a:off x="6948264" y="476672"/>
            <a:ext cx="1658986" cy="1834704"/>
          </a:xfrm>
          <a:prstGeom prst="rect">
            <a:avLst/>
          </a:prstGeom>
        </p:spPr>
      </p:pic>
      <p:pic>
        <p:nvPicPr>
          <p:cNvPr id="10" name="Picture 9"/>
          <p:cNvPicPr>
            <a:picLocks noChangeAspect="1"/>
          </p:cNvPicPr>
          <p:nvPr/>
        </p:nvPicPr>
        <p:blipFill>
          <a:blip r:embed="rId3" cstate="print"/>
          <a:stretch>
            <a:fillRect/>
          </a:stretch>
        </p:blipFill>
        <p:spPr>
          <a:xfrm>
            <a:off x="755576" y="2132856"/>
            <a:ext cx="4752528" cy="3642221"/>
          </a:xfrm>
          <a:prstGeom prst="rect">
            <a:avLst/>
          </a:prstGeom>
        </p:spPr>
      </p:pic>
      <p:pic>
        <p:nvPicPr>
          <p:cNvPr id="6" name="Picture 5"/>
          <p:cNvPicPr>
            <a:picLocks noChangeAspect="1"/>
          </p:cNvPicPr>
          <p:nvPr/>
        </p:nvPicPr>
        <p:blipFill>
          <a:blip r:embed="rId4" cstate="print"/>
          <a:stretch>
            <a:fillRect/>
          </a:stretch>
        </p:blipFill>
        <p:spPr>
          <a:xfrm>
            <a:off x="4716016" y="6554459"/>
            <a:ext cx="4305569" cy="232492"/>
          </a:xfrm>
          <a:prstGeom prst="rect">
            <a:avLst/>
          </a:prstGeom>
          <a:effectLst>
            <a:glow rad="101600">
              <a:schemeClr val="accent5">
                <a:satMod val="175000"/>
                <a:alpha val="40000"/>
              </a:schemeClr>
            </a:glow>
          </a:effectLst>
        </p:spPr>
      </p:pic>
    </p:spTree>
    <p:extLst>
      <p:ext uri="{BB962C8B-B14F-4D97-AF65-F5344CB8AC3E}">
        <p14:creationId xmlns:p14="http://schemas.microsoft.com/office/powerpoint/2010/main" val="840664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71600" y="2492896"/>
            <a:ext cx="7200800" cy="687881"/>
          </a:xfrm>
          <a:prstGeom prst="rect">
            <a:avLst/>
          </a:prstGeom>
        </p:spPr>
        <p:txBody>
          <a:bodyPr wrap="square">
            <a:spAutoFit/>
          </a:bodyPr>
          <a:lstStyle/>
          <a:p>
            <a:pPr>
              <a:spcBef>
                <a:spcPct val="15000"/>
              </a:spcBef>
              <a:buClr>
                <a:schemeClr val="accent1"/>
              </a:buClr>
            </a:pPr>
            <a:r>
              <a:rPr lang="es-ES" altLang="es-CR" b="1" dirty="0"/>
              <a:t>Nominal</a:t>
            </a:r>
            <a:r>
              <a:rPr lang="es-ES" altLang="es-CR" dirty="0"/>
              <a:t>: asignación de un número a cada categoría</a:t>
            </a:r>
          </a:p>
          <a:p>
            <a:pPr>
              <a:spcBef>
                <a:spcPct val="15000"/>
              </a:spcBef>
              <a:buClr>
                <a:schemeClr val="accent1"/>
              </a:buClr>
              <a:buFontTx/>
              <a:buNone/>
            </a:pPr>
            <a:r>
              <a:rPr lang="es-ES" altLang="es-CR" dirty="0"/>
              <a:t>	Sexo: (1) Hombre, (2) Mujer</a:t>
            </a:r>
          </a:p>
        </p:txBody>
      </p:sp>
      <p:sp>
        <p:nvSpPr>
          <p:cNvPr id="3" name="Rectangle 2"/>
          <p:cNvSpPr/>
          <p:nvPr/>
        </p:nvSpPr>
        <p:spPr>
          <a:xfrm>
            <a:off x="1043608" y="3645024"/>
            <a:ext cx="6480720" cy="687881"/>
          </a:xfrm>
          <a:prstGeom prst="rect">
            <a:avLst/>
          </a:prstGeom>
        </p:spPr>
        <p:txBody>
          <a:bodyPr wrap="square">
            <a:spAutoFit/>
          </a:bodyPr>
          <a:lstStyle/>
          <a:p>
            <a:pPr>
              <a:spcBef>
                <a:spcPct val="15000"/>
              </a:spcBef>
              <a:buClr>
                <a:schemeClr val="accent1"/>
              </a:buClr>
            </a:pPr>
            <a:r>
              <a:rPr lang="es-ES" altLang="es-CR" b="1" dirty="0"/>
              <a:t>Ordinal</a:t>
            </a:r>
            <a:r>
              <a:rPr lang="es-ES" altLang="es-CR" dirty="0"/>
              <a:t>: existe un orden entre categorías</a:t>
            </a:r>
          </a:p>
          <a:p>
            <a:pPr>
              <a:spcBef>
                <a:spcPct val="15000"/>
              </a:spcBef>
              <a:buClr>
                <a:schemeClr val="accent1"/>
              </a:buClr>
            </a:pPr>
            <a:r>
              <a:rPr lang="es-ES" altLang="es-CR" dirty="0"/>
              <a:t>Tamaño de la empresa: (1) Micro, (2) Pequeña, (3) Mediana</a:t>
            </a:r>
          </a:p>
        </p:txBody>
      </p:sp>
      <p:pic>
        <p:nvPicPr>
          <p:cNvPr id="4" name="Picture 3"/>
          <p:cNvPicPr>
            <a:picLocks noChangeAspect="1"/>
          </p:cNvPicPr>
          <p:nvPr/>
        </p:nvPicPr>
        <p:blipFill>
          <a:blip r:embed="rId2" cstate="print"/>
          <a:stretch>
            <a:fillRect/>
          </a:stretch>
        </p:blipFill>
        <p:spPr>
          <a:xfrm>
            <a:off x="1619672" y="260648"/>
            <a:ext cx="5112568" cy="1910032"/>
          </a:xfrm>
          <a:prstGeom prst="rect">
            <a:avLst/>
          </a:prstGeom>
        </p:spPr>
      </p:pic>
      <p:pic>
        <p:nvPicPr>
          <p:cNvPr id="5" name="Picture 4"/>
          <p:cNvPicPr>
            <a:picLocks noChangeAspect="1"/>
          </p:cNvPicPr>
          <p:nvPr/>
        </p:nvPicPr>
        <p:blipFill>
          <a:blip r:embed="rId3" cstate="print"/>
          <a:stretch>
            <a:fillRect/>
          </a:stretch>
        </p:blipFill>
        <p:spPr>
          <a:xfrm>
            <a:off x="2771800" y="4509120"/>
            <a:ext cx="2931635" cy="1542446"/>
          </a:xfrm>
          <a:prstGeom prst="rect">
            <a:avLst/>
          </a:prstGeom>
        </p:spPr>
      </p:pic>
      <p:pic>
        <p:nvPicPr>
          <p:cNvPr id="6" name="Picture 5"/>
          <p:cNvPicPr>
            <a:picLocks noChangeAspect="1"/>
          </p:cNvPicPr>
          <p:nvPr/>
        </p:nvPicPr>
        <p:blipFill>
          <a:blip r:embed="rId4" cstate="print"/>
          <a:stretch>
            <a:fillRect/>
          </a:stretch>
        </p:blipFill>
        <p:spPr>
          <a:xfrm>
            <a:off x="4716016" y="6554459"/>
            <a:ext cx="4305569" cy="232492"/>
          </a:xfrm>
          <a:prstGeom prst="rect">
            <a:avLst/>
          </a:prstGeom>
          <a:effectLst>
            <a:glow rad="101600">
              <a:schemeClr val="accent5">
                <a:satMod val="175000"/>
                <a:alpha val="40000"/>
              </a:schemeClr>
            </a:glow>
          </a:effectLst>
        </p:spPr>
      </p:pic>
    </p:spTree>
    <p:extLst>
      <p:ext uri="{BB962C8B-B14F-4D97-AF65-F5344CB8AC3E}">
        <p14:creationId xmlns:p14="http://schemas.microsoft.com/office/powerpoint/2010/main" val="11911092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5"/>
          <p:cNvSpPr txBox="1">
            <a:spLocks noChangeArrowheads="1"/>
          </p:cNvSpPr>
          <p:nvPr/>
        </p:nvSpPr>
        <p:spPr>
          <a:xfrm>
            <a:off x="1013892" y="3793004"/>
            <a:ext cx="5070276" cy="1148164"/>
          </a:xfrm>
          <a:prstGeom prst="rect">
            <a:avLst/>
          </a:prstGeom>
          <a:noFill/>
        </p:spPr>
        <p:txBody>
          <a:bodyPr lIns="92075" tIns="46038" rIns="92075" bIns="46038"/>
          <a:lstStyle>
            <a:lvl1pPr marL="171450" indent="-171450" algn="l" defTabSz="685800" rtl="0" eaLnBrk="1" latinLnBrk="0" hangingPunct="1">
              <a:lnSpc>
                <a:spcPct val="90000"/>
              </a:lnSpc>
              <a:spcBef>
                <a:spcPts val="750"/>
              </a:spcBef>
              <a:buFont typeface="Wingdings 2" pitchFamily="18" charset="2"/>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Wingdings 2" pitchFamily="18" charset="2"/>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Wingdings 2" pitchFamily="18" charset="2"/>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Wingdings 2" pitchFamily="18" charset="2"/>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Wingdings 2" pitchFamily="18" charset="2"/>
              <a:buChar char=""/>
              <a:defRPr sz="1350" kern="1200">
                <a:solidFill>
                  <a:schemeClr val="tx1"/>
                </a:solidFill>
                <a:latin typeface="+mn-lt"/>
                <a:ea typeface="+mn-ea"/>
                <a:cs typeface="+mn-cs"/>
              </a:defRPr>
            </a:lvl5pPr>
            <a:lvl6pPr marL="18859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6pPr>
            <a:lvl7pPr marL="22288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7pPr>
            <a:lvl8pPr marL="25717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8pPr>
            <a:lvl9pPr marL="29146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9pPr>
          </a:lstStyle>
          <a:p>
            <a:pPr marL="0" indent="0">
              <a:spcBef>
                <a:spcPct val="15000"/>
              </a:spcBef>
              <a:buClr>
                <a:schemeClr val="accent1"/>
              </a:buClr>
              <a:buNone/>
            </a:pPr>
            <a:r>
              <a:rPr lang="es-ES" altLang="es-CR" sz="1800" b="1" dirty="0"/>
              <a:t>Intervalo: </a:t>
            </a:r>
            <a:r>
              <a:rPr lang="es-ES" altLang="es-CR" sz="1800" dirty="0"/>
              <a:t>existe un orden y la misma distancia entre categorías, el punto cero existe. Grados de temperatura, valoración del servicio en un hotel (-2, -1, 0, +1, +2).</a:t>
            </a:r>
          </a:p>
        </p:txBody>
      </p:sp>
      <p:sp>
        <p:nvSpPr>
          <p:cNvPr id="2" name="Rectangle 1"/>
          <p:cNvSpPr/>
          <p:nvPr/>
        </p:nvSpPr>
        <p:spPr>
          <a:xfrm>
            <a:off x="1043608" y="2852936"/>
            <a:ext cx="7272808" cy="646331"/>
          </a:xfrm>
          <a:prstGeom prst="rect">
            <a:avLst/>
          </a:prstGeom>
        </p:spPr>
        <p:txBody>
          <a:bodyPr wrap="square">
            <a:spAutoFit/>
          </a:bodyPr>
          <a:lstStyle/>
          <a:p>
            <a:pPr algn="just">
              <a:spcBef>
                <a:spcPct val="15000"/>
              </a:spcBef>
              <a:buClr>
                <a:schemeClr val="accent1"/>
              </a:buClr>
            </a:pPr>
            <a:r>
              <a:rPr lang="es-ES" altLang="es-CR" b="1" dirty="0"/>
              <a:t>Razón</a:t>
            </a:r>
            <a:r>
              <a:rPr lang="es-ES" altLang="es-CR" dirty="0"/>
              <a:t>: similar al intervalo pero el punto cero o de origen indica ausencia. Edad en años, número anual de kilómetros recorridos, etc.</a:t>
            </a:r>
          </a:p>
        </p:txBody>
      </p:sp>
      <p:pic>
        <p:nvPicPr>
          <p:cNvPr id="6" name="Picture 5"/>
          <p:cNvPicPr>
            <a:picLocks noChangeAspect="1"/>
          </p:cNvPicPr>
          <p:nvPr/>
        </p:nvPicPr>
        <p:blipFill>
          <a:blip r:embed="rId2" cstate="print"/>
          <a:stretch>
            <a:fillRect/>
          </a:stretch>
        </p:blipFill>
        <p:spPr>
          <a:xfrm>
            <a:off x="1115616" y="404664"/>
            <a:ext cx="7518482" cy="2160240"/>
          </a:xfrm>
          <a:prstGeom prst="rect">
            <a:avLst/>
          </a:prstGeom>
        </p:spPr>
      </p:pic>
      <p:pic>
        <p:nvPicPr>
          <p:cNvPr id="4" name="Picture 3"/>
          <p:cNvPicPr>
            <a:picLocks noChangeAspect="1"/>
          </p:cNvPicPr>
          <p:nvPr/>
        </p:nvPicPr>
        <p:blipFill>
          <a:blip r:embed="rId3" cstate="print"/>
          <a:stretch>
            <a:fillRect/>
          </a:stretch>
        </p:blipFill>
        <p:spPr>
          <a:xfrm>
            <a:off x="6300192" y="3806339"/>
            <a:ext cx="1902397" cy="2129606"/>
          </a:xfrm>
          <a:prstGeom prst="rect">
            <a:avLst/>
          </a:prstGeom>
        </p:spPr>
      </p:pic>
      <p:pic>
        <p:nvPicPr>
          <p:cNvPr id="7" name="Picture 6"/>
          <p:cNvPicPr>
            <a:picLocks noChangeAspect="1"/>
          </p:cNvPicPr>
          <p:nvPr/>
        </p:nvPicPr>
        <p:blipFill>
          <a:blip r:embed="rId4" cstate="print"/>
          <a:stretch>
            <a:fillRect/>
          </a:stretch>
        </p:blipFill>
        <p:spPr>
          <a:xfrm>
            <a:off x="4716016" y="6554459"/>
            <a:ext cx="4305569" cy="232492"/>
          </a:xfrm>
          <a:prstGeom prst="rect">
            <a:avLst/>
          </a:prstGeom>
          <a:effectLst>
            <a:glow rad="101600">
              <a:schemeClr val="accent5">
                <a:satMod val="175000"/>
                <a:alpha val="40000"/>
              </a:schemeClr>
            </a:glow>
          </a:effectLst>
        </p:spPr>
      </p:pic>
    </p:spTree>
    <p:extLst>
      <p:ext uri="{BB962C8B-B14F-4D97-AF65-F5344CB8AC3E}">
        <p14:creationId xmlns:p14="http://schemas.microsoft.com/office/powerpoint/2010/main" val="7987938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5FA36BC-C39A-4BDC-B95A-2F6D635A746C}"/>
              </a:ext>
            </a:extLst>
          </p:cNvPr>
          <p:cNvPicPr>
            <a:picLocks noChangeAspect="1"/>
          </p:cNvPicPr>
          <p:nvPr/>
        </p:nvPicPr>
        <p:blipFill>
          <a:blip r:embed="rId2"/>
          <a:stretch>
            <a:fillRect/>
          </a:stretch>
        </p:blipFill>
        <p:spPr>
          <a:xfrm>
            <a:off x="971600" y="377084"/>
            <a:ext cx="6572746" cy="6103831"/>
          </a:xfrm>
          <a:prstGeom prst="rect">
            <a:avLst/>
          </a:prstGeom>
        </p:spPr>
      </p:pic>
    </p:spTree>
    <p:extLst>
      <p:ext uri="{BB962C8B-B14F-4D97-AF65-F5344CB8AC3E}">
        <p14:creationId xmlns:p14="http://schemas.microsoft.com/office/powerpoint/2010/main" val="26345228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stretch>
            <a:fillRect/>
          </a:stretch>
        </p:blipFill>
        <p:spPr>
          <a:xfrm>
            <a:off x="539552" y="404664"/>
            <a:ext cx="7772400" cy="4067175"/>
          </a:xfrm>
          <a:prstGeom prst="rect">
            <a:avLst/>
          </a:prstGeom>
        </p:spPr>
      </p:pic>
    </p:spTree>
    <p:extLst>
      <p:ext uri="{BB962C8B-B14F-4D97-AF65-F5344CB8AC3E}">
        <p14:creationId xmlns:p14="http://schemas.microsoft.com/office/powerpoint/2010/main" val="31716927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73D8532-E6A2-4500-BFFC-D05BED48BDBA}"/>
              </a:ext>
            </a:extLst>
          </p:cNvPr>
          <p:cNvPicPr>
            <a:picLocks noChangeAspect="1"/>
          </p:cNvPicPr>
          <p:nvPr/>
        </p:nvPicPr>
        <p:blipFill>
          <a:blip r:embed="rId2"/>
          <a:stretch>
            <a:fillRect/>
          </a:stretch>
        </p:blipFill>
        <p:spPr>
          <a:xfrm>
            <a:off x="395536" y="2132856"/>
            <a:ext cx="8532440" cy="1345681"/>
          </a:xfrm>
          <a:prstGeom prst="rect">
            <a:avLst/>
          </a:prstGeom>
        </p:spPr>
      </p:pic>
      <p:pic>
        <p:nvPicPr>
          <p:cNvPr id="4" name="Picture 3">
            <a:extLst>
              <a:ext uri="{FF2B5EF4-FFF2-40B4-BE49-F238E27FC236}">
                <a16:creationId xmlns:a16="http://schemas.microsoft.com/office/drawing/2014/main" id="{DAA9EF8C-BE44-4057-8852-FD7A31442702}"/>
              </a:ext>
            </a:extLst>
          </p:cNvPr>
          <p:cNvPicPr>
            <a:picLocks noChangeAspect="1"/>
          </p:cNvPicPr>
          <p:nvPr/>
        </p:nvPicPr>
        <p:blipFill>
          <a:blip r:embed="rId3"/>
          <a:stretch>
            <a:fillRect/>
          </a:stretch>
        </p:blipFill>
        <p:spPr>
          <a:xfrm>
            <a:off x="545474" y="3645024"/>
            <a:ext cx="7208862" cy="881603"/>
          </a:xfrm>
          <a:prstGeom prst="rect">
            <a:avLst/>
          </a:prstGeom>
        </p:spPr>
      </p:pic>
      <p:pic>
        <p:nvPicPr>
          <p:cNvPr id="5" name="Picture 4">
            <a:extLst>
              <a:ext uri="{FF2B5EF4-FFF2-40B4-BE49-F238E27FC236}">
                <a16:creationId xmlns:a16="http://schemas.microsoft.com/office/drawing/2014/main" id="{7A8E1E0D-506B-412C-94E5-29514C3ADEDE}"/>
              </a:ext>
            </a:extLst>
          </p:cNvPr>
          <p:cNvPicPr>
            <a:picLocks noChangeAspect="1"/>
          </p:cNvPicPr>
          <p:nvPr/>
        </p:nvPicPr>
        <p:blipFill>
          <a:blip r:embed="rId4"/>
          <a:stretch>
            <a:fillRect/>
          </a:stretch>
        </p:blipFill>
        <p:spPr>
          <a:xfrm>
            <a:off x="545474" y="794295"/>
            <a:ext cx="7748414" cy="1172074"/>
          </a:xfrm>
          <a:prstGeom prst="rect">
            <a:avLst/>
          </a:prstGeom>
        </p:spPr>
      </p:pic>
    </p:spTree>
    <p:extLst>
      <p:ext uri="{BB962C8B-B14F-4D97-AF65-F5344CB8AC3E}">
        <p14:creationId xmlns:p14="http://schemas.microsoft.com/office/powerpoint/2010/main" val="969373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399C7D5-7FC3-49C8-9ADF-FD0A39D56E0E}"/>
              </a:ext>
            </a:extLst>
          </p:cNvPr>
          <p:cNvPicPr>
            <a:picLocks noChangeAspect="1"/>
          </p:cNvPicPr>
          <p:nvPr/>
        </p:nvPicPr>
        <p:blipFill>
          <a:blip r:embed="rId2"/>
          <a:stretch>
            <a:fillRect/>
          </a:stretch>
        </p:blipFill>
        <p:spPr>
          <a:xfrm>
            <a:off x="251520" y="1268760"/>
            <a:ext cx="8352928" cy="3236830"/>
          </a:xfrm>
          <a:prstGeom prst="rect">
            <a:avLst/>
          </a:prstGeom>
        </p:spPr>
      </p:pic>
      <p:pic>
        <p:nvPicPr>
          <p:cNvPr id="4" name="Picture 3">
            <a:extLst>
              <a:ext uri="{FF2B5EF4-FFF2-40B4-BE49-F238E27FC236}">
                <a16:creationId xmlns:a16="http://schemas.microsoft.com/office/drawing/2014/main" id="{333D673C-F346-489B-B6BE-B7AFA2FDAC6E}"/>
              </a:ext>
            </a:extLst>
          </p:cNvPr>
          <p:cNvPicPr>
            <a:picLocks noChangeAspect="1"/>
          </p:cNvPicPr>
          <p:nvPr/>
        </p:nvPicPr>
        <p:blipFill>
          <a:blip r:embed="rId3"/>
          <a:stretch>
            <a:fillRect/>
          </a:stretch>
        </p:blipFill>
        <p:spPr>
          <a:xfrm>
            <a:off x="228840" y="1268760"/>
            <a:ext cx="8604448" cy="3553885"/>
          </a:xfrm>
          <a:prstGeom prst="rect">
            <a:avLst/>
          </a:prstGeom>
        </p:spPr>
      </p:pic>
    </p:spTree>
    <p:extLst>
      <p:ext uri="{BB962C8B-B14F-4D97-AF65-F5344CB8AC3E}">
        <p14:creationId xmlns:p14="http://schemas.microsoft.com/office/powerpoint/2010/main" val="1050696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a:extLst>
              <a:ext uri="{FF2B5EF4-FFF2-40B4-BE49-F238E27FC236}">
                <a16:creationId xmlns:a16="http://schemas.microsoft.com/office/drawing/2014/main" id="{AE8A6353-D3A5-4211-AE91-6B8935234D41}"/>
              </a:ext>
            </a:extLst>
          </p:cNvPr>
          <p:cNvSpPr/>
          <p:nvPr/>
        </p:nvSpPr>
        <p:spPr>
          <a:xfrm>
            <a:off x="755576" y="692696"/>
            <a:ext cx="7056784" cy="707886"/>
          </a:xfrm>
          <a:prstGeom prst="rect">
            <a:avLst/>
          </a:prstGeom>
        </p:spPr>
        <p:txBody>
          <a:bodyPr wrap="square">
            <a:spAutoFit/>
          </a:bodyPr>
          <a:lstStyle/>
          <a:p>
            <a:r>
              <a:rPr lang="es-ES_tradnl" sz="2000" b="1" spc="-15" dirty="0">
                <a:effectLst>
                  <a:outerShdw blurRad="38100" dist="38100" dir="2700000" algn="tl">
                    <a:srgbClr val="000000">
                      <a:alpha val="43137"/>
                    </a:srgbClr>
                  </a:outerShdw>
                </a:effectLst>
                <a:latin typeface="Cambria" panose="02040503050406030204" pitchFamily="18" charset="0"/>
                <a:ea typeface="Times New Roman" panose="02020603050405020304" pitchFamily="18" charset="0"/>
              </a:rPr>
              <a:t>Si tiene que tomar una muestra de sangre, ¿a cuál le sacaría más sangre?</a:t>
            </a:r>
            <a:endParaRPr lang="es-CR" sz="2000" b="1" dirty="0">
              <a:effectLst>
                <a:outerShdw blurRad="38100" dist="38100" dir="2700000" algn="tl">
                  <a:srgbClr val="000000">
                    <a:alpha val="43137"/>
                  </a:srgbClr>
                </a:outerShdw>
              </a:effectLst>
            </a:endParaRPr>
          </a:p>
        </p:txBody>
      </p:sp>
      <p:pic>
        <p:nvPicPr>
          <p:cNvPr id="4" name="Imagen 3">
            <a:extLst>
              <a:ext uri="{FF2B5EF4-FFF2-40B4-BE49-F238E27FC236}">
                <a16:creationId xmlns:a16="http://schemas.microsoft.com/office/drawing/2014/main" id="{282BE7AE-AA95-415B-B014-DA283B0CA5B7}"/>
              </a:ext>
            </a:extLst>
          </p:cNvPr>
          <p:cNvPicPr>
            <a:picLocks noChangeAspect="1"/>
          </p:cNvPicPr>
          <p:nvPr/>
        </p:nvPicPr>
        <p:blipFill>
          <a:blip r:embed="rId2"/>
          <a:stretch>
            <a:fillRect/>
          </a:stretch>
        </p:blipFill>
        <p:spPr>
          <a:xfrm>
            <a:off x="2195736" y="4149080"/>
            <a:ext cx="1200150" cy="1354151"/>
          </a:xfrm>
          <a:prstGeom prst="rect">
            <a:avLst/>
          </a:prstGeom>
        </p:spPr>
      </p:pic>
      <p:pic>
        <p:nvPicPr>
          <p:cNvPr id="5" name="Imagen 4">
            <a:extLst>
              <a:ext uri="{FF2B5EF4-FFF2-40B4-BE49-F238E27FC236}">
                <a16:creationId xmlns:a16="http://schemas.microsoft.com/office/drawing/2014/main" id="{55A1B93C-7778-4EA4-ADDF-3C2939C9AC8B}"/>
              </a:ext>
            </a:extLst>
          </p:cNvPr>
          <p:cNvPicPr>
            <a:picLocks noChangeAspect="1"/>
          </p:cNvPicPr>
          <p:nvPr/>
        </p:nvPicPr>
        <p:blipFill>
          <a:blip r:embed="rId3"/>
          <a:stretch>
            <a:fillRect/>
          </a:stretch>
        </p:blipFill>
        <p:spPr>
          <a:xfrm>
            <a:off x="3971924" y="1337336"/>
            <a:ext cx="1392164" cy="4309079"/>
          </a:xfrm>
          <a:prstGeom prst="rect">
            <a:avLst/>
          </a:prstGeom>
        </p:spPr>
      </p:pic>
      <p:pic>
        <p:nvPicPr>
          <p:cNvPr id="2" name="Imagen 1">
            <a:extLst>
              <a:ext uri="{FF2B5EF4-FFF2-40B4-BE49-F238E27FC236}">
                <a16:creationId xmlns:a16="http://schemas.microsoft.com/office/drawing/2014/main" id="{A13F0556-2463-4605-9191-7619E1A43234}"/>
              </a:ext>
            </a:extLst>
          </p:cNvPr>
          <p:cNvPicPr>
            <a:picLocks noChangeAspect="1"/>
          </p:cNvPicPr>
          <p:nvPr/>
        </p:nvPicPr>
        <p:blipFill>
          <a:blip r:embed="rId4"/>
          <a:stretch>
            <a:fillRect/>
          </a:stretch>
        </p:blipFill>
        <p:spPr>
          <a:xfrm>
            <a:off x="6324350" y="4631528"/>
            <a:ext cx="2256086" cy="1578671"/>
          </a:xfrm>
          <a:prstGeom prst="rect">
            <a:avLst/>
          </a:prstGeom>
        </p:spPr>
      </p:pic>
    </p:spTree>
    <p:extLst>
      <p:ext uri="{BB962C8B-B14F-4D97-AF65-F5344CB8AC3E}">
        <p14:creationId xmlns:p14="http://schemas.microsoft.com/office/powerpoint/2010/main" val="237312050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755576" y="692696"/>
            <a:ext cx="4571188" cy="369332"/>
          </a:xfrm>
          <a:prstGeom prst="rect">
            <a:avLst/>
          </a:prstGeom>
        </p:spPr>
        <p:txBody>
          <a:bodyPr wrap="none">
            <a:spAutoFit/>
          </a:bodyPr>
          <a:lstStyle/>
          <a:p>
            <a:r>
              <a:rPr lang="es-ES_tradnl" b="1" spc="-15" dirty="0">
                <a:latin typeface="Cambria" panose="02040503050406030204" pitchFamily="18" charset="0"/>
                <a:ea typeface="Times New Roman" panose="02020603050405020304" pitchFamily="18" charset="0"/>
              </a:rPr>
              <a:t>Enumeración total y estudio por muestreo</a:t>
            </a:r>
            <a:endParaRPr lang="es-CR" b="1" dirty="0"/>
          </a:p>
        </p:txBody>
      </p:sp>
      <p:pic>
        <p:nvPicPr>
          <p:cNvPr id="3" name="Picture 2"/>
          <p:cNvPicPr>
            <a:picLocks noChangeAspect="1"/>
          </p:cNvPicPr>
          <p:nvPr/>
        </p:nvPicPr>
        <p:blipFill>
          <a:blip r:embed="rId2" cstate="print"/>
          <a:stretch>
            <a:fillRect/>
          </a:stretch>
        </p:blipFill>
        <p:spPr>
          <a:xfrm>
            <a:off x="1115616" y="1412776"/>
            <a:ext cx="2880855" cy="2376264"/>
          </a:xfrm>
          <a:prstGeom prst="rect">
            <a:avLst/>
          </a:prstGeom>
        </p:spPr>
      </p:pic>
      <p:pic>
        <p:nvPicPr>
          <p:cNvPr id="4" name="Imagen 3"/>
          <p:cNvPicPr>
            <a:picLocks noChangeAspect="1"/>
          </p:cNvPicPr>
          <p:nvPr/>
        </p:nvPicPr>
        <p:blipFill>
          <a:blip r:embed="rId3" cstate="print"/>
          <a:stretch>
            <a:fillRect/>
          </a:stretch>
        </p:blipFill>
        <p:spPr>
          <a:xfrm>
            <a:off x="4283968" y="1268760"/>
            <a:ext cx="4790288" cy="3860478"/>
          </a:xfrm>
          <a:prstGeom prst="rect">
            <a:avLst/>
          </a:prstGeom>
        </p:spPr>
      </p:pic>
      <p:sp>
        <p:nvSpPr>
          <p:cNvPr id="5" name="Rectángulo 4"/>
          <p:cNvSpPr/>
          <p:nvPr/>
        </p:nvSpPr>
        <p:spPr>
          <a:xfrm>
            <a:off x="395538" y="4139788"/>
            <a:ext cx="3800474" cy="738664"/>
          </a:xfrm>
          <a:prstGeom prst="rect">
            <a:avLst/>
          </a:prstGeom>
        </p:spPr>
        <p:txBody>
          <a:bodyPr wrap="square">
            <a:spAutoFit/>
          </a:bodyPr>
          <a:lstStyle/>
          <a:p>
            <a:pPr algn="just"/>
            <a:r>
              <a:rPr lang="es-CR" sz="1400" dirty="0"/>
              <a:t>Se entiende por censo aquella numeración que se efectúa a todos y cada uno de los caracteres componentes de una población.</a:t>
            </a:r>
          </a:p>
        </p:txBody>
      </p:sp>
      <p:sp>
        <p:nvSpPr>
          <p:cNvPr id="6" name="Rectángulo 5"/>
          <p:cNvSpPr/>
          <p:nvPr/>
        </p:nvSpPr>
        <p:spPr>
          <a:xfrm>
            <a:off x="395537" y="4911194"/>
            <a:ext cx="3781450" cy="954107"/>
          </a:xfrm>
          <a:prstGeom prst="rect">
            <a:avLst/>
          </a:prstGeom>
        </p:spPr>
        <p:txBody>
          <a:bodyPr wrap="square">
            <a:spAutoFit/>
          </a:bodyPr>
          <a:lstStyle/>
          <a:p>
            <a:pPr algn="just"/>
            <a:r>
              <a:rPr lang="es-CR" sz="1400" dirty="0"/>
              <a:t>Se utilizan rara vez porque a menudo la recolección de los datos es bastante difícil, consume mucho tiempo por lo que resulta demasiado costoso.</a:t>
            </a:r>
          </a:p>
        </p:txBody>
      </p:sp>
      <p:pic>
        <p:nvPicPr>
          <p:cNvPr id="7" name="Picture 6"/>
          <p:cNvPicPr>
            <a:picLocks noChangeAspect="1"/>
          </p:cNvPicPr>
          <p:nvPr/>
        </p:nvPicPr>
        <p:blipFill>
          <a:blip r:embed="rId4" cstate="print"/>
          <a:stretch>
            <a:fillRect/>
          </a:stretch>
        </p:blipFill>
        <p:spPr>
          <a:xfrm>
            <a:off x="5090474" y="6525344"/>
            <a:ext cx="3983782" cy="171626"/>
          </a:xfrm>
          <a:prstGeom prst="rect">
            <a:avLst/>
          </a:prstGeom>
          <a:effectLst>
            <a:glow rad="101600">
              <a:schemeClr val="accent2">
                <a:satMod val="175000"/>
                <a:alpha val="40000"/>
              </a:schemeClr>
            </a:glow>
          </a:effectLst>
        </p:spPr>
      </p:pic>
    </p:spTree>
    <p:extLst>
      <p:ext uri="{BB962C8B-B14F-4D97-AF65-F5344CB8AC3E}">
        <p14:creationId xmlns:p14="http://schemas.microsoft.com/office/powerpoint/2010/main" val="28166714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cstate="print"/>
          <a:stretch>
            <a:fillRect/>
          </a:stretch>
        </p:blipFill>
        <p:spPr>
          <a:xfrm>
            <a:off x="4067944" y="6374738"/>
            <a:ext cx="4851809" cy="281848"/>
          </a:xfrm>
          <a:prstGeom prst="rect">
            <a:avLst/>
          </a:prstGeom>
          <a:effectLst>
            <a:glow rad="228600">
              <a:schemeClr val="accent3">
                <a:satMod val="175000"/>
                <a:alpha val="40000"/>
              </a:schemeClr>
            </a:glow>
          </a:effectLst>
        </p:spPr>
      </p:pic>
      <p:pic>
        <p:nvPicPr>
          <p:cNvPr id="11" name="Picture 10"/>
          <p:cNvPicPr>
            <a:picLocks noChangeAspect="1"/>
          </p:cNvPicPr>
          <p:nvPr/>
        </p:nvPicPr>
        <p:blipFill>
          <a:blip r:embed="rId3" cstate="print"/>
          <a:stretch>
            <a:fillRect/>
          </a:stretch>
        </p:blipFill>
        <p:spPr>
          <a:xfrm>
            <a:off x="1907704" y="692696"/>
            <a:ext cx="5832648" cy="1905387"/>
          </a:xfrm>
          <a:prstGeom prst="rect">
            <a:avLst/>
          </a:prstGeom>
        </p:spPr>
      </p:pic>
      <p:pic>
        <p:nvPicPr>
          <p:cNvPr id="12" name="Picture 11"/>
          <p:cNvPicPr>
            <a:picLocks noChangeAspect="1"/>
          </p:cNvPicPr>
          <p:nvPr/>
        </p:nvPicPr>
        <p:blipFill>
          <a:blip r:embed="rId4" cstate="print"/>
          <a:stretch>
            <a:fillRect/>
          </a:stretch>
        </p:blipFill>
        <p:spPr>
          <a:xfrm>
            <a:off x="1763688" y="3068960"/>
            <a:ext cx="2077667" cy="2088232"/>
          </a:xfrm>
          <a:prstGeom prst="rect">
            <a:avLst/>
          </a:prstGeom>
        </p:spPr>
      </p:pic>
      <p:pic>
        <p:nvPicPr>
          <p:cNvPr id="13" name="Picture 12"/>
          <p:cNvPicPr>
            <a:picLocks noChangeAspect="1"/>
          </p:cNvPicPr>
          <p:nvPr/>
        </p:nvPicPr>
        <p:blipFill>
          <a:blip r:embed="rId5" cstate="print"/>
          <a:stretch>
            <a:fillRect/>
          </a:stretch>
        </p:blipFill>
        <p:spPr>
          <a:xfrm>
            <a:off x="4168235" y="3140968"/>
            <a:ext cx="3775574" cy="2016224"/>
          </a:xfrm>
          <a:prstGeom prst="rect">
            <a:avLst/>
          </a:prstGeom>
        </p:spPr>
      </p:pic>
    </p:spTree>
    <p:extLst>
      <p:ext uri="{BB962C8B-B14F-4D97-AF65-F5344CB8AC3E}">
        <p14:creationId xmlns:p14="http://schemas.microsoft.com/office/powerpoint/2010/main" val="19407837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p:cNvSpPr/>
          <p:nvPr/>
        </p:nvSpPr>
        <p:spPr>
          <a:xfrm>
            <a:off x="899592" y="620688"/>
            <a:ext cx="5472608" cy="400110"/>
          </a:xfrm>
          <a:prstGeom prst="rect">
            <a:avLst/>
          </a:prstGeom>
        </p:spPr>
        <p:txBody>
          <a:bodyPr wrap="square">
            <a:spAutoFit/>
          </a:bodyPr>
          <a:lstStyle/>
          <a:p>
            <a:pPr algn="ctr"/>
            <a:r>
              <a:rPr lang="es-ES_tradnl" sz="2000" b="1" spc="-15" dirty="0">
                <a:latin typeface="Cambria" panose="02040503050406030204" pitchFamily="18" charset="0"/>
                <a:ea typeface="Times New Roman" panose="02020603050405020304" pitchFamily="18" charset="0"/>
              </a:rPr>
              <a:t>Fuentes de información</a:t>
            </a:r>
            <a:endParaRPr lang="es-CR" sz="2000" b="1" dirty="0"/>
          </a:p>
        </p:txBody>
      </p:sp>
      <p:pic>
        <p:nvPicPr>
          <p:cNvPr id="2" name="Picture 1"/>
          <p:cNvPicPr>
            <a:picLocks noChangeAspect="1"/>
          </p:cNvPicPr>
          <p:nvPr/>
        </p:nvPicPr>
        <p:blipFill>
          <a:blip r:embed="rId2" cstate="print"/>
          <a:stretch>
            <a:fillRect/>
          </a:stretch>
        </p:blipFill>
        <p:spPr>
          <a:xfrm>
            <a:off x="6516216" y="332656"/>
            <a:ext cx="2395736" cy="1781445"/>
          </a:xfrm>
          <a:prstGeom prst="rect">
            <a:avLst/>
          </a:prstGeom>
        </p:spPr>
      </p:pic>
      <p:pic>
        <p:nvPicPr>
          <p:cNvPr id="4" name="Picture 3"/>
          <p:cNvPicPr>
            <a:picLocks noChangeAspect="1"/>
          </p:cNvPicPr>
          <p:nvPr/>
        </p:nvPicPr>
        <p:blipFill>
          <a:blip r:embed="rId3" cstate="print"/>
          <a:stretch>
            <a:fillRect/>
          </a:stretch>
        </p:blipFill>
        <p:spPr>
          <a:xfrm>
            <a:off x="1115616" y="1700808"/>
            <a:ext cx="5196877" cy="3744416"/>
          </a:xfrm>
          <a:prstGeom prst="rect">
            <a:avLst/>
          </a:prstGeom>
        </p:spPr>
      </p:pic>
      <p:pic>
        <p:nvPicPr>
          <p:cNvPr id="5" name="Picture 4"/>
          <p:cNvPicPr>
            <a:picLocks noChangeAspect="1"/>
          </p:cNvPicPr>
          <p:nvPr/>
        </p:nvPicPr>
        <p:blipFill>
          <a:blip r:embed="rId4" cstate="print"/>
          <a:stretch>
            <a:fillRect/>
          </a:stretch>
        </p:blipFill>
        <p:spPr>
          <a:xfrm>
            <a:off x="4788024" y="6453336"/>
            <a:ext cx="4235773" cy="228249"/>
          </a:xfrm>
          <a:prstGeom prst="rect">
            <a:avLst/>
          </a:prstGeom>
          <a:effectLst>
            <a:glow rad="101600">
              <a:schemeClr val="accent3">
                <a:satMod val="175000"/>
                <a:alpha val="40000"/>
              </a:schemeClr>
            </a:glow>
          </a:effectLst>
        </p:spPr>
      </p:pic>
    </p:spTree>
    <p:extLst>
      <p:ext uri="{BB962C8B-B14F-4D97-AF65-F5344CB8AC3E}">
        <p14:creationId xmlns:p14="http://schemas.microsoft.com/office/powerpoint/2010/main" val="36775244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EE32EEB-82DD-4AF4-B3E4-8CCDEE33E865}"/>
              </a:ext>
            </a:extLst>
          </p:cNvPr>
          <p:cNvPicPr>
            <a:picLocks noChangeAspect="1"/>
          </p:cNvPicPr>
          <p:nvPr/>
        </p:nvPicPr>
        <p:blipFill>
          <a:blip r:embed="rId2"/>
          <a:stretch>
            <a:fillRect/>
          </a:stretch>
        </p:blipFill>
        <p:spPr>
          <a:xfrm>
            <a:off x="1187624" y="332656"/>
            <a:ext cx="6617598" cy="6071730"/>
          </a:xfrm>
          <a:prstGeom prst="rect">
            <a:avLst/>
          </a:prstGeom>
        </p:spPr>
      </p:pic>
    </p:spTree>
    <p:extLst>
      <p:ext uri="{BB962C8B-B14F-4D97-AF65-F5344CB8AC3E}">
        <p14:creationId xmlns:p14="http://schemas.microsoft.com/office/powerpoint/2010/main" val="384397001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txBox="1">
            <a:spLocks/>
          </p:cNvSpPr>
          <p:nvPr/>
        </p:nvSpPr>
        <p:spPr>
          <a:xfrm>
            <a:off x="827584" y="692696"/>
            <a:ext cx="7495406" cy="360040"/>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s-CR" sz="2000" b="1" dirty="0">
                <a:latin typeface="+mn-lt"/>
              </a:rPr>
              <a:t>Fuentes primarias y secundarias de información</a:t>
            </a:r>
          </a:p>
        </p:txBody>
      </p:sp>
      <p:sp>
        <p:nvSpPr>
          <p:cNvPr id="5" name="2 Marcador de contenido"/>
          <p:cNvSpPr txBox="1">
            <a:spLocks/>
          </p:cNvSpPr>
          <p:nvPr/>
        </p:nvSpPr>
        <p:spPr>
          <a:xfrm>
            <a:off x="611560" y="1628800"/>
            <a:ext cx="5688632" cy="4032448"/>
          </a:xfrm>
          <a:prstGeom prst="rect">
            <a:avLst/>
          </a:prstGeom>
        </p:spPr>
        <p:txBody>
          <a:bodyPr>
            <a:normAutofit fontScale="92500" lnSpcReduction="10000"/>
          </a:bodyPr>
          <a:lstStyle>
            <a:lvl1pPr marL="171450" indent="-171450" algn="l" defTabSz="685800" rtl="0" eaLnBrk="1" latinLnBrk="0" hangingPunct="1">
              <a:lnSpc>
                <a:spcPct val="90000"/>
              </a:lnSpc>
              <a:spcBef>
                <a:spcPts val="750"/>
              </a:spcBef>
              <a:buFont typeface="Wingdings 2" pitchFamily="18" charset="2"/>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Wingdings 2" pitchFamily="18" charset="2"/>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Wingdings 2" pitchFamily="18" charset="2"/>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Wingdings 2" pitchFamily="18" charset="2"/>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Wingdings 2" pitchFamily="18" charset="2"/>
              <a:buChar char=""/>
              <a:defRPr sz="1350" kern="1200">
                <a:solidFill>
                  <a:schemeClr val="tx1"/>
                </a:solidFill>
                <a:latin typeface="+mn-lt"/>
                <a:ea typeface="+mn-ea"/>
                <a:cs typeface="+mn-cs"/>
              </a:defRPr>
            </a:lvl5pPr>
            <a:lvl6pPr marL="18859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6pPr>
            <a:lvl7pPr marL="22288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7pPr>
            <a:lvl8pPr marL="25717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8pPr>
            <a:lvl9pPr marL="29146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9pPr>
          </a:lstStyle>
          <a:p>
            <a:r>
              <a:rPr lang="es-CR" dirty="0"/>
              <a:t>Fuente: origen de la información utilizada en el estudio o análisis.</a:t>
            </a:r>
          </a:p>
          <a:p>
            <a:pPr marL="0" indent="0">
              <a:buNone/>
            </a:pPr>
            <a:endParaRPr lang="es-CR" dirty="0"/>
          </a:p>
          <a:p>
            <a:r>
              <a:rPr lang="es-CR" b="1" dirty="0"/>
              <a:t>Fuente primaria: </a:t>
            </a:r>
            <a:r>
              <a:rPr lang="es-CR" dirty="0"/>
              <a:t>se refiere a la institución (pública o privada o sin fines de lucro), o si es del caso la persona, que recogió primero los datos y produjo la estadística.  Ejemplos:</a:t>
            </a:r>
          </a:p>
          <a:p>
            <a:endParaRPr lang="es-CR" dirty="0"/>
          </a:p>
          <a:p>
            <a:pPr lvl="1"/>
            <a:r>
              <a:rPr lang="es-CR" dirty="0"/>
              <a:t>INEC (Censos de población y vivienda, estadísticas vitales, Encuesta de Hogares, Índice de precios, permisos de construcción)</a:t>
            </a:r>
          </a:p>
          <a:p>
            <a:pPr lvl="1"/>
            <a:r>
              <a:rPr lang="es-CR" dirty="0"/>
              <a:t>Banco Central (PIB, IMAE, tipo de cambio)</a:t>
            </a:r>
          </a:p>
          <a:p>
            <a:pPr lvl="1"/>
            <a:r>
              <a:rPr lang="es-CR" dirty="0"/>
              <a:t>CCSS (estadísticas de seguridad social y atención)</a:t>
            </a:r>
          </a:p>
          <a:p>
            <a:pPr lvl="1"/>
            <a:r>
              <a:rPr lang="es-CR" dirty="0"/>
              <a:t>Tribunal Supremo de Elecciones (electorales)</a:t>
            </a:r>
          </a:p>
        </p:txBody>
      </p:sp>
      <p:pic>
        <p:nvPicPr>
          <p:cNvPr id="2" name="Picture 1"/>
          <p:cNvPicPr>
            <a:picLocks noChangeAspect="1"/>
          </p:cNvPicPr>
          <p:nvPr/>
        </p:nvPicPr>
        <p:blipFill>
          <a:blip r:embed="rId2" cstate="print"/>
          <a:stretch>
            <a:fillRect/>
          </a:stretch>
        </p:blipFill>
        <p:spPr>
          <a:xfrm>
            <a:off x="6444208" y="2204864"/>
            <a:ext cx="2148086" cy="1479626"/>
          </a:xfrm>
          <a:prstGeom prst="rect">
            <a:avLst/>
          </a:prstGeom>
        </p:spPr>
      </p:pic>
      <p:pic>
        <p:nvPicPr>
          <p:cNvPr id="6" name="Picture 5"/>
          <p:cNvPicPr>
            <a:picLocks noChangeAspect="1"/>
          </p:cNvPicPr>
          <p:nvPr/>
        </p:nvPicPr>
        <p:blipFill>
          <a:blip r:embed="rId3" cstate="print"/>
          <a:stretch>
            <a:fillRect/>
          </a:stretch>
        </p:blipFill>
        <p:spPr>
          <a:xfrm>
            <a:off x="7092280" y="4149080"/>
            <a:ext cx="1409700" cy="2162175"/>
          </a:xfrm>
          <a:prstGeom prst="rect">
            <a:avLst/>
          </a:prstGeom>
        </p:spPr>
      </p:pic>
      <p:pic>
        <p:nvPicPr>
          <p:cNvPr id="7" name="Picture 6"/>
          <p:cNvPicPr>
            <a:picLocks noChangeAspect="1"/>
          </p:cNvPicPr>
          <p:nvPr/>
        </p:nvPicPr>
        <p:blipFill>
          <a:blip r:embed="rId4" cstate="print"/>
          <a:stretch>
            <a:fillRect/>
          </a:stretch>
        </p:blipFill>
        <p:spPr>
          <a:xfrm>
            <a:off x="4788024" y="6453336"/>
            <a:ext cx="4235773" cy="228249"/>
          </a:xfrm>
          <a:prstGeom prst="rect">
            <a:avLst/>
          </a:prstGeom>
          <a:effectLst>
            <a:glow rad="101600">
              <a:schemeClr val="accent3">
                <a:satMod val="175000"/>
                <a:alpha val="40000"/>
              </a:schemeClr>
            </a:glow>
          </a:effectLst>
        </p:spPr>
      </p:pic>
    </p:spTree>
    <p:extLst>
      <p:ext uri="{BB962C8B-B14F-4D97-AF65-F5344CB8AC3E}">
        <p14:creationId xmlns:p14="http://schemas.microsoft.com/office/powerpoint/2010/main" val="126934055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2 Marcador de contenido"/>
          <p:cNvSpPr txBox="1">
            <a:spLocks/>
          </p:cNvSpPr>
          <p:nvPr/>
        </p:nvSpPr>
        <p:spPr>
          <a:xfrm>
            <a:off x="467544" y="548680"/>
            <a:ext cx="8136904" cy="3888432"/>
          </a:xfrm>
          <a:prstGeom prst="rect">
            <a:avLst/>
          </a:prstGeom>
        </p:spPr>
        <p:txBody>
          <a:bodyPr>
            <a:normAutofit fontScale="92500" lnSpcReduction="10000"/>
          </a:bodyPr>
          <a:lstStyle>
            <a:lvl1pPr marL="171450" indent="-171450" algn="l" defTabSz="685800" rtl="0" eaLnBrk="1" latinLnBrk="0" hangingPunct="1">
              <a:lnSpc>
                <a:spcPct val="90000"/>
              </a:lnSpc>
              <a:spcBef>
                <a:spcPts val="750"/>
              </a:spcBef>
              <a:buFont typeface="Wingdings 2" pitchFamily="18" charset="2"/>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Wingdings 2" pitchFamily="18" charset="2"/>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Wingdings 2" pitchFamily="18" charset="2"/>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Wingdings 2" pitchFamily="18" charset="2"/>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Wingdings 2" pitchFamily="18" charset="2"/>
              <a:buChar char=""/>
              <a:defRPr sz="1350" kern="1200">
                <a:solidFill>
                  <a:schemeClr val="tx1"/>
                </a:solidFill>
                <a:latin typeface="+mn-lt"/>
                <a:ea typeface="+mn-ea"/>
                <a:cs typeface="+mn-cs"/>
              </a:defRPr>
            </a:lvl5pPr>
            <a:lvl6pPr marL="18859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6pPr>
            <a:lvl7pPr marL="22288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7pPr>
            <a:lvl8pPr marL="25717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8pPr>
            <a:lvl9pPr marL="29146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9pPr>
          </a:lstStyle>
          <a:p>
            <a:pPr algn="just"/>
            <a:r>
              <a:rPr lang="es-CR" b="1" dirty="0"/>
              <a:t>Fuente secundaria: </a:t>
            </a:r>
            <a:r>
              <a:rPr lang="es-CR" dirty="0"/>
              <a:t>quien utiliza la información, en un estudio o análisis, no recolectó los datos estadísticos, sino que provienen de una fuente primaria ajena.</a:t>
            </a:r>
          </a:p>
          <a:p>
            <a:pPr algn="just"/>
            <a:endParaRPr lang="es-CR" dirty="0"/>
          </a:p>
          <a:p>
            <a:pPr algn="just"/>
            <a:r>
              <a:rPr lang="es-CR" dirty="0"/>
              <a:t>Ejemplos:</a:t>
            </a:r>
          </a:p>
          <a:p>
            <a:pPr lvl="1" algn="just"/>
            <a:r>
              <a:rPr lang="es-CR" dirty="0"/>
              <a:t>Proyecto Estado de la Nación.</a:t>
            </a:r>
          </a:p>
          <a:p>
            <a:pPr lvl="1" algn="just"/>
            <a:r>
              <a:rPr lang="es-CR" dirty="0"/>
              <a:t>Organización de las Naciones Unidas.</a:t>
            </a:r>
          </a:p>
          <a:p>
            <a:pPr lvl="1" algn="just"/>
            <a:r>
              <a:rPr lang="es-CR" dirty="0"/>
              <a:t>Organización Internacional del Trabajo.</a:t>
            </a:r>
          </a:p>
          <a:p>
            <a:pPr lvl="1" algn="just"/>
            <a:r>
              <a:rPr lang="es-CR" dirty="0"/>
              <a:t>Medios de comunicación.</a:t>
            </a:r>
          </a:p>
          <a:p>
            <a:pPr lvl="1" algn="just"/>
            <a:endParaRPr lang="es-CR" dirty="0"/>
          </a:p>
          <a:p>
            <a:pPr algn="just"/>
            <a:r>
              <a:rPr lang="es-CR" dirty="0"/>
              <a:t>Términos análogos a fuente primaria y secundaria</a:t>
            </a:r>
          </a:p>
          <a:p>
            <a:pPr lvl="1" algn="just"/>
            <a:r>
              <a:rPr lang="es-CR" dirty="0"/>
              <a:t>Datos primarios: recogidos por la misma persona o institución que los va a utilizar</a:t>
            </a:r>
          </a:p>
          <a:p>
            <a:pPr lvl="1" algn="just"/>
            <a:r>
              <a:rPr lang="es-CR" dirty="0"/>
              <a:t>Datos secundarios: recogidos por otra persona o institución.</a:t>
            </a:r>
          </a:p>
        </p:txBody>
      </p:sp>
      <p:pic>
        <p:nvPicPr>
          <p:cNvPr id="3" name="Imagen 2"/>
          <p:cNvPicPr>
            <a:picLocks noChangeAspect="1"/>
          </p:cNvPicPr>
          <p:nvPr/>
        </p:nvPicPr>
        <p:blipFill>
          <a:blip r:embed="rId2" cstate="print"/>
          <a:stretch>
            <a:fillRect/>
          </a:stretch>
        </p:blipFill>
        <p:spPr>
          <a:xfrm>
            <a:off x="3203848" y="4411833"/>
            <a:ext cx="2736304" cy="1720612"/>
          </a:xfrm>
          <a:prstGeom prst="rect">
            <a:avLst/>
          </a:prstGeom>
        </p:spPr>
      </p:pic>
      <p:pic>
        <p:nvPicPr>
          <p:cNvPr id="4" name="Picture 3"/>
          <p:cNvPicPr>
            <a:picLocks noChangeAspect="1"/>
          </p:cNvPicPr>
          <p:nvPr/>
        </p:nvPicPr>
        <p:blipFill>
          <a:blip r:embed="rId3" cstate="print"/>
          <a:stretch>
            <a:fillRect/>
          </a:stretch>
        </p:blipFill>
        <p:spPr>
          <a:xfrm>
            <a:off x="4788024" y="6453336"/>
            <a:ext cx="4235773" cy="228249"/>
          </a:xfrm>
          <a:prstGeom prst="rect">
            <a:avLst/>
          </a:prstGeom>
          <a:effectLst>
            <a:glow rad="101600">
              <a:schemeClr val="accent3">
                <a:satMod val="175000"/>
                <a:alpha val="40000"/>
              </a:schemeClr>
            </a:glow>
          </a:effectLst>
        </p:spPr>
      </p:pic>
    </p:spTree>
    <p:extLst>
      <p:ext uri="{BB962C8B-B14F-4D97-AF65-F5344CB8AC3E}">
        <p14:creationId xmlns:p14="http://schemas.microsoft.com/office/powerpoint/2010/main" val="364294876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txBox="1">
            <a:spLocks/>
          </p:cNvSpPr>
          <p:nvPr/>
        </p:nvSpPr>
        <p:spPr>
          <a:xfrm>
            <a:off x="539552" y="548680"/>
            <a:ext cx="7467600" cy="490066"/>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s-CR" sz="2000" b="1" dirty="0"/>
              <a:t>La necesidad de evaluar las fuentes</a:t>
            </a:r>
          </a:p>
        </p:txBody>
      </p:sp>
      <p:sp>
        <p:nvSpPr>
          <p:cNvPr id="3" name="2 Marcador de contenido"/>
          <p:cNvSpPr txBox="1">
            <a:spLocks/>
          </p:cNvSpPr>
          <p:nvPr/>
        </p:nvSpPr>
        <p:spPr>
          <a:xfrm>
            <a:off x="536902" y="1096764"/>
            <a:ext cx="7931224" cy="648072"/>
          </a:xfrm>
          <a:prstGeom prst="rect">
            <a:avLst/>
          </a:prstGeom>
        </p:spPr>
        <p:txBody>
          <a:bodyPr>
            <a:normAutofit/>
          </a:bodyPr>
          <a:lstStyle>
            <a:lvl1pPr marL="171450" indent="-171450" algn="l" defTabSz="685800" rtl="0" eaLnBrk="1" latinLnBrk="0" hangingPunct="1">
              <a:lnSpc>
                <a:spcPct val="90000"/>
              </a:lnSpc>
              <a:spcBef>
                <a:spcPts val="750"/>
              </a:spcBef>
              <a:buFont typeface="Wingdings 2" pitchFamily="18" charset="2"/>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Wingdings 2" pitchFamily="18" charset="2"/>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Wingdings 2" pitchFamily="18" charset="2"/>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Wingdings 2" pitchFamily="18" charset="2"/>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Wingdings 2" pitchFamily="18" charset="2"/>
              <a:buChar char=""/>
              <a:defRPr sz="1350" kern="1200">
                <a:solidFill>
                  <a:schemeClr val="tx1"/>
                </a:solidFill>
                <a:latin typeface="+mn-lt"/>
                <a:ea typeface="+mn-ea"/>
                <a:cs typeface="+mn-cs"/>
              </a:defRPr>
            </a:lvl5pPr>
            <a:lvl6pPr marL="18859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6pPr>
            <a:lvl7pPr marL="22288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7pPr>
            <a:lvl8pPr marL="25717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8pPr>
            <a:lvl9pPr marL="29146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9pPr>
          </a:lstStyle>
          <a:p>
            <a:pPr marL="0" indent="0">
              <a:buNone/>
            </a:pPr>
            <a:r>
              <a:rPr lang="es-CR" sz="1800" dirty="0"/>
              <a:t>El usuario debe asegurarse del grado de confianza que merecen los datos.</a:t>
            </a:r>
          </a:p>
          <a:p>
            <a:pPr lvl="1"/>
            <a:endParaRPr lang="es-CR" dirty="0"/>
          </a:p>
        </p:txBody>
      </p:sp>
      <p:sp>
        <p:nvSpPr>
          <p:cNvPr id="4" name="Rectangle 3"/>
          <p:cNvSpPr/>
          <p:nvPr/>
        </p:nvSpPr>
        <p:spPr>
          <a:xfrm>
            <a:off x="562054" y="2852936"/>
            <a:ext cx="8280920" cy="1200329"/>
          </a:xfrm>
          <a:prstGeom prst="rect">
            <a:avLst/>
          </a:prstGeom>
        </p:spPr>
        <p:txBody>
          <a:bodyPr wrap="square">
            <a:spAutoFit/>
          </a:bodyPr>
          <a:lstStyle/>
          <a:p>
            <a:r>
              <a:rPr lang="es-CR" dirty="0"/>
              <a:t>Los datos de </a:t>
            </a:r>
            <a:r>
              <a:rPr lang="es-CR" b="1" dirty="0"/>
              <a:t>fuentes primarias</a:t>
            </a:r>
            <a:r>
              <a:rPr lang="es-CR" dirty="0"/>
              <a:t>, son en general, más confiables:</a:t>
            </a:r>
          </a:p>
          <a:p>
            <a:pPr marL="742950" lvl="1" indent="-285750">
              <a:buFont typeface="Arial" panose="020B0604020202020204" pitchFamily="34" charset="0"/>
              <a:buChar char="•"/>
            </a:pPr>
            <a:r>
              <a:rPr lang="es-CR" dirty="0"/>
              <a:t>Definiciones de términos.</a:t>
            </a:r>
          </a:p>
          <a:p>
            <a:pPr marL="742950" lvl="1" indent="-285750">
              <a:buFont typeface="Arial" panose="020B0604020202020204" pitchFamily="34" charset="0"/>
              <a:buChar char="•"/>
            </a:pPr>
            <a:r>
              <a:rPr lang="es-CR" dirty="0"/>
              <a:t>El cuestionario y procedimientos utilizados</a:t>
            </a:r>
          </a:p>
          <a:p>
            <a:pPr marL="742950" lvl="1" indent="-285750">
              <a:buFont typeface="Arial" panose="020B0604020202020204" pitchFamily="34" charset="0"/>
              <a:buChar char="•"/>
            </a:pPr>
            <a:r>
              <a:rPr lang="es-CR" dirty="0"/>
              <a:t>Suele proporcionar más detalle.</a:t>
            </a:r>
          </a:p>
        </p:txBody>
      </p:sp>
      <p:sp>
        <p:nvSpPr>
          <p:cNvPr id="5" name="Rectangle 4"/>
          <p:cNvSpPr/>
          <p:nvPr/>
        </p:nvSpPr>
        <p:spPr>
          <a:xfrm>
            <a:off x="562054" y="1682785"/>
            <a:ext cx="7560840" cy="923330"/>
          </a:xfrm>
          <a:prstGeom prst="rect">
            <a:avLst/>
          </a:prstGeom>
        </p:spPr>
        <p:txBody>
          <a:bodyPr wrap="square">
            <a:spAutoFit/>
          </a:bodyPr>
          <a:lstStyle/>
          <a:p>
            <a:r>
              <a:rPr lang="es-CR" dirty="0"/>
              <a:t>Toda fuente debe evaluarse:</a:t>
            </a:r>
          </a:p>
          <a:p>
            <a:pPr marL="742950" lvl="1" indent="-285750">
              <a:buFont typeface="Arial" panose="020B0604020202020204" pitchFamily="34" charset="0"/>
              <a:buChar char="•"/>
            </a:pPr>
            <a:r>
              <a:rPr lang="es-CR" dirty="0"/>
              <a:t>Cobertura e integridad del estudio.</a:t>
            </a:r>
          </a:p>
          <a:p>
            <a:pPr marL="742950" lvl="1" indent="-285750">
              <a:buFont typeface="Arial" panose="020B0604020202020204" pitchFamily="34" charset="0"/>
              <a:buChar char="•"/>
            </a:pPr>
            <a:r>
              <a:rPr lang="es-CR" dirty="0"/>
              <a:t>Calidad, confiabilidad, comparabilidad y pertinencia de los datos.</a:t>
            </a:r>
          </a:p>
        </p:txBody>
      </p:sp>
      <p:pic>
        <p:nvPicPr>
          <p:cNvPr id="6" name="Picture 5"/>
          <p:cNvPicPr>
            <a:picLocks noChangeAspect="1"/>
          </p:cNvPicPr>
          <p:nvPr/>
        </p:nvPicPr>
        <p:blipFill>
          <a:blip r:embed="rId2" cstate="print"/>
          <a:stretch>
            <a:fillRect/>
          </a:stretch>
        </p:blipFill>
        <p:spPr>
          <a:xfrm>
            <a:off x="3216886" y="4300086"/>
            <a:ext cx="2571255" cy="1846709"/>
          </a:xfrm>
          <a:prstGeom prst="rect">
            <a:avLst/>
          </a:prstGeom>
        </p:spPr>
      </p:pic>
      <p:pic>
        <p:nvPicPr>
          <p:cNvPr id="7" name="Picture 6"/>
          <p:cNvPicPr>
            <a:picLocks noChangeAspect="1"/>
          </p:cNvPicPr>
          <p:nvPr/>
        </p:nvPicPr>
        <p:blipFill>
          <a:blip r:embed="rId3" cstate="print"/>
          <a:stretch>
            <a:fillRect/>
          </a:stretch>
        </p:blipFill>
        <p:spPr>
          <a:xfrm>
            <a:off x="4788024" y="6453336"/>
            <a:ext cx="4235773" cy="228249"/>
          </a:xfrm>
          <a:prstGeom prst="rect">
            <a:avLst/>
          </a:prstGeom>
          <a:effectLst>
            <a:glow rad="101600">
              <a:schemeClr val="accent3">
                <a:satMod val="175000"/>
                <a:alpha val="40000"/>
              </a:schemeClr>
            </a:glow>
          </a:effectLst>
        </p:spPr>
      </p:pic>
    </p:spTree>
    <p:extLst>
      <p:ext uri="{BB962C8B-B14F-4D97-AF65-F5344CB8AC3E}">
        <p14:creationId xmlns:p14="http://schemas.microsoft.com/office/powerpoint/2010/main" val="32412961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F2C3077A-1973-0759-FC8E-8E0B47B453E1}"/>
              </a:ext>
            </a:extLst>
          </p:cNvPr>
          <p:cNvPicPr>
            <a:picLocks noChangeAspect="1"/>
          </p:cNvPicPr>
          <p:nvPr/>
        </p:nvPicPr>
        <p:blipFill>
          <a:blip r:embed="rId2"/>
          <a:stretch>
            <a:fillRect/>
          </a:stretch>
        </p:blipFill>
        <p:spPr>
          <a:xfrm>
            <a:off x="323528" y="404664"/>
            <a:ext cx="8096771" cy="5107328"/>
          </a:xfrm>
          <a:prstGeom prst="rect">
            <a:avLst/>
          </a:prstGeom>
        </p:spPr>
      </p:pic>
    </p:spTree>
    <p:extLst>
      <p:ext uri="{BB962C8B-B14F-4D97-AF65-F5344CB8AC3E}">
        <p14:creationId xmlns:p14="http://schemas.microsoft.com/office/powerpoint/2010/main" val="263344502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1 Título"/>
          <p:cNvSpPr txBox="1">
            <a:spLocks/>
          </p:cNvSpPr>
          <p:nvPr/>
        </p:nvSpPr>
        <p:spPr>
          <a:xfrm>
            <a:off x="467543" y="692696"/>
            <a:ext cx="7848871" cy="490066"/>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s-CR" sz="1800" b="1" dirty="0">
                <a:latin typeface="+mn-lt"/>
              </a:rPr>
              <a:t>Técnicas para la recolección de datos no existentes</a:t>
            </a:r>
          </a:p>
        </p:txBody>
      </p:sp>
      <p:sp>
        <p:nvSpPr>
          <p:cNvPr id="4" name="2 Marcador de contenido"/>
          <p:cNvSpPr txBox="1">
            <a:spLocks/>
          </p:cNvSpPr>
          <p:nvPr/>
        </p:nvSpPr>
        <p:spPr>
          <a:xfrm>
            <a:off x="755576" y="1182762"/>
            <a:ext cx="5616624" cy="1382142"/>
          </a:xfrm>
          <a:prstGeom prst="rect">
            <a:avLst/>
          </a:prstGeom>
        </p:spPr>
        <p:txBody>
          <a:bodyPr>
            <a:normAutofit fontScale="85000" lnSpcReduction="20000"/>
          </a:bodyPr>
          <a:lstStyle>
            <a:lvl1pPr marL="171450" indent="-171450" algn="l" defTabSz="685800" rtl="0" eaLnBrk="1" latinLnBrk="0" hangingPunct="1">
              <a:lnSpc>
                <a:spcPct val="90000"/>
              </a:lnSpc>
              <a:spcBef>
                <a:spcPts val="750"/>
              </a:spcBef>
              <a:buFont typeface="Wingdings 2" pitchFamily="18" charset="2"/>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Wingdings 2" pitchFamily="18" charset="2"/>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Wingdings 2" pitchFamily="18" charset="2"/>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Wingdings 2" pitchFamily="18" charset="2"/>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Wingdings 2" pitchFamily="18" charset="2"/>
              <a:buChar char=""/>
              <a:defRPr sz="1350" kern="1200">
                <a:solidFill>
                  <a:schemeClr val="tx1"/>
                </a:solidFill>
                <a:latin typeface="+mn-lt"/>
                <a:ea typeface="+mn-ea"/>
                <a:cs typeface="+mn-cs"/>
              </a:defRPr>
            </a:lvl5pPr>
            <a:lvl6pPr marL="18859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6pPr>
            <a:lvl7pPr marL="22288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7pPr>
            <a:lvl8pPr marL="25717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8pPr>
            <a:lvl9pPr marL="29146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9pPr>
          </a:lstStyle>
          <a:p>
            <a:pPr marL="0" indent="0">
              <a:buNone/>
            </a:pPr>
            <a:r>
              <a:rPr lang="es-CR" sz="1800" b="1" dirty="0"/>
              <a:t>Entrevista cara a cara.</a:t>
            </a:r>
          </a:p>
          <a:p>
            <a:pPr marL="0" indent="0" algn="just">
              <a:lnSpc>
                <a:spcPct val="160000"/>
              </a:lnSpc>
              <a:buNone/>
            </a:pPr>
            <a:r>
              <a:rPr lang="es-ES" sz="1400" dirty="0"/>
              <a:t>Una entrevista personal es una técnica de recolección de información mediante una conversación cara a cara entre el entrevistador y el entrevistado. Este tipo de entrevista permite obtener datos directos y detallados sobre las opiniones, experiencias, actitudes o conocimientos de una persona.</a:t>
            </a:r>
            <a:endParaRPr lang="es-CR" sz="1400" dirty="0"/>
          </a:p>
        </p:txBody>
      </p:sp>
      <p:pic>
        <p:nvPicPr>
          <p:cNvPr id="6" name="Imagen 5"/>
          <p:cNvPicPr>
            <a:picLocks noChangeAspect="1"/>
          </p:cNvPicPr>
          <p:nvPr/>
        </p:nvPicPr>
        <p:blipFill>
          <a:blip r:embed="rId2"/>
          <a:stretch>
            <a:fillRect/>
          </a:stretch>
        </p:blipFill>
        <p:spPr>
          <a:xfrm>
            <a:off x="6732664" y="1397875"/>
            <a:ext cx="1655760" cy="1311045"/>
          </a:xfrm>
          <a:prstGeom prst="rect">
            <a:avLst/>
          </a:prstGeom>
        </p:spPr>
      </p:pic>
      <p:pic>
        <p:nvPicPr>
          <p:cNvPr id="8" name="Imagen 7">
            <a:extLst>
              <a:ext uri="{FF2B5EF4-FFF2-40B4-BE49-F238E27FC236}">
                <a16:creationId xmlns:a16="http://schemas.microsoft.com/office/drawing/2014/main" id="{0D025089-8DDC-2FBE-4AF3-8408CD0263D1}"/>
              </a:ext>
            </a:extLst>
          </p:cNvPr>
          <p:cNvPicPr>
            <a:picLocks noChangeAspect="1"/>
          </p:cNvPicPr>
          <p:nvPr/>
        </p:nvPicPr>
        <p:blipFill>
          <a:blip r:embed="rId3"/>
          <a:stretch>
            <a:fillRect/>
          </a:stretch>
        </p:blipFill>
        <p:spPr>
          <a:xfrm>
            <a:off x="864349" y="2924033"/>
            <a:ext cx="7844563" cy="3587321"/>
          </a:xfrm>
          <a:prstGeom prst="rect">
            <a:avLst/>
          </a:prstGeom>
        </p:spPr>
      </p:pic>
    </p:spTree>
    <p:extLst>
      <p:ext uri="{BB962C8B-B14F-4D97-AF65-F5344CB8AC3E}">
        <p14:creationId xmlns:p14="http://schemas.microsoft.com/office/powerpoint/2010/main" val="181298343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F659439A-6BEB-AD37-F75F-419C9D946B4D}"/>
              </a:ext>
            </a:extLst>
          </p:cNvPr>
          <p:cNvPicPr>
            <a:picLocks noChangeAspect="1"/>
          </p:cNvPicPr>
          <p:nvPr/>
        </p:nvPicPr>
        <p:blipFill>
          <a:blip r:embed="rId2"/>
          <a:stretch>
            <a:fillRect/>
          </a:stretch>
        </p:blipFill>
        <p:spPr>
          <a:xfrm>
            <a:off x="306549" y="692696"/>
            <a:ext cx="8530902" cy="4034357"/>
          </a:xfrm>
          <a:prstGeom prst="rect">
            <a:avLst/>
          </a:prstGeom>
        </p:spPr>
      </p:pic>
    </p:spTree>
    <p:extLst>
      <p:ext uri="{BB962C8B-B14F-4D97-AF65-F5344CB8AC3E}">
        <p14:creationId xmlns:p14="http://schemas.microsoft.com/office/powerpoint/2010/main" val="285282948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B07F1F01-2830-1BBA-E2C7-3FD6EE256A81}"/>
              </a:ext>
            </a:extLst>
          </p:cNvPr>
          <p:cNvPicPr>
            <a:picLocks noChangeAspect="1"/>
          </p:cNvPicPr>
          <p:nvPr/>
        </p:nvPicPr>
        <p:blipFill>
          <a:blip r:embed="rId2"/>
          <a:stretch>
            <a:fillRect/>
          </a:stretch>
        </p:blipFill>
        <p:spPr>
          <a:xfrm>
            <a:off x="683568" y="620688"/>
            <a:ext cx="8023462" cy="3850059"/>
          </a:xfrm>
          <a:prstGeom prst="rect">
            <a:avLst/>
          </a:prstGeom>
        </p:spPr>
      </p:pic>
    </p:spTree>
    <p:extLst>
      <p:ext uri="{BB962C8B-B14F-4D97-AF65-F5344CB8AC3E}">
        <p14:creationId xmlns:p14="http://schemas.microsoft.com/office/powerpoint/2010/main" val="13941703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p:cNvSpPr/>
          <p:nvPr/>
        </p:nvSpPr>
        <p:spPr>
          <a:xfrm>
            <a:off x="665820" y="1088328"/>
            <a:ext cx="4572000" cy="369332"/>
          </a:xfrm>
          <a:prstGeom prst="rect">
            <a:avLst/>
          </a:prstGeom>
        </p:spPr>
        <p:txBody>
          <a:bodyPr>
            <a:spAutoFit/>
          </a:bodyPr>
          <a:lstStyle/>
          <a:p>
            <a:r>
              <a:rPr lang="es-CR" b="1" dirty="0"/>
              <a:t>Entrevista telefónica</a:t>
            </a:r>
            <a:endParaRPr lang="es-CR" dirty="0"/>
          </a:p>
        </p:txBody>
      </p:sp>
      <p:pic>
        <p:nvPicPr>
          <p:cNvPr id="7" name="Imagen 6"/>
          <p:cNvPicPr>
            <a:picLocks noChangeAspect="1"/>
          </p:cNvPicPr>
          <p:nvPr/>
        </p:nvPicPr>
        <p:blipFill>
          <a:blip r:embed="rId2"/>
          <a:stretch>
            <a:fillRect/>
          </a:stretch>
        </p:blipFill>
        <p:spPr>
          <a:xfrm>
            <a:off x="6660232" y="332656"/>
            <a:ext cx="2097806" cy="1495533"/>
          </a:xfrm>
          <a:prstGeom prst="rect">
            <a:avLst/>
          </a:prstGeom>
        </p:spPr>
      </p:pic>
      <p:pic>
        <p:nvPicPr>
          <p:cNvPr id="3" name="Imagen 2">
            <a:extLst>
              <a:ext uri="{FF2B5EF4-FFF2-40B4-BE49-F238E27FC236}">
                <a16:creationId xmlns:a16="http://schemas.microsoft.com/office/drawing/2014/main" id="{8374D5ED-595A-136F-2BDF-E4BA243EE9D7}"/>
              </a:ext>
            </a:extLst>
          </p:cNvPr>
          <p:cNvPicPr>
            <a:picLocks noChangeAspect="1"/>
          </p:cNvPicPr>
          <p:nvPr/>
        </p:nvPicPr>
        <p:blipFill>
          <a:blip r:embed="rId3"/>
          <a:stretch>
            <a:fillRect/>
          </a:stretch>
        </p:blipFill>
        <p:spPr>
          <a:xfrm>
            <a:off x="665820" y="1988840"/>
            <a:ext cx="7812360" cy="3880409"/>
          </a:xfrm>
          <a:prstGeom prst="rect">
            <a:avLst/>
          </a:prstGeom>
        </p:spPr>
      </p:pic>
    </p:spTree>
    <p:extLst>
      <p:ext uri="{BB962C8B-B14F-4D97-AF65-F5344CB8AC3E}">
        <p14:creationId xmlns:p14="http://schemas.microsoft.com/office/powerpoint/2010/main" val="6073571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stretch>
            <a:fillRect/>
          </a:stretch>
        </p:blipFill>
        <p:spPr>
          <a:xfrm>
            <a:off x="1835696" y="548680"/>
            <a:ext cx="4752528" cy="3502469"/>
          </a:xfrm>
          <a:prstGeom prst="rect">
            <a:avLst/>
          </a:prstGeom>
        </p:spPr>
      </p:pic>
      <p:pic>
        <p:nvPicPr>
          <p:cNvPr id="3" name="Picture 2"/>
          <p:cNvPicPr>
            <a:picLocks noChangeAspect="1"/>
          </p:cNvPicPr>
          <p:nvPr/>
        </p:nvPicPr>
        <p:blipFill>
          <a:blip r:embed="rId3" cstate="print"/>
          <a:stretch>
            <a:fillRect/>
          </a:stretch>
        </p:blipFill>
        <p:spPr>
          <a:xfrm>
            <a:off x="1979712" y="4221088"/>
            <a:ext cx="2238375" cy="1619250"/>
          </a:xfrm>
          <a:prstGeom prst="rect">
            <a:avLst/>
          </a:prstGeom>
        </p:spPr>
      </p:pic>
      <p:pic>
        <p:nvPicPr>
          <p:cNvPr id="5" name="Picture 4"/>
          <p:cNvPicPr>
            <a:picLocks noChangeAspect="1"/>
          </p:cNvPicPr>
          <p:nvPr/>
        </p:nvPicPr>
        <p:blipFill>
          <a:blip r:embed="rId4" cstate="print"/>
          <a:stretch>
            <a:fillRect/>
          </a:stretch>
        </p:blipFill>
        <p:spPr>
          <a:xfrm>
            <a:off x="4644009" y="4221088"/>
            <a:ext cx="2160240" cy="1637727"/>
          </a:xfrm>
          <a:prstGeom prst="rect">
            <a:avLst/>
          </a:prstGeom>
        </p:spPr>
      </p:pic>
      <p:pic>
        <p:nvPicPr>
          <p:cNvPr id="6" name="Picture 5"/>
          <p:cNvPicPr>
            <a:picLocks noChangeAspect="1"/>
          </p:cNvPicPr>
          <p:nvPr/>
        </p:nvPicPr>
        <p:blipFill>
          <a:blip r:embed="rId5" cstate="print"/>
          <a:stretch>
            <a:fillRect/>
          </a:stretch>
        </p:blipFill>
        <p:spPr>
          <a:xfrm>
            <a:off x="4067944" y="6374738"/>
            <a:ext cx="4851809" cy="281848"/>
          </a:xfrm>
          <a:prstGeom prst="rect">
            <a:avLst/>
          </a:prstGeom>
          <a:effectLst>
            <a:glow rad="228600">
              <a:schemeClr val="accent3">
                <a:satMod val="175000"/>
                <a:alpha val="40000"/>
              </a:schemeClr>
            </a:glow>
          </a:effectLst>
        </p:spPr>
      </p:pic>
    </p:spTree>
    <p:extLst>
      <p:ext uri="{BB962C8B-B14F-4D97-AF65-F5344CB8AC3E}">
        <p14:creationId xmlns:p14="http://schemas.microsoft.com/office/powerpoint/2010/main" val="370264185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5AAE9F72-AD53-26FC-7E94-620CC87D6497}"/>
              </a:ext>
            </a:extLst>
          </p:cNvPr>
          <p:cNvPicPr>
            <a:picLocks noChangeAspect="1"/>
          </p:cNvPicPr>
          <p:nvPr/>
        </p:nvPicPr>
        <p:blipFill>
          <a:blip r:embed="rId2"/>
          <a:stretch>
            <a:fillRect/>
          </a:stretch>
        </p:blipFill>
        <p:spPr>
          <a:xfrm>
            <a:off x="611560" y="655393"/>
            <a:ext cx="8184039" cy="5547213"/>
          </a:xfrm>
          <a:prstGeom prst="rect">
            <a:avLst/>
          </a:prstGeom>
        </p:spPr>
      </p:pic>
    </p:spTree>
    <p:extLst>
      <p:ext uri="{BB962C8B-B14F-4D97-AF65-F5344CB8AC3E}">
        <p14:creationId xmlns:p14="http://schemas.microsoft.com/office/powerpoint/2010/main" val="56899135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2"/>
          <a:stretch>
            <a:fillRect/>
          </a:stretch>
        </p:blipFill>
        <p:spPr>
          <a:xfrm>
            <a:off x="6780890" y="613817"/>
            <a:ext cx="1776355" cy="1158999"/>
          </a:xfrm>
          <a:prstGeom prst="rect">
            <a:avLst/>
          </a:prstGeom>
        </p:spPr>
      </p:pic>
      <p:sp>
        <p:nvSpPr>
          <p:cNvPr id="2" name="Rectángulo 1">
            <a:extLst>
              <a:ext uri="{FF2B5EF4-FFF2-40B4-BE49-F238E27FC236}">
                <a16:creationId xmlns:a16="http://schemas.microsoft.com/office/drawing/2014/main" id="{07CF110E-2ED6-9132-CF84-4F4AAE56C3B7}"/>
              </a:ext>
            </a:extLst>
          </p:cNvPr>
          <p:cNvSpPr/>
          <p:nvPr/>
        </p:nvSpPr>
        <p:spPr>
          <a:xfrm>
            <a:off x="665820" y="1088328"/>
            <a:ext cx="4572000" cy="369332"/>
          </a:xfrm>
          <a:prstGeom prst="rect">
            <a:avLst/>
          </a:prstGeom>
        </p:spPr>
        <p:txBody>
          <a:bodyPr>
            <a:spAutoFit/>
          </a:bodyPr>
          <a:lstStyle/>
          <a:p>
            <a:pPr algn="ctr"/>
            <a:r>
              <a:rPr lang="es-CR" b="1" dirty="0"/>
              <a:t>Entrevista autoadministrada</a:t>
            </a:r>
            <a:endParaRPr lang="es-CR" dirty="0"/>
          </a:p>
        </p:txBody>
      </p:sp>
      <p:pic>
        <p:nvPicPr>
          <p:cNvPr id="5" name="Imagen 4">
            <a:extLst>
              <a:ext uri="{FF2B5EF4-FFF2-40B4-BE49-F238E27FC236}">
                <a16:creationId xmlns:a16="http://schemas.microsoft.com/office/drawing/2014/main" id="{B301C933-5ED4-C4B8-0356-EDEEFCD4AF2C}"/>
              </a:ext>
            </a:extLst>
          </p:cNvPr>
          <p:cNvPicPr>
            <a:picLocks noChangeAspect="1"/>
          </p:cNvPicPr>
          <p:nvPr/>
        </p:nvPicPr>
        <p:blipFill>
          <a:blip r:embed="rId3"/>
          <a:stretch>
            <a:fillRect/>
          </a:stretch>
        </p:blipFill>
        <p:spPr>
          <a:xfrm>
            <a:off x="665820" y="1930010"/>
            <a:ext cx="8028384" cy="3839662"/>
          </a:xfrm>
          <a:prstGeom prst="rect">
            <a:avLst/>
          </a:prstGeom>
        </p:spPr>
      </p:pic>
    </p:spTree>
    <p:extLst>
      <p:ext uri="{BB962C8B-B14F-4D97-AF65-F5344CB8AC3E}">
        <p14:creationId xmlns:p14="http://schemas.microsoft.com/office/powerpoint/2010/main" val="95219497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315DD917-8499-B5A9-C172-293139615915}"/>
              </a:ext>
            </a:extLst>
          </p:cNvPr>
          <p:cNvPicPr>
            <a:picLocks noChangeAspect="1"/>
          </p:cNvPicPr>
          <p:nvPr/>
        </p:nvPicPr>
        <p:blipFill>
          <a:blip r:embed="rId2"/>
          <a:stretch>
            <a:fillRect/>
          </a:stretch>
        </p:blipFill>
        <p:spPr>
          <a:xfrm>
            <a:off x="539551" y="404664"/>
            <a:ext cx="8282865" cy="2592288"/>
          </a:xfrm>
          <a:prstGeom prst="rect">
            <a:avLst/>
          </a:prstGeom>
        </p:spPr>
      </p:pic>
      <p:pic>
        <p:nvPicPr>
          <p:cNvPr id="5" name="Imagen 4">
            <a:extLst>
              <a:ext uri="{FF2B5EF4-FFF2-40B4-BE49-F238E27FC236}">
                <a16:creationId xmlns:a16="http://schemas.microsoft.com/office/drawing/2014/main" id="{088A5DDF-BE06-A5B5-E064-0E95FB45DB34}"/>
              </a:ext>
            </a:extLst>
          </p:cNvPr>
          <p:cNvPicPr>
            <a:picLocks noChangeAspect="1"/>
          </p:cNvPicPr>
          <p:nvPr/>
        </p:nvPicPr>
        <p:blipFill>
          <a:blip r:embed="rId3"/>
          <a:stretch>
            <a:fillRect/>
          </a:stretch>
        </p:blipFill>
        <p:spPr>
          <a:xfrm>
            <a:off x="539551" y="3118160"/>
            <a:ext cx="8282865" cy="3188093"/>
          </a:xfrm>
          <a:prstGeom prst="rect">
            <a:avLst/>
          </a:prstGeom>
        </p:spPr>
      </p:pic>
    </p:spTree>
    <p:extLst>
      <p:ext uri="{BB962C8B-B14F-4D97-AF65-F5344CB8AC3E}">
        <p14:creationId xmlns:p14="http://schemas.microsoft.com/office/powerpoint/2010/main" val="373672560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p:cNvPicPr>
            <a:picLocks noChangeAspect="1"/>
          </p:cNvPicPr>
          <p:nvPr/>
        </p:nvPicPr>
        <p:blipFill>
          <a:blip r:embed="rId2"/>
          <a:stretch>
            <a:fillRect/>
          </a:stretch>
        </p:blipFill>
        <p:spPr>
          <a:xfrm>
            <a:off x="7236296" y="476672"/>
            <a:ext cx="864096" cy="704570"/>
          </a:xfrm>
          <a:prstGeom prst="rect">
            <a:avLst/>
          </a:prstGeom>
        </p:spPr>
      </p:pic>
      <p:sp>
        <p:nvSpPr>
          <p:cNvPr id="4" name="Rectángulo 3">
            <a:extLst>
              <a:ext uri="{FF2B5EF4-FFF2-40B4-BE49-F238E27FC236}">
                <a16:creationId xmlns:a16="http://schemas.microsoft.com/office/drawing/2014/main" id="{FDE95912-7185-728E-001D-2A3DFA84485D}"/>
              </a:ext>
            </a:extLst>
          </p:cNvPr>
          <p:cNvSpPr/>
          <p:nvPr/>
        </p:nvSpPr>
        <p:spPr>
          <a:xfrm>
            <a:off x="1043608" y="796062"/>
            <a:ext cx="4572000" cy="369332"/>
          </a:xfrm>
          <a:prstGeom prst="rect">
            <a:avLst/>
          </a:prstGeom>
        </p:spPr>
        <p:txBody>
          <a:bodyPr>
            <a:spAutoFit/>
          </a:bodyPr>
          <a:lstStyle/>
          <a:p>
            <a:pPr algn="ctr"/>
            <a:r>
              <a:rPr lang="es-CR" b="1" dirty="0"/>
              <a:t>Entrevista por correo</a:t>
            </a:r>
            <a:endParaRPr lang="es-CR" dirty="0"/>
          </a:p>
        </p:txBody>
      </p:sp>
      <p:pic>
        <p:nvPicPr>
          <p:cNvPr id="6" name="Imagen 5">
            <a:extLst>
              <a:ext uri="{FF2B5EF4-FFF2-40B4-BE49-F238E27FC236}">
                <a16:creationId xmlns:a16="http://schemas.microsoft.com/office/drawing/2014/main" id="{3F46AE26-1D87-5400-20EF-A497CCBA8DAF}"/>
              </a:ext>
            </a:extLst>
          </p:cNvPr>
          <p:cNvPicPr>
            <a:picLocks noChangeAspect="1"/>
          </p:cNvPicPr>
          <p:nvPr/>
        </p:nvPicPr>
        <p:blipFill>
          <a:blip r:embed="rId3"/>
          <a:stretch>
            <a:fillRect/>
          </a:stretch>
        </p:blipFill>
        <p:spPr>
          <a:xfrm>
            <a:off x="671340" y="1517862"/>
            <a:ext cx="8064896" cy="4032448"/>
          </a:xfrm>
          <a:prstGeom prst="rect">
            <a:avLst/>
          </a:prstGeom>
        </p:spPr>
      </p:pic>
    </p:spTree>
    <p:extLst>
      <p:ext uri="{BB962C8B-B14F-4D97-AF65-F5344CB8AC3E}">
        <p14:creationId xmlns:p14="http://schemas.microsoft.com/office/powerpoint/2010/main" val="410596120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38B2557A-D4C8-5D7B-9126-9C82162A0907}"/>
              </a:ext>
            </a:extLst>
          </p:cNvPr>
          <p:cNvPicPr>
            <a:picLocks noChangeAspect="1"/>
          </p:cNvPicPr>
          <p:nvPr/>
        </p:nvPicPr>
        <p:blipFill>
          <a:blip r:embed="rId2"/>
          <a:stretch>
            <a:fillRect/>
          </a:stretch>
        </p:blipFill>
        <p:spPr>
          <a:xfrm>
            <a:off x="320547" y="260648"/>
            <a:ext cx="8502905" cy="6074634"/>
          </a:xfrm>
          <a:prstGeom prst="rect">
            <a:avLst/>
          </a:prstGeom>
        </p:spPr>
      </p:pic>
    </p:spTree>
    <p:extLst>
      <p:ext uri="{BB962C8B-B14F-4D97-AF65-F5344CB8AC3E}">
        <p14:creationId xmlns:p14="http://schemas.microsoft.com/office/powerpoint/2010/main" val="297049297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7872861" y="274819"/>
            <a:ext cx="1001966" cy="917054"/>
          </a:xfrm>
          <a:prstGeom prst="rect">
            <a:avLst/>
          </a:prstGeom>
        </p:spPr>
      </p:pic>
      <p:sp>
        <p:nvSpPr>
          <p:cNvPr id="6" name="Rectángulo 5">
            <a:extLst>
              <a:ext uri="{FF2B5EF4-FFF2-40B4-BE49-F238E27FC236}">
                <a16:creationId xmlns:a16="http://schemas.microsoft.com/office/drawing/2014/main" id="{A146BD81-811C-F2DB-BD24-9D9E9447C5B6}"/>
              </a:ext>
            </a:extLst>
          </p:cNvPr>
          <p:cNvSpPr/>
          <p:nvPr/>
        </p:nvSpPr>
        <p:spPr>
          <a:xfrm>
            <a:off x="1259632" y="548680"/>
            <a:ext cx="4572000" cy="369332"/>
          </a:xfrm>
          <a:prstGeom prst="rect">
            <a:avLst/>
          </a:prstGeom>
        </p:spPr>
        <p:txBody>
          <a:bodyPr>
            <a:spAutoFit/>
          </a:bodyPr>
          <a:lstStyle/>
          <a:p>
            <a:pPr algn="ctr"/>
            <a:r>
              <a:rPr lang="es-CR" b="1" dirty="0"/>
              <a:t>Experimento científico</a:t>
            </a:r>
            <a:endParaRPr lang="es-CR" dirty="0"/>
          </a:p>
        </p:txBody>
      </p:sp>
      <p:pic>
        <p:nvPicPr>
          <p:cNvPr id="8" name="Imagen 7">
            <a:extLst>
              <a:ext uri="{FF2B5EF4-FFF2-40B4-BE49-F238E27FC236}">
                <a16:creationId xmlns:a16="http://schemas.microsoft.com/office/drawing/2014/main" id="{A4A67330-F25A-77EE-B2B3-4DC7145AD4B0}"/>
              </a:ext>
            </a:extLst>
          </p:cNvPr>
          <p:cNvPicPr>
            <a:picLocks noChangeAspect="1"/>
          </p:cNvPicPr>
          <p:nvPr/>
        </p:nvPicPr>
        <p:blipFill>
          <a:blip r:embed="rId3"/>
          <a:stretch>
            <a:fillRect/>
          </a:stretch>
        </p:blipFill>
        <p:spPr>
          <a:xfrm>
            <a:off x="506621" y="1153116"/>
            <a:ext cx="7449755" cy="1136283"/>
          </a:xfrm>
          <a:prstGeom prst="rect">
            <a:avLst/>
          </a:prstGeom>
        </p:spPr>
      </p:pic>
      <p:pic>
        <p:nvPicPr>
          <p:cNvPr id="10" name="Imagen 9">
            <a:extLst>
              <a:ext uri="{FF2B5EF4-FFF2-40B4-BE49-F238E27FC236}">
                <a16:creationId xmlns:a16="http://schemas.microsoft.com/office/drawing/2014/main" id="{0A75B23C-ADD9-B038-2EA6-B05BF2FB62C7}"/>
              </a:ext>
            </a:extLst>
          </p:cNvPr>
          <p:cNvPicPr>
            <a:picLocks noChangeAspect="1"/>
          </p:cNvPicPr>
          <p:nvPr/>
        </p:nvPicPr>
        <p:blipFill>
          <a:blip r:embed="rId4"/>
          <a:stretch>
            <a:fillRect/>
          </a:stretch>
        </p:blipFill>
        <p:spPr>
          <a:xfrm>
            <a:off x="648072" y="2420889"/>
            <a:ext cx="7449755" cy="4183432"/>
          </a:xfrm>
          <a:prstGeom prst="rect">
            <a:avLst/>
          </a:prstGeom>
        </p:spPr>
      </p:pic>
    </p:spTree>
    <p:extLst>
      <p:ext uri="{BB962C8B-B14F-4D97-AF65-F5344CB8AC3E}">
        <p14:creationId xmlns:p14="http://schemas.microsoft.com/office/powerpoint/2010/main" val="265350581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8CB49366-64D0-0A4D-8BDE-39308437A215}"/>
              </a:ext>
            </a:extLst>
          </p:cNvPr>
          <p:cNvPicPr>
            <a:picLocks noChangeAspect="1"/>
          </p:cNvPicPr>
          <p:nvPr/>
        </p:nvPicPr>
        <p:blipFill>
          <a:blip r:embed="rId2"/>
          <a:stretch>
            <a:fillRect/>
          </a:stretch>
        </p:blipFill>
        <p:spPr>
          <a:xfrm>
            <a:off x="7600756" y="260648"/>
            <a:ext cx="1298244" cy="936104"/>
          </a:xfrm>
          <a:prstGeom prst="rect">
            <a:avLst/>
          </a:prstGeom>
        </p:spPr>
      </p:pic>
      <p:sp>
        <p:nvSpPr>
          <p:cNvPr id="4" name="Rectángulo 3">
            <a:extLst>
              <a:ext uri="{FF2B5EF4-FFF2-40B4-BE49-F238E27FC236}">
                <a16:creationId xmlns:a16="http://schemas.microsoft.com/office/drawing/2014/main" id="{B20CE374-1BE2-7E21-1841-8C5F779CADAC}"/>
              </a:ext>
            </a:extLst>
          </p:cNvPr>
          <p:cNvSpPr/>
          <p:nvPr/>
        </p:nvSpPr>
        <p:spPr>
          <a:xfrm>
            <a:off x="1331640" y="692696"/>
            <a:ext cx="4572000" cy="369332"/>
          </a:xfrm>
          <a:prstGeom prst="rect">
            <a:avLst/>
          </a:prstGeom>
        </p:spPr>
        <p:txBody>
          <a:bodyPr>
            <a:spAutoFit/>
          </a:bodyPr>
          <a:lstStyle/>
          <a:p>
            <a:pPr algn="ctr"/>
            <a:r>
              <a:rPr lang="es-CR" b="1" dirty="0"/>
              <a:t>La observación</a:t>
            </a:r>
            <a:endParaRPr lang="es-CR" dirty="0"/>
          </a:p>
        </p:txBody>
      </p:sp>
      <p:pic>
        <p:nvPicPr>
          <p:cNvPr id="6" name="Imagen 5">
            <a:extLst>
              <a:ext uri="{FF2B5EF4-FFF2-40B4-BE49-F238E27FC236}">
                <a16:creationId xmlns:a16="http://schemas.microsoft.com/office/drawing/2014/main" id="{35B05E60-80DB-471F-1313-CD0EC4F5CF6C}"/>
              </a:ext>
            </a:extLst>
          </p:cNvPr>
          <p:cNvPicPr>
            <a:picLocks noChangeAspect="1"/>
          </p:cNvPicPr>
          <p:nvPr/>
        </p:nvPicPr>
        <p:blipFill>
          <a:blip r:embed="rId3"/>
          <a:stretch>
            <a:fillRect/>
          </a:stretch>
        </p:blipFill>
        <p:spPr>
          <a:xfrm>
            <a:off x="251520" y="1268688"/>
            <a:ext cx="8424936" cy="1368223"/>
          </a:xfrm>
          <a:prstGeom prst="rect">
            <a:avLst/>
          </a:prstGeom>
        </p:spPr>
      </p:pic>
      <p:pic>
        <p:nvPicPr>
          <p:cNvPr id="8" name="Imagen 7">
            <a:extLst>
              <a:ext uri="{FF2B5EF4-FFF2-40B4-BE49-F238E27FC236}">
                <a16:creationId xmlns:a16="http://schemas.microsoft.com/office/drawing/2014/main" id="{369A2BCC-95DD-7C30-B5F3-762D41A6664F}"/>
              </a:ext>
            </a:extLst>
          </p:cNvPr>
          <p:cNvPicPr>
            <a:picLocks noChangeAspect="1"/>
          </p:cNvPicPr>
          <p:nvPr/>
        </p:nvPicPr>
        <p:blipFill>
          <a:blip r:embed="rId4"/>
          <a:stretch>
            <a:fillRect/>
          </a:stretch>
        </p:blipFill>
        <p:spPr>
          <a:xfrm>
            <a:off x="251520" y="2861920"/>
            <a:ext cx="7164288" cy="3664022"/>
          </a:xfrm>
          <a:prstGeom prst="rect">
            <a:avLst/>
          </a:prstGeom>
        </p:spPr>
      </p:pic>
    </p:spTree>
    <p:extLst>
      <p:ext uri="{BB962C8B-B14F-4D97-AF65-F5344CB8AC3E}">
        <p14:creationId xmlns:p14="http://schemas.microsoft.com/office/powerpoint/2010/main" val="310704232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61F40E8D-D846-8A95-6C33-BEB51A3ED920}"/>
              </a:ext>
            </a:extLst>
          </p:cNvPr>
          <p:cNvPicPr>
            <a:picLocks noChangeAspect="1"/>
          </p:cNvPicPr>
          <p:nvPr/>
        </p:nvPicPr>
        <p:blipFill>
          <a:blip r:embed="rId2"/>
          <a:stretch>
            <a:fillRect/>
          </a:stretch>
        </p:blipFill>
        <p:spPr>
          <a:xfrm>
            <a:off x="539552" y="764704"/>
            <a:ext cx="8437105" cy="4368899"/>
          </a:xfrm>
          <a:prstGeom prst="rect">
            <a:avLst/>
          </a:prstGeom>
        </p:spPr>
      </p:pic>
    </p:spTree>
    <p:extLst>
      <p:ext uri="{BB962C8B-B14F-4D97-AF65-F5344CB8AC3E}">
        <p14:creationId xmlns:p14="http://schemas.microsoft.com/office/powerpoint/2010/main" val="356807854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176DDA7B-012C-A512-1842-7E9A4625F79C}"/>
              </a:ext>
            </a:extLst>
          </p:cNvPr>
          <p:cNvPicPr>
            <a:picLocks noChangeAspect="1"/>
          </p:cNvPicPr>
          <p:nvPr/>
        </p:nvPicPr>
        <p:blipFill>
          <a:blip r:embed="rId2"/>
          <a:stretch>
            <a:fillRect/>
          </a:stretch>
        </p:blipFill>
        <p:spPr>
          <a:xfrm>
            <a:off x="6732240" y="476672"/>
            <a:ext cx="2019771" cy="936104"/>
          </a:xfrm>
          <a:prstGeom prst="rect">
            <a:avLst/>
          </a:prstGeom>
        </p:spPr>
      </p:pic>
      <p:sp>
        <p:nvSpPr>
          <p:cNvPr id="4" name="Rectángulo 3">
            <a:extLst>
              <a:ext uri="{FF2B5EF4-FFF2-40B4-BE49-F238E27FC236}">
                <a16:creationId xmlns:a16="http://schemas.microsoft.com/office/drawing/2014/main" id="{166ADD8E-0741-BEAC-75D9-D0633B52382C}"/>
              </a:ext>
            </a:extLst>
          </p:cNvPr>
          <p:cNvSpPr/>
          <p:nvPr/>
        </p:nvSpPr>
        <p:spPr>
          <a:xfrm>
            <a:off x="1331640" y="692696"/>
            <a:ext cx="4572000" cy="369332"/>
          </a:xfrm>
          <a:prstGeom prst="rect">
            <a:avLst/>
          </a:prstGeom>
        </p:spPr>
        <p:txBody>
          <a:bodyPr>
            <a:spAutoFit/>
          </a:bodyPr>
          <a:lstStyle/>
          <a:p>
            <a:pPr algn="ctr"/>
            <a:r>
              <a:rPr lang="es-CR" b="1" dirty="0"/>
              <a:t>Registros</a:t>
            </a:r>
            <a:endParaRPr lang="es-CR" dirty="0"/>
          </a:p>
        </p:txBody>
      </p:sp>
      <p:pic>
        <p:nvPicPr>
          <p:cNvPr id="6" name="Imagen 5">
            <a:extLst>
              <a:ext uri="{FF2B5EF4-FFF2-40B4-BE49-F238E27FC236}">
                <a16:creationId xmlns:a16="http://schemas.microsoft.com/office/drawing/2014/main" id="{585B328D-7E78-9409-6E8A-34BABDBD00A7}"/>
              </a:ext>
            </a:extLst>
          </p:cNvPr>
          <p:cNvPicPr>
            <a:picLocks noChangeAspect="1"/>
          </p:cNvPicPr>
          <p:nvPr/>
        </p:nvPicPr>
        <p:blipFill>
          <a:blip r:embed="rId3"/>
          <a:stretch>
            <a:fillRect/>
          </a:stretch>
        </p:blipFill>
        <p:spPr>
          <a:xfrm>
            <a:off x="917848" y="1556792"/>
            <a:ext cx="7308304" cy="4933473"/>
          </a:xfrm>
          <a:prstGeom prst="rect">
            <a:avLst/>
          </a:prstGeom>
        </p:spPr>
      </p:pic>
    </p:spTree>
    <p:extLst>
      <p:ext uri="{BB962C8B-B14F-4D97-AF65-F5344CB8AC3E}">
        <p14:creationId xmlns:p14="http://schemas.microsoft.com/office/powerpoint/2010/main" val="213681514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a 4"/>
          <p:cNvGraphicFramePr>
            <a:graphicFrameLocks noGrp="1"/>
          </p:cNvGraphicFramePr>
          <p:nvPr/>
        </p:nvGraphicFramePr>
        <p:xfrm>
          <a:off x="755576" y="1412776"/>
          <a:ext cx="7827015" cy="3215345"/>
        </p:xfrm>
        <a:graphic>
          <a:graphicData uri="http://schemas.openxmlformats.org/drawingml/2006/table">
            <a:tbl>
              <a:tblPr>
                <a:tableStyleId>{5C22544A-7EE6-4342-B048-85BDC9FD1C3A}</a:tableStyleId>
              </a:tblPr>
              <a:tblGrid>
                <a:gridCol w="1565403">
                  <a:extLst>
                    <a:ext uri="{9D8B030D-6E8A-4147-A177-3AD203B41FA5}">
                      <a16:colId xmlns:a16="http://schemas.microsoft.com/office/drawing/2014/main" val="1190504284"/>
                    </a:ext>
                  </a:extLst>
                </a:gridCol>
                <a:gridCol w="1565403">
                  <a:extLst>
                    <a:ext uri="{9D8B030D-6E8A-4147-A177-3AD203B41FA5}">
                      <a16:colId xmlns:a16="http://schemas.microsoft.com/office/drawing/2014/main" val="3620393167"/>
                    </a:ext>
                  </a:extLst>
                </a:gridCol>
                <a:gridCol w="1565403">
                  <a:extLst>
                    <a:ext uri="{9D8B030D-6E8A-4147-A177-3AD203B41FA5}">
                      <a16:colId xmlns:a16="http://schemas.microsoft.com/office/drawing/2014/main" val="343217611"/>
                    </a:ext>
                  </a:extLst>
                </a:gridCol>
                <a:gridCol w="1565403">
                  <a:extLst>
                    <a:ext uri="{9D8B030D-6E8A-4147-A177-3AD203B41FA5}">
                      <a16:colId xmlns:a16="http://schemas.microsoft.com/office/drawing/2014/main" val="405390120"/>
                    </a:ext>
                  </a:extLst>
                </a:gridCol>
                <a:gridCol w="1565403">
                  <a:extLst>
                    <a:ext uri="{9D8B030D-6E8A-4147-A177-3AD203B41FA5}">
                      <a16:colId xmlns:a16="http://schemas.microsoft.com/office/drawing/2014/main" val="3711186266"/>
                    </a:ext>
                  </a:extLst>
                </a:gridCol>
              </a:tblGrid>
              <a:tr h="481227">
                <a:tc>
                  <a:txBody>
                    <a:bodyPr/>
                    <a:lstStyle/>
                    <a:p>
                      <a:pPr marL="347345" indent="-347345" algn="l" eaLnBrk="0" fontAlgn="base" hangingPunct="0">
                        <a:lnSpc>
                          <a:spcPct val="107000"/>
                        </a:lnSpc>
                        <a:spcAft>
                          <a:spcPts val="0"/>
                        </a:spcAft>
                      </a:pPr>
                      <a:r>
                        <a:rPr lang="es-CR" sz="1200" b="1" dirty="0">
                          <a:effectLst/>
                          <a:latin typeface="+mn-lt"/>
                          <a:ea typeface="Calibri" panose="020F0502020204030204" pitchFamily="34" charset="0"/>
                          <a:cs typeface="Times New Roman" panose="02020603050405020304" pitchFamily="18" charset="0"/>
                        </a:rPr>
                        <a:t>CARACTERÍSTICAS</a:t>
                      </a:r>
                    </a:p>
                  </a:txBody>
                  <a:tcPr anchor="ctr"/>
                </a:tc>
                <a:tc>
                  <a:txBody>
                    <a:bodyPr/>
                    <a:lstStyle/>
                    <a:p>
                      <a:pPr marL="347345" indent="-347345" eaLnBrk="0" fontAlgn="base" hangingPunct="0">
                        <a:lnSpc>
                          <a:spcPct val="107000"/>
                        </a:lnSpc>
                        <a:spcAft>
                          <a:spcPts val="0"/>
                        </a:spcAft>
                      </a:pPr>
                      <a:r>
                        <a:rPr lang="es-ES" sz="1200" b="1" kern="1200" dirty="0">
                          <a:effectLst/>
                          <a:latin typeface="+mn-lt"/>
                        </a:rPr>
                        <a:t>CORREO</a:t>
                      </a:r>
                      <a:endParaRPr lang="es-CR" sz="1200" b="1" dirty="0">
                        <a:effectLst/>
                        <a:latin typeface="+mn-lt"/>
                        <a:ea typeface="Calibri" panose="020F0502020204030204" pitchFamily="34" charset="0"/>
                        <a:cs typeface="Times New Roman" panose="02020603050405020304" pitchFamily="18" charset="0"/>
                      </a:endParaRPr>
                    </a:p>
                  </a:txBody>
                  <a:tcPr/>
                </a:tc>
                <a:tc>
                  <a:txBody>
                    <a:bodyPr/>
                    <a:lstStyle/>
                    <a:p>
                      <a:pPr marL="347345" indent="-347345" algn="ctr" eaLnBrk="0" fontAlgn="base" hangingPunct="0">
                        <a:lnSpc>
                          <a:spcPct val="107000"/>
                        </a:lnSpc>
                        <a:spcAft>
                          <a:spcPts val="0"/>
                        </a:spcAft>
                      </a:pPr>
                      <a:r>
                        <a:rPr lang="es-ES" sz="1200" b="1" kern="1200" dirty="0">
                          <a:effectLst/>
                          <a:latin typeface="+mn-lt"/>
                        </a:rPr>
                        <a:t>TELEFÓNICA</a:t>
                      </a:r>
                      <a:endParaRPr lang="es-CR" sz="1200" b="1" dirty="0">
                        <a:effectLst/>
                        <a:latin typeface="+mn-lt"/>
                        <a:ea typeface="Calibri" panose="020F0502020204030204" pitchFamily="34" charset="0"/>
                        <a:cs typeface="Times New Roman" panose="02020603050405020304" pitchFamily="18" charset="0"/>
                      </a:endParaRPr>
                    </a:p>
                  </a:txBody>
                  <a:tcPr/>
                </a:tc>
                <a:tc>
                  <a:txBody>
                    <a:bodyPr/>
                    <a:lstStyle/>
                    <a:p>
                      <a:pPr marL="347345" indent="-347345" algn="ctr" eaLnBrk="0" fontAlgn="base" hangingPunct="0">
                        <a:lnSpc>
                          <a:spcPct val="107000"/>
                        </a:lnSpc>
                        <a:spcAft>
                          <a:spcPts val="0"/>
                        </a:spcAft>
                      </a:pPr>
                      <a:r>
                        <a:rPr lang="es-ES" sz="1200" b="1" kern="1200" dirty="0">
                          <a:effectLst/>
                          <a:latin typeface="+mn-lt"/>
                        </a:rPr>
                        <a:t>PERSONAL</a:t>
                      </a:r>
                      <a:endParaRPr lang="es-CR" sz="1200" b="1" dirty="0">
                        <a:effectLst/>
                        <a:latin typeface="+mn-lt"/>
                        <a:ea typeface="Calibri" panose="020F0502020204030204" pitchFamily="34" charset="0"/>
                        <a:cs typeface="Times New Roman" panose="02020603050405020304" pitchFamily="18" charset="0"/>
                      </a:endParaRPr>
                    </a:p>
                  </a:txBody>
                  <a:tcPr/>
                </a:tc>
                <a:tc>
                  <a:txBody>
                    <a:bodyPr/>
                    <a:lstStyle/>
                    <a:p>
                      <a:pPr marL="347345" indent="-347345" eaLnBrk="0" fontAlgn="base" hangingPunct="0">
                        <a:lnSpc>
                          <a:spcPct val="107000"/>
                        </a:lnSpc>
                        <a:spcAft>
                          <a:spcPts val="0"/>
                        </a:spcAft>
                      </a:pPr>
                      <a:r>
                        <a:rPr lang="es-ES" sz="1200" b="1" kern="1200" dirty="0">
                          <a:effectLst/>
                          <a:latin typeface="+mn-lt"/>
                          <a:ea typeface="Calibri" panose="020F0502020204030204" pitchFamily="34" charset="0"/>
                          <a:cs typeface="Times New Roman" panose="02020603050405020304" pitchFamily="18" charset="0"/>
                        </a:rPr>
                        <a:t>AUTOADMINISTRADA</a:t>
                      </a:r>
                      <a:endParaRPr lang="es-CR" sz="1200" b="1" dirty="0">
                        <a:effectLst/>
                        <a:latin typeface="+mn-lt"/>
                        <a:ea typeface="Calibri" panose="020F0502020204030204" pitchFamily="34" charset="0"/>
                        <a:cs typeface="Times New Roman" panose="02020603050405020304" pitchFamily="18" charset="0"/>
                      </a:endParaRPr>
                    </a:p>
                  </a:txBody>
                  <a:tcPr/>
                </a:tc>
                <a:extLst>
                  <a:ext uri="{0D108BD9-81ED-4DB2-BD59-A6C34878D82A}">
                    <a16:rowId xmlns:a16="http://schemas.microsoft.com/office/drawing/2014/main" val="3564273557"/>
                  </a:ext>
                </a:extLst>
              </a:tr>
              <a:tr h="481227">
                <a:tc>
                  <a:txBody>
                    <a:bodyPr/>
                    <a:lstStyle/>
                    <a:p>
                      <a:pPr marL="347345" indent="-347345" algn="l" eaLnBrk="0" fontAlgn="base" hangingPunct="0">
                        <a:lnSpc>
                          <a:spcPct val="107000"/>
                        </a:lnSpc>
                        <a:spcAft>
                          <a:spcPts val="0"/>
                        </a:spcAft>
                      </a:pPr>
                      <a:r>
                        <a:rPr lang="es-ES" sz="1200" b="1" kern="1200" dirty="0">
                          <a:effectLst/>
                          <a:latin typeface="+mn-lt"/>
                        </a:rPr>
                        <a:t>COSTE</a:t>
                      </a:r>
                      <a:endParaRPr lang="es-CR" sz="1200" b="1" dirty="0">
                        <a:effectLst/>
                        <a:latin typeface="+mn-lt"/>
                        <a:ea typeface="Calibri" panose="020F0502020204030204" pitchFamily="34" charset="0"/>
                        <a:cs typeface="Times New Roman" panose="02020603050405020304" pitchFamily="18" charset="0"/>
                      </a:endParaRPr>
                    </a:p>
                  </a:txBody>
                  <a:tcPr anchor="ctr"/>
                </a:tc>
                <a:tc>
                  <a:txBody>
                    <a:bodyPr/>
                    <a:lstStyle/>
                    <a:p>
                      <a:pPr marL="347345" indent="-347345" algn="ctr" eaLnBrk="0" fontAlgn="base" hangingPunct="0">
                        <a:lnSpc>
                          <a:spcPct val="107000"/>
                        </a:lnSpc>
                        <a:spcAft>
                          <a:spcPts val="0"/>
                        </a:spcAft>
                      </a:pPr>
                      <a:r>
                        <a:rPr lang="es-ES" sz="1200" kern="1200">
                          <a:effectLst/>
                          <a:latin typeface="+mn-lt"/>
                        </a:rPr>
                        <a:t>Reducido</a:t>
                      </a:r>
                      <a:endParaRPr lang="es-CR" sz="1200">
                        <a:effectLst/>
                        <a:latin typeface="+mn-lt"/>
                        <a:ea typeface="Calibri" panose="020F0502020204030204" pitchFamily="34" charset="0"/>
                        <a:cs typeface="Times New Roman" panose="02020603050405020304" pitchFamily="18" charset="0"/>
                      </a:endParaRPr>
                    </a:p>
                  </a:txBody>
                  <a:tcPr anchor="ctr"/>
                </a:tc>
                <a:tc>
                  <a:txBody>
                    <a:bodyPr/>
                    <a:lstStyle/>
                    <a:p>
                      <a:pPr marL="347345" indent="-347345" algn="ctr" eaLnBrk="0" fontAlgn="base" hangingPunct="0">
                        <a:lnSpc>
                          <a:spcPct val="107000"/>
                        </a:lnSpc>
                        <a:spcAft>
                          <a:spcPts val="0"/>
                        </a:spcAft>
                      </a:pPr>
                      <a:r>
                        <a:rPr lang="es-ES" sz="1200" kern="1200">
                          <a:effectLst/>
                          <a:latin typeface="+mn-lt"/>
                        </a:rPr>
                        <a:t>Intermedio</a:t>
                      </a:r>
                      <a:endParaRPr lang="es-CR" sz="1200">
                        <a:effectLst/>
                        <a:latin typeface="+mn-lt"/>
                        <a:ea typeface="Calibri" panose="020F0502020204030204" pitchFamily="34" charset="0"/>
                        <a:cs typeface="Times New Roman" panose="02020603050405020304" pitchFamily="18" charset="0"/>
                      </a:endParaRPr>
                    </a:p>
                  </a:txBody>
                  <a:tcPr anchor="ctr"/>
                </a:tc>
                <a:tc>
                  <a:txBody>
                    <a:bodyPr/>
                    <a:lstStyle/>
                    <a:p>
                      <a:pPr marL="347345" indent="-347345" algn="ctr" eaLnBrk="0" fontAlgn="base" hangingPunct="0">
                        <a:lnSpc>
                          <a:spcPct val="107000"/>
                        </a:lnSpc>
                        <a:spcAft>
                          <a:spcPts val="0"/>
                        </a:spcAft>
                      </a:pPr>
                      <a:r>
                        <a:rPr lang="es-ES" sz="1200" kern="1200">
                          <a:effectLst/>
                          <a:latin typeface="+mn-lt"/>
                        </a:rPr>
                        <a:t>Elevado</a:t>
                      </a:r>
                      <a:endParaRPr lang="es-CR" sz="1200">
                        <a:effectLst/>
                        <a:latin typeface="+mn-lt"/>
                        <a:ea typeface="Calibri" panose="020F0502020204030204" pitchFamily="34" charset="0"/>
                        <a:cs typeface="Times New Roman" panose="02020603050405020304" pitchFamily="18" charset="0"/>
                      </a:endParaRPr>
                    </a:p>
                  </a:txBody>
                  <a:tcPr anchor="ctr"/>
                </a:tc>
                <a:tc>
                  <a:txBody>
                    <a:bodyPr/>
                    <a:lstStyle/>
                    <a:p>
                      <a:pPr marL="347345" indent="-347345" algn="ctr" eaLnBrk="0" fontAlgn="base" hangingPunct="0">
                        <a:lnSpc>
                          <a:spcPct val="107000"/>
                        </a:lnSpc>
                        <a:spcAft>
                          <a:spcPts val="0"/>
                        </a:spcAft>
                      </a:pPr>
                      <a:r>
                        <a:rPr lang="es-ES" sz="1200" kern="1200" dirty="0">
                          <a:effectLst/>
                          <a:latin typeface="+mn-lt"/>
                        </a:rPr>
                        <a:t>Reducido</a:t>
                      </a:r>
                      <a:endParaRPr lang="es-CR" sz="1200" dirty="0">
                        <a:effectLst/>
                        <a:latin typeface="+mn-lt"/>
                        <a:ea typeface="Calibri" panose="020F0502020204030204" pitchFamily="34" charset="0"/>
                        <a:cs typeface="Times New Roman" panose="02020603050405020304" pitchFamily="18" charset="0"/>
                      </a:endParaRPr>
                    </a:p>
                  </a:txBody>
                  <a:tcPr anchor="ctr"/>
                </a:tc>
                <a:extLst>
                  <a:ext uri="{0D108BD9-81ED-4DB2-BD59-A6C34878D82A}">
                    <a16:rowId xmlns:a16="http://schemas.microsoft.com/office/drawing/2014/main" val="1656083467"/>
                  </a:ext>
                </a:extLst>
              </a:tr>
              <a:tr h="481227">
                <a:tc>
                  <a:txBody>
                    <a:bodyPr/>
                    <a:lstStyle/>
                    <a:p>
                      <a:pPr marL="347345" indent="-347345" algn="l" eaLnBrk="0" fontAlgn="base" hangingPunct="0">
                        <a:lnSpc>
                          <a:spcPct val="107000"/>
                        </a:lnSpc>
                        <a:spcAft>
                          <a:spcPts val="0"/>
                        </a:spcAft>
                      </a:pPr>
                      <a:r>
                        <a:rPr lang="es-ES" sz="1200" b="1" kern="1200">
                          <a:effectLst/>
                          <a:latin typeface="+mn-lt"/>
                        </a:rPr>
                        <a:t>FLEXIBILIDAD</a:t>
                      </a:r>
                      <a:endParaRPr lang="es-CR" sz="1200" b="1">
                        <a:effectLst/>
                        <a:latin typeface="+mn-lt"/>
                        <a:ea typeface="Calibri" panose="020F0502020204030204" pitchFamily="34" charset="0"/>
                        <a:cs typeface="Times New Roman" panose="02020603050405020304" pitchFamily="18" charset="0"/>
                      </a:endParaRPr>
                    </a:p>
                  </a:txBody>
                  <a:tcPr anchor="ctr"/>
                </a:tc>
                <a:tc>
                  <a:txBody>
                    <a:bodyPr/>
                    <a:lstStyle/>
                    <a:p>
                      <a:pPr marL="347345" indent="-347345" algn="ctr" eaLnBrk="0" fontAlgn="base" hangingPunct="0">
                        <a:lnSpc>
                          <a:spcPct val="107000"/>
                        </a:lnSpc>
                        <a:spcAft>
                          <a:spcPts val="0"/>
                        </a:spcAft>
                      </a:pPr>
                      <a:r>
                        <a:rPr lang="es-ES" sz="1200" kern="1200">
                          <a:effectLst/>
                          <a:latin typeface="+mn-lt"/>
                        </a:rPr>
                        <a:t>Inflexible</a:t>
                      </a:r>
                      <a:endParaRPr lang="es-CR" sz="1200">
                        <a:effectLst/>
                        <a:latin typeface="+mn-lt"/>
                        <a:ea typeface="Calibri" panose="020F0502020204030204" pitchFamily="34" charset="0"/>
                        <a:cs typeface="Times New Roman" panose="02020603050405020304" pitchFamily="18" charset="0"/>
                      </a:endParaRPr>
                    </a:p>
                  </a:txBody>
                  <a:tcPr anchor="ctr"/>
                </a:tc>
                <a:tc>
                  <a:txBody>
                    <a:bodyPr/>
                    <a:lstStyle/>
                    <a:p>
                      <a:pPr marL="347345" indent="-347345" algn="ctr" eaLnBrk="0" fontAlgn="base" hangingPunct="0">
                        <a:lnSpc>
                          <a:spcPct val="107000"/>
                        </a:lnSpc>
                        <a:spcAft>
                          <a:spcPts val="0"/>
                        </a:spcAft>
                      </a:pPr>
                      <a:r>
                        <a:rPr lang="es-ES" sz="1200" kern="1200">
                          <a:effectLst/>
                          <a:latin typeface="+mn-lt"/>
                        </a:rPr>
                        <a:t>Flexible</a:t>
                      </a:r>
                      <a:endParaRPr lang="es-CR" sz="1200">
                        <a:effectLst/>
                        <a:latin typeface="+mn-lt"/>
                        <a:ea typeface="Calibri" panose="020F0502020204030204" pitchFamily="34" charset="0"/>
                        <a:cs typeface="Times New Roman" panose="02020603050405020304" pitchFamily="18" charset="0"/>
                      </a:endParaRPr>
                    </a:p>
                  </a:txBody>
                  <a:tcPr anchor="ctr"/>
                </a:tc>
                <a:tc>
                  <a:txBody>
                    <a:bodyPr/>
                    <a:lstStyle/>
                    <a:p>
                      <a:pPr marL="347345" indent="-347345" algn="ctr" eaLnBrk="0" fontAlgn="base" hangingPunct="0">
                        <a:lnSpc>
                          <a:spcPct val="107000"/>
                        </a:lnSpc>
                        <a:spcAft>
                          <a:spcPts val="0"/>
                        </a:spcAft>
                      </a:pPr>
                      <a:r>
                        <a:rPr lang="es-ES" sz="1200" kern="1200">
                          <a:effectLst/>
                          <a:latin typeface="+mn-lt"/>
                        </a:rPr>
                        <a:t>Flexible</a:t>
                      </a:r>
                      <a:endParaRPr lang="es-CR" sz="1200">
                        <a:effectLst/>
                        <a:latin typeface="+mn-lt"/>
                        <a:ea typeface="Calibri" panose="020F0502020204030204" pitchFamily="34" charset="0"/>
                        <a:cs typeface="Times New Roman" panose="02020603050405020304" pitchFamily="18" charset="0"/>
                      </a:endParaRPr>
                    </a:p>
                  </a:txBody>
                  <a:tcPr anchor="ctr"/>
                </a:tc>
                <a:tc>
                  <a:txBody>
                    <a:bodyPr/>
                    <a:lstStyle/>
                    <a:p>
                      <a:pPr marL="347345" indent="-347345" algn="ctr" eaLnBrk="0" fontAlgn="base" hangingPunct="0">
                        <a:lnSpc>
                          <a:spcPct val="107000"/>
                        </a:lnSpc>
                        <a:spcAft>
                          <a:spcPts val="0"/>
                        </a:spcAft>
                      </a:pPr>
                      <a:r>
                        <a:rPr lang="es-ES" sz="1200" kern="1200">
                          <a:effectLst/>
                          <a:latin typeface="+mn-lt"/>
                        </a:rPr>
                        <a:t>Inflexible</a:t>
                      </a:r>
                      <a:endParaRPr lang="es-CR" sz="1200">
                        <a:effectLst/>
                        <a:latin typeface="+mn-lt"/>
                        <a:ea typeface="Calibri" panose="020F0502020204030204" pitchFamily="34" charset="0"/>
                        <a:cs typeface="Times New Roman" panose="02020603050405020304" pitchFamily="18" charset="0"/>
                      </a:endParaRPr>
                    </a:p>
                  </a:txBody>
                  <a:tcPr anchor="ctr"/>
                </a:tc>
                <a:extLst>
                  <a:ext uri="{0D108BD9-81ED-4DB2-BD59-A6C34878D82A}">
                    <a16:rowId xmlns:a16="http://schemas.microsoft.com/office/drawing/2014/main" val="3087073998"/>
                  </a:ext>
                </a:extLst>
              </a:tr>
              <a:tr h="481227">
                <a:tc>
                  <a:txBody>
                    <a:bodyPr/>
                    <a:lstStyle/>
                    <a:p>
                      <a:pPr marL="347345" indent="-347345" algn="l" eaLnBrk="0" fontAlgn="base" hangingPunct="0">
                        <a:lnSpc>
                          <a:spcPct val="107000"/>
                        </a:lnSpc>
                        <a:spcAft>
                          <a:spcPts val="0"/>
                        </a:spcAft>
                      </a:pPr>
                      <a:r>
                        <a:rPr lang="es-ES" sz="1200" b="1" kern="1200">
                          <a:effectLst/>
                          <a:latin typeface="+mn-lt"/>
                        </a:rPr>
                        <a:t>CUESTIONARIO</a:t>
                      </a:r>
                      <a:endParaRPr lang="es-CR" sz="1200" b="1">
                        <a:effectLst/>
                        <a:latin typeface="+mn-lt"/>
                        <a:ea typeface="Calibri" panose="020F0502020204030204" pitchFamily="34" charset="0"/>
                        <a:cs typeface="Times New Roman" panose="02020603050405020304" pitchFamily="18" charset="0"/>
                      </a:endParaRPr>
                    </a:p>
                  </a:txBody>
                  <a:tcPr anchor="ctr"/>
                </a:tc>
                <a:tc>
                  <a:txBody>
                    <a:bodyPr/>
                    <a:lstStyle/>
                    <a:p>
                      <a:pPr marL="347345" indent="-347345" algn="ctr" eaLnBrk="0" fontAlgn="base" hangingPunct="0">
                        <a:lnSpc>
                          <a:spcPct val="107000"/>
                        </a:lnSpc>
                        <a:spcAft>
                          <a:spcPts val="0"/>
                        </a:spcAft>
                      </a:pPr>
                      <a:r>
                        <a:rPr lang="es-ES" sz="1200" kern="1200">
                          <a:effectLst/>
                          <a:latin typeface="+mn-lt"/>
                        </a:rPr>
                        <a:t>Breve</a:t>
                      </a:r>
                      <a:endParaRPr lang="es-CR" sz="1200">
                        <a:effectLst/>
                        <a:latin typeface="+mn-lt"/>
                        <a:ea typeface="Calibri" panose="020F0502020204030204" pitchFamily="34" charset="0"/>
                        <a:cs typeface="Times New Roman" panose="02020603050405020304" pitchFamily="18" charset="0"/>
                      </a:endParaRPr>
                    </a:p>
                  </a:txBody>
                  <a:tcPr anchor="ctr"/>
                </a:tc>
                <a:tc>
                  <a:txBody>
                    <a:bodyPr/>
                    <a:lstStyle/>
                    <a:p>
                      <a:pPr marL="347345" indent="-347345" algn="ctr" eaLnBrk="0" fontAlgn="base" hangingPunct="0">
                        <a:lnSpc>
                          <a:spcPct val="107000"/>
                        </a:lnSpc>
                        <a:spcAft>
                          <a:spcPts val="0"/>
                        </a:spcAft>
                      </a:pPr>
                      <a:r>
                        <a:rPr lang="es-ES" sz="1200" kern="1200">
                          <a:effectLst/>
                          <a:latin typeface="+mn-lt"/>
                        </a:rPr>
                        <a:t>Breve</a:t>
                      </a:r>
                      <a:endParaRPr lang="es-CR" sz="1200">
                        <a:effectLst/>
                        <a:latin typeface="+mn-lt"/>
                        <a:ea typeface="Calibri" panose="020F0502020204030204" pitchFamily="34" charset="0"/>
                        <a:cs typeface="Times New Roman" panose="02020603050405020304" pitchFamily="18" charset="0"/>
                      </a:endParaRPr>
                    </a:p>
                  </a:txBody>
                  <a:tcPr anchor="ctr"/>
                </a:tc>
                <a:tc>
                  <a:txBody>
                    <a:bodyPr/>
                    <a:lstStyle/>
                    <a:p>
                      <a:pPr marL="347345" indent="-347345" algn="ctr" eaLnBrk="0" fontAlgn="base" hangingPunct="0">
                        <a:lnSpc>
                          <a:spcPct val="107000"/>
                        </a:lnSpc>
                        <a:spcAft>
                          <a:spcPts val="0"/>
                        </a:spcAft>
                      </a:pPr>
                      <a:r>
                        <a:rPr lang="es-ES" sz="1200" kern="1200">
                          <a:effectLst/>
                          <a:latin typeface="+mn-lt"/>
                        </a:rPr>
                        <a:t>Amplio</a:t>
                      </a:r>
                      <a:endParaRPr lang="es-CR" sz="1200">
                        <a:effectLst/>
                        <a:latin typeface="+mn-lt"/>
                        <a:ea typeface="Calibri" panose="020F0502020204030204" pitchFamily="34" charset="0"/>
                        <a:cs typeface="Times New Roman" panose="02020603050405020304" pitchFamily="18" charset="0"/>
                      </a:endParaRPr>
                    </a:p>
                  </a:txBody>
                  <a:tcPr anchor="ctr"/>
                </a:tc>
                <a:tc>
                  <a:txBody>
                    <a:bodyPr/>
                    <a:lstStyle/>
                    <a:p>
                      <a:pPr marL="347345" indent="-347345" algn="ctr" eaLnBrk="0" fontAlgn="base" hangingPunct="0">
                        <a:lnSpc>
                          <a:spcPct val="107000"/>
                        </a:lnSpc>
                        <a:spcAft>
                          <a:spcPts val="0"/>
                        </a:spcAft>
                      </a:pPr>
                      <a:r>
                        <a:rPr lang="es-ES" sz="1200" kern="1200" dirty="0">
                          <a:effectLst/>
                          <a:latin typeface="+mn-lt"/>
                          <a:ea typeface="Calibri" panose="020F0502020204030204" pitchFamily="34" charset="0"/>
                          <a:cs typeface="Times New Roman" panose="02020603050405020304" pitchFamily="18" charset="0"/>
                        </a:rPr>
                        <a:t>Amplio</a:t>
                      </a:r>
                      <a:endParaRPr lang="es-CR" sz="1200" dirty="0">
                        <a:effectLst/>
                        <a:latin typeface="+mn-lt"/>
                        <a:ea typeface="Calibri" panose="020F0502020204030204" pitchFamily="34" charset="0"/>
                        <a:cs typeface="Times New Roman" panose="02020603050405020304" pitchFamily="18" charset="0"/>
                      </a:endParaRPr>
                    </a:p>
                  </a:txBody>
                  <a:tcPr anchor="ctr"/>
                </a:tc>
                <a:extLst>
                  <a:ext uri="{0D108BD9-81ED-4DB2-BD59-A6C34878D82A}">
                    <a16:rowId xmlns:a16="http://schemas.microsoft.com/office/drawing/2014/main" val="2076873041"/>
                  </a:ext>
                </a:extLst>
              </a:tr>
              <a:tr h="481227">
                <a:tc>
                  <a:txBody>
                    <a:bodyPr/>
                    <a:lstStyle/>
                    <a:p>
                      <a:pPr marL="347345" indent="-347345" algn="l" eaLnBrk="0" fontAlgn="base" hangingPunct="0">
                        <a:lnSpc>
                          <a:spcPct val="107000"/>
                        </a:lnSpc>
                        <a:spcAft>
                          <a:spcPts val="0"/>
                        </a:spcAft>
                      </a:pPr>
                      <a:r>
                        <a:rPr lang="es-ES" sz="1200" b="1" kern="1200">
                          <a:effectLst/>
                          <a:latin typeface="+mn-lt"/>
                        </a:rPr>
                        <a:t>EJECUCIÓN</a:t>
                      </a:r>
                      <a:endParaRPr lang="es-CR" sz="1200" b="1">
                        <a:effectLst/>
                        <a:latin typeface="+mn-lt"/>
                        <a:ea typeface="Calibri" panose="020F0502020204030204" pitchFamily="34" charset="0"/>
                        <a:cs typeface="Times New Roman" panose="02020603050405020304" pitchFamily="18" charset="0"/>
                      </a:endParaRPr>
                    </a:p>
                  </a:txBody>
                  <a:tcPr anchor="ctr"/>
                </a:tc>
                <a:tc>
                  <a:txBody>
                    <a:bodyPr/>
                    <a:lstStyle/>
                    <a:p>
                      <a:pPr marL="347345" indent="-347345" algn="ctr" eaLnBrk="0" fontAlgn="base" hangingPunct="0">
                        <a:lnSpc>
                          <a:spcPct val="107000"/>
                        </a:lnSpc>
                        <a:spcAft>
                          <a:spcPts val="0"/>
                        </a:spcAft>
                      </a:pPr>
                      <a:r>
                        <a:rPr lang="es-ES" sz="1200" kern="1200">
                          <a:effectLst/>
                          <a:latin typeface="+mn-lt"/>
                        </a:rPr>
                        <a:t>Lenta</a:t>
                      </a:r>
                      <a:endParaRPr lang="es-CR" sz="1200">
                        <a:effectLst/>
                        <a:latin typeface="+mn-lt"/>
                        <a:ea typeface="Calibri" panose="020F0502020204030204" pitchFamily="34" charset="0"/>
                        <a:cs typeface="Times New Roman" panose="02020603050405020304" pitchFamily="18" charset="0"/>
                      </a:endParaRPr>
                    </a:p>
                  </a:txBody>
                  <a:tcPr anchor="ctr"/>
                </a:tc>
                <a:tc>
                  <a:txBody>
                    <a:bodyPr/>
                    <a:lstStyle/>
                    <a:p>
                      <a:pPr marL="347345" indent="-347345" algn="ctr" eaLnBrk="0" fontAlgn="base" hangingPunct="0">
                        <a:lnSpc>
                          <a:spcPct val="107000"/>
                        </a:lnSpc>
                        <a:spcAft>
                          <a:spcPts val="0"/>
                        </a:spcAft>
                      </a:pPr>
                      <a:r>
                        <a:rPr lang="es-ES" sz="1200" kern="1200">
                          <a:effectLst/>
                          <a:latin typeface="+mn-lt"/>
                        </a:rPr>
                        <a:t>Rápida</a:t>
                      </a:r>
                      <a:endParaRPr lang="es-CR" sz="1200">
                        <a:effectLst/>
                        <a:latin typeface="+mn-lt"/>
                        <a:ea typeface="Calibri" panose="020F0502020204030204" pitchFamily="34" charset="0"/>
                        <a:cs typeface="Times New Roman" panose="02020603050405020304" pitchFamily="18" charset="0"/>
                      </a:endParaRPr>
                    </a:p>
                  </a:txBody>
                  <a:tcPr anchor="ctr"/>
                </a:tc>
                <a:tc>
                  <a:txBody>
                    <a:bodyPr/>
                    <a:lstStyle/>
                    <a:p>
                      <a:pPr marL="347345" indent="-347345" algn="ctr" eaLnBrk="0" fontAlgn="base" hangingPunct="0">
                        <a:lnSpc>
                          <a:spcPct val="107000"/>
                        </a:lnSpc>
                        <a:spcAft>
                          <a:spcPts val="0"/>
                        </a:spcAft>
                      </a:pPr>
                      <a:r>
                        <a:rPr lang="es-ES" sz="1200" kern="1200">
                          <a:effectLst/>
                          <a:latin typeface="+mn-lt"/>
                        </a:rPr>
                        <a:t>Lenta</a:t>
                      </a:r>
                      <a:endParaRPr lang="es-CR" sz="1200">
                        <a:effectLst/>
                        <a:latin typeface="+mn-lt"/>
                        <a:ea typeface="Calibri" panose="020F0502020204030204" pitchFamily="34" charset="0"/>
                        <a:cs typeface="Times New Roman" panose="02020603050405020304" pitchFamily="18" charset="0"/>
                      </a:endParaRPr>
                    </a:p>
                  </a:txBody>
                  <a:tcPr anchor="ctr"/>
                </a:tc>
                <a:tc>
                  <a:txBody>
                    <a:bodyPr/>
                    <a:lstStyle/>
                    <a:p>
                      <a:pPr marL="347345" indent="-347345" algn="ctr" eaLnBrk="0" fontAlgn="base" hangingPunct="0">
                        <a:lnSpc>
                          <a:spcPct val="107000"/>
                        </a:lnSpc>
                        <a:spcAft>
                          <a:spcPts val="0"/>
                        </a:spcAft>
                      </a:pPr>
                      <a:r>
                        <a:rPr lang="es-ES" sz="1200" kern="1200" dirty="0">
                          <a:effectLst/>
                          <a:latin typeface="+mn-lt"/>
                          <a:ea typeface="Calibri" panose="020F0502020204030204" pitchFamily="34" charset="0"/>
                          <a:cs typeface="Times New Roman" panose="02020603050405020304" pitchFamily="18" charset="0"/>
                        </a:rPr>
                        <a:t>Rápida</a:t>
                      </a:r>
                      <a:endParaRPr lang="es-CR" sz="1200" dirty="0">
                        <a:effectLst/>
                        <a:latin typeface="+mn-lt"/>
                        <a:ea typeface="Calibri" panose="020F0502020204030204" pitchFamily="34" charset="0"/>
                        <a:cs typeface="Times New Roman" panose="02020603050405020304" pitchFamily="18" charset="0"/>
                      </a:endParaRPr>
                    </a:p>
                  </a:txBody>
                  <a:tcPr anchor="ctr"/>
                </a:tc>
                <a:extLst>
                  <a:ext uri="{0D108BD9-81ED-4DB2-BD59-A6C34878D82A}">
                    <a16:rowId xmlns:a16="http://schemas.microsoft.com/office/drawing/2014/main" val="1641026561"/>
                  </a:ext>
                </a:extLst>
              </a:tr>
              <a:tr h="809210">
                <a:tc>
                  <a:txBody>
                    <a:bodyPr/>
                    <a:lstStyle/>
                    <a:p>
                      <a:pPr algn="l" eaLnBrk="0" fontAlgn="base" hangingPunct="0">
                        <a:lnSpc>
                          <a:spcPct val="107000"/>
                        </a:lnSpc>
                        <a:spcAft>
                          <a:spcPts val="0"/>
                        </a:spcAft>
                      </a:pPr>
                      <a:r>
                        <a:rPr lang="es-ES" sz="1200" b="1" kern="1200">
                          <a:effectLst/>
                          <a:latin typeface="+mn-lt"/>
                        </a:rPr>
                        <a:t>INFLUENCIA</a:t>
                      </a:r>
                      <a:endParaRPr lang="es-CR" sz="1200" b="1">
                        <a:effectLst/>
                        <a:latin typeface="+mn-lt"/>
                      </a:endParaRPr>
                    </a:p>
                    <a:p>
                      <a:pPr algn="l" eaLnBrk="0" fontAlgn="base" hangingPunct="0">
                        <a:lnSpc>
                          <a:spcPct val="107000"/>
                        </a:lnSpc>
                        <a:spcAft>
                          <a:spcPts val="0"/>
                        </a:spcAft>
                      </a:pPr>
                      <a:r>
                        <a:rPr lang="es-ES" sz="1200" b="1" kern="1200">
                          <a:effectLst/>
                          <a:latin typeface="+mn-lt"/>
                        </a:rPr>
                        <a:t>DEL ENCUESTADOR</a:t>
                      </a:r>
                      <a:endParaRPr lang="es-CR" sz="1200" b="1">
                        <a:effectLst/>
                        <a:latin typeface="+mn-lt"/>
                        <a:ea typeface="Calibri" panose="020F0502020204030204" pitchFamily="34" charset="0"/>
                        <a:cs typeface="Times New Roman" panose="02020603050405020304" pitchFamily="18" charset="0"/>
                      </a:endParaRPr>
                    </a:p>
                  </a:txBody>
                  <a:tcPr anchor="ctr"/>
                </a:tc>
                <a:tc>
                  <a:txBody>
                    <a:bodyPr/>
                    <a:lstStyle/>
                    <a:p>
                      <a:pPr marL="347345" indent="-347345" algn="ctr" eaLnBrk="0" fontAlgn="base" hangingPunct="0">
                        <a:lnSpc>
                          <a:spcPct val="107000"/>
                        </a:lnSpc>
                        <a:spcAft>
                          <a:spcPts val="0"/>
                        </a:spcAft>
                      </a:pPr>
                      <a:r>
                        <a:rPr lang="es-ES" sz="1200" kern="1200">
                          <a:effectLst/>
                          <a:latin typeface="+mn-lt"/>
                        </a:rPr>
                        <a:t>No</a:t>
                      </a:r>
                      <a:endParaRPr lang="es-CR" sz="1200">
                        <a:effectLst/>
                        <a:latin typeface="+mn-lt"/>
                        <a:ea typeface="Calibri" panose="020F0502020204030204" pitchFamily="34" charset="0"/>
                        <a:cs typeface="Times New Roman" panose="02020603050405020304" pitchFamily="18" charset="0"/>
                      </a:endParaRPr>
                    </a:p>
                  </a:txBody>
                  <a:tcPr anchor="ctr"/>
                </a:tc>
                <a:tc>
                  <a:txBody>
                    <a:bodyPr/>
                    <a:lstStyle/>
                    <a:p>
                      <a:pPr marL="347345" indent="-347345" algn="ctr" eaLnBrk="0" fontAlgn="base" hangingPunct="0">
                        <a:lnSpc>
                          <a:spcPct val="107000"/>
                        </a:lnSpc>
                        <a:spcAft>
                          <a:spcPts val="0"/>
                        </a:spcAft>
                      </a:pPr>
                      <a:r>
                        <a:rPr lang="es-ES" sz="1200" kern="1200">
                          <a:effectLst/>
                          <a:latin typeface="+mn-lt"/>
                        </a:rPr>
                        <a:t>Sí</a:t>
                      </a:r>
                      <a:endParaRPr lang="es-CR" sz="1200">
                        <a:effectLst/>
                        <a:latin typeface="+mn-lt"/>
                        <a:ea typeface="Calibri" panose="020F0502020204030204" pitchFamily="34" charset="0"/>
                        <a:cs typeface="Times New Roman" panose="02020603050405020304" pitchFamily="18" charset="0"/>
                      </a:endParaRPr>
                    </a:p>
                  </a:txBody>
                  <a:tcPr anchor="ctr"/>
                </a:tc>
                <a:tc>
                  <a:txBody>
                    <a:bodyPr/>
                    <a:lstStyle/>
                    <a:p>
                      <a:pPr marL="347345" indent="-347345" algn="ctr" eaLnBrk="0" fontAlgn="base" hangingPunct="0">
                        <a:lnSpc>
                          <a:spcPct val="107000"/>
                        </a:lnSpc>
                        <a:spcAft>
                          <a:spcPts val="0"/>
                        </a:spcAft>
                      </a:pPr>
                      <a:r>
                        <a:rPr lang="es-ES" sz="1200" kern="1200">
                          <a:effectLst/>
                          <a:latin typeface="+mn-lt"/>
                        </a:rPr>
                        <a:t>Sí</a:t>
                      </a:r>
                      <a:endParaRPr lang="es-CR" sz="1200">
                        <a:effectLst/>
                        <a:latin typeface="+mn-lt"/>
                        <a:ea typeface="Calibri" panose="020F0502020204030204" pitchFamily="34" charset="0"/>
                        <a:cs typeface="Times New Roman" panose="02020603050405020304" pitchFamily="18" charset="0"/>
                      </a:endParaRPr>
                    </a:p>
                  </a:txBody>
                  <a:tcPr anchor="ctr"/>
                </a:tc>
                <a:tc>
                  <a:txBody>
                    <a:bodyPr/>
                    <a:lstStyle/>
                    <a:p>
                      <a:pPr marL="347345" indent="-347345" algn="ctr" eaLnBrk="0" fontAlgn="base" hangingPunct="0">
                        <a:lnSpc>
                          <a:spcPct val="107000"/>
                        </a:lnSpc>
                        <a:spcAft>
                          <a:spcPts val="0"/>
                        </a:spcAft>
                      </a:pPr>
                      <a:r>
                        <a:rPr lang="es-ES" sz="1200" kern="1200" dirty="0">
                          <a:effectLst/>
                          <a:latin typeface="+mn-lt"/>
                        </a:rPr>
                        <a:t>No</a:t>
                      </a:r>
                      <a:endParaRPr lang="es-CR" sz="1200" dirty="0">
                        <a:effectLst/>
                        <a:latin typeface="+mn-lt"/>
                        <a:ea typeface="Calibri" panose="020F0502020204030204" pitchFamily="34" charset="0"/>
                        <a:cs typeface="Times New Roman" panose="02020603050405020304" pitchFamily="18" charset="0"/>
                      </a:endParaRPr>
                    </a:p>
                  </a:txBody>
                  <a:tcPr anchor="ctr"/>
                </a:tc>
                <a:extLst>
                  <a:ext uri="{0D108BD9-81ED-4DB2-BD59-A6C34878D82A}">
                    <a16:rowId xmlns:a16="http://schemas.microsoft.com/office/drawing/2014/main" val="2977319911"/>
                  </a:ext>
                </a:extLst>
              </a:tr>
            </a:tbl>
          </a:graphicData>
        </a:graphic>
      </p:graphicFrame>
    </p:spTree>
    <p:extLst>
      <p:ext uri="{BB962C8B-B14F-4D97-AF65-F5344CB8AC3E}">
        <p14:creationId xmlns:p14="http://schemas.microsoft.com/office/powerpoint/2010/main" val="2079039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stretch>
            <a:fillRect/>
          </a:stretch>
        </p:blipFill>
        <p:spPr>
          <a:xfrm>
            <a:off x="539552" y="692696"/>
            <a:ext cx="7805726" cy="3672408"/>
          </a:xfrm>
          <a:prstGeom prst="rect">
            <a:avLst/>
          </a:prstGeom>
        </p:spPr>
      </p:pic>
      <p:pic>
        <p:nvPicPr>
          <p:cNvPr id="4" name="Picture 3"/>
          <p:cNvPicPr>
            <a:picLocks noChangeAspect="1"/>
          </p:cNvPicPr>
          <p:nvPr/>
        </p:nvPicPr>
        <p:blipFill>
          <a:blip r:embed="rId3" cstate="print"/>
          <a:stretch>
            <a:fillRect/>
          </a:stretch>
        </p:blipFill>
        <p:spPr>
          <a:xfrm>
            <a:off x="4067944" y="6374738"/>
            <a:ext cx="4851809" cy="281848"/>
          </a:xfrm>
          <a:prstGeom prst="rect">
            <a:avLst/>
          </a:prstGeom>
          <a:effectLst>
            <a:glow rad="228600">
              <a:schemeClr val="accent3">
                <a:satMod val="175000"/>
                <a:alpha val="40000"/>
              </a:schemeClr>
            </a:glow>
          </a:effectLst>
        </p:spPr>
      </p:pic>
    </p:spTree>
    <p:extLst>
      <p:ext uri="{BB962C8B-B14F-4D97-AF65-F5344CB8AC3E}">
        <p14:creationId xmlns:p14="http://schemas.microsoft.com/office/powerpoint/2010/main" val="9823064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texto"/>
          <p:cNvSpPr txBox="1">
            <a:spLocks/>
          </p:cNvSpPr>
          <p:nvPr/>
        </p:nvSpPr>
        <p:spPr>
          <a:xfrm>
            <a:off x="792088" y="1181455"/>
            <a:ext cx="7884368" cy="396044"/>
          </a:xfrm>
          <a:prstGeom prst="rect">
            <a:avLst/>
          </a:prstGeom>
        </p:spPr>
        <p:txBody>
          <a:bodyPr>
            <a:normAutofit lnSpcReduction="10000"/>
          </a:bodyPr>
          <a:lstStyle>
            <a:lvl1pPr marL="171450" indent="-171450" algn="l" defTabSz="685800" rtl="0" eaLnBrk="1" latinLnBrk="0" hangingPunct="1">
              <a:lnSpc>
                <a:spcPct val="90000"/>
              </a:lnSpc>
              <a:spcBef>
                <a:spcPts val="750"/>
              </a:spcBef>
              <a:buFont typeface="Wingdings 2" pitchFamily="18" charset="2"/>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Wingdings 2" pitchFamily="18" charset="2"/>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Wingdings 2" pitchFamily="18" charset="2"/>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Wingdings 2" pitchFamily="18" charset="2"/>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Wingdings 2" pitchFamily="18" charset="2"/>
              <a:buChar char=""/>
              <a:defRPr sz="1350" kern="1200">
                <a:solidFill>
                  <a:schemeClr val="tx1"/>
                </a:solidFill>
                <a:latin typeface="+mn-lt"/>
                <a:ea typeface="+mn-ea"/>
                <a:cs typeface="+mn-cs"/>
              </a:defRPr>
            </a:lvl5pPr>
            <a:lvl6pPr marL="18859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6pPr>
            <a:lvl7pPr marL="22288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7pPr>
            <a:lvl8pPr marL="25717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8pPr>
            <a:lvl9pPr marL="29146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9pPr>
          </a:lstStyle>
          <a:p>
            <a:pPr marL="0" indent="0" algn="ctr">
              <a:buNone/>
            </a:pPr>
            <a:r>
              <a:rPr lang="es-CR" sz="2400" b="1" dirty="0"/>
              <a:t>El cuestionario</a:t>
            </a:r>
          </a:p>
        </p:txBody>
      </p:sp>
      <p:pic>
        <p:nvPicPr>
          <p:cNvPr id="1026" name="Picture 2" descr="https://30dediferencia.files.wordpress.com/2015/05/cuestionario.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03848" y="4149079"/>
            <a:ext cx="2952328" cy="1968219"/>
          </a:xfrm>
          <a:prstGeom prst="rect">
            <a:avLst/>
          </a:prstGeom>
          <a:noFill/>
          <a:extLst>
            <a:ext uri="{909E8E84-426E-40DD-AFC4-6F175D3DCCD1}">
              <a14:hiddenFill xmlns:a14="http://schemas.microsoft.com/office/drawing/2010/main">
                <a:solidFill>
                  <a:srgbClr val="FFFFFF"/>
                </a:solidFill>
              </a14:hiddenFill>
            </a:ext>
          </a:extLst>
        </p:spPr>
      </p:pic>
      <p:pic>
        <p:nvPicPr>
          <p:cNvPr id="5" name="Imagen 4">
            <a:extLst>
              <a:ext uri="{FF2B5EF4-FFF2-40B4-BE49-F238E27FC236}">
                <a16:creationId xmlns:a16="http://schemas.microsoft.com/office/drawing/2014/main" id="{BCCD1BB5-57EA-04CD-C96F-F6F12D2D10E7}"/>
              </a:ext>
            </a:extLst>
          </p:cNvPr>
          <p:cNvPicPr>
            <a:picLocks noChangeAspect="1"/>
          </p:cNvPicPr>
          <p:nvPr/>
        </p:nvPicPr>
        <p:blipFill>
          <a:blip r:embed="rId4"/>
          <a:stretch>
            <a:fillRect/>
          </a:stretch>
        </p:blipFill>
        <p:spPr>
          <a:xfrm>
            <a:off x="755576" y="2132856"/>
            <a:ext cx="7884368" cy="1358606"/>
          </a:xfrm>
          <a:prstGeom prst="rect">
            <a:avLst/>
          </a:prstGeom>
        </p:spPr>
      </p:pic>
    </p:spTree>
    <p:extLst>
      <p:ext uri="{BB962C8B-B14F-4D97-AF65-F5344CB8AC3E}">
        <p14:creationId xmlns:p14="http://schemas.microsoft.com/office/powerpoint/2010/main" val="266701457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F40EF4ED-9D5F-17FD-61E1-6362FAA8897A}"/>
              </a:ext>
            </a:extLst>
          </p:cNvPr>
          <p:cNvPicPr>
            <a:picLocks noChangeAspect="1"/>
          </p:cNvPicPr>
          <p:nvPr/>
        </p:nvPicPr>
        <p:blipFill>
          <a:blip r:embed="rId2"/>
          <a:stretch>
            <a:fillRect/>
          </a:stretch>
        </p:blipFill>
        <p:spPr>
          <a:xfrm>
            <a:off x="467544" y="332656"/>
            <a:ext cx="8040385" cy="5675566"/>
          </a:xfrm>
          <a:prstGeom prst="rect">
            <a:avLst/>
          </a:prstGeom>
        </p:spPr>
      </p:pic>
    </p:spTree>
    <p:extLst>
      <p:ext uri="{BB962C8B-B14F-4D97-AF65-F5344CB8AC3E}">
        <p14:creationId xmlns:p14="http://schemas.microsoft.com/office/powerpoint/2010/main" val="251698491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3C86C614-D55E-6195-15FC-1468F63CAB6B}"/>
              </a:ext>
            </a:extLst>
          </p:cNvPr>
          <p:cNvPicPr>
            <a:picLocks noChangeAspect="1"/>
          </p:cNvPicPr>
          <p:nvPr/>
        </p:nvPicPr>
        <p:blipFill>
          <a:blip r:embed="rId2"/>
          <a:stretch>
            <a:fillRect/>
          </a:stretch>
        </p:blipFill>
        <p:spPr>
          <a:xfrm>
            <a:off x="683568" y="620688"/>
            <a:ext cx="7884368" cy="4702699"/>
          </a:xfrm>
          <a:prstGeom prst="rect">
            <a:avLst/>
          </a:prstGeom>
        </p:spPr>
      </p:pic>
    </p:spTree>
    <p:extLst>
      <p:ext uri="{BB962C8B-B14F-4D97-AF65-F5344CB8AC3E}">
        <p14:creationId xmlns:p14="http://schemas.microsoft.com/office/powerpoint/2010/main" val="398026078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539552" y="548680"/>
            <a:ext cx="8305800" cy="6120680"/>
          </a:xfrm>
          <a:prstGeom prst="rect">
            <a:avLst/>
          </a:prstGeom>
          <a:noFill/>
        </p:spPr>
        <p:txBody>
          <a:bodyPr lIns="92075" tIns="46038" rIns="92075" bIns="46038"/>
          <a:lstStyle>
            <a:lvl1pPr marL="171450" indent="-171450" algn="l" defTabSz="685800" rtl="0" eaLnBrk="1" latinLnBrk="0" hangingPunct="1">
              <a:lnSpc>
                <a:spcPct val="90000"/>
              </a:lnSpc>
              <a:spcBef>
                <a:spcPts val="750"/>
              </a:spcBef>
              <a:buFont typeface="Wingdings 2" pitchFamily="18" charset="2"/>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Wingdings 2" pitchFamily="18" charset="2"/>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Wingdings 2" pitchFamily="18" charset="2"/>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Wingdings 2" pitchFamily="18" charset="2"/>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Wingdings 2" pitchFamily="18" charset="2"/>
              <a:buChar char=""/>
              <a:defRPr sz="1350" kern="1200">
                <a:solidFill>
                  <a:schemeClr val="tx1"/>
                </a:solidFill>
                <a:latin typeface="+mn-lt"/>
                <a:ea typeface="+mn-ea"/>
                <a:cs typeface="+mn-cs"/>
              </a:defRPr>
            </a:lvl5pPr>
            <a:lvl6pPr marL="18859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6pPr>
            <a:lvl7pPr marL="22288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7pPr>
            <a:lvl8pPr marL="25717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8pPr>
            <a:lvl9pPr marL="29146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9pPr>
          </a:lstStyle>
          <a:p>
            <a:pPr>
              <a:buClr>
                <a:schemeClr val="accent1"/>
              </a:buClr>
            </a:pPr>
            <a:r>
              <a:rPr lang="es-ES_tradnl" altLang="es-CR" sz="1800" dirty="0"/>
              <a:t>Utilizar un lenguaje sencillo y popular:</a:t>
            </a:r>
            <a:r>
              <a:rPr lang="es-ES_tradnl" altLang="es-CR" sz="1800" dirty="0">
                <a:solidFill>
                  <a:schemeClr val="accent1"/>
                </a:solidFill>
              </a:rPr>
              <a:t> </a:t>
            </a:r>
            <a:r>
              <a:rPr lang="es-ES_tradnl" altLang="es-CR" sz="1800" dirty="0">
                <a:solidFill>
                  <a:srgbClr val="006666"/>
                </a:solidFill>
              </a:rPr>
              <a:t>¿Guarda usted archivos en un </a:t>
            </a:r>
            <a:r>
              <a:rPr lang="es-ES_tradnl" altLang="es-CR" sz="1800">
                <a:solidFill>
                  <a:srgbClr val="006666"/>
                </a:solidFill>
              </a:rPr>
              <a:t>servidor remoto?</a:t>
            </a:r>
            <a:endParaRPr lang="es-ES_tradnl" altLang="es-CR" sz="1800" dirty="0">
              <a:solidFill>
                <a:srgbClr val="006666"/>
              </a:solidFill>
            </a:endParaRPr>
          </a:p>
          <a:p>
            <a:pPr>
              <a:buClr>
                <a:schemeClr val="accent1"/>
              </a:buClr>
            </a:pPr>
            <a:endParaRPr lang="es-ES_tradnl" altLang="es-CR" sz="1800" dirty="0">
              <a:solidFill>
                <a:schemeClr val="accent1"/>
              </a:solidFill>
            </a:endParaRPr>
          </a:p>
          <a:p>
            <a:pPr>
              <a:buClr>
                <a:schemeClr val="accent1"/>
              </a:buClr>
            </a:pPr>
            <a:r>
              <a:rPr lang="es-ES_tradnl" altLang="es-CR" sz="1800" dirty="0"/>
              <a:t>Emplear palabras claras, no ambiguas:</a:t>
            </a:r>
            <a:r>
              <a:rPr lang="es-ES_tradnl" altLang="es-CR" sz="1800" dirty="0">
                <a:solidFill>
                  <a:schemeClr val="accent1"/>
                </a:solidFill>
              </a:rPr>
              <a:t> </a:t>
            </a:r>
            <a:r>
              <a:rPr lang="es-ES_tradnl" altLang="es-CR" sz="1800" dirty="0">
                <a:solidFill>
                  <a:srgbClr val="006666"/>
                </a:solidFill>
              </a:rPr>
              <a:t>¿compra habitualmente...?</a:t>
            </a:r>
          </a:p>
          <a:p>
            <a:pPr>
              <a:buClr>
                <a:schemeClr val="accent1"/>
              </a:buClr>
            </a:pPr>
            <a:endParaRPr lang="es-ES_tradnl" altLang="es-CR" sz="1800" dirty="0">
              <a:solidFill>
                <a:schemeClr val="accent1"/>
              </a:solidFill>
            </a:endParaRPr>
          </a:p>
          <a:p>
            <a:pPr>
              <a:buClr>
                <a:schemeClr val="accent1"/>
              </a:buClr>
            </a:pPr>
            <a:r>
              <a:rPr lang="es-ES_tradnl" altLang="es-CR" sz="1800" dirty="0"/>
              <a:t>Expresar la unidad de medida:</a:t>
            </a:r>
            <a:r>
              <a:rPr lang="es-ES_tradnl" altLang="es-CR" sz="1800" dirty="0">
                <a:solidFill>
                  <a:schemeClr val="accent1"/>
                </a:solidFill>
              </a:rPr>
              <a:t> </a:t>
            </a:r>
            <a:r>
              <a:rPr lang="es-ES_tradnl" altLang="es-CR" sz="1800" dirty="0">
                <a:solidFill>
                  <a:srgbClr val="006666"/>
                </a:solidFill>
              </a:rPr>
              <a:t>¿compra varios, muchos...?</a:t>
            </a:r>
          </a:p>
          <a:p>
            <a:pPr>
              <a:buClr>
                <a:schemeClr val="accent1"/>
              </a:buClr>
            </a:pPr>
            <a:endParaRPr lang="es-ES_tradnl" altLang="es-CR" sz="1800" dirty="0">
              <a:solidFill>
                <a:schemeClr val="accent1"/>
              </a:solidFill>
            </a:endParaRPr>
          </a:p>
          <a:p>
            <a:pPr>
              <a:buClr>
                <a:schemeClr val="accent1"/>
              </a:buClr>
            </a:pPr>
            <a:r>
              <a:rPr lang="es-ES_tradnl" altLang="es-CR" sz="1800" dirty="0"/>
              <a:t>Evitar preguntas que impliquen respuesta:</a:t>
            </a:r>
            <a:r>
              <a:rPr lang="es-ES_tradnl" altLang="es-CR" sz="1800" dirty="0">
                <a:solidFill>
                  <a:schemeClr val="accent1"/>
                </a:solidFill>
              </a:rPr>
              <a:t> </a:t>
            </a:r>
            <a:r>
              <a:rPr lang="es-ES_tradnl" altLang="es-CR" sz="1800" dirty="0">
                <a:solidFill>
                  <a:srgbClr val="006666"/>
                </a:solidFill>
              </a:rPr>
              <a:t>¿es un producto barato?</a:t>
            </a:r>
          </a:p>
          <a:p>
            <a:pPr>
              <a:buClr>
                <a:schemeClr val="accent1"/>
              </a:buClr>
            </a:pPr>
            <a:endParaRPr lang="es-ES_tradnl" altLang="es-CR" sz="1800" dirty="0">
              <a:solidFill>
                <a:schemeClr val="accent1"/>
              </a:solidFill>
            </a:endParaRPr>
          </a:p>
          <a:p>
            <a:pPr>
              <a:buClr>
                <a:schemeClr val="accent1"/>
              </a:buClr>
            </a:pPr>
            <a:r>
              <a:rPr lang="es-ES_tradnl" altLang="es-CR" sz="1800" dirty="0"/>
              <a:t>Utilizar preguntas neutras o imparciales, evitando las tendenciosas:</a:t>
            </a:r>
            <a:r>
              <a:rPr lang="es-ES_tradnl" altLang="es-CR" sz="1800" dirty="0">
                <a:solidFill>
                  <a:schemeClr val="accent1"/>
                </a:solidFill>
              </a:rPr>
              <a:t> </a:t>
            </a:r>
            <a:r>
              <a:rPr lang="es-ES" altLang="es-CR" sz="1800" dirty="0">
                <a:solidFill>
                  <a:srgbClr val="006666"/>
                </a:solidFill>
              </a:rPr>
              <a:t>¿está de acuerdo con la buena política económica del gobierno?</a:t>
            </a:r>
          </a:p>
          <a:p>
            <a:pPr>
              <a:buClr>
                <a:schemeClr val="accent1"/>
              </a:buClr>
            </a:pPr>
            <a:endParaRPr lang="es-ES_tradnl" altLang="es-CR" sz="1800" dirty="0">
              <a:solidFill>
                <a:srgbClr val="006666"/>
              </a:solidFill>
            </a:endParaRPr>
          </a:p>
          <a:p>
            <a:pPr>
              <a:buClr>
                <a:schemeClr val="accent1"/>
              </a:buClr>
            </a:pPr>
            <a:r>
              <a:rPr lang="es-ES_tradnl" altLang="es-CR" sz="1800" dirty="0"/>
              <a:t>Facilitar la memoria, evitando la realización de cálculos:</a:t>
            </a:r>
            <a:r>
              <a:rPr lang="es-ES_tradnl" altLang="es-CR" sz="1800" dirty="0">
                <a:solidFill>
                  <a:schemeClr val="accent1"/>
                </a:solidFill>
              </a:rPr>
              <a:t> </a:t>
            </a:r>
            <a:r>
              <a:rPr lang="es-ES_tradnl" altLang="es-CR" sz="1800" dirty="0">
                <a:solidFill>
                  <a:srgbClr val="006666"/>
                </a:solidFill>
              </a:rPr>
              <a:t>¿cuánto compra al año?</a:t>
            </a:r>
          </a:p>
          <a:p>
            <a:pPr>
              <a:buClr>
                <a:schemeClr val="accent1"/>
              </a:buClr>
            </a:pPr>
            <a:endParaRPr lang="es-ES_tradnl" altLang="es-CR" sz="1800" dirty="0">
              <a:solidFill>
                <a:schemeClr val="accent1"/>
              </a:solidFill>
            </a:endParaRPr>
          </a:p>
          <a:p>
            <a:pPr>
              <a:buClr>
                <a:schemeClr val="accent1"/>
              </a:buClr>
            </a:pPr>
            <a:r>
              <a:rPr lang="es-ES_tradnl" altLang="es-CR" sz="1800" dirty="0"/>
              <a:t>Evitar preguntas de doble efecto o compuestas:</a:t>
            </a:r>
            <a:r>
              <a:rPr lang="es-ES_tradnl" altLang="es-CR" sz="1800" dirty="0">
                <a:solidFill>
                  <a:schemeClr val="accent1"/>
                </a:solidFill>
              </a:rPr>
              <a:t> </a:t>
            </a:r>
            <a:r>
              <a:rPr lang="es-ES_tradnl" altLang="es-CR" sz="1800" dirty="0">
                <a:solidFill>
                  <a:srgbClr val="006666"/>
                </a:solidFill>
              </a:rPr>
              <a:t>¿dónde y cuándo compra?</a:t>
            </a:r>
          </a:p>
          <a:p>
            <a:pPr>
              <a:buClr>
                <a:schemeClr val="accent1"/>
              </a:buClr>
            </a:pPr>
            <a:endParaRPr lang="es-ES_tradnl" altLang="es-CR" sz="1800" dirty="0">
              <a:solidFill>
                <a:schemeClr val="accent1"/>
              </a:solidFill>
            </a:endParaRPr>
          </a:p>
          <a:p>
            <a:pPr>
              <a:buClr>
                <a:schemeClr val="accent1"/>
              </a:buClr>
            </a:pPr>
            <a:r>
              <a:rPr lang="es-ES_tradnl" altLang="es-CR" sz="1800" dirty="0"/>
              <a:t>Evitar preguntas embarazosas, sensitivas o realizarlas directamente:</a:t>
            </a:r>
            <a:r>
              <a:rPr lang="es-ES_tradnl" altLang="es-CR" sz="1800" dirty="0">
                <a:solidFill>
                  <a:schemeClr val="accent1"/>
                </a:solidFill>
              </a:rPr>
              <a:t> </a:t>
            </a:r>
            <a:r>
              <a:rPr lang="es-ES" altLang="es-CR" sz="1800" dirty="0">
                <a:solidFill>
                  <a:srgbClr val="006666"/>
                </a:solidFill>
              </a:rPr>
              <a:t>¿A cometido algún delito la última semana?</a:t>
            </a:r>
            <a:endParaRPr lang="es-ES_tradnl" altLang="es-CR" sz="1800" dirty="0">
              <a:solidFill>
                <a:srgbClr val="006666"/>
              </a:solidFill>
            </a:endParaRPr>
          </a:p>
        </p:txBody>
      </p:sp>
      <p:pic>
        <p:nvPicPr>
          <p:cNvPr id="3" name="Picture 2"/>
          <p:cNvPicPr>
            <a:picLocks noChangeAspect="1"/>
          </p:cNvPicPr>
          <p:nvPr/>
        </p:nvPicPr>
        <p:blipFill>
          <a:blip r:embed="rId2" cstate="print"/>
          <a:stretch>
            <a:fillRect/>
          </a:stretch>
        </p:blipFill>
        <p:spPr>
          <a:xfrm>
            <a:off x="4788024" y="6453336"/>
            <a:ext cx="4235773" cy="228249"/>
          </a:xfrm>
          <a:prstGeom prst="rect">
            <a:avLst/>
          </a:prstGeom>
          <a:effectLst>
            <a:glow rad="101600">
              <a:schemeClr val="accent3">
                <a:satMod val="175000"/>
                <a:alpha val="40000"/>
              </a:schemeClr>
            </a:glow>
          </a:effectLst>
        </p:spPr>
      </p:pic>
    </p:spTree>
    <p:extLst>
      <p:ext uri="{BB962C8B-B14F-4D97-AF65-F5344CB8AC3E}">
        <p14:creationId xmlns:p14="http://schemas.microsoft.com/office/powerpoint/2010/main" val="206448330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txBox="1">
            <a:spLocks/>
          </p:cNvSpPr>
          <p:nvPr/>
        </p:nvSpPr>
        <p:spPr>
          <a:xfrm>
            <a:off x="611560" y="836712"/>
            <a:ext cx="8003232" cy="562074"/>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s-CR" sz="2400" dirty="0">
                <a:latin typeface="+mn-lt"/>
              </a:rPr>
              <a:t>La forma de las preguntas</a:t>
            </a:r>
          </a:p>
        </p:txBody>
      </p:sp>
      <p:pic>
        <p:nvPicPr>
          <p:cNvPr id="4" name="Picture 3"/>
          <p:cNvPicPr>
            <a:picLocks noChangeAspect="1"/>
          </p:cNvPicPr>
          <p:nvPr/>
        </p:nvPicPr>
        <p:blipFill>
          <a:blip r:embed="rId2" cstate="print"/>
          <a:stretch>
            <a:fillRect/>
          </a:stretch>
        </p:blipFill>
        <p:spPr>
          <a:xfrm>
            <a:off x="4788024" y="6453336"/>
            <a:ext cx="4235773" cy="228249"/>
          </a:xfrm>
          <a:prstGeom prst="rect">
            <a:avLst/>
          </a:prstGeom>
          <a:effectLst>
            <a:glow rad="101600">
              <a:schemeClr val="accent3">
                <a:satMod val="175000"/>
                <a:alpha val="40000"/>
              </a:schemeClr>
            </a:glow>
          </a:effectLst>
        </p:spPr>
      </p:pic>
      <p:pic>
        <p:nvPicPr>
          <p:cNvPr id="6" name="Imagen 5">
            <a:extLst>
              <a:ext uri="{FF2B5EF4-FFF2-40B4-BE49-F238E27FC236}">
                <a16:creationId xmlns:a16="http://schemas.microsoft.com/office/drawing/2014/main" id="{3A20F403-F491-49E4-A4F7-906D4026FA0D}"/>
              </a:ext>
            </a:extLst>
          </p:cNvPr>
          <p:cNvPicPr>
            <a:picLocks noChangeAspect="1"/>
          </p:cNvPicPr>
          <p:nvPr/>
        </p:nvPicPr>
        <p:blipFill>
          <a:blip r:embed="rId3"/>
          <a:stretch>
            <a:fillRect/>
          </a:stretch>
        </p:blipFill>
        <p:spPr>
          <a:xfrm>
            <a:off x="1423987" y="1933575"/>
            <a:ext cx="6296025" cy="2990850"/>
          </a:xfrm>
          <a:prstGeom prst="rect">
            <a:avLst/>
          </a:prstGeom>
        </p:spPr>
      </p:pic>
    </p:spTree>
    <p:extLst>
      <p:ext uri="{BB962C8B-B14F-4D97-AF65-F5344CB8AC3E}">
        <p14:creationId xmlns:p14="http://schemas.microsoft.com/office/powerpoint/2010/main" val="390419232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2 Marcador de contenido"/>
          <p:cNvSpPr txBox="1">
            <a:spLocks/>
          </p:cNvSpPr>
          <p:nvPr/>
        </p:nvSpPr>
        <p:spPr>
          <a:xfrm>
            <a:off x="579451" y="4077072"/>
            <a:ext cx="7520940" cy="1761555"/>
          </a:xfrm>
          <a:prstGeom prst="rect">
            <a:avLst/>
          </a:prstGeom>
        </p:spPr>
        <p:txBody>
          <a:bodyPr>
            <a:normAutofit/>
          </a:bodyPr>
          <a:lstStyle>
            <a:lvl1pPr marL="171450" indent="-171450" algn="l" defTabSz="685800" rtl="0" eaLnBrk="1" latinLnBrk="0" hangingPunct="1">
              <a:lnSpc>
                <a:spcPct val="90000"/>
              </a:lnSpc>
              <a:spcBef>
                <a:spcPts val="750"/>
              </a:spcBef>
              <a:buFont typeface="Wingdings 2" pitchFamily="18" charset="2"/>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Wingdings 2" pitchFamily="18" charset="2"/>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Wingdings 2" pitchFamily="18" charset="2"/>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Wingdings 2" pitchFamily="18" charset="2"/>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Wingdings 2" pitchFamily="18" charset="2"/>
              <a:buChar char=""/>
              <a:defRPr sz="1350" kern="1200">
                <a:solidFill>
                  <a:schemeClr val="tx1"/>
                </a:solidFill>
                <a:latin typeface="+mn-lt"/>
                <a:ea typeface="+mn-ea"/>
                <a:cs typeface="+mn-cs"/>
              </a:defRPr>
            </a:lvl5pPr>
            <a:lvl6pPr marL="18859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6pPr>
            <a:lvl7pPr marL="22288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7pPr>
            <a:lvl8pPr marL="25717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8pPr>
            <a:lvl9pPr marL="29146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9pPr>
          </a:lstStyle>
          <a:p>
            <a:pPr lvl="1"/>
            <a:r>
              <a:rPr lang="es-MX" dirty="0"/>
              <a:t>¿Posee usted automóvil?</a:t>
            </a:r>
          </a:p>
          <a:p>
            <a:pPr lvl="1">
              <a:buFont typeface="Wingdings 2" pitchFamily="18" charset="2"/>
              <a:buNone/>
            </a:pPr>
            <a:r>
              <a:rPr lang="es-MX" dirty="0"/>
              <a:t>	  1.Si        2.No</a:t>
            </a:r>
          </a:p>
          <a:p>
            <a:pPr lvl="1">
              <a:buFont typeface="Wingdings 2" pitchFamily="18" charset="2"/>
              <a:buNone/>
            </a:pPr>
            <a:endParaRPr lang="es-MX" dirty="0"/>
          </a:p>
          <a:p>
            <a:pPr lvl="1"/>
            <a:r>
              <a:rPr lang="es-MX" dirty="0"/>
              <a:t>¿Considera Ud. que el país esta </a:t>
            </a:r>
            <a:r>
              <a:rPr lang="es-MX" u="sng" dirty="0"/>
              <a:t>mejor, igual o peor</a:t>
            </a:r>
            <a:r>
              <a:rPr lang="es-MX" dirty="0"/>
              <a:t> que hace 5 años?</a:t>
            </a:r>
          </a:p>
          <a:p>
            <a:pPr lvl="1">
              <a:buFont typeface="Wingdings 2" pitchFamily="18" charset="2"/>
              <a:buNone/>
            </a:pPr>
            <a:r>
              <a:rPr lang="es-MX" dirty="0"/>
              <a:t>	1.Mejor     2.Igual     3.Peor     9.NS/NR</a:t>
            </a:r>
          </a:p>
          <a:p>
            <a:endParaRPr lang="es-CR" sz="1800" dirty="0"/>
          </a:p>
        </p:txBody>
      </p:sp>
      <p:sp>
        <p:nvSpPr>
          <p:cNvPr id="3" name="1 Título"/>
          <p:cNvSpPr txBox="1">
            <a:spLocks/>
          </p:cNvSpPr>
          <p:nvPr/>
        </p:nvSpPr>
        <p:spPr>
          <a:xfrm>
            <a:off x="873409" y="620688"/>
            <a:ext cx="7520940" cy="548640"/>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s-MX" sz="2400" b="1" dirty="0"/>
              <a:t>Preguntas cerradas</a:t>
            </a:r>
            <a:endParaRPr lang="es-CR" sz="2400" b="1" dirty="0"/>
          </a:p>
        </p:txBody>
      </p:sp>
      <p:pic>
        <p:nvPicPr>
          <p:cNvPr id="5" name="Imagen 4">
            <a:extLst>
              <a:ext uri="{FF2B5EF4-FFF2-40B4-BE49-F238E27FC236}">
                <a16:creationId xmlns:a16="http://schemas.microsoft.com/office/drawing/2014/main" id="{5982479E-D937-2D4F-D91D-CEF938A7BF59}"/>
              </a:ext>
            </a:extLst>
          </p:cNvPr>
          <p:cNvPicPr>
            <a:picLocks noChangeAspect="1"/>
          </p:cNvPicPr>
          <p:nvPr/>
        </p:nvPicPr>
        <p:blipFill>
          <a:blip r:embed="rId3"/>
          <a:stretch>
            <a:fillRect/>
          </a:stretch>
        </p:blipFill>
        <p:spPr>
          <a:xfrm>
            <a:off x="579451" y="1019373"/>
            <a:ext cx="7691139" cy="2875881"/>
          </a:xfrm>
          <a:prstGeom prst="rect">
            <a:avLst/>
          </a:prstGeom>
        </p:spPr>
      </p:pic>
    </p:spTree>
    <p:extLst>
      <p:ext uri="{BB962C8B-B14F-4D97-AF65-F5344CB8AC3E}">
        <p14:creationId xmlns:p14="http://schemas.microsoft.com/office/powerpoint/2010/main" val="385399492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9E13DA24-1580-F33E-79CA-4B83DDF45B2D}"/>
              </a:ext>
            </a:extLst>
          </p:cNvPr>
          <p:cNvPicPr>
            <a:picLocks noChangeAspect="1"/>
          </p:cNvPicPr>
          <p:nvPr/>
        </p:nvPicPr>
        <p:blipFill>
          <a:blip r:embed="rId2"/>
          <a:stretch>
            <a:fillRect/>
          </a:stretch>
        </p:blipFill>
        <p:spPr>
          <a:xfrm>
            <a:off x="395536" y="332656"/>
            <a:ext cx="8658647" cy="3966769"/>
          </a:xfrm>
          <a:prstGeom prst="rect">
            <a:avLst/>
          </a:prstGeom>
        </p:spPr>
      </p:pic>
    </p:spTree>
    <p:extLst>
      <p:ext uri="{BB962C8B-B14F-4D97-AF65-F5344CB8AC3E}">
        <p14:creationId xmlns:p14="http://schemas.microsoft.com/office/powerpoint/2010/main" val="113098423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1 Título"/>
          <p:cNvSpPr txBox="1">
            <a:spLocks/>
          </p:cNvSpPr>
          <p:nvPr/>
        </p:nvSpPr>
        <p:spPr>
          <a:xfrm>
            <a:off x="611560" y="562392"/>
            <a:ext cx="7520940" cy="548640"/>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s-MX" sz="2400" b="1"/>
              <a:t>Preguntas abiertas</a:t>
            </a:r>
            <a:endParaRPr lang="es-CR" sz="2400" b="1" dirty="0"/>
          </a:p>
        </p:txBody>
      </p:sp>
      <p:pic>
        <p:nvPicPr>
          <p:cNvPr id="3" name="Imagen 2">
            <a:extLst>
              <a:ext uri="{FF2B5EF4-FFF2-40B4-BE49-F238E27FC236}">
                <a16:creationId xmlns:a16="http://schemas.microsoft.com/office/drawing/2014/main" id="{2E6F2E4A-5BDC-3718-A952-A9FC1B75598B}"/>
              </a:ext>
            </a:extLst>
          </p:cNvPr>
          <p:cNvPicPr>
            <a:picLocks noChangeAspect="1"/>
          </p:cNvPicPr>
          <p:nvPr/>
        </p:nvPicPr>
        <p:blipFill>
          <a:blip r:embed="rId2"/>
          <a:stretch>
            <a:fillRect/>
          </a:stretch>
        </p:blipFill>
        <p:spPr>
          <a:xfrm>
            <a:off x="611560" y="1340768"/>
            <a:ext cx="7884368" cy="3389611"/>
          </a:xfrm>
          <a:prstGeom prst="rect">
            <a:avLst/>
          </a:prstGeom>
        </p:spPr>
      </p:pic>
    </p:spTree>
    <p:extLst>
      <p:ext uri="{BB962C8B-B14F-4D97-AF65-F5344CB8AC3E}">
        <p14:creationId xmlns:p14="http://schemas.microsoft.com/office/powerpoint/2010/main" val="374218404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C288FEC2-87CE-6B99-1578-66A82E15D210}"/>
              </a:ext>
            </a:extLst>
          </p:cNvPr>
          <p:cNvPicPr>
            <a:picLocks noChangeAspect="1"/>
          </p:cNvPicPr>
          <p:nvPr/>
        </p:nvPicPr>
        <p:blipFill>
          <a:blip r:embed="rId2"/>
          <a:stretch>
            <a:fillRect/>
          </a:stretch>
        </p:blipFill>
        <p:spPr>
          <a:xfrm>
            <a:off x="844920" y="476672"/>
            <a:ext cx="7971807" cy="5544616"/>
          </a:xfrm>
          <a:prstGeom prst="rect">
            <a:avLst/>
          </a:prstGeom>
        </p:spPr>
      </p:pic>
    </p:spTree>
    <p:extLst>
      <p:ext uri="{BB962C8B-B14F-4D97-AF65-F5344CB8AC3E}">
        <p14:creationId xmlns:p14="http://schemas.microsoft.com/office/powerpoint/2010/main" val="8339489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DEFFD582-F5F8-6C6F-2271-AC0BC932219E}"/>
              </a:ext>
            </a:extLst>
          </p:cNvPr>
          <p:cNvPicPr>
            <a:picLocks noChangeAspect="1"/>
          </p:cNvPicPr>
          <p:nvPr/>
        </p:nvPicPr>
        <p:blipFill>
          <a:blip r:embed="rId2"/>
          <a:stretch>
            <a:fillRect/>
          </a:stretch>
        </p:blipFill>
        <p:spPr>
          <a:xfrm>
            <a:off x="611560" y="548680"/>
            <a:ext cx="8065273" cy="4498720"/>
          </a:xfrm>
          <a:prstGeom prst="rect">
            <a:avLst/>
          </a:prstGeom>
        </p:spPr>
      </p:pic>
    </p:spTree>
    <p:extLst>
      <p:ext uri="{BB962C8B-B14F-4D97-AF65-F5344CB8AC3E}">
        <p14:creationId xmlns:p14="http://schemas.microsoft.com/office/powerpoint/2010/main" val="323515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p:cNvSpPr/>
          <p:nvPr/>
        </p:nvSpPr>
        <p:spPr>
          <a:xfrm>
            <a:off x="611560" y="548680"/>
            <a:ext cx="7704856" cy="369332"/>
          </a:xfrm>
          <a:prstGeom prst="rect">
            <a:avLst/>
          </a:prstGeom>
        </p:spPr>
        <p:txBody>
          <a:bodyPr wrap="square">
            <a:spAutoFit/>
          </a:bodyPr>
          <a:lstStyle/>
          <a:p>
            <a:pPr algn="ctr"/>
            <a:r>
              <a:rPr lang="es-ES_tradnl" b="1" spc="-15" dirty="0">
                <a:latin typeface="Cambria" panose="02040503050406030204" pitchFamily="18" charset="0"/>
                <a:ea typeface="Times New Roman" panose="02020603050405020304" pitchFamily="18" charset="0"/>
              </a:rPr>
              <a:t>Algunos conceptos básicos</a:t>
            </a:r>
            <a:endParaRPr lang="es-CR" b="1" dirty="0"/>
          </a:p>
        </p:txBody>
      </p:sp>
      <p:sp>
        <p:nvSpPr>
          <p:cNvPr id="4" name="2 Marcador de contenido"/>
          <p:cNvSpPr txBox="1">
            <a:spLocks/>
          </p:cNvSpPr>
          <p:nvPr/>
        </p:nvSpPr>
        <p:spPr>
          <a:xfrm>
            <a:off x="755576" y="1124744"/>
            <a:ext cx="7632848" cy="1440160"/>
          </a:xfrm>
          <a:prstGeom prst="rect">
            <a:avLst/>
          </a:prstGeom>
        </p:spPr>
        <p:txBody>
          <a:bodyPr/>
          <a:lstStyle>
            <a:lvl1pPr marL="171450" indent="-171450" algn="l" defTabSz="685800" rtl="0" eaLnBrk="1" latinLnBrk="0" hangingPunct="1">
              <a:lnSpc>
                <a:spcPct val="90000"/>
              </a:lnSpc>
              <a:spcBef>
                <a:spcPts val="750"/>
              </a:spcBef>
              <a:buFont typeface="Wingdings 2" pitchFamily="18" charset="2"/>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Wingdings 2" pitchFamily="18" charset="2"/>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Wingdings 2" pitchFamily="18" charset="2"/>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Wingdings 2" pitchFamily="18" charset="2"/>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Wingdings 2" pitchFamily="18" charset="2"/>
              <a:buChar char=""/>
              <a:defRPr sz="1350" kern="1200">
                <a:solidFill>
                  <a:schemeClr val="tx1"/>
                </a:solidFill>
                <a:latin typeface="+mn-lt"/>
                <a:ea typeface="+mn-ea"/>
                <a:cs typeface="+mn-cs"/>
              </a:defRPr>
            </a:lvl5pPr>
            <a:lvl6pPr marL="18859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6pPr>
            <a:lvl7pPr marL="22288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7pPr>
            <a:lvl8pPr marL="25717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8pPr>
            <a:lvl9pPr marL="29146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9pPr>
          </a:lstStyle>
          <a:p>
            <a:pPr marL="0" indent="0">
              <a:buNone/>
            </a:pPr>
            <a:r>
              <a:rPr lang="es-CR" sz="1800" b="1" dirty="0"/>
              <a:t>Unidad estadística.</a:t>
            </a:r>
          </a:p>
          <a:p>
            <a:pPr marL="0" indent="0">
              <a:buNone/>
            </a:pPr>
            <a:r>
              <a:rPr lang="es-ES" sz="1800" dirty="0"/>
              <a:t>Es la unidad de la cual se necesita información, es el individuo o conjunto de individuos de donde se obtiene el dato; la unidad de estudio corresponde a la entidad que va a ser objeto de medición y se refiere al qué o quién es sujeto de interés en una investigación.</a:t>
            </a:r>
            <a:endParaRPr lang="es-CR" sz="1800" dirty="0"/>
          </a:p>
        </p:txBody>
      </p:sp>
      <p:pic>
        <p:nvPicPr>
          <p:cNvPr id="2" name="Picture 1"/>
          <p:cNvPicPr>
            <a:picLocks noChangeAspect="1"/>
          </p:cNvPicPr>
          <p:nvPr/>
        </p:nvPicPr>
        <p:blipFill>
          <a:blip r:embed="rId2" cstate="print"/>
          <a:stretch>
            <a:fillRect/>
          </a:stretch>
        </p:blipFill>
        <p:spPr>
          <a:xfrm>
            <a:off x="1115616" y="4725144"/>
            <a:ext cx="1330228" cy="1584176"/>
          </a:xfrm>
          <a:prstGeom prst="rect">
            <a:avLst/>
          </a:prstGeom>
        </p:spPr>
      </p:pic>
      <p:pic>
        <p:nvPicPr>
          <p:cNvPr id="6" name="Picture 5"/>
          <p:cNvPicPr>
            <a:picLocks noChangeAspect="1"/>
          </p:cNvPicPr>
          <p:nvPr/>
        </p:nvPicPr>
        <p:blipFill>
          <a:blip r:embed="rId3" cstate="print"/>
          <a:stretch>
            <a:fillRect/>
          </a:stretch>
        </p:blipFill>
        <p:spPr>
          <a:xfrm>
            <a:off x="1115616" y="2780928"/>
            <a:ext cx="1314450" cy="1638300"/>
          </a:xfrm>
          <a:prstGeom prst="rect">
            <a:avLst/>
          </a:prstGeom>
        </p:spPr>
      </p:pic>
      <p:pic>
        <p:nvPicPr>
          <p:cNvPr id="7" name="Picture 6"/>
          <p:cNvPicPr>
            <a:picLocks noChangeAspect="1"/>
          </p:cNvPicPr>
          <p:nvPr/>
        </p:nvPicPr>
        <p:blipFill>
          <a:blip r:embed="rId4" cstate="print"/>
          <a:stretch>
            <a:fillRect/>
          </a:stretch>
        </p:blipFill>
        <p:spPr>
          <a:xfrm>
            <a:off x="2627784" y="2780928"/>
            <a:ext cx="2219325" cy="1590675"/>
          </a:xfrm>
          <a:prstGeom prst="rect">
            <a:avLst/>
          </a:prstGeom>
        </p:spPr>
      </p:pic>
      <p:pic>
        <p:nvPicPr>
          <p:cNvPr id="8" name="Picture 7"/>
          <p:cNvPicPr>
            <a:picLocks noChangeAspect="1"/>
          </p:cNvPicPr>
          <p:nvPr/>
        </p:nvPicPr>
        <p:blipFill>
          <a:blip r:embed="rId5" cstate="print"/>
          <a:stretch>
            <a:fillRect/>
          </a:stretch>
        </p:blipFill>
        <p:spPr>
          <a:xfrm>
            <a:off x="5220073" y="2780928"/>
            <a:ext cx="2376264" cy="1581150"/>
          </a:xfrm>
          <a:prstGeom prst="rect">
            <a:avLst/>
          </a:prstGeom>
        </p:spPr>
      </p:pic>
      <p:pic>
        <p:nvPicPr>
          <p:cNvPr id="5" name="Picture 4"/>
          <p:cNvPicPr>
            <a:picLocks noChangeAspect="1"/>
          </p:cNvPicPr>
          <p:nvPr/>
        </p:nvPicPr>
        <p:blipFill>
          <a:blip r:embed="rId6" cstate="print"/>
          <a:stretch>
            <a:fillRect/>
          </a:stretch>
        </p:blipFill>
        <p:spPr>
          <a:xfrm>
            <a:off x="2699792" y="4725144"/>
            <a:ext cx="2225047" cy="1584176"/>
          </a:xfrm>
          <a:prstGeom prst="rect">
            <a:avLst/>
          </a:prstGeom>
        </p:spPr>
      </p:pic>
      <p:pic>
        <p:nvPicPr>
          <p:cNvPr id="9" name="Picture 8"/>
          <p:cNvPicPr>
            <a:picLocks noChangeAspect="1"/>
          </p:cNvPicPr>
          <p:nvPr/>
        </p:nvPicPr>
        <p:blipFill>
          <a:blip r:embed="rId7" cstate="print"/>
          <a:stretch>
            <a:fillRect/>
          </a:stretch>
        </p:blipFill>
        <p:spPr>
          <a:xfrm>
            <a:off x="5220072" y="4653136"/>
            <a:ext cx="2376264" cy="1514475"/>
          </a:xfrm>
          <a:prstGeom prst="rect">
            <a:avLst/>
          </a:prstGeom>
        </p:spPr>
      </p:pic>
      <p:pic>
        <p:nvPicPr>
          <p:cNvPr id="10" name="Picture 9"/>
          <p:cNvPicPr>
            <a:picLocks noChangeAspect="1"/>
          </p:cNvPicPr>
          <p:nvPr/>
        </p:nvPicPr>
        <p:blipFill>
          <a:blip r:embed="rId8" cstate="print"/>
          <a:stretch>
            <a:fillRect/>
          </a:stretch>
        </p:blipFill>
        <p:spPr>
          <a:xfrm>
            <a:off x="4716016" y="6554459"/>
            <a:ext cx="4305569" cy="232492"/>
          </a:xfrm>
          <a:prstGeom prst="rect">
            <a:avLst/>
          </a:prstGeom>
          <a:effectLst>
            <a:glow rad="101600">
              <a:schemeClr val="accent5">
                <a:satMod val="175000"/>
                <a:alpha val="40000"/>
              </a:schemeClr>
            </a:glow>
          </a:effectLst>
        </p:spPr>
      </p:pic>
    </p:spTree>
    <p:extLst>
      <p:ext uri="{BB962C8B-B14F-4D97-AF65-F5344CB8AC3E}">
        <p14:creationId xmlns:p14="http://schemas.microsoft.com/office/powerpoint/2010/main" val="359553122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txBox="1">
            <a:spLocks/>
          </p:cNvSpPr>
          <p:nvPr/>
        </p:nvSpPr>
        <p:spPr>
          <a:xfrm>
            <a:off x="1475656" y="366722"/>
            <a:ext cx="5909280" cy="462230"/>
          </a:xfrm>
          <a:prstGeom prst="rect">
            <a:avLst/>
          </a:prstGeom>
        </p:spPr>
        <p:txBody>
          <a:bodyP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s-MX" sz="2400" dirty="0">
                <a:latin typeface="+mn-lt"/>
              </a:rPr>
              <a:t>Preguntas de registro</a:t>
            </a:r>
            <a:endParaRPr lang="es-CR" sz="2400" dirty="0">
              <a:latin typeface="+mn-lt"/>
            </a:endParaRPr>
          </a:p>
        </p:txBody>
      </p:sp>
      <p:pic>
        <p:nvPicPr>
          <p:cNvPr id="6" name="Imagen 5">
            <a:extLst>
              <a:ext uri="{FF2B5EF4-FFF2-40B4-BE49-F238E27FC236}">
                <a16:creationId xmlns:a16="http://schemas.microsoft.com/office/drawing/2014/main" id="{D60AD22D-7368-1B1D-58A5-8D61AE3BA61A}"/>
              </a:ext>
            </a:extLst>
          </p:cNvPr>
          <p:cNvPicPr>
            <a:picLocks noChangeAspect="1"/>
          </p:cNvPicPr>
          <p:nvPr/>
        </p:nvPicPr>
        <p:blipFill>
          <a:blip r:embed="rId2"/>
          <a:stretch>
            <a:fillRect/>
          </a:stretch>
        </p:blipFill>
        <p:spPr>
          <a:xfrm>
            <a:off x="827584" y="988040"/>
            <a:ext cx="8100392" cy="3505794"/>
          </a:xfrm>
          <a:prstGeom prst="rect">
            <a:avLst/>
          </a:prstGeom>
        </p:spPr>
      </p:pic>
    </p:spTree>
    <p:extLst>
      <p:ext uri="{BB962C8B-B14F-4D97-AF65-F5344CB8AC3E}">
        <p14:creationId xmlns:p14="http://schemas.microsoft.com/office/powerpoint/2010/main" val="352350630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A09D249F-9E4F-CB1C-67A2-274E5ABE51FD}"/>
              </a:ext>
            </a:extLst>
          </p:cNvPr>
          <p:cNvPicPr>
            <a:picLocks noChangeAspect="1"/>
          </p:cNvPicPr>
          <p:nvPr/>
        </p:nvPicPr>
        <p:blipFill>
          <a:blip r:embed="rId2"/>
          <a:stretch>
            <a:fillRect/>
          </a:stretch>
        </p:blipFill>
        <p:spPr>
          <a:xfrm>
            <a:off x="899592" y="532607"/>
            <a:ext cx="6872808" cy="5420518"/>
          </a:xfrm>
          <a:prstGeom prst="rect">
            <a:avLst/>
          </a:prstGeom>
        </p:spPr>
      </p:pic>
    </p:spTree>
    <p:extLst>
      <p:ext uri="{BB962C8B-B14F-4D97-AF65-F5344CB8AC3E}">
        <p14:creationId xmlns:p14="http://schemas.microsoft.com/office/powerpoint/2010/main" val="416276727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txBox="1">
            <a:spLocks/>
          </p:cNvSpPr>
          <p:nvPr/>
        </p:nvSpPr>
        <p:spPr>
          <a:xfrm>
            <a:off x="817032" y="422999"/>
            <a:ext cx="7520940" cy="548640"/>
          </a:xfrm>
          <a:prstGeom prst="rect">
            <a:avLst/>
          </a:prstGeom>
        </p:spPr>
        <p:txBody>
          <a:bodyP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s-MX" sz="2400" b="1" dirty="0"/>
              <a:t>Preguntas de acción o comportamiento</a:t>
            </a:r>
            <a:endParaRPr lang="es-CR" sz="2400" b="1" dirty="0"/>
          </a:p>
        </p:txBody>
      </p:sp>
      <p:pic>
        <p:nvPicPr>
          <p:cNvPr id="9" name="Imagen 8">
            <a:extLst>
              <a:ext uri="{FF2B5EF4-FFF2-40B4-BE49-F238E27FC236}">
                <a16:creationId xmlns:a16="http://schemas.microsoft.com/office/drawing/2014/main" id="{4AE5BFD2-3166-101C-2F6A-1F773B238C6E}"/>
              </a:ext>
            </a:extLst>
          </p:cNvPr>
          <p:cNvPicPr>
            <a:picLocks noChangeAspect="1"/>
          </p:cNvPicPr>
          <p:nvPr/>
        </p:nvPicPr>
        <p:blipFill>
          <a:blip r:embed="rId3"/>
          <a:stretch>
            <a:fillRect/>
          </a:stretch>
        </p:blipFill>
        <p:spPr>
          <a:xfrm>
            <a:off x="422668" y="2492895"/>
            <a:ext cx="6669612" cy="4069595"/>
          </a:xfrm>
          <a:prstGeom prst="rect">
            <a:avLst/>
          </a:prstGeom>
        </p:spPr>
      </p:pic>
      <p:pic>
        <p:nvPicPr>
          <p:cNvPr id="11" name="Imagen 10">
            <a:extLst>
              <a:ext uri="{FF2B5EF4-FFF2-40B4-BE49-F238E27FC236}">
                <a16:creationId xmlns:a16="http://schemas.microsoft.com/office/drawing/2014/main" id="{C78A96B3-529C-D8C4-2590-1CF6218F071C}"/>
              </a:ext>
            </a:extLst>
          </p:cNvPr>
          <p:cNvPicPr>
            <a:picLocks noChangeAspect="1"/>
          </p:cNvPicPr>
          <p:nvPr/>
        </p:nvPicPr>
        <p:blipFill>
          <a:blip r:embed="rId4"/>
          <a:stretch>
            <a:fillRect/>
          </a:stretch>
        </p:blipFill>
        <p:spPr>
          <a:xfrm>
            <a:off x="395536" y="971639"/>
            <a:ext cx="7942436" cy="1314973"/>
          </a:xfrm>
          <a:prstGeom prst="rect">
            <a:avLst/>
          </a:prstGeom>
        </p:spPr>
      </p:pic>
    </p:spTree>
    <p:extLst>
      <p:ext uri="{BB962C8B-B14F-4D97-AF65-F5344CB8AC3E}">
        <p14:creationId xmlns:p14="http://schemas.microsoft.com/office/powerpoint/2010/main" val="376213205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txBox="1">
            <a:spLocks/>
          </p:cNvSpPr>
          <p:nvPr/>
        </p:nvSpPr>
        <p:spPr>
          <a:xfrm>
            <a:off x="698868" y="620688"/>
            <a:ext cx="7520940" cy="548640"/>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s-MX" sz="2400" b="1" dirty="0"/>
              <a:t>Preguntas de intención</a:t>
            </a:r>
            <a:endParaRPr lang="es-CR" sz="2400" b="1" dirty="0"/>
          </a:p>
        </p:txBody>
      </p:sp>
      <p:pic>
        <p:nvPicPr>
          <p:cNvPr id="3" name="Imagen 2">
            <a:extLst>
              <a:ext uri="{FF2B5EF4-FFF2-40B4-BE49-F238E27FC236}">
                <a16:creationId xmlns:a16="http://schemas.microsoft.com/office/drawing/2014/main" id="{6ECBB87B-D0CC-16F0-25EC-D7F39678ED49}"/>
              </a:ext>
            </a:extLst>
          </p:cNvPr>
          <p:cNvPicPr>
            <a:picLocks noChangeAspect="1"/>
          </p:cNvPicPr>
          <p:nvPr/>
        </p:nvPicPr>
        <p:blipFill>
          <a:blip r:embed="rId2"/>
          <a:stretch>
            <a:fillRect/>
          </a:stretch>
        </p:blipFill>
        <p:spPr>
          <a:xfrm>
            <a:off x="700050" y="1356360"/>
            <a:ext cx="7596336" cy="2532112"/>
          </a:xfrm>
          <a:prstGeom prst="rect">
            <a:avLst/>
          </a:prstGeom>
        </p:spPr>
      </p:pic>
    </p:spTree>
    <p:extLst>
      <p:ext uri="{BB962C8B-B14F-4D97-AF65-F5344CB8AC3E}">
        <p14:creationId xmlns:p14="http://schemas.microsoft.com/office/powerpoint/2010/main" val="318000282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36783D45-297C-E555-5AFD-871469F44168}"/>
              </a:ext>
            </a:extLst>
          </p:cNvPr>
          <p:cNvPicPr>
            <a:picLocks noChangeAspect="1"/>
          </p:cNvPicPr>
          <p:nvPr/>
        </p:nvPicPr>
        <p:blipFill>
          <a:blip r:embed="rId2"/>
          <a:stretch>
            <a:fillRect/>
          </a:stretch>
        </p:blipFill>
        <p:spPr>
          <a:xfrm>
            <a:off x="864644" y="361844"/>
            <a:ext cx="7379764" cy="6163500"/>
          </a:xfrm>
          <a:prstGeom prst="rect">
            <a:avLst/>
          </a:prstGeom>
        </p:spPr>
      </p:pic>
    </p:spTree>
    <p:extLst>
      <p:ext uri="{BB962C8B-B14F-4D97-AF65-F5344CB8AC3E}">
        <p14:creationId xmlns:p14="http://schemas.microsoft.com/office/powerpoint/2010/main" val="77382755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stretch>
            <a:fillRect/>
          </a:stretch>
        </p:blipFill>
        <p:spPr>
          <a:xfrm>
            <a:off x="467544" y="476672"/>
            <a:ext cx="7600950" cy="4629150"/>
          </a:xfrm>
          <a:prstGeom prst="rect">
            <a:avLst/>
          </a:prstGeom>
        </p:spPr>
      </p:pic>
      <p:pic>
        <p:nvPicPr>
          <p:cNvPr id="3" name="Picture 2"/>
          <p:cNvPicPr>
            <a:picLocks noChangeAspect="1"/>
          </p:cNvPicPr>
          <p:nvPr/>
        </p:nvPicPr>
        <p:blipFill>
          <a:blip r:embed="rId3" cstate="print"/>
          <a:stretch>
            <a:fillRect/>
          </a:stretch>
        </p:blipFill>
        <p:spPr>
          <a:xfrm>
            <a:off x="4788024" y="6453336"/>
            <a:ext cx="4235773" cy="228249"/>
          </a:xfrm>
          <a:prstGeom prst="rect">
            <a:avLst/>
          </a:prstGeom>
          <a:effectLst>
            <a:glow rad="101600">
              <a:schemeClr val="accent3">
                <a:satMod val="175000"/>
                <a:alpha val="40000"/>
              </a:schemeClr>
            </a:glow>
          </a:effectLst>
        </p:spPr>
      </p:pic>
    </p:spTree>
    <p:extLst>
      <p:ext uri="{BB962C8B-B14F-4D97-AF65-F5344CB8AC3E}">
        <p14:creationId xmlns:p14="http://schemas.microsoft.com/office/powerpoint/2010/main" val="412211757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22C9196-2A90-4D8D-85F1-1A24AE0DCFC0}"/>
              </a:ext>
            </a:extLst>
          </p:cNvPr>
          <p:cNvPicPr>
            <a:picLocks noChangeAspect="1"/>
          </p:cNvPicPr>
          <p:nvPr/>
        </p:nvPicPr>
        <p:blipFill>
          <a:blip r:embed="rId2"/>
          <a:stretch>
            <a:fillRect/>
          </a:stretch>
        </p:blipFill>
        <p:spPr>
          <a:xfrm>
            <a:off x="674688" y="1196753"/>
            <a:ext cx="7281688" cy="4617012"/>
          </a:xfrm>
          <a:prstGeom prst="rect">
            <a:avLst/>
          </a:prstGeom>
        </p:spPr>
      </p:pic>
      <p:pic>
        <p:nvPicPr>
          <p:cNvPr id="4" name="Picture 3">
            <a:extLst>
              <a:ext uri="{FF2B5EF4-FFF2-40B4-BE49-F238E27FC236}">
                <a16:creationId xmlns:a16="http://schemas.microsoft.com/office/drawing/2014/main" id="{8352FF8C-7A15-4F52-A91A-357F0A07E7E4}"/>
              </a:ext>
            </a:extLst>
          </p:cNvPr>
          <p:cNvPicPr>
            <a:picLocks noChangeAspect="1"/>
          </p:cNvPicPr>
          <p:nvPr/>
        </p:nvPicPr>
        <p:blipFill>
          <a:blip r:embed="rId3"/>
          <a:stretch>
            <a:fillRect/>
          </a:stretch>
        </p:blipFill>
        <p:spPr>
          <a:xfrm>
            <a:off x="674688" y="353474"/>
            <a:ext cx="6993656" cy="550682"/>
          </a:xfrm>
          <a:prstGeom prst="rect">
            <a:avLst/>
          </a:prstGeom>
        </p:spPr>
      </p:pic>
      <p:pic>
        <p:nvPicPr>
          <p:cNvPr id="5" name="Picture 4">
            <a:extLst>
              <a:ext uri="{FF2B5EF4-FFF2-40B4-BE49-F238E27FC236}">
                <a16:creationId xmlns:a16="http://schemas.microsoft.com/office/drawing/2014/main" id="{97E227AD-2A38-4EED-9ECA-B79332537D10}"/>
              </a:ext>
            </a:extLst>
          </p:cNvPr>
          <p:cNvPicPr>
            <a:picLocks noChangeAspect="1"/>
          </p:cNvPicPr>
          <p:nvPr/>
        </p:nvPicPr>
        <p:blipFill>
          <a:blip r:embed="rId4"/>
          <a:stretch>
            <a:fillRect/>
          </a:stretch>
        </p:blipFill>
        <p:spPr>
          <a:xfrm>
            <a:off x="674688" y="5972200"/>
            <a:ext cx="7353696" cy="532325"/>
          </a:xfrm>
          <a:prstGeom prst="rect">
            <a:avLst/>
          </a:prstGeom>
        </p:spPr>
      </p:pic>
    </p:spTree>
    <p:extLst>
      <p:ext uri="{BB962C8B-B14F-4D97-AF65-F5344CB8AC3E}">
        <p14:creationId xmlns:p14="http://schemas.microsoft.com/office/powerpoint/2010/main" val="7130197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ángulo 11"/>
          <p:cNvSpPr/>
          <p:nvPr/>
        </p:nvSpPr>
        <p:spPr>
          <a:xfrm>
            <a:off x="755576" y="692696"/>
            <a:ext cx="7344816" cy="369332"/>
          </a:xfrm>
          <a:prstGeom prst="rect">
            <a:avLst/>
          </a:prstGeom>
        </p:spPr>
        <p:txBody>
          <a:bodyPr wrap="square">
            <a:spAutoFit/>
          </a:bodyPr>
          <a:lstStyle/>
          <a:p>
            <a:pPr algn="just"/>
            <a:r>
              <a:rPr lang="es-ES_tradnl" b="1" spc="-15" dirty="0">
                <a:ea typeface="Times New Roman" panose="02020603050405020304" pitchFamily="18" charset="0"/>
              </a:rPr>
              <a:t>Diseño y selección de la muestra</a:t>
            </a:r>
            <a:endParaRPr lang="es-CR" b="1" dirty="0"/>
          </a:p>
        </p:txBody>
      </p:sp>
      <p:sp>
        <p:nvSpPr>
          <p:cNvPr id="3" name="2 Marcador de contenido"/>
          <p:cNvSpPr txBox="1">
            <a:spLocks/>
          </p:cNvSpPr>
          <p:nvPr/>
        </p:nvSpPr>
        <p:spPr>
          <a:xfrm>
            <a:off x="743708" y="1340768"/>
            <a:ext cx="7715200" cy="1302414"/>
          </a:xfrm>
          <a:prstGeom prst="rect">
            <a:avLst/>
          </a:prstGeom>
        </p:spPr>
        <p:txBody>
          <a:bodyPr>
            <a:noAutofit/>
          </a:bodyPr>
          <a:lstStyle>
            <a:lvl1pPr marL="171450" indent="-171450" algn="l" defTabSz="685800" rtl="0" eaLnBrk="1" latinLnBrk="0" hangingPunct="1">
              <a:lnSpc>
                <a:spcPct val="90000"/>
              </a:lnSpc>
              <a:spcBef>
                <a:spcPts val="750"/>
              </a:spcBef>
              <a:buFont typeface="Wingdings 2" pitchFamily="18" charset="2"/>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Wingdings 2" pitchFamily="18" charset="2"/>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Wingdings 2" pitchFamily="18" charset="2"/>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Wingdings 2" pitchFamily="18" charset="2"/>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Wingdings 2" pitchFamily="18" charset="2"/>
              <a:buChar char=""/>
              <a:defRPr sz="1350" kern="1200">
                <a:solidFill>
                  <a:schemeClr val="tx1"/>
                </a:solidFill>
                <a:latin typeface="+mn-lt"/>
                <a:ea typeface="+mn-ea"/>
                <a:cs typeface="+mn-cs"/>
              </a:defRPr>
            </a:lvl5pPr>
            <a:lvl6pPr marL="18859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6pPr>
            <a:lvl7pPr marL="22288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7pPr>
            <a:lvl8pPr marL="25717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8pPr>
            <a:lvl9pPr marL="29146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9pPr>
          </a:lstStyle>
          <a:p>
            <a:pPr marL="0" lvl="1" indent="-180000">
              <a:lnSpc>
                <a:spcPct val="150000"/>
              </a:lnSpc>
              <a:buNone/>
            </a:pPr>
            <a:r>
              <a:rPr lang="es-CR" b="1" dirty="0"/>
              <a:t>Aleatoria. </a:t>
            </a:r>
            <a:r>
              <a:rPr lang="es-CR" dirty="0"/>
              <a:t>Cada elemento tiene una probabilidad conocida y no nula de ser seleccionado.</a:t>
            </a:r>
          </a:p>
        </p:txBody>
      </p:sp>
      <p:pic>
        <p:nvPicPr>
          <p:cNvPr id="2" name="Picture 1"/>
          <p:cNvPicPr>
            <a:picLocks noChangeAspect="1"/>
          </p:cNvPicPr>
          <p:nvPr/>
        </p:nvPicPr>
        <p:blipFill>
          <a:blip r:embed="rId2" cstate="print"/>
          <a:stretch>
            <a:fillRect/>
          </a:stretch>
        </p:blipFill>
        <p:spPr>
          <a:xfrm>
            <a:off x="4644008" y="6453336"/>
            <a:ext cx="4411563" cy="219663"/>
          </a:xfrm>
          <a:prstGeom prst="rect">
            <a:avLst/>
          </a:prstGeom>
          <a:effectLst>
            <a:glow rad="101600">
              <a:schemeClr val="accent3">
                <a:satMod val="175000"/>
                <a:alpha val="40000"/>
              </a:schemeClr>
            </a:glow>
          </a:effectLst>
        </p:spPr>
      </p:pic>
      <p:sp>
        <p:nvSpPr>
          <p:cNvPr id="5" name="4 Rectángulo"/>
          <p:cNvSpPr/>
          <p:nvPr/>
        </p:nvSpPr>
        <p:spPr>
          <a:xfrm>
            <a:off x="2786050" y="2928934"/>
            <a:ext cx="5214974" cy="923330"/>
          </a:xfrm>
          <a:prstGeom prst="rect">
            <a:avLst/>
          </a:prstGeom>
        </p:spPr>
        <p:txBody>
          <a:bodyPr wrap="square">
            <a:spAutoFit/>
          </a:bodyPr>
          <a:lstStyle/>
          <a:p>
            <a:pPr marL="0" lvl="1">
              <a:lnSpc>
                <a:spcPct val="150000"/>
              </a:lnSpc>
            </a:pPr>
            <a:r>
              <a:rPr lang="es-CR" b="1" dirty="0"/>
              <a:t>Intencional</a:t>
            </a:r>
            <a:r>
              <a:rPr lang="es-CR" dirty="0"/>
              <a:t>. Se utiliza el juicio de una persona con experiencia y conocimiento.</a:t>
            </a:r>
          </a:p>
        </p:txBody>
      </p:sp>
      <p:sp>
        <p:nvSpPr>
          <p:cNvPr id="6" name="5 Rectángulo"/>
          <p:cNvSpPr/>
          <p:nvPr/>
        </p:nvSpPr>
        <p:spPr>
          <a:xfrm>
            <a:off x="2786050" y="4214818"/>
            <a:ext cx="5072098" cy="1754326"/>
          </a:xfrm>
          <a:prstGeom prst="rect">
            <a:avLst/>
          </a:prstGeom>
        </p:spPr>
        <p:txBody>
          <a:bodyPr wrap="square">
            <a:spAutoFit/>
          </a:bodyPr>
          <a:lstStyle/>
          <a:p>
            <a:pPr marL="0" lvl="1">
              <a:lnSpc>
                <a:spcPct val="150000"/>
              </a:lnSpc>
            </a:pPr>
            <a:r>
              <a:rPr lang="es-CR" b="1" dirty="0"/>
              <a:t>Conveniencia. </a:t>
            </a:r>
            <a:r>
              <a:rPr lang="es-CR" dirty="0"/>
              <a:t>Se escogen las unidades o elementos que están disponibles o son más fáciles de conseguir. Se corre el riesgo de que no sea representativa.</a:t>
            </a:r>
          </a:p>
        </p:txBody>
      </p:sp>
      <p:sp>
        <p:nvSpPr>
          <p:cNvPr id="7" name="6 Abrir llave"/>
          <p:cNvSpPr/>
          <p:nvPr/>
        </p:nvSpPr>
        <p:spPr>
          <a:xfrm>
            <a:off x="2285984" y="3071810"/>
            <a:ext cx="500066" cy="2857520"/>
          </a:xfrm>
          <a:prstGeom prst="lef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CR" b="1" dirty="0"/>
          </a:p>
        </p:txBody>
      </p:sp>
      <p:sp>
        <p:nvSpPr>
          <p:cNvPr id="8" name="7 CuadroTexto"/>
          <p:cNvSpPr txBox="1"/>
          <p:nvPr/>
        </p:nvSpPr>
        <p:spPr>
          <a:xfrm>
            <a:off x="785786" y="4286256"/>
            <a:ext cx="1428760" cy="369332"/>
          </a:xfrm>
          <a:prstGeom prst="rect">
            <a:avLst/>
          </a:prstGeom>
          <a:noFill/>
        </p:spPr>
        <p:txBody>
          <a:bodyPr wrap="square" rtlCol="0">
            <a:spAutoFit/>
          </a:bodyPr>
          <a:lstStyle/>
          <a:p>
            <a:r>
              <a:rPr lang="es-MX" b="1" dirty="0"/>
              <a:t>No aleatorio</a:t>
            </a:r>
            <a:endParaRPr lang="es-CR" b="1" dirty="0"/>
          </a:p>
        </p:txBody>
      </p:sp>
    </p:spTree>
    <p:extLst>
      <p:ext uri="{BB962C8B-B14F-4D97-AF65-F5344CB8AC3E}">
        <p14:creationId xmlns:p14="http://schemas.microsoft.com/office/powerpoint/2010/main" val="169415636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5"/>
          <p:cNvSpPr txBox="1">
            <a:spLocks noChangeArrowheads="1"/>
          </p:cNvSpPr>
          <p:nvPr/>
        </p:nvSpPr>
        <p:spPr>
          <a:xfrm>
            <a:off x="691601" y="836712"/>
            <a:ext cx="7728024" cy="432048"/>
          </a:xfrm>
          <a:prstGeom prst="rect">
            <a:avLst/>
          </a:prstGeom>
        </p:spPr>
        <p:txBody>
          <a:bodyPr lIns="92075" tIns="46038" rIns="92075" bIns="46038"/>
          <a:lstStyle>
            <a:lvl1pPr marL="171450" indent="-171450" algn="l" defTabSz="685800" rtl="0" eaLnBrk="1" latinLnBrk="0" hangingPunct="1">
              <a:lnSpc>
                <a:spcPct val="90000"/>
              </a:lnSpc>
              <a:spcBef>
                <a:spcPts val="750"/>
              </a:spcBef>
              <a:buFont typeface="Wingdings 2" pitchFamily="18" charset="2"/>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Wingdings 2" pitchFamily="18" charset="2"/>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Wingdings 2" pitchFamily="18" charset="2"/>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Wingdings 2" pitchFamily="18" charset="2"/>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Wingdings 2" pitchFamily="18" charset="2"/>
              <a:buChar char=""/>
              <a:defRPr sz="1350" kern="1200">
                <a:solidFill>
                  <a:schemeClr val="tx1"/>
                </a:solidFill>
                <a:latin typeface="+mn-lt"/>
                <a:ea typeface="+mn-ea"/>
                <a:cs typeface="+mn-cs"/>
              </a:defRPr>
            </a:lvl5pPr>
            <a:lvl6pPr marL="18859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6pPr>
            <a:lvl7pPr marL="22288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7pPr>
            <a:lvl8pPr marL="25717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8pPr>
            <a:lvl9pPr marL="29146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9pPr>
          </a:lstStyle>
          <a:p>
            <a:pPr marL="0" indent="0">
              <a:buClr>
                <a:schemeClr val="accent1"/>
              </a:buClr>
              <a:buNone/>
              <a:defRPr/>
            </a:pPr>
            <a:r>
              <a:rPr lang="es-ES" sz="2400" b="1" dirty="0"/>
              <a:t>Error de Muestreo</a:t>
            </a:r>
          </a:p>
        </p:txBody>
      </p:sp>
      <p:pic>
        <p:nvPicPr>
          <p:cNvPr id="5" name="Picture 1"/>
          <p:cNvPicPr>
            <a:picLocks noChangeAspect="1"/>
          </p:cNvPicPr>
          <p:nvPr/>
        </p:nvPicPr>
        <p:blipFill>
          <a:blip r:embed="rId2" cstate="print"/>
          <a:stretch>
            <a:fillRect/>
          </a:stretch>
        </p:blipFill>
        <p:spPr>
          <a:xfrm>
            <a:off x="4644008" y="6453336"/>
            <a:ext cx="4411563" cy="219663"/>
          </a:xfrm>
          <a:prstGeom prst="rect">
            <a:avLst/>
          </a:prstGeom>
          <a:effectLst>
            <a:glow rad="101600">
              <a:schemeClr val="accent3">
                <a:satMod val="175000"/>
                <a:alpha val="40000"/>
              </a:schemeClr>
            </a:glow>
          </a:effectLst>
        </p:spPr>
      </p:pic>
      <p:pic>
        <p:nvPicPr>
          <p:cNvPr id="3" name="Imagen 2">
            <a:extLst>
              <a:ext uri="{FF2B5EF4-FFF2-40B4-BE49-F238E27FC236}">
                <a16:creationId xmlns:a16="http://schemas.microsoft.com/office/drawing/2014/main" id="{D220202D-3165-441E-A10F-73C03B564037}"/>
              </a:ext>
            </a:extLst>
          </p:cNvPr>
          <p:cNvPicPr>
            <a:picLocks noChangeAspect="1"/>
          </p:cNvPicPr>
          <p:nvPr/>
        </p:nvPicPr>
        <p:blipFill>
          <a:blip r:embed="rId3"/>
          <a:stretch>
            <a:fillRect/>
          </a:stretch>
        </p:blipFill>
        <p:spPr>
          <a:xfrm>
            <a:off x="433536" y="1412776"/>
            <a:ext cx="7333976" cy="1152128"/>
          </a:xfrm>
          <a:prstGeom prst="rect">
            <a:avLst/>
          </a:prstGeom>
        </p:spPr>
      </p:pic>
      <p:pic>
        <p:nvPicPr>
          <p:cNvPr id="4" name="Imagen 3">
            <a:extLst>
              <a:ext uri="{FF2B5EF4-FFF2-40B4-BE49-F238E27FC236}">
                <a16:creationId xmlns:a16="http://schemas.microsoft.com/office/drawing/2014/main" id="{12650239-F72C-470B-8FE3-D0439A214B27}"/>
              </a:ext>
            </a:extLst>
          </p:cNvPr>
          <p:cNvPicPr>
            <a:picLocks noChangeAspect="1"/>
          </p:cNvPicPr>
          <p:nvPr/>
        </p:nvPicPr>
        <p:blipFill>
          <a:blip r:embed="rId4"/>
          <a:stretch>
            <a:fillRect/>
          </a:stretch>
        </p:blipFill>
        <p:spPr>
          <a:xfrm>
            <a:off x="713305" y="2889498"/>
            <a:ext cx="4295775" cy="1943100"/>
          </a:xfrm>
          <a:prstGeom prst="rect">
            <a:avLst/>
          </a:prstGeom>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83568" y="1052736"/>
            <a:ext cx="7272808" cy="707886"/>
          </a:xfrm>
          <a:prstGeom prst="rect">
            <a:avLst/>
          </a:prstGeom>
          <a:noFill/>
        </p:spPr>
        <p:txBody>
          <a:bodyPr wrap="square" rtlCol="0">
            <a:spAutoFit/>
          </a:bodyPr>
          <a:lstStyle/>
          <a:p>
            <a:r>
              <a:rPr lang="es-CR" sz="2000" dirty="0"/>
              <a:t>Presencia de error sistemático en una investigación que resulta en una estimación incorrecta de los hechos analizados.</a:t>
            </a:r>
            <a:endParaRPr lang="en-US" sz="2000" dirty="0"/>
          </a:p>
        </p:txBody>
      </p:sp>
      <p:sp>
        <p:nvSpPr>
          <p:cNvPr id="3" name="TextBox 2"/>
          <p:cNvSpPr txBox="1"/>
          <p:nvPr/>
        </p:nvSpPr>
        <p:spPr>
          <a:xfrm>
            <a:off x="683568" y="485090"/>
            <a:ext cx="3024336" cy="400110"/>
          </a:xfrm>
          <a:prstGeom prst="rect">
            <a:avLst/>
          </a:prstGeom>
          <a:noFill/>
        </p:spPr>
        <p:txBody>
          <a:bodyPr wrap="square" rtlCol="0">
            <a:spAutoFit/>
          </a:bodyPr>
          <a:lstStyle/>
          <a:p>
            <a:r>
              <a:rPr lang="es-CR" sz="2000" dirty="0">
                <a:latin typeface="Arial Black" panose="020B0A04020102020204" pitchFamily="34" charset="0"/>
              </a:rPr>
              <a:t>Sesgo</a:t>
            </a:r>
            <a:endParaRPr lang="en-US" sz="2000" dirty="0">
              <a:latin typeface="Arial Black" panose="020B0A04020102020204" pitchFamily="34" charset="0"/>
            </a:endParaRPr>
          </a:p>
        </p:txBody>
      </p:sp>
      <p:pic>
        <p:nvPicPr>
          <p:cNvPr id="4" name="Imagen 3">
            <a:extLst>
              <a:ext uri="{FF2B5EF4-FFF2-40B4-BE49-F238E27FC236}">
                <a16:creationId xmlns:a16="http://schemas.microsoft.com/office/drawing/2014/main" id="{08FF7FFC-44ED-4CBE-96F3-EDFAED8C0B2F}"/>
              </a:ext>
            </a:extLst>
          </p:cNvPr>
          <p:cNvPicPr>
            <a:picLocks noChangeAspect="1"/>
          </p:cNvPicPr>
          <p:nvPr/>
        </p:nvPicPr>
        <p:blipFill>
          <a:blip r:embed="rId2"/>
          <a:stretch>
            <a:fillRect/>
          </a:stretch>
        </p:blipFill>
        <p:spPr>
          <a:xfrm>
            <a:off x="2915816" y="1958986"/>
            <a:ext cx="2664296" cy="2705034"/>
          </a:xfrm>
          <a:prstGeom prst="rect">
            <a:avLst/>
          </a:prstGeom>
        </p:spPr>
      </p:pic>
      <p:sp>
        <p:nvSpPr>
          <p:cNvPr id="7" name="TextBox 6">
            <a:extLst>
              <a:ext uri="{FF2B5EF4-FFF2-40B4-BE49-F238E27FC236}">
                <a16:creationId xmlns:a16="http://schemas.microsoft.com/office/drawing/2014/main" id="{42B6BB6E-F8D2-4A3C-A949-466651BF92AA}"/>
              </a:ext>
            </a:extLst>
          </p:cNvPr>
          <p:cNvSpPr txBox="1"/>
          <p:nvPr/>
        </p:nvSpPr>
        <p:spPr>
          <a:xfrm>
            <a:off x="863588" y="5157192"/>
            <a:ext cx="7416824" cy="1015663"/>
          </a:xfrm>
          <a:prstGeom prst="rect">
            <a:avLst/>
          </a:prstGeom>
          <a:noFill/>
        </p:spPr>
        <p:txBody>
          <a:bodyPr wrap="square" rtlCol="0">
            <a:spAutoFit/>
          </a:bodyPr>
          <a:lstStyle/>
          <a:p>
            <a:pPr algn="just"/>
            <a:r>
              <a:rPr lang="es-ES" sz="2000" dirty="0"/>
              <a:t>Es un peso desproporcionado a favor o en contra de una cosa, persona o grupo en comparación con otra, generalmente de una manera que se considera injusta. </a:t>
            </a:r>
            <a:endParaRPr lang="en-US" sz="2000" dirty="0"/>
          </a:p>
        </p:txBody>
      </p:sp>
    </p:spTree>
    <p:extLst>
      <p:ext uri="{BB962C8B-B14F-4D97-AF65-F5344CB8AC3E}">
        <p14:creationId xmlns:p14="http://schemas.microsoft.com/office/powerpoint/2010/main" val="39008024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55576" y="476672"/>
            <a:ext cx="6408712" cy="369332"/>
          </a:xfrm>
          <a:prstGeom prst="rect">
            <a:avLst/>
          </a:prstGeom>
        </p:spPr>
        <p:txBody>
          <a:bodyPr wrap="square">
            <a:spAutoFit/>
          </a:bodyPr>
          <a:lstStyle/>
          <a:p>
            <a:pPr algn="just"/>
            <a:r>
              <a:rPr lang="es-ES_tradnl" b="1" spc="-15" dirty="0">
                <a:latin typeface="Cambria" panose="02040503050406030204" pitchFamily="18" charset="0"/>
                <a:ea typeface="Times New Roman" panose="02020603050405020304" pitchFamily="18" charset="0"/>
              </a:rPr>
              <a:t>Unidad de muestreo </a:t>
            </a:r>
            <a:endParaRPr lang="es-CR" b="1" dirty="0"/>
          </a:p>
        </p:txBody>
      </p:sp>
      <p:sp>
        <p:nvSpPr>
          <p:cNvPr id="3" name="Rectangle 2"/>
          <p:cNvSpPr/>
          <p:nvPr/>
        </p:nvSpPr>
        <p:spPr>
          <a:xfrm>
            <a:off x="827584" y="4077072"/>
            <a:ext cx="4572000" cy="369332"/>
          </a:xfrm>
          <a:prstGeom prst="rect">
            <a:avLst/>
          </a:prstGeom>
        </p:spPr>
        <p:txBody>
          <a:bodyPr>
            <a:spAutoFit/>
          </a:bodyPr>
          <a:lstStyle/>
          <a:p>
            <a:pPr algn="just"/>
            <a:r>
              <a:rPr lang="es-ES_tradnl" b="1" spc="-15" dirty="0">
                <a:latin typeface="Cambria" panose="02040503050406030204" pitchFamily="18" charset="0"/>
                <a:ea typeface="Times New Roman" panose="02020603050405020304" pitchFamily="18" charset="0"/>
              </a:rPr>
              <a:t>Unidad de información (Informante)</a:t>
            </a:r>
          </a:p>
        </p:txBody>
      </p:sp>
      <p:sp>
        <p:nvSpPr>
          <p:cNvPr id="7" name="Rectangle 6"/>
          <p:cNvSpPr/>
          <p:nvPr/>
        </p:nvSpPr>
        <p:spPr>
          <a:xfrm>
            <a:off x="755576" y="1052736"/>
            <a:ext cx="7560840" cy="923330"/>
          </a:xfrm>
          <a:prstGeom prst="rect">
            <a:avLst/>
          </a:prstGeom>
        </p:spPr>
        <p:txBody>
          <a:bodyPr wrap="square">
            <a:spAutoFit/>
          </a:bodyPr>
          <a:lstStyle/>
          <a:p>
            <a:pPr algn="just"/>
            <a:r>
              <a:rPr lang="es-ES" dirty="0"/>
              <a:t>Es la unidad que se somete al proceso de aleatorización en los estudios que requieren muestreo. Es la </a:t>
            </a:r>
            <a:r>
              <a:rPr lang="es-ES" i="1" dirty="0"/>
              <a:t>unidad</a:t>
            </a:r>
            <a:r>
              <a:rPr lang="es-ES" dirty="0"/>
              <a:t> de la población a partir de las cuales se selecciona la muestra.</a:t>
            </a:r>
          </a:p>
        </p:txBody>
      </p:sp>
      <p:pic>
        <p:nvPicPr>
          <p:cNvPr id="8" name="Picture 7"/>
          <p:cNvPicPr>
            <a:picLocks noChangeAspect="1"/>
          </p:cNvPicPr>
          <p:nvPr/>
        </p:nvPicPr>
        <p:blipFill>
          <a:blip r:embed="rId2" cstate="print"/>
          <a:stretch>
            <a:fillRect/>
          </a:stretch>
        </p:blipFill>
        <p:spPr>
          <a:xfrm>
            <a:off x="1043608" y="2204864"/>
            <a:ext cx="2038350" cy="1381125"/>
          </a:xfrm>
          <a:prstGeom prst="rect">
            <a:avLst/>
          </a:prstGeom>
        </p:spPr>
      </p:pic>
      <p:pic>
        <p:nvPicPr>
          <p:cNvPr id="11" name="Picture 10"/>
          <p:cNvPicPr>
            <a:picLocks noChangeAspect="1"/>
          </p:cNvPicPr>
          <p:nvPr/>
        </p:nvPicPr>
        <p:blipFill>
          <a:blip r:embed="rId3" cstate="print"/>
          <a:stretch>
            <a:fillRect/>
          </a:stretch>
        </p:blipFill>
        <p:spPr>
          <a:xfrm>
            <a:off x="3419872" y="2276872"/>
            <a:ext cx="1628775" cy="1400175"/>
          </a:xfrm>
          <a:prstGeom prst="rect">
            <a:avLst/>
          </a:prstGeom>
        </p:spPr>
      </p:pic>
      <p:pic>
        <p:nvPicPr>
          <p:cNvPr id="12" name="Picture 11"/>
          <p:cNvPicPr>
            <a:picLocks noChangeAspect="1"/>
          </p:cNvPicPr>
          <p:nvPr/>
        </p:nvPicPr>
        <p:blipFill>
          <a:blip r:embed="rId4" cstate="print"/>
          <a:stretch>
            <a:fillRect/>
          </a:stretch>
        </p:blipFill>
        <p:spPr>
          <a:xfrm>
            <a:off x="5508104" y="2204864"/>
            <a:ext cx="2667000" cy="1219200"/>
          </a:xfrm>
          <a:prstGeom prst="rect">
            <a:avLst/>
          </a:prstGeom>
        </p:spPr>
      </p:pic>
      <p:sp>
        <p:nvSpPr>
          <p:cNvPr id="13" name="Rectangle 12"/>
          <p:cNvSpPr/>
          <p:nvPr/>
        </p:nvSpPr>
        <p:spPr>
          <a:xfrm>
            <a:off x="827584" y="4581128"/>
            <a:ext cx="7344816" cy="923330"/>
          </a:xfrm>
          <a:prstGeom prst="rect">
            <a:avLst/>
          </a:prstGeom>
        </p:spPr>
        <p:txBody>
          <a:bodyPr wrap="square">
            <a:spAutoFit/>
          </a:bodyPr>
          <a:lstStyle/>
          <a:p>
            <a:pPr algn="just"/>
            <a:r>
              <a:rPr lang="es-ES" dirty="0"/>
              <a:t>Es la unidad que nos brinda información de la unidad de estudio. Cuando se estudian empresas, el informante podría ser el gerente general o los jefes de los departamentos.</a:t>
            </a:r>
          </a:p>
        </p:txBody>
      </p:sp>
      <p:pic>
        <p:nvPicPr>
          <p:cNvPr id="9" name="Picture 8"/>
          <p:cNvPicPr>
            <a:picLocks noChangeAspect="1"/>
          </p:cNvPicPr>
          <p:nvPr/>
        </p:nvPicPr>
        <p:blipFill>
          <a:blip r:embed="rId5" cstate="print"/>
          <a:stretch>
            <a:fillRect/>
          </a:stretch>
        </p:blipFill>
        <p:spPr>
          <a:xfrm>
            <a:off x="4716016" y="6554459"/>
            <a:ext cx="4305569" cy="232492"/>
          </a:xfrm>
          <a:prstGeom prst="rect">
            <a:avLst/>
          </a:prstGeom>
          <a:effectLst>
            <a:glow rad="101600">
              <a:schemeClr val="accent5">
                <a:satMod val="175000"/>
                <a:alpha val="40000"/>
              </a:schemeClr>
            </a:glow>
          </a:effectLst>
        </p:spPr>
      </p:pic>
    </p:spTree>
    <p:extLst>
      <p:ext uri="{BB962C8B-B14F-4D97-AF65-F5344CB8AC3E}">
        <p14:creationId xmlns:p14="http://schemas.microsoft.com/office/powerpoint/2010/main" val="38642987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8C7B7FEC-C438-A490-3081-E6A24C4C22F6}"/>
              </a:ext>
            </a:extLst>
          </p:cNvPr>
          <p:cNvSpPr txBox="1"/>
          <p:nvPr/>
        </p:nvSpPr>
        <p:spPr>
          <a:xfrm>
            <a:off x="706661" y="345301"/>
            <a:ext cx="4572000" cy="369332"/>
          </a:xfrm>
          <a:prstGeom prst="rect">
            <a:avLst/>
          </a:prstGeom>
          <a:noFill/>
        </p:spPr>
        <p:txBody>
          <a:bodyPr wrap="square">
            <a:spAutoFit/>
          </a:bodyPr>
          <a:lstStyle/>
          <a:p>
            <a:r>
              <a:rPr lang="en-US" b="1" dirty="0"/>
              <a:t>Sesgo de </a:t>
            </a:r>
            <a:r>
              <a:rPr lang="en-US" b="1" dirty="0" err="1"/>
              <a:t>selección</a:t>
            </a:r>
            <a:endParaRPr lang="en-US" b="1" dirty="0"/>
          </a:p>
        </p:txBody>
      </p:sp>
      <p:sp>
        <p:nvSpPr>
          <p:cNvPr id="5" name="CuadroTexto 4">
            <a:extLst>
              <a:ext uri="{FF2B5EF4-FFF2-40B4-BE49-F238E27FC236}">
                <a16:creationId xmlns:a16="http://schemas.microsoft.com/office/drawing/2014/main" id="{CA6B2ABC-4FF6-5880-0BFE-D6331EB64B0D}"/>
              </a:ext>
            </a:extLst>
          </p:cNvPr>
          <p:cNvSpPr txBox="1"/>
          <p:nvPr/>
        </p:nvSpPr>
        <p:spPr>
          <a:xfrm>
            <a:off x="706661" y="714633"/>
            <a:ext cx="7309852" cy="923330"/>
          </a:xfrm>
          <a:prstGeom prst="rect">
            <a:avLst/>
          </a:prstGeom>
          <a:noFill/>
        </p:spPr>
        <p:txBody>
          <a:bodyPr wrap="square">
            <a:spAutoFit/>
          </a:bodyPr>
          <a:lstStyle/>
          <a:p>
            <a:pPr algn="just"/>
            <a:r>
              <a:rPr lang="en-US" dirty="0"/>
              <a:t>El </a:t>
            </a:r>
            <a:r>
              <a:rPr lang="en-US" dirty="0" err="1"/>
              <a:t>sesgo</a:t>
            </a:r>
            <a:r>
              <a:rPr lang="en-US" dirty="0"/>
              <a:t> de </a:t>
            </a:r>
            <a:r>
              <a:rPr lang="en-US" dirty="0" err="1"/>
              <a:t>selección</a:t>
            </a:r>
            <a:r>
              <a:rPr lang="en-US" dirty="0"/>
              <a:t> </a:t>
            </a:r>
            <a:r>
              <a:rPr lang="en-US" dirty="0" err="1"/>
              <a:t>ocurre</a:t>
            </a:r>
            <a:r>
              <a:rPr lang="en-US" dirty="0"/>
              <a:t> </a:t>
            </a:r>
            <a:r>
              <a:rPr lang="en-US" dirty="0" err="1"/>
              <a:t>cuando</a:t>
            </a:r>
            <a:r>
              <a:rPr lang="en-US" dirty="0"/>
              <a:t> la </a:t>
            </a:r>
            <a:r>
              <a:rPr lang="en-US" dirty="0" err="1"/>
              <a:t>muestra</a:t>
            </a:r>
            <a:r>
              <a:rPr lang="en-US" dirty="0"/>
              <a:t> </a:t>
            </a:r>
            <a:r>
              <a:rPr lang="en-US" dirty="0" err="1"/>
              <a:t>utilizada</a:t>
            </a:r>
            <a:r>
              <a:rPr lang="en-US" dirty="0"/>
              <a:t> </a:t>
            </a:r>
            <a:r>
              <a:rPr lang="en-US" dirty="0" err="1"/>
              <a:t>en</a:t>
            </a:r>
            <a:r>
              <a:rPr lang="en-US" dirty="0"/>
              <a:t> un </a:t>
            </a:r>
            <a:r>
              <a:rPr lang="en-US" dirty="0" err="1"/>
              <a:t>estudio</a:t>
            </a:r>
            <a:r>
              <a:rPr lang="en-US" dirty="0"/>
              <a:t> o </a:t>
            </a:r>
            <a:r>
              <a:rPr lang="en-US" dirty="0" err="1"/>
              <a:t>análisis</a:t>
            </a:r>
            <a:r>
              <a:rPr lang="en-US" dirty="0"/>
              <a:t> no es </a:t>
            </a:r>
            <a:r>
              <a:rPr lang="en-US" dirty="0" err="1"/>
              <a:t>representativa</a:t>
            </a:r>
            <a:r>
              <a:rPr lang="en-US" dirty="0"/>
              <a:t> de la población total que se </a:t>
            </a:r>
            <a:r>
              <a:rPr lang="en-US" dirty="0" err="1"/>
              <a:t>intenta</a:t>
            </a:r>
            <a:r>
              <a:rPr lang="en-US" dirty="0"/>
              <a:t> </a:t>
            </a:r>
            <a:r>
              <a:rPr lang="en-US" dirty="0" err="1"/>
              <a:t>examinar</a:t>
            </a:r>
            <a:r>
              <a:rPr lang="en-US" dirty="0"/>
              <a:t>. Esto </a:t>
            </a:r>
            <a:r>
              <a:rPr lang="en-US" dirty="0" err="1"/>
              <a:t>puede</a:t>
            </a:r>
            <a:r>
              <a:rPr lang="en-US" dirty="0"/>
              <a:t> </a:t>
            </a:r>
            <a:r>
              <a:rPr lang="en-US" dirty="0" err="1"/>
              <a:t>llevar</a:t>
            </a:r>
            <a:r>
              <a:rPr lang="en-US" dirty="0"/>
              <a:t> a </a:t>
            </a:r>
            <a:r>
              <a:rPr lang="en-US" dirty="0" err="1"/>
              <a:t>resultados</a:t>
            </a:r>
            <a:r>
              <a:rPr lang="en-US" dirty="0"/>
              <a:t> o </a:t>
            </a:r>
            <a:r>
              <a:rPr lang="en-US" dirty="0" err="1"/>
              <a:t>conclusiones</a:t>
            </a:r>
            <a:r>
              <a:rPr lang="en-US" dirty="0"/>
              <a:t> </a:t>
            </a:r>
            <a:r>
              <a:rPr lang="en-US" dirty="0" err="1"/>
              <a:t>erróneas</a:t>
            </a:r>
            <a:r>
              <a:rPr lang="en-US" dirty="0"/>
              <a:t>.</a:t>
            </a:r>
          </a:p>
        </p:txBody>
      </p:sp>
      <p:pic>
        <p:nvPicPr>
          <p:cNvPr id="7" name="Imagen 6">
            <a:extLst>
              <a:ext uri="{FF2B5EF4-FFF2-40B4-BE49-F238E27FC236}">
                <a16:creationId xmlns:a16="http://schemas.microsoft.com/office/drawing/2014/main" id="{6B94CF13-3947-1F76-E611-AC70FB1A0DA8}"/>
              </a:ext>
            </a:extLst>
          </p:cNvPr>
          <p:cNvPicPr>
            <a:picLocks noChangeAspect="1"/>
          </p:cNvPicPr>
          <p:nvPr/>
        </p:nvPicPr>
        <p:blipFill>
          <a:blip r:embed="rId2"/>
          <a:stretch>
            <a:fillRect/>
          </a:stretch>
        </p:blipFill>
        <p:spPr>
          <a:xfrm>
            <a:off x="706660" y="1772816"/>
            <a:ext cx="7309851" cy="4716506"/>
          </a:xfrm>
          <a:prstGeom prst="rect">
            <a:avLst/>
          </a:prstGeom>
        </p:spPr>
      </p:pic>
    </p:spTree>
    <p:extLst>
      <p:ext uri="{BB962C8B-B14F-4D97-AF65-F5344CB8AC3E}">
        <p14:creationId xmlns:p14="http://schemas.microsoft.com/office/powerpoint/2010/main" val="390505569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5"/>
          <p:cNvSpPr txBox="1">
            <a:spLocks noChangeArrowheads="1"/>
          </p:cNvSpPr>
          <p:nvPr/>
        </p:nvSpPr>
        <p:spPr>
          <a:xfrm>
            <a:off x="691601" y="836712"/>
            <a:ext cx="7728024" cy="432048"/>
          </a:xfrm>
          <a:prstGeom prst="rect">
            <a:avLst/>
          </a:prstGeom>
        </p:spPr>
        <p:txBody>
          <a:bodyPr lIns="92075" tIns="46038" rIns="92075" bIns="46038"/>
          <a:lstStyle>
            <a:lvl1pPr marL="171450" indent="-171450" algn="l" defTabSz="685800" rtl="0" eaLnBrk="1" latinLnBrk="0" hangingPunct="1">
              <a:lnSpc>
                <a:spcPct val="90000"/>
              </a:lnSpc>
              <a:spcBef>
                <a:spcPts val="750"/>
              </a:spcBef>
              <a:buFont typeface="Wingdings 2" pitchFamily="18" charset="2"/>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Wingdings 2" pitchFamily="18" charset="2"/>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Wingdings 2" pitchFamily="18" charset="2"/>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Wingdings 2" pitchFamily="18" charset="2"/>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Wingdings 2" pitchFamily="18" charset="2"/>
              <a:buChar char=""/>
              <a:defRPr sz="1350" kern="1200">
                <a:solidFill>
                  <a:schemeClr val="tx1"/>
                </a:solidFill>
                <a:latin typeface="+mn-lt"/>
                <a:ea typeface="+mn-ea"/>
                <a:cs typeface="+mn-cs"/>
              </a:defRPr>
            </a:lvl5pPr>
            <a:lvl6pPr marL="18859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6pPr>
            <a:lvl7pPr marL="22288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7pPr>
            <a:lvl8pPr marL="25717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8pPr>
            <a:lvl9pPr marL="29146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9pPr>
          </a:lstStyle>
          <a:p>
            <a:pPr marL="0" indent="0" algn="ctr">
              <a:buClr>
                <a:schemeClr val="accent1"/>
              </a:buClr>
              <a:buNone/>
              <a:defRPr/>
            </a:pPr>
            <a:r>
              <a:rPr lang="es-ES" sz="2400" b="1" dirty="0"/>
              <a:t>Tipos de Muestreo</a:t>
            </a:r>
          </a:p>
        </p:txBody>
      </p:sp>
      <p:pic>
        <p:nvPicPr>
          <p:cNvPr id="2" name="Imagen 1"/>
          <p:cNvPicPr>
            <a:picLocks noChangeAspect="1"/>
          </p:cNvPicPr>
          <p:nvPr/>
        </p:nvPicPr>
        <p:blipFill>
          <a:blip r:embed="rId2" cstate="print"/>
          <a:stretch>
            <a:fillRect/>
          </a:stretch>
        </p:blipFill>
        <p:spPr>
          <a:xfrm>
            <a:off x="704664" y="2204864"/>
            <a:ext cx="7712348" cy="1897287"/>
          </a:xfrm>
          <a:prstGeom prst="rect">
            <a:avLst/>
          </a:prstGeom>
        </p:spPr>
      </p:pic>
      <p:pic>
        <p:nvPicPr>
          <p:cNvPr id="8" name="Imagen 7"/>
          <p:cNvPicPr>
            <a:picLocks noChangeAspect="1"/>
          </p:cNvPicPr>
          <p:nvPr/>
        </p:nvPicPr>
        <p:blipFill>
          <a:blip r:embed="rId3" cstate="print"/>
          <a:stretch>
            <a:fillRect/>
          </a:stretch>
        </p:blipFill>
        <p:spPr>
          <a:xfrm>
            <a:off x="717984" y="1700808"/>
            <a:ext cx="3456384" cy="288032"/>
          </a:xfrm>
          <a:prstGeom prst="rect">
            <a:avLst/>
          </a:prstGeom>
        </p:spPr>
      </p:pic>
      <p:pic>
        <p:nvPicPr>
          <p:cNvPr id="3" name="Picture 2"/>
          <p:cNvPicPr>
            <a:picLocks noChangeAspect="1"/>
          </p:cNvPicPr>
          <p:nvPr/>
        </p:nvPicPr>
        <p:blipFill>
          <a:blip r:embed="rId4" cstate="print"/>
          <a:stretch>
            <a:fillRect/>
          </a:stretch>
        </p:blipFill>
        <p:spPr>
          <a:xfrm>
            <a:off x="3779912" y="4199462"/>
            <a:ext cx="2040992" cy="1677586"/>
          </a:xfrm>
          <a:prstGeom prst="rect">
            <a:avLst/>
          </a:prstGeom>
        </p:spPr>
      </p:pic>
      <p:pic>
        <p:nvPicPr>
          <p:cNvPr id="6" name="Picture 5"/>
          <p:cNvPicPr>
            <a:picLocks noChangeAspect="1"/>
          </p:cNvPicPr>
          <p:nvPr/>
        </p:nvPicPr>
        <p:blipFill>
          <a:blip r:embed="rId5" cstate="print"/>
          <a:stretch>
            <a:fillRect/>
          </a:stretch>
        </p:blipFill>
        <p:spPr>
          <a:xfrm>
            <a:off x="4644008" y="6453336"/>
            <a:ext cx="4411563" cy="219663"/>
          </a:xfrm>
          <a:prstGeom prst="rect">
            <a:avLst/>
          </a:prstGeom>
          <a:effectLst>
            <a:glow rad="101600">
              <a:schemeClr val="accent3">
                <a:satMod val="175000"/>
                <a:alpha val="40000"/>
              </a:schemeClr>
            </a:glow>
          </a:effectLst>
        </p:spPr>
      </p:pic>
    </p:spTree>
    <p:extLst>
      <p:ext uri="{BB962C8B-B14F-4D97-AF65-F5344CB8AC3E}">
        <p14:creationId xmlns:p14="http://schemas.microsoft.com/office/powerpoint/2010/main" val="341401756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cstate="print"/>
          <a:stretch>
            <a:fillRect/>
          </a:stretch>
        </p:blipFill>
        <p:spPr>
          <a:xfrm>
            <a:off x="752878" y="1196752"/>
            <a:ext cx="7563537" cy="2187608"/>
          </a:xfrm>
          <a:prstGeom prst="rect">
            <a:avLst/>
          </a:prstGeom>
        </p:spPr>
      </p:pic>
      <p:pic>
        <p:nvPicPr>
          <p:cNvPr id="6" name="Imagen 5"/>
          <p:cNvPicPr>
            <a:picLocks noChangeAspect="1"/>
          </p:cNvPicPr>
          <p:nvPr/>
        </p:nvPicPr>
        <p:blipFill>
          <a:blip r:embed="rId3" cstate="print"/>
          <a:stretch>
            <a:fillRect/>
          </a:stretch>
        </p:blipFill>
        <p:spPr>
          <a:xfrm>
            <a:off x="2627784" y="548680"/>
            <a:ext cx="3600450" cy="457200"/>
          </a:xfrm>
          <a:prstGeom prst="rect">
            <a:avLst/>
          </a:prstGeom>
        </p:spPr>
      </p:pic>
      <p:pic>
        <p:nvPicPr>
          <p:cNvPr id="7" name="Picture 6"/>
          <p:cNvPicPr>
            <a:picLocks noChangeAspect="1"/>
          </p:cNvPicPr>
          <p:nvPr/>
        </p:nvPicPr>
        <p:blipFill>
          <a:blip r:embed="rId4" cstate="print"/>
          <a:stretch>
            <a:fillRect/>
          </a:stretch>
        </p:blipFill>
        <p:spPr>
          <a:xfrm>
            <a:off x="4644008" y="6453336"/>
            <a:ext cx="4411563" cy="219663"/>
          </a:xfrm>
          <a:prstGeom prst="rect">
            <a:avLst/>
          </a:prstGeom>
          <a:effectLst>
            <a:glow rad="101600">
              <a:schemeClr val="accent3">
                <a:satMod val="175000"/>
                <a:alpha val="40000"/>
              </a:schemeClr>
            </a:glow>
          </a:effectLst>
        </p:spPr>
      </p:pic>
      <mc:AlternateContent xmlns:mc="http://schemas.openxmlformats.org/markup-compatibility/2006" xmlns:a14="http://schemas.microsoft.com/office/drawing/2010/main">
        <mc:Choice Requires="a14">
          <p:sp>
            <p:nvSpPr>
              <p:cNvPr id="3" name="TextBox 2"/>
              <p:cNvSpPr txBox="1"/>
              <p:nvPr/>
            </p:nvSpPr>
            <p:spPr>
              <a:xfrm>
                <a:off x="1088398" y="3669240"/>
                <a:ext cx="626967" cy="46102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s-CR" sz="1600" b="1" i="1" smtClean="0">
                          <a:latin typeface="Cambria Math" panose="02040503050406030204" pitchFamily="18" charset="0"/>
                        </a:rPr>
                        <m:t>𝑲</m:t>
                      </m:r>
                      <m:r>
                        <a:rPr lang="es-CR" sz="1600" b="1" i="1" smtClean="0">
                          <a:latin typeface="Cambria Math" panose="02040503050406030204" pitchFamily="18" charset="0"/>
                        </a:rPr>
                        <m:t>=</m:t>
                      </m:r>
                      <m:f>
                        <m:fPr>
                          <m:ctrlPr>
                            <a:rPr lang="es-CR" sz="1600" b="1" i="1" smtClean="0">
                              <a:latin typeface="Cambria Math" panose="02040503050406030204" pitchFamily="18" charset="0"/>
                            </a:rPr>
                          </m:ctrlPr>
                        </m:fPr>
                        <m:num>
                          <m:r>
                            <a:rPr lang="es-CR" sz="1600" b="1" i="1" smtClean="0">
                              <a:latin typeface="Cambria Math" panose="02040503050406030204" pitchFamily="18" charset="0"/>
                            </a:rPr>
                            <m:t>𝑵</m:t>
                          </m:r>
                        </m:num>
                        <m:den>
                          <m:r>
                            <a:rPr lang="es-CR" sz="1600" b="1" i="1" smtClean="0">
                              <a:latin typeface="Cambria Math" panose="02040503050406030204" pitchFamily="18" charset="0"/>
                            </a:rPr>
                            <m:t>𝒏</m:t>
                          </m:r>
                        </m:den>
                      </m:f>
                    </m:oMath>
                  </m:oMathPara>
                </a14:m>
                <a:endParaRPr lang="en-US" sz="1600" b="1" dirty="0"/>
              </a:p>
            </p:txBody>
          </p:sp>
        </mc:Choice>
        <mc:Fallback xmlns="">
          <p:sp>
            <p:nvSpPr>
              <p:cNvPr id="3" name="TextBox 2"/>
              <p:cNvSpPr txBox="1">
                <a:spLocks noRot="1" noChangeAspect="1" noMove="1" noResize="1" noEditPoints="1" noAdjustHandles="1" noChangeArrowheads="1" noChangeShapeType="1" noTextEdit="1"/>
              </p:cNvSpPr>
              <p:nvPr/>
            </p:nvSpPr>
            <p:spPr>
              <a:xfrm>
                <a:off x="1088398" y="3669240"/>
                <a:ext cx="626967" cy="461024"/>
              </a:xfrm>
              <a:prstGeom prst="rect">
                <a:avLst/>
              </a:prstGeom>
              <a:blipFill rotWithShape="0">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TextBox 3"/>
              <p:cNvSpPr txBox="1"/>
              <p:nvPr/>
            </p:nvSpPr>
            <p:spPr>
              <a:xfrm>
                <a:off x="1088398" y="4415144"/>
                <a:ext cx="1452385" cy="24622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s-CR" sz="1600" b="1" i="1" smtClean="0">
                          <a:latin typeface="Cambria Math" panose="02040503050406030204" pitchFamily="18" charset="0"/>
                        </a:rPr>
                        <m:t>𝒊</m:t>
                      </m:r>
                      <m:r>
                        <a:rPr lang="es-CR" sz="1600" b="1" i="1" smtClean="0">
                          <a:latin typeface="Cambria Math" panose="02040503050406030204" pitchFamily="18" charset="0"/>
                        </a:rPr>
                        <m:t>=#</m:t>
                      </m:r>
                      <m:r>
                        <a:rPr lang="es-CR" sz="1600" b="1" i="1" smtClean="0">
                          <a:latin typeface="Cambria Math" panose="02040503050406030204" pitchFamily="18" charset="0"/>
                        </a:rPr>
                        <m:t>𝑹𝑨𝑵</m:t>
                      </m:r>
                      <m:d>
                        <m:dPr>
                          <m:begChr m:val="["/>
                          <m:endChr m:val="]"/>
                          <m:ctrlPr>
                            <a:rPr lang="es-CR" sz="1600" b="1" i="1" smtClean="0">
                              <a:latin typeface="Cambria Math" panose="02040503050406030204" pitchFamily="18" charset="0"/>
                            </a:rPr>
                          </m:ctrlPr>
                        </m:dPr>
                        <m:e>
                          <m:r>
                            <a:rPr lang="es-CR" sz="1600" b="1" i="1" smtClean="0">
                              <a:latin typeface="Cambria Math" panose="02040503050406030204" pitchFamily="18" charset="0"/>
                            </a:rPr>
                            <m:t>𝟏</m:t>
                          </m:r>
                          <m:r>
                            <a:rPr lang="es-CR" sz="1600" b="1" i="1" smtClean="0">
                              <a:latin typeface="Cambria Math" panose="02040503050406030204" pitchFamily="18" charset="0"/>
                            </a:rPr>
                            <m:t>, </m:t>
                          </m:r>
                          <m:r>
                            <a:rPr lang="es-CR" sz="1600" b="1" i="1" smtClean="0">
                              <a:latin typeface="Cambria Math" panose="02040503050406030204" pitchFamily="18" charset="0"/>
                            </a:rPr>
                            <m:t>𝑲</m:t>
                          </m:r>
                        </m:e>
                      </m:d>
                    </m:oMath>
                  </m:oMathPara>
                </a14:m>
                <a:endParaRPr lang="en-US" sz="1600" b="1" dirty="0"/>
              </a:p>
            </p:txBody>
          </p:sp>
        </mc:Choice>
        <mc:Fallback xmlns="">
          <p:sp>
            <p:nvSpPr>
              <p:cNvPr id="4" name="TextBox 3"/>
              <p:cNvSpPr txBox="1">
                <a:spLocks noRot="1" noChangeAspect="1" noMove="1" noResize="1" noEditPoints="1" noAdjustHandles="1" noChangeArrowheads="1" noChangeShapeType="1" noTextEdit="1"/>
              </p:cNvSpPr>
              <p:nvPr/>
            </p:nvSpPr>
            <p:spPr>
              <a:xfrm>
                <a:off x="1088398" y="4415144"/>
                <a:ext cx="1452385" cy="246221"/>
              </a:xfrm>
              <a:prstGeom prst="rect">
                <a:avLst/>
              </a:prstGeom>
              <a:blipFill rotWithShape="0">
                <a:blip r:embed="rId7"/>
                <a:stretch>
                  <a:fillRect l="-2941" b="-4878"/>
                </a:stretch>
              </a:blipFill>
            </p:spPr>
            <p:txBody>
              <a:bodyPr/>
              <a:lstStyle/>
              <a:p>
                <a:r>
                  <a:rPr lang="en-US">
                    <a:noFill/>
                  </a:rPr>
                  <a:t> </a:t>
                </a:r>
              </a:p>
            </p:txBody>
          </p:sp>
        </mc:Fallback>
      </mc:AlternateContent>
      <p:pic>
        <p:nvPicPr>
          <p:cNvPr id="8" name="Picture 7">
            <a:extLst>
              <a:ext uri="{FF2B5EF4-FFF2-40B4-BE49-F238E27FC236}">
                <a16:creationId xmlns:a16="http://schemas.microsoft.com/office/drawing/2014/main" id="{AA551705-69DE-4A0F-A84C-0AE174086511}"/>
              </a:ext>
            </a:extLst>
          </p:cNvPr>
          <p:cNvPicPr>
            <a:picLocks noChangeAspect="1"/>
          </p:cNvPicPr>
          <p:nvPr/>
        </p:nvPicPr>
        <p:blipFill>
          <a:blip r:embed="rId8"/>
          <a:stretch>
            <a:fillRect/>
          </a:stretch>
        </p:blipFill>
        <p:spPr>
          <a:xfrm>
            <a:off x="719572" y="4984417"/>
            <a:ext cx="7704856" cy="676831"/>
          </a:xfrm>
          <a:prstGeom prst="rect">
            <a:avLst/>
          </a:prstGeom>
        </p:spPr>
      </p:pic>
    </p:spTree>
    <p:extLst>
      <p:ext uri="{BB962C8B-B14F-4D97-AF65-F5344CB8AC3E}">
        <p14:creationId xmlns:p14="http://schemas.microsoft.com/office/powerpoint/2010/main" val="409696384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2"/>
          <a:stretch>
            <a:fillRect/>
          </a:stretch>
        </p:blipFill>
        <p:spPr>
          <a:xfrm>
            <a:off x="2483768" y="438055"/>
            <a:ext cx="4269683" cy="349476"/>
          </a:xfrm>
          <a:prstGeom prst="rect">
            <a:avLst/>
          </a:prstGeom>
        </p:spPr>
      </p:pic>
      <p:pic>
        <p:nvPicPr>
          <p:cNvPr id="10" name="Picture 9"/>
          <p:cNvPicPr>
            <a:picLocks noChangeAspect="1"/>
          </p:cNvPicPr>
          <p:nvPr/>
        </p:nvPicPr>
        <p:blipFill>
          <a:blip r:embed="rId3"/>
          <a:stretch>
            <a:fillRect/>
          </a:stretch>
        </p:blipFill>
        <p:spPr>
          <a:xfrm>
            <a:off x="5148064" y="6381328"/>
            <a:ext cx="3872111" cy="240452"/>
          </a:xfrm>
          <a:prstGeom prst="rect">
            <a:avLst/>
          </a:prstGeom>
          <a:effectLst>
            <a:glow rad="101600">
              <a:schemeClr val="accent2">
                <a:satMod val="175000"/>
                <a:alpha val="40000"/>
              </a:schemeClr>
            </a:glow>
          </a:effectLst>
        </p:spPr>
        <p:style>
          <a:lnRef idx="2">
            <a:schemeClr val="accent2">
              <a:shade val="50000"/>
            </a:schemeClr>
          </a:lnRef>
          <a:fillRef idx="1">
            <a:schemeClr val="accent2"/>
          </a:fillRef>
          <a:effectRef idx="0">
            <a:schemeClr val="accent2"/>
          </a:effectRef>
          <a:fontRef idx="minor">
            <a:schemeClr val="lt1"/>
          </a:fontRef>
        </p:style>
      </p:pic>
      <p:pic>
        <p:nvPicPr>
          <p:cNvPr id="5" name="Picture 4">
            <a:extLst>
              <a:ext uri="{FF2B5EF4-FFF2-40B4-BE49-F238E27FC236}">
                <a16:creationId xmlns:a16="http://schemas.microsoft.com/office/drawing/2014/main" id="{547D8783-4E96-46FE-B152-4BBD4605DA0C}"/>
              </a:ext>
            </a:extLst>
          </p:cNvPr>
          <p:cNvPicPr>
            <a:picLocks noChangeAspect="1"/>
          </p:cNvPicPr>
          <p:nvPr/>
        </p:nvPicPr>
        <p:blipFill>
          <a:blip r:embed="rId4"/>
          <a:stretch>
            <a:fillRect/>
          </a:stretch>
        </p:blipFill>
        <p:spPr>
          <a:xfrm>
            <a:off x="613602" y="1424037"/>
            <a:ext cx="8100392" cy="2322590"/>
          </a:xfrm>
          <a:prstGeom prst="rect">
            <a:avLst/>
          </a:prstGeom>
        </p:spPr>
      </p:pic>
      <p:pic>
        <p:nvPicPr>
          <p:cNvPr id="9" name="Picture 8">
            <a:extLst>
              <a:ext uri="{FF2B5EF4-FFF2-40B4-BE49-F238E27FC236}">
                <a16:creationId xmlns:a16="http://schemas.microsoft.com/office/drawing/2014/main" id="{5476A9AA-D81E-49BC-BD48-6D479FE6C575}"/>
              </a:ext>
            </a:extLst>
          </p:cNvPr>
          <p:cNvPicPr>
            <a:picLocks noChangeAspect="1"/>
          </p:cNvPicPr>
          <p:nvPr/>
        </p:nvPicPr>
        <p:blipFill>
          <a:blip r:embed="rId5"/>
          <a:stretch>
            <a:fillRect/>
          </a:stretch>
        </p:blipFill>
        <p:spPr>
          <a:xfrm>
            <a:off x="613602" y="4245097"/>
            <a:ext cx="7916796" cy="1193050"/>
          </a:xfrm>
          <a:prstGeom prst="rect">
            <a:avLst/>
          </a:prstGeom>
        </p:spPr>
      </p:pic>
    </p:spTree>
    <p:extLst>
      <p:ext uri="{BB962C8B-B14F-4D97-AF65-F5344CB8AC3E}">
        <p14:creationId xmlns:p14="http://schemas.microsoft.com/office/powerpoint/2010/main" val="138552946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B54C663-33E8-4845-B24D-1468F6A4AFB3}"/>
              </a:ext>
            </a:extLst>
          </p:cNvPr>
          <p:cNvPicPr>
            <a:picLocks noChangeAspect="1"/>
          </p:cNvPicPr>
          <p:nvPr/>
        </p:nvPicPr>
        <p:blipFill>
          <a:blip r:embed="rId2"/>
          <a:stretch>
            <a:fillRect/>
          </a:stretch>
        </p:blipFill>
        <p:spPr>
          <a:xfrm>
            <a:off x="772672" y="988446"/>
            <a:ext cx="7598656" cy="4881107"/>
          </a:xfrm>
          <a:prstGeom prst="rect">
            <a:avLst/>
          </a:prstGeom>
        </p:spPr>
      </p:pic>
    </p:spTree>
    <p:extLst>
      <p:ext uri="{BB962C8B-B14F-4D97-AF65-F5344CB8AC3E}">
        <p14:creationId xmlns:p14="http://schemas.microsoft.com/office/powerpoint/2010/main" val="186895614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2123728" y="546085"/>
            <a:ext cx="4248472" cy="368736"/>
          </a:xfrm>
          <a:prstGeom prst="rect">
            <a:avLst/>
          </a:prstGeom>
        </p:spPr>
      </p:pic>
      <p:pic>
        <p:nvPicPr>
          <p:cNvPr id="2" name="Picture 1"/>
          <p:cNvPicPr>
            <a:picLocks noChangeAspect="1"/>
          </p:cNvPicPr>
          <p:nvPr/>
        </p:nvPicPr>
        <p:blipFill>
          <a:blip r:embed="rId3"/>
          <a:stretch>
            <a:fillRect/>
          </a:stretch>
        </p:blipFill>
        <p:spPr>
          <a:xfrm>
            <a:off x="755576" y="1268760"/>
            <a:ext cx="7572375" cy="762000"/>
          </a:xfrm>
          <a:prstGeom prst="rect">
            <a:avLst/>
          </a:prstGeom>
        </p:spPr>
      </p:pic>
      <p:pic>
        <p:nvPicPr>
          <p:cNvPr id="3" name="Picture 2"/>
          <p:cNvPicPr>
            <a:picLocks noChangeAspect="1"/>
          </p:cNvPicPr>
          <p:nvPr/>
        </p:nvPicPr>
        <p:blipFill>
          <a:blip r:embed="rId4"/>
          <a:stretch>
            <a:fillRect/>
          </a:stretch>
        </p:blipFill>
        <p:spPr>
          <a:xfrm>
            <a:off x="828675" y="2647299"/>
            <a:ext cx="7553325" cy="723900"/>
          </a:xfrm>
          <a:prstGeom prst="rect">
            <a:avLst/>
          </a:prstGeom>
        </p:spPr>
      </p:pic>
      <p:pic>
        <p:nvPicPr>
          <p:cNvPr id="6" name="Picture 5"/>
          <p:cNvPicPr>
            <a:picLocks noChangeAspect="1"/>
          </p:cNvPicPr>
          <p:nvPr/>
        </p:nvPicPr>
        <p:blipFill>
          <a:blip r:embed="rId5"/>
          <a:stretch>
            <a:fillRect/>
          </a:stretch>
        </p:blipFill>
        <p:spPr>
          <a:xfrm>
            <a:off x="762000" y="3890950"/>
            <a:ext cx="7620000" cy="533400"/>
          </a:xfrm>
          <a:prstGeom prst="rect">
            <a:avLst/>
          </a:prstGeom>
        </p:spPr>
      </p:pic>
      <p:pic>
        <p:nvPicPr>
          <p:cNvPr id="9" name="Picture 8"/>
          <p:cNvPicPr>
            <a:picLocks noChangeAspect="1"/>
          </p:cNvPicPr>
          <p:nvPr/>
        </p:nvPicPr>
        <p:blipFill>
          <a:blip r:embed="rId6"/>
          <a:stretch>
            <a:fillRect/>
          </a:stretch>
        </p:blipFill>
        <p:spPr>
          <a:xfrm>
            <a:off x="5148064" y="6381328"/>
            <a:ext cx="3872111" cy="240452"/>
          </a:xfrm>
          <a:prstGeom prst="rect">
            <a:avLst/>
          </a:prstGeom>
          <a:effectLst>
            <a:glow rad="101600">
              <a:schemeClr val="accent2">
                <a:satMod val="175000"/>
                <a:alpha val="40000"/>
              </a:schemeClr>
            </a:glow>
          </a:effectLst>
        </p:spPr>
        <p:style>
          <a:lnRef idx="2">
            <a:schemeClr val="accent2">
              <a:shade val="50000"/>
            </a:schemeClr>
          </a:lnRef>
          <a:fillRef idx="1">
            <a:schemeClr val="accent2"/>
          </a:fillRef>
          <a:effectRef idx="0">
            <a:schemeClr val="accent2"/>
          </a:effectRef>
          <a:fontRef idx="minor">
            <a:schemeClr val="lt1"/>
          </a:fontRef>
        </p:style>
      </p:pic>
    </p:spTree>
    <p:extLst>
      <p:ext uri="{BB962C8B-B14F-4D97-AF65-F5344CB8AC3E}">
        <p14:creationId xmlns:p14="http://schemas.microsoft.com/office/powerpoint/2010/main" val="261852425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1E7B9B4-D6F1-4324-9A05-61BBDE0F352A}"/>
              </a:ext>
            </a:extLst>
          </p:cNvPr>
          <p:cNvPicPr>
            <a:picLocks noChangeAspect="1"/>
          </p:cNvPicPr>
          <p:nvPr/>
        </p:nvPicPr>
        <p:blipFill>
          <a:blip r:embed="rId2"/>
          <a:stretch>
            <a:fillRect/>
          </a:stretch>
        </p:blipFill>
        <p:spPr>
          <a:xfrm>
            <a:off x="827584" y="548680"/>
            <a:ext cx="8129022" cy="5266020"/>
          </a:xfrm>
          <a:prstGeom prst="rect">
            <a:avLst/>
          </a:prstGeom>
        </p:spPr>
      </p:pic>
    </p:spTree>
    <p:extLst>
      <p:ext uri="{BB962C8B-B14F-4D97-AF65-F5344CB8AC3E}">
        <p14:creationId xmlns:p14="http://schemas.microsoft.com/office/powerpoint/2010/main" val="17344852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cstate="print"/>
          <a:stretch>
            <a:fillRect/>
          </a:stretch>
        </p:blipFill>
        <p:spPr>
          <a:xfrm>
            <a:off x="1187624" y="692696"/>
            <a:ext cx="3960440" cy="432048"/>
          </a:xfrm>
          <a:prstGeom prst="rect">
            <a:avLst/>
          </a:prstGeom>
        </p:spPr>
      </p:pic>
      <p:pic>
        <p:nvPicPr>
          <p:cNvPr id="4" name="Picture 3"/>
          <p:cNvPicPr>
            <a:picLocks noChangeAspect="1"/>
          </p:cNvPicPr>
          <p:nvPr/>
        </p:nvPicPr>
        <p:blipFill>
          <a:blip r:embed="rId3" cstate="print"/>
          <a:stretch>
            <a:fillRect/>
          </a:stretch>
        </p:blipFill>
        <p:spPr>
          <a:xfrm>
            <a:off x="4644008" y="6453336"/>
            <a:ext cx="4411563" cy="219663"/>
          </a:xfrm>
          <a:prstGeom prst="rect">
            <a:avLst/>
          </a:prstGeom>
          <a:effectLst>
            <a:glow rad="101600">
              <a:schemeClr val="accent3">
                <a:satMod val="175000"/>
                <a:alpha val="40000"/>
              </a:schemeClr>
            </a:glow>
          </a:effectLst>
        </p:spPr>
      </p:pic>
      <p:pic>
        <p:nvPicPr>
          <p:cNvPr id="3" name="Imagen 2">
            <a:extLst>
              <a:ext uri="{FF2B5EF4-FFF2-40B4-BE49-F238E27FC236}">
                <a16:creationId xmlns:a16="http://schemas.microsoft.com/office/drawing/2014/main" id="{9282056E-28E7-4DA6-97B1-899862641079}"/>
              </a:ext>
            </a:extLst>
          </p:cNvPr>
          <p:cNvPicPr>
            <a:picLocks noChangeAspect="1"/>
          </p:cNvPicPr>
          <p:nvPr/>
        </p:nvPicPr>
        <p:blipFill>
          <a:blip r:embed="rId4"/>
          <a:stretch>
            <a:fillRect/>
          </a:stretch>
        </p:blipFill>
        <p:spPr>
          <a:xfrm>
            <a:off x="987683" y="3933055"/>
            <a:ext cx="5165805" cy="1487535"/>
          </a:xfrm>
          <a:prstGeom prst="rect">
            <a:avLst/>
          </a:prstGeom>
        </p:spPr>
      </p:pic>
      <p:pic>
        <p:nvPicPr>
          <p:cNvPr id="5" name="Imagen 4">
            <a:extLst>
              <a:ext uri="{FF2B5EF4-FFF2-40B4-BE49-F238E27FC236}">
                <a16:creationId xmlns:a16="http://schemas.microsoft.com/office/drawing/2014/main" id="{B3B3A435-EF12-45A7-926F-DCC555A88737}"/>
              </a:ext>
            </a:extLst>
          </p:cNvPr>
          <p:cNvPicPr>
            <a:picLocks noChangeAspect="1"/>
          </p:cNvPicPr>
          <p:nvPr/>
        </p:nvPicPr>
        <p:blipFill>
          <a:blip r:embed="rId5"/>
          <a:stretch>
            <a:fillRect/>
          </a:stretch>
        </p:blipFill>
        <p:spPr>
          <a:xfrm>
            <a:off x="1187624" y="1465795"/>
            <a:ext cx="5165805" cy="1675173"/>
          </a:xfrm>
          <a:prstGeom prst="rect">
            <a:avLst/>
          </a:prstGeom>
        </p:spPr>
      </p:pic>
      <p:pic>
        <p:nvPicPr>
          <p:cNvPr id="6" name="Imagen 5">
            <a:extLst>
              <a:ext uri="{FF2B5EF4-FFF2-40B4-BE49-F238E27FC236}">
                <a16:creationId xmlns:a16="http://schemas.microsoft.com/office/drawing/2014/main" id="{DB0C4E1B-B785-436E-9220-55E133655711}"/>
              </a:ext>
            </a:extLst>
          </p:cNvPr>
          <p:cNvPicPr>
            <a:picLocks noChangeAspect="1"/>
          </p:cNvPicPr>
          <p:nvPr/>
        </p:nvPicPr>
        <p:blipFill>
          <a:blip r:embed="rId6"/>
          <a:stretch>
            <a:fillRect/>
          </a:stretch>
        </p:blipFill>
        <p:spPr>
          <a:xfrm>
            <a:off x="6444208" y="2780928"/>
            <a:ext cx="2046536" cy="1491134"/>
          </a:xfrm>
          <a:prstGeom prst="rect">
            <a:avLst/>
          </a:prstGeom>
        </p:spPr>
      </p:pic>
    </p:spTree>
    <p:extLst>
      <p:ext uri="{BB962C8B-B14F-4D97-AF65-F5344CB8AC3E}">
        <p14:creationId xmlns:p14="http://schemas.microsoft.com/office/powerpoint/2010/main" val="187619842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617868C-C389-4AE1-90DB-5933774546C3}"/>
              </a:ext>
            </a:extLst>
          </p:cNvPr>
          <p:cNvSpPr/>
          <p:nvPr/>
        </p:nvSpPr>
        <p:spPr>
          <a:xfrm>
            <a:off x="395536" y="980728"/>
            <a:ext cx="7992888" cy="1295868"/>
          </a:xfrm>
          <a:prstGeom prst="rect">
            <a:avLst/>
          </a:prstGeom>
        </p:spPr>
        <p:txBody>
          <a:bodyPr wrap="square">
            <a:spAutoFit/>
          </a:bodyPr>
          <a:lstStyle/>
          <a:p>
            <a:pPr algn="just">
              <a:lnSpc>
                <a:spcPct val="150000"/>
              </a:lnSpc>
            </a:pPr>
            <a:r>
              <a:rPr lang="es-ES" dirty="0"/>
              <a:t>Un ejemplo de muestreo polietápico sería el que nos condujera a seleccionar una muestra de empleados de empresas de la provincia de Alajuela de acuerdo con el siguiente proceso:</a:t>
            </a:r>
          </a:p>
        </p:txBody>
      </p:sp>
      <p:sp>
        <p:nvSpPr>
          <p:cNvPr id="12" name="Rectangle 11">
            <a:extLst>
              <a:ext uri="{FF2B5EF4-FFF2-40B4-BE49-F238E27FC236}">
                <a16:creationId xmlns:a16="http://schemas.microsoft.com/office/drawing/2014/main" id="{308C6FCC-3C5B-4284-B512-EAFA635C11D6}"/>
              </a:ext>
            </a:extLst>
          </p:cNvPr>
          <p:cNvSpPr/>
          <p:nvPr/>
        </p:nvSpPr>
        <p:spPr>
          <a:xfrm>
            <a:off x="35497" y="2852936"/>
            <a:ext cx="8357672" cy="2802627"/>
          </a:xfrm>
          <a:prstGeom prst="rect">
            <a:avLst/>
          </a:prstGeom>
        </p:spPr>
        <p:txBody>
          <a:bodyPr wrap="square">
            <a:spAutoFit/>
          </a:bodyPr>
          <a:lstStyle/>
          <a:p>
            <a:pPr marL="742950" marR="0" lvl="1" indent="-285750">
              <a:lnSpc>
                <a:spcPct val="107000"/>
              </a:lnSpc>
              <a:spcBef>
                <a:spcPts val="0"/>
              </a:spcBef>
              <a:spcAft>
                <a:spcPts val="800"/>
              </a:spcAft>
            </a:pPr>
            <a:r>
              <a:rPr lang="es-CR" sz="1600" dirty="0">
                <a:latin typeface="Times New Roman" panose="02020603050405020304" pitchFamily="18" charset="0"/>
                <a:ea typeface="Times New Roman" panose="02020603050405020304" pitchFamily="18" charset="0"/>
                <a:cs typeface="Times New Roman" panose="02020603050405020304" pitchFamily="18" charset="0"/>
              </a:rPr>
              <a:t>1.	Seleccionamos al azar 3 cantones de Alajuela.</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pPr marL="285750" marR="0">
              <a:lnSpc>
                <a:spcPct val="107000"/>
              </a:lnSpc>
              <a:spcBef>
                <a:spcPts val="0"/>
              </a:spcBef>
              <a:spcAft>
                <a:spcPts val="800"/>
              </a:spcAft>
            </a:pPr>
            <a:r>
              <a:rPr lang="es-CR" sz="1600" dirty="0">
                <a:latin typeface="Times New Roman" panose="02020603050405020304" pitchFamily="18" charset="0"/>
                <a:ea typeface="Times New Roman" panose="02020603050405020304" pitchFamily="18" charset="0"/>
                <a:cs typeface="Times New Roman" panose="02020603050405020304" pitchFamily="18" charset="0"/>
              </a:rPr>
              <a:t> </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800"/>
              </a:spcAft>
            </a:pPr>
            <a:r>
              <a:rPr lang="es-CR" sz="1600" dirty="0">
                <a:latin typeface="Times New Roman" panose="02020603050405020304" pitchFamily="18" charset="0"/>
                <a:ea typeface="Times New Roman" panose="02020603050405020304" pitchFamily="18" charset="0"/>
                <a:cs typeface="Times New Roman" panose="02020603050405020304" pitchFamily="18" charset="0"/>
              </a:rPr>
              <a:t>2.	En cada cantón, seleccionamos 3 distritos.</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pPr marL="285750" marR="0">
              <a:lnSpc>
                <a:spcPct val="107000"/>
              </a:lnSpc>
              <a:spcBef>
                <a:spcPts val="0"/>
              </a:spcBef>
              <a:spcAft>
                <a:spcPts val="800"/>
              </a:spcAft>
            </a:pPr>
            <a:r>
              <a:rPr lang="es-CR" sz="1600" dirty="0">
                <a:latin typeface="Times New Roman" panose="02020603050405020304" pitchFamily="18" charset="0"/>
                <a:ea typeface="Times New Roman" panose="02020603050405020304" pitchFamily="18" charset="0"/>
                <a:cs typeface="Times New Roman" panose="02020603050405020304" pitchFamily="18" charset="0"/>
              </a:rPr>
              <a:t> </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800"/>
              </a:spcAft>
            </a:pPr>
            <a:r>
              <a:rPr lang="es-CR" sz="1600" dirty="0">
                <a:latin typeface="Times New Roman" panose="02020603050405020304" pitchFamily="18" charset="0"/>
                <a:ea typeface="Times New Roman" panose="02020603050405020304" pitchFamily="18" charset="0"/>
                <a:cs typeface="Times New Roman" panose="02020603050405020304" pitchFamily="18" charset="0"/>
              </a:rPr>
              <a:t>3.	En cada distrito elegiremos aleatoriamente 4 empresas.</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pPr marL="285750" marR="0">
              <a:lnSpc>
                <a:spcPct val="107000"/>
              </a:lnSpc>
              <a:spcBef>
                <a:spcPts val="0"/>
              </a:spcBef>
              <a:spcAft>
                <a:spcPts val="800"/>
              </a:spcAft>
            </a:pPr>
            <a:r>
              <a:rPr lang="es-CR" sz="1600" dirty="0">
                <a:latin typeface="Times New Roman" panose="02020603050405020304" pitchFamily="18" charset="0"/>
                <a:ea typeface="Times New Roman" panose="02020603050405020304" pitchFamily="18" charset="0"/>
                <a:cs typeface="Times New Roman" panose="02020603050405020304" pitchFamily="18" charset="0"/>
              </a:rPr>
              <a:t> </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800"/>
              </a:spcAft>
            </a:pPr>
            <a:r>
              <a:rPr lang="es-CR" sz="1600" dirty="0">
                <a:latin typeface="Times New Roman" panose="02020603050405020304" pitchFamily="18" charset="0"/>
                <a:ea typeface="Times New Roman" panose="02020603050405020304" pitchFamily="18" charset="0"/>
                <a:cs typeface="Times New Roman" panose="02020603050405020304" pitchFamily="18" charset="0"/>
              </a:rPr>
              <a:t>4.	Finalmente, en cada empresa seleccionaremos 5 empleados al azar, con lo que habremos seleccionado una muestra total de 180 personas.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3" name="Picture 12">
            <a:extLst>
              <a:ext uri="{FF2B5EF4-FFF2-40B4-BE49-F238E27FC236}">
                <a16:creationId xmlns:a16="http://schemas.microsoft.com/office/drawing/2014/main" id="{AF3AF928-8EF8-4DE3-9D47-FF6F97E4D440}"/>
              </a:ext>
            </a:extLst>
          </p:cNvPr>
          <p:cNvPicPr>
            <a:picLocks noChangeAspect="1"/>
          </p:cNvPicPr>
          <p:nvPr/>
        </p:nvPicPr>
        <p:blipFill>
          <a:blip r:embed="rId2"/>
          <a:stretch>
            <a:fillRect/>
          </a:stretch>
        </p:blipFill>
        <p:spPr>
          <a:xfrm>
            <a:off x="5724128" y="2035020"/>
            <a:ext cx="3024336" cy="2927470"/>
          </a:xfrm>
          <a:prstGeom prst="rect">
            <a:avLst/>
          </a:prstGeom>
        </p:spPr>
      </p:pic>
    </p:spTree>
    <p:extLst>
      <p:ext uri="{BB962C8B-B14F-4D97-AF65-F5344CB8AC3E}">
        <p14:creationId xmlns:p14="http://schemas.microsoft.com/office/powerpoint/2010/main" val="197140822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A83E68E-4F2C-4EF8-9DBF-C2F07EFBED19}"/>
              </a:ext>
            </a:extLst>
          </p:cNvPr>
          <p:cNvPicPr>
            <a:picLocks noChangeAspect="1"/>
          </p:cNvPicPr>
          <p:nvPr/>
        </p:nvPicPr>
        <p:blipFill>
          <a:blip r:embed="rId2"/>
          <a:stretch>
            <a:fillRect/>
          </a:stretch>
        </p:blipFill>
        <p:spPr>
          <a:xfrm>
            <a:off x="557808" y="692696"/>
            <a:ext cx="8028384" cy="4107846"/>
          </a:xfrm>
          <a:prstGeom prst="rect">
            <a:avLst/>
          </a:prstGeom>
        </p:spPr>
      </p:pic>
      <p:pic>
        <p:nvPicPr>
          <p:cNvPr id="3" name="Picture 2">
            <a:extLst>
              <a:ext uri="{FF2B5EF4-FFF2-40B4-BE49-F238E27FC236}">
                <a16:creationId xmlns:a16="http://schemas.microsoft.com/office/drawing/2014/main" id="{49ABCD6A-70EE-4989-850B-2F274DCADEF0}"/>
              </a:ext>
            </a:extLst>
          </p:cNvPr>
          <p:cNvPicPr>
            <a:picLocks noChangeAspect="1"/>
          </p:cNvPicPr>
          <p:nvPr/>
        </p:nvPicPr>
        <p:blipFill>
          <a:blip r:embed="rId3"/>
          <a:stretch>
            <a:fillRect/>
          </a:stretch>
        </p:blipFill>
        <p:spPr>
          <a:xfrm>
            <a:off x="179512" y="692696"/>
            <a:ext cx="8649963" cy="4429450"/>
          </a:xfrm>
          <a:prstGeom prst="rect">
            <a:avLst/>
          </a:prstGeom>
        </p:spPr>
      </p:pic>
    </p:spTree>
    <p:extLst>
      <p:ext uri="{BB962C8B-B14F-4D97-AF65-F5344CB8AC3E}">
        <p14:creationId xmlns:p14="http://schemas.microsoft.com/office/powerpoint/2010/main" val="2421384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755576" y="3383704"/>
            <a:ext cx="4572000" cy="369332"/>
          </a:xfrm>
          <a:prstGeom prst="rect">
            <a:avLst/>
          </a:prstGeom>
        </p:spPr>
        <p:txBody>
          <a:bodyPr>
            <a:spAutoFit/>
          </a:bodyPr>
          <a:lstStyle/>
          <a:p>
            <a:pPr algn="just"/>
            <a:r>
              <a:rPr lang="es-ES_tradnl" b="1" spc="-15" dirty="0">
                <a:latin typeface="Cambria" panose="02040503050406030204" pitchFamily="18" charset="0"/>
                <a:ea typeface="Times New Roman" panose="02020603050405020304" pitchFamily="18" charset="0"/>
              </a:rPr>
              <a:t>Muestra (n)</a:t>
            </a:r>
          </a:p>
        </p:txBody>
      </p:sp>
      <p:sp>
        <p:nvSpPr>
          <p:cNvPr id="7" name="Rectangle 6"/>
          <p:cNvSpPr/>
          <p:nvPr/>
        </p:nvSpPr>
        <p:spPr>
          <a:xfrm>
            <a:off x="755576" y="836712"/>
            <a:ext cx="4572000" cy="369332"/>
          </a:xfrm>
          <a:prstGeom prst="rect">
            <a:avLst/>
          </a:prstGeom>
        </p:spPr>
        <p:txBody>
          <a:bodyPr>
            <a:spAutoFit/>
          </a:bodyPr>
          <a:lstStyle/>
          <a:p>
            <a:pPr algn="just"/>
            <a:r>
              <a:rPr lang="es-ES_tradnl" b="1" spc="-15" dirty="0">
                <a:latin typeface="Cambria" panose="02040503050406030204" pitchFamily="18" charset="0"/>
                <a:ea typeface="Times New Roman" panose="02020603050405020304" pitchFamily="18" charset="0"/>
              </a:rPr>
              <a:t>Población de estudio (N)</a:t>
            </a:r>
          </a:p>
        </p:txBody>
      </p:sp>
      <p:sp>
        <p:nvSpPr>
          <p:cNvPr id="8" name="Rectangle 7"/>
          <p:cNvSpPr/>
          <p:nvPr/>
        </p:nvSpPr>
        <p:spPr>
          <a:xfrm>
            <a:off x="755576" y="1412776"/>
            <a:ext cx="5904656" cy="923330"/>
          </a:xfrm>
          <a:prstGeom prst="rect">
            <a:avLst/>
          </a:prstGeom>
        </p:spPr>
        <p:txBody>
          <a:bodyPr wrap="square">
            <a:spAutoFit/>
          </a:bodyPr>
          <a:lstStyle/>
          <a:p>
            <a:pPr algn="just"/>
            <a:r>
              <a:rPr lang="es-ES" dirty="0"/>
              <a:t>Es el conjunto de elementos (unidades estadísticas) de referencia sobre el que se realizan las observaciones, también llamada </a:t>
            </a:r>
            <a:r>
              <a:rPr lang="es-ES" b="1" dirty="0"/>
              <a:t>universo.</a:t>
            </a:r>
            <a:endParaRPr lang="es-ES" dirty="0"/>
          </a:p>
        </p:txBody>
      </p:sp>
      <p:sp>
        <p:nvSpPr>
          <p:cNvPr id="9" name="Rectangle 8"/>
          <p:cNvSpPr/>
          <p:nvPr/>
        </p:nvSpPr>
        <p:spPr>
          <a:xfrm>
            <a:off x="755576" y="4027486"/>
            <a:ext cx="6192688" cy="1200329"/>
          </a:xfrm>
          <a:prstGeom prst="rect">
            <a:avLst/>
          </a:prstGeom>
        </p:spPr>
        <p:txBody>
          <a:bodyPr wrap="square">
            <a:spAutoFit/>
          </a:bodyPr>
          <a:lstStyle/>
          <a:p>
            <a:pPr algn="just"/>
            <a:r>
              <a:rPr lang="es-MX" dirty="0"/>
              <a:t>Es subconjunto de elementos de la población que es seleccionada aleatoriamente para ser estudiada, ya que en la  mayoría de los casos la población es demasiado grande para ser analizada en su totalidad</a:t>
            </a:r>
            <a:endParaRPr lang="es-ES" dirty="0"/>
          </a:p>
        </p:txBody>
      </p:sp>
      <p:pic>
        <p:nvPicPr>
          <p:cNvPr id="10" name="Picture 9"/>
          <p:cNvPicPr>
            <a:picLocks noChangeAspect="1"/>
          </p:cNvPicPr>
          <p:nvPr/>
        </p:nvPicPr>
        <p:blipFill>
          <a:blip r:embed="rId2" cstate="print"/>
          <a:stretch>
            <a:fillRect/>
          </a:stretch>
        </p:blipFill>
        <p:spPr>
          <a:xfrm>
            <a:off x="7020272" y="3212976"/>
            <a:ext cx="1924050" cy="1733550"/>
          </a:xfrm>
          <a:prstGeom prst="rect">
            <a:avLst/>
          </a:prstGeom>
        </p:spPr>
      </p:pic>
      <p:pic>
        <p:nvPicPr>
          <p:cNvPr id="11" name="Picture 10"/>
          <p:cNvPicPr>
            <a:picLocks noChangeAspect="1"/>
          </p:cNvPicPr>
          <p:nvPr/>
        </p:nvPicPr>
        <p:blipFill>
          <a:blip r:embed="rId3" cstate="print"/>
          <a:stretch>
            <a:fillRect/>
          </a:stretch>
        </p:blipFill>
        <p:spPr>
          <a:xfrm>
            <a:off x="6829426" y="980728"/>
            <a:ext cx="1791958" cy="1224136"/>
          </a:xfrm>
          <a:prstGeom prst="rect">
            <a:avLst/>
          </a:prstGeom>
        </p:spPr>
      </p:pic>
      <p:pic>
        <p:nvPicPr>
          <p:cNvPr id="12" name="Picture 11"/>
          <p:cNvPicPr>
            <a:picLocks noChangeAspect="1"/>
          </p:cNvPicPr>
          <p:nvPr/>
        </p:nvPicPr>
        <p:blipFill>
          <a:blip r:embed="rId4" cstate="print"/>
          <a:stretch>
            <a:fillRect/>
          </a:stretch>
        </p:blipFill>
        <p:spPr>
          <a:xfrm>
            <a:off x="4716016" y="6554459"/>
            <a:ext cx="4305569" cy="232492"/>
          </a:xfrm>
          <a:prstGeom prst="rect">
            <a:avLst/>
          </a:prstGeom>
          <a:effectLst>
            <a:glow rad="101600">
              <a:schemeClr val="accent5">
                <a:satMod val="175000"/>
                <a:alpha val="40000"/>
              </a:schemeClr>
            </a:glow>
          </a:effectLst>
        </p:spPr>
      </p:pic>
    </p:spTree>
    <p:extLst>
      <p:ext uri="{BB962C8B-B14F-4D97-AF65-F5344CB8AC3E}">
        <p14:creationId xmlns:p14="http://schemas.microsoft.com/office/powerpoint/2010/main" val="313333257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E873E148-0BB6-4DA9-9697-924C8D388B3D}"/>
              </a:ext>
            </a:extLst>
          </p:cNvPr>
          <p:cNvPicPr>
            <a:picLocks noChangeAspect="1"/>
          </p:cNvPicPr>
          <p:nvPr/>
        </p:nvPicPr>
        <p:blipFill>
          <a:blip r:embed="rId2"/>
          <a:stretch>
            <a:fillRect/>
          </a:stretch>
        </p:blipFill>
        <p:spPr>
          <a:xfrm>
            <a:off x="351756" y="620688"/>
            <a:ext cx="8440488" cy="2664296"/>
          </a:xfrm>
          <a:prstGeom prst="rect">
            <a:avLst/>
          </a:prstGeom>
        </p:spPr>
      </p:pic>
    </p:spTree>
    <p:extLst>
      <p:ext uri="{BB962C8B-B14F-4D97-AF65-F5344CB8AC3E}">
        <p14:creationId xmlns:p14="http://schemas.microsoft.com/office/powerpoint/2010/main" val="262240049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FD4A81B0-A0BB-4F5A-8AA3-186CB728DB6B}"/>
              </a:ext>
            </a:extLst>
          </p:cNvPr>
          <p:cNvPicPr>
            <a:picLocks noChangeAspect="1"/>
          </p:cNvPicPr>
          <p:nvPr/>
        </p:nvPicPr>
        <p:blipFill>
          <a:blip r:embed="rId2"/>
          <a:stretch>
            <a:fillRect/>
          </a:stretch>
        </p:blipFill>
        <p:spPr>
          <a:xfrm>
            <a:off x="395536" y="692696"/>
            <a:ext cx="8271271" cy="5688632"/>
          </a:xfrm>
          <a:prstGeom prst="rect">
            <a:avLst/>
          </a:prstGeom>
        </p:spPr>
      </p:pic>
    </p:spTree>
    <p:extLst>
      <p:ext uri="{BB962C8B-B14F-4D97-AF65-F5344CB8AC3E}">
        <p14:creationId xmlns:p14="http://schemas.microsoft.com/office/powerpoint/2010/main" val="29062410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stretch>
            <a:fillRect/>
          </a:stretch>
        </p:blipFill>
        <p:spPr>
          <a:xfrm>
            <a:off x="4716016" y="1905799"/>
            <a:ext cx="3769648" cy="3314074"/>
          </a:xfrm>
          <a:prstGeom prst="rect">
            <a:avLst/>
          </a:prstGeom>
        </p:spPr>
      </p:pic>
      <p:sp>
        <p:nvSpPr>
          <p:cNvPr id="3" name="Rectangle 2"/>
          <p:cNvSpPr/>
          <p:nvPr/>
        </p:nvSpPr>
        <p:spPr>
          <a:xfrm>
            <a:off x="755576" y="764704"/>
            <a:ext cx="4572000" cy="369332"/>
          </a:xfrm>
          <a:prstGeom prst="rect">
            <a:avLst/>
          </a:prstGeom>
        </p:spPr>
        <p:txBody>
          <a:bodyPr>
            <a:spAutoFit/>
          </a:bodyPr>
          <a:lstStyle/>
          <a:p>
            <a:pPr algn="just"/>
            <a:r>
              <a:rPr lang="es-ES_tradnl" b="1" spc="-15" dirty="0">
                <a:latin typeface="Cambria" panose="02040503050406030204" pitchFamily="18" charset="0"/>
                <a:ea typeface="Times New Roman" panose="02020603050405020304" pitchFamily="18" charset="0"/>
              </a:rPr>
              <a:t>Características</a:t>
            </a:r>
          </a:p>
        </p:txBody>
      </p:sp>
      <p:sp>
        <p:nvSpPr>
          <p:cNvPr id="4" name="TextBox 3"/>
          <p:cNvSpPr txBox="1"/>
          <p:nvPr/>
        </p:nvSpPr>
        <p:spPr>
          <a:xfrm>
            <a:off x="755576" y="1196752"/>
            <a:ext cx="7200800" cy="646331"/>
          </a:xfrm>
          <a:prstGeom prst="rect">
            <a:avLst/>
          </a:prstGeom>
          <a:noFill/>
        </p:spPr>
        <p:txBody>
          <a:bodyPr wrap="square" rtlCol="0">
            <a:spAutoFit/>
          </a:bodyPr>
          <a:lstStyle/>
          <a:p>
            <a:r>
              <a:rPr lang="es-ES" dirty="0"/>
              <a:t>Son las cualidades que distinguen a la unidades estadísticas y que las hace diferentes.</a:t>
            </a:r>
          </a:p>
        </p:txBody>
      </p:sp>
      <p:pic>
        <p:nvPicPr>
          <p:cNvPr id="5" name="Imagen 4"/>
          <p:cNvPicPr>
            <a:picLocks noChangeAspect="1"/>
          </p:cNvPicPr>
          <p:nvPr/>
        </p:nvPicPr>
        <p:blipFill>
          <a:blip r:embed="rId3" cstate="print"/>
          <a:stretch>
            <a:fillRect/>
          </a:stretch>
        </p:blipFill>
        <p:spPr>
          <a:xfrm>
            <a:off x="899591" y="2348880"/>
            <a:ext cx="3690263" cy="2675329"/>
          </a:xfrm>
          <a:prstGeom prst="rect">
            <a:avLst/>
          </a:prstGeom>
        </p:spPr>
      </p:pic>
      <p:pic>
        <p:nvPicPr>
          <p:cNvPr id="6" name="Picture 5"/>
          <p:cNvPicPr>
            <a:picLocks noChangeAspect="1"/>
          </p:cNvPicPr>
          <p:nvPr/>
        </p:nvPicPr>
        <p:blipFill>
          <a:blip r:embed="rId4" cstate="print"/>
          <a:stretch>
            <a:fillRect/>
          </a:stretch>
        </p:blipFill>
        <p:spPr>
          <a:xfrm>
            <a:off x="4716016" y="6554459"/>
            <a:ext cx="4305569" cy="232492"/>
          </a:xfrm>
          <a:prstGeom prst="rect">
            <a:avLst/>
          </a:prstGeom>
          <a:effectLst>
            <a:glow rad="101600">
              <a:schemeClr val="accent5">
                <a:satMod val="175000"/>
                <a:alpha val="40000"/>
              </a:schemeClr>
            </a:glow>
          </a:effectLst>
        </p:spPr>
      </p:pic>
    </p:spTree>
    <p:extLst>
      <p:ext uri="{BB962C8B-B14F-4D97-AF65-F5344CB8AC3E}">
        <p14:creationId xmlns:p14="http://schemas.microsoft.com/office/powerpoint/2010/main" val="35230487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11560" y="372142"/>
            <a:ext cx="1206677" cy="369332"/>
          </a:xfrm>
          <a:prstGeom prst="rect">
            <a:avLst/>
          </a:prstGeom>
        </p:spPr>
        <p:txBody>
          <a:bodyPr wrap="none">
            <a:spAutoFit/>
          </a:bodyPr>
          <a:lstStyle/>
          <a:p>
            <a:r>
              <a:rPr lang="es-ES_tradnl" b="1" spc="-15" dirty="0">
                <a:latin typeface="Cambria" panose="02040503050406030204" pitchFamily="18" charset="0"/>
                <a:ea typeface="Times New Roman" panose="02020603050405020304" pitchFamily="18" charset="0"/>
              </a:rPr>
              <a:t>Variables </a:t>
            </a:r>
            <a:endParaRPr lang="es-ES" b="1" dirty="0"/>
          </a:p>
        </p:txBody>
      </p:sp>
      <p:sp>
        <p:nvSpPr>
          <p:cNvPr id="5" name="Rectangle 4"/>
          <p:cNvSpPr/>
          <p:nvPr/>
        </p:nvSpPr>
        <p:spPr>
          <a:xfrm>
            <a:off x="611560" y="801285"/>
            <a:ext cx="7920880" cy="646331"/>
          </a:xfrm>
          <a:prstGeom prst="rect">
            <a:avLst/>
          </a:prstGeom>
        </p:spPr>
        <p:txBody>
          <a:bodyPr wrap="square">
            <a:spAutoFit/>
          </a:bodyPr>
          <a:lstStyle/>
          <a:p>
            <a:r>
              <a:rPr lang="es-ES" dirty="0"/>
              <a:t>Una </a:t>
            </a:r>
            <a:r>
              <a:rPr lang="es-ES" b="1" dirty="0"/>
              <a:t>variable estadística</a:t>
            </a:r>
            <a:r>
              <a:rPr lang="es-ES" dirty="0"/>
              <a:t> es una propiedad que puede fluctuar y cuya variación es susceptible de adoptar diferentes valores, los cuales pueden medirse u observarse.</a:t>
            </a:r>
          </a:p>
        </p:txBody>
      </p:sp>
      <p:pic>
        <p:nvPicPr>
          <p:cNvPr id="6" name="Picture 5"/>
          <p:cNvPicPr>
            <a:picLocks noChangeAspect="1"/>
          </p:cNvPicPr>
          <p:nvPr/>
        </p:nvPicPr>
        <p:blipFill>
          <a:blip r:embed="rId2" cstate="print"/>
          <a:stretch>
            <a:fillRect/>
          </a:stretch>
        </p:blipFill>
        <p:spPr>
          <a:xfrm>
            <a:off x="3275856" y="1556792"/>
            <a:ext cx="2166207" cy="2160240"/>
          </a:xfrm>
          <a:prstGeom prst="rect">
            <a:avLst/>
          </a:prstGeom>
        </p:spPr>
      </p:pic>
      <p:sp>
        <p:nvSpPr>
          <p:cNvPr id="7" name="2 Marcador de contenido"/>
          <p:cNvSpPr txBox="1">
            <a:spLocks/>
          </p:cNvSpPr>
          <p:nvPr/>
        </p:nvSpPr>
        <p:spPr>
          <a:xfrm>
            <a:off x="539552" y="3860488"/>
            <a:ext cx="7920880" cy="2736304"/>
          </a:xfrm>
          <a:prstGeom prst="rect">
            <a:avLst/>
          </a:prstGeom>
        </p:spPr>
        <p:txBody>
          <a:bodyPr>
            <a:normAutofit/>
          </a:bodyPr>
          <a:lstStyle>
            <a:lvl1pPr marL="171450" indent="-171450" algn="l" defTabSz="685800" rtl="0" eaLnBrk="1" latinLnBrk="0" hangingPunct="1">
              <a:lnSpc>
                <a:spcPct val="90000"/>
              </a:lnSpc>
              <a:spcBef>
                <a:spcPts val="750"/>
              </a:spcBef>
              <a:buFont typeface="Wingdings 2" pitchFamily="18" charset="2"/>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Wingdings 2" pitchFamily="18" charset="2"/>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Wingdings 2" pitchFamily="18" charset="2"/>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Wingdings 2" pitchFamily="18" charset="2"/>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Wingdings 2" pitchFamily="18" charset="2"/>
              <a:buChar char=""/>
              <a:defRPr sz="1350" kern="1200">
                <a:solidFill>
                  <a:schemeClr val="tx1"/>
                </a:solidFill>
                <a:latin typeface="+mn-lt"/>
                <a:ea typeface="+mn-ea"/>
                <a:cs typeface="+mn-cs"/>
              </a:defRPr>
            </a:lvl5pPr>
            <a:lvl6pPr marL="18859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6pPr>
            <a:lvl7pPr marL="22288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7pPr>
            <a:lvl8pPr marL="25717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8pPr>
            <a:lvl9pPr marL="29146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9pPr>
          </a:lstStyle>
          <a:p>
            <a:r>
              <a:rPr lang="es-CR" sz="1800" b="1" dirty="0"/>
              <a:t>Cuantitativas: </a:t>
            </a:r>
            <a:r>
              <a:rPr lang="es-CR" sz="1800" dirty="0"/>
              <a:t>peso, número de hijos, volumen, velocidad.</a:t>
            </a:r>
          </a:p>
          <a:p>
            <a:r>
              <a:rPr lang="es-CR" sz="1800" b="1" dirty="0"/>
              <a:t>Cualitativas o atributos: </a:t>
            </a:r>
            <a:r>
              <a:rPr lang="es-CR" sz="1800" dirty="0"/>
              <a:t>estado civil, carrera que estudia, lugar de residencia.</a:t>
            </a:r>
          </a:p>
          <a:p>
            <a:r>
              <a:rPr lang="es-CR" sz="1800" b="1" dirty="0"/>
              <a:t>Cuantitativas continuas:</a:t>
            </a:r>
            <a:r>
              <a:rPr lang="es-CR" sz="1800" dirty="0"/>
              <a:t> variables con cualquier valor en un intervalo de números reales. Una variable es continua si teóricamente puede tomar cualquier valor en el intervalo.  Ejemplos: peso, estatura, velocidad, edad.</a:t>
            </a:r>
          </a:p>
          <a:p>
            <a:pPr marL="0"/>
            <a:r>
              <a:rPr lang="es-CR" sz="1800" b="1" dirty="0"/>
              <a:t>Cuantitativas discretas o discontinuas:</a:t>
            </a:r>
            <a:r>
              <a:rPr lang="es-CR" sz="1800" dirty="0"/>
              <a:t> variables cuyos valores son numerables</a:t>
            </a:r>
          </a:p>
          <a:p>
            <a:pPr marL="198000" lvl="1" indent="0">
              <a:buNone/>
            </a:pPr>
            <a:r>
              <a:rPr lang="es-CR" dirty="0"/>
              <a:t>No puede asumir todos los valores dentro de un intervalo, sino un número finito.  Ejemplos: cantidad de goles, número de archivos, número de contactos telefónicos.</a:t>
            </a:r>
          </a:p>
          <a:p>
            <a:endParaRPr lang="es-CR" sz="1800" dirty="0"/>
          </a:p>
        </p:txBody>
      </p:sp>
      <p:pic>
        <p:nvPicPr>
          <p:cNvPr id="8" name="Picture 7"/>
          <p:cNvPicPr>
            <a:picLocks noChangeAspect="1"/>
          </p:cNvPicPr>
          <p:nvPr/>
        </p:nvPicPr>
        <p:blipFill>
          <a:blip r:embed="rId3" cstate="print"/>
          <a:stretch>
            <a:fillRect/>
          </a:stretch>
        </p:blipFill>
        <p:spPr>
          <a:xfrm>
            <a:off x="4716016" y="6554459"/>
            <a:ext cx="4305569" cy="232492"/>
          </a:xfrm>
          <a:prstGeom prst="rect">
            <a:avLst/>
          </a:prstGeom>
          <a:effectLst>
            <a:glow rad="101600">
              <a:schemeClr val="accent5">
                <a:satMod val="175000"/>
                <a:alpha val="40000"/>
              </a:schemeClr>
            </a:glow>
          </a:effectLst>
        </p:spPr>
      </p:pic>
    </p:spTree>
    <p:extLst>
      <p:ext uri="{BB962C8B-B14F-4D97-AF65-F5344CB8AC3E}">
        <p14:creationId xmlns:p14="http://schemas.microsoft.com/office/powerpoint/2010/main" val="1663185831"/>
      </p:ext>
    </p:extLst>
  </p:cSld>
  <p:clrMapOvr>
    <a:masterClrMapping/>
  </p:clrMapOvr>
</p:sld>
</file>

<file path=ppt/theme/theme1.xml><?xml version="1.0" encoding="utf-8"?>
<a:theme xmlns:a="http://schemas.openxmlformats.org/drawingml/2006/main" name="HDOfficeLightV0">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TM02900722[[fn=Sala de juntas (ion)]]</Template>
  <TotalTime>2069</TotalTime>
  <Words>1373</Words>
  <Application>Microsoft Office PowerPoint</Application>
  <PresentationFormat>Presentación en pantalla (4:3)</PresentationFormat>
  <Paragraphs>157</Paragraphs>
  <Slides>71</Slides>
  <Notes>3</Notes>
  <HiddenSlides>0</HiddenSlides>
  <MMClips>0</MMClips>
  <ScaleCrop>false</ScaleCrop>
  <HeadingPairs>
    <vt:vector size="6" baseType="variant">
      <vt:variant>
        <vt:lpstr>Fuentes usadas</vt:lpstr>
      </vt:variant>
      <vt:variant>
        <vt:i4>9</vt:i4>
      </vt:variant>
      <vt:variant>
        <vt:lpstr>Tema</vt:lpstr>
      </vt:variant>
      <vt:variant>
        <vt:i4>1</vt:i4>
      </vt:variant>
      <vt:variant>
        <vt:lpstr>Títulos de diapositiva</vt:lpstr>
      </vt:variant>
      <vt:variant>
        <vt:i4>71</vt:i4>
      </vt:variant>
    </vt:vector>
  </HeadingPairs>
  <TitlesOfParts>
    <vt:vector size="81" baseType="lpstr">
      <vt:lpstr>Adobe Gothic Std B</vt:lpstr>
      <vt:lpstr>Arial</vt:lpstr>
      <vt:lpstr>Arial Black</vt:lpstr>
      <vt:lpstr>Calibri</vt:lpstr>
      <vt:lpstr>Calibri Light</vt:lpstr>
      <vt:lpstr>Cambria</vt:lpstr>
      <vt:lpstr>Cambria Math</vt:lpstr>
      <vt:lpstr>Times New Roman</vt:lpstr>
      <vt:lpstr>Wingdings 2</vt:lpstr>
      <vt:lpstr>HDOfficeLightV0</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XS0105 Estadística para Informáticos</dc:title>
  <dc:creator>Carlom</dc:creator>
  <cp:lastModifiedBy>Carlomagno Araya Alpízar</cp:lastModifiedBy>
  <cp:revision>339</cp:revision>
  <dcterms:created xsi:type="dcterms:W3CDTF">2016-03-29T03:54:17Z</dcterms:created>
  <dcterms:modified xsi:type="dcterms:W3CDTF">2025-03-24T23:44:01Z</dcterms:modified>
</cp:coreProperties>
</file>