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9" r:id="rId5"/>
    <p:sldId id="313" r:id="rId6"/>
    <p:sldId id="270" r:id="rId7"/>
    <p:sldId id="301" r:id="rId8"/>
    <p:sldId id="312" r:id="rId9"/>
    <p:sldId id="314" r:id="rId10"/>
    <p:sldId id="258" r:id="rId11"/>
    <p:sldId id="271" r:id="rId12"/>
    <p:sldId id="304" r:id="rId13"/>
    <p:sldId id="272" r:id="rId14"/>
    <p:sldId id="319" r:id="rId15"/>
    <p:sldId id="298" r:id="rId16"/>
    <p:sldId id="259" r:id="rId17"/>
    <p:sldId id="274" r:id="rId18"/>
    <p:sldId id="260" r:id="rId19"/>
    <p:sldId id="275" r:id="rId20"/>
    <p:sldId id="276" r:id="rId21"/>
    <p:sldId id="366" r:id="rId22"/>
    <p:sldId id="281" r:id="rId23"/>
    <p:sldId id="261" r:id="rId24"/>
    <p:sldId id="284" r:id="rId25"/>
    <p:sldId id="318" r:id="rId26"/>
    <p:sldId id="316" r:id="rId27"/>
    <p:sldId id="323" r:id="rId28"/>
    <p:sldId id="290" r:id="rId29"/>
    <p:sldId id="324" r:id="rId30"/>
    <p:sldId id="357" r:id="rId31"/>
    <p:sldId id="365" r:id="rId32"/>
    <p:sldId id="358" r:id="rId33"/>
    <p:sldId id="303" r:id="rId34"/>
    <p:sldId id="289"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40" d="100"/>
          <a:sy n="40" d="100"/>
        </p:scale>
        <p:origin x="44" y="7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4790781-97C9-4AD7-A093-19EB305AC2B8}" type="datetimeFigureOut">
              <a:rPr lang="es-ES" smtClean="0"/>
              <a:t>08/07/2023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349423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790781-97C9-4AD7-A093-19EB305AC2B8}" type="datetimeFigureOut">
              <a:rPr lang="es-ES" smtClean="0"/>
              <a:t>08/07/2023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409514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790781-97C9-4AD7-A093-19EB305AC2B8}" type="datetimeFigureOut">
              <a:rPr lang="es-ES" smtClean="0"/>
              <a:t>08/07/2023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285157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4790781-97C9-4AD7-A093-19EB305AC2B8}" type="datetimeFigureOut">
              <a:rPr lang="es-ES" smtClean="0"/>
              <a:t>08/07/2023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99078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4790781-97C9-4AD7-A093-19EB305AC2B8}" type="datetimeFigureOut">
              <a:rPr lang="es-ES" smtClean="0"/>
              <a:t>08/07/2023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76714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4790781-97C9-4AD7-A093-19EB305AC2B8}" type="datetimeFigureOut">
              <a:rPr lang="es-ES" smtClean="0"/>
              <a:t>08/07/2023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378262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4790781-97C9-4AD7-A093-19EB305AC2B8}" type="datetimeFigureOut">
              <a:rPr lang="es-ES" smtClean="0"/>
              <a:t>08/07/2023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391795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4790781-97C9-4AD7-A093-19EB305AC2B8}" type="datetimeFigureOut">
              <a:rPr lang="es-ES" smtClean="0"/>
              <a:t>08/07/2023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149665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4790781-97C9-4AD7-A093-19EB305AC2B8}" type="datetimeFigureOut">
              <a:rPr lang="es-ES" smtClean="0"/>
              <a:t>08/07/2023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254103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4790781-97C9-4AD7-A093-19EB305AC2B8}" type="datetimeFigureOut">
              <a:rPr lang="es-ES" smtClean="0"/>
              <a:t>08/07/2023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227142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4790781-97C9-4AD7-A093-19EB305AC2B8}" type="datetimeFigureOut">
              <a:rPr lang="es-ES" smtClean="0"/>
              <a:t>08/07/2023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4E43-115F-4564-B000-03D36AF17DDF}" type="slidenum">
              <a:rPr lang="es-ES" smtClean="0"/>
              <a:t>‹Nº›</a:t>
            </a:fld>
            <a:endParaRPr lang="es-ES"/>
          </a:p>
        </p:txBody>
      </p:sp>
    </p:spTree>
    <p:extLst>
      <p:ext uri="{BB962C8B-B14F-4D97-AF65-F5344CB8AC3E}">
        <p14:creationId xmlns:p14="http://schemas.microsoft.com/office/powerpoint/2010/main" val="214214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90781-97C9-4AD7-A093-19EB305AC2B8}" type="datetimeFigureOut">
              <a:rPr lang="es-ES" smtClean="0"/>
              <a:t>08/07/2023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B4E43-115F-4564-B000-03D36AF17DDF}" type="slidenum">
              <a:rPr lang="es-ES" smtClean="0"/>
              <a:t>‹Nº›</a:t>
            </a:fld>
            <a:endParaRPr lang="es-ES"/>
          </a:p>
        </p:txBody>
      </p:sp>
    </p:spTree>
    <p:extLst>
      <p:ext uri="{BB962C8B-B14F-4D97-AF65-F5344CB8AC3E}">
        <p14:creationId xmlns:p14="http://schemas.microsoft.com/office/powerpoint/2010/main" val="376982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24.png"/><Relationship Id="rId2" Type="http://schemas.openxmlformats.org/officeDocument/2006/relationships/image" Target="../media/image1410.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6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60.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290.png"/><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361.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0.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74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780.png"/><Relationship Id="rId4" Type="http://schemas.openxmlformats.org/officeDocument/2006/relationships/image" Target="../media/image770.png"/></Relationships>
</file>

<file path=ppt/slides/_rels/slide24.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790.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image" Target="../media/image1090.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00.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6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20.png"/><Relationship Id="rId7" Type="http://schemas.openxmlformats.org/officeDocument/2006/relationships/image" Target="../media/image1360.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350.png"/><Relationship Id="rId5" Type="http://schemas.openxmlformats.org/officeDocument/2006/relationships/image" Target="../media/image1340.png"/><Relationship Id="rId4" Type="http://schemas.openxmlformats.org/officeDocument/2006/relationships/image" Target="../media/image1330.png"/></Relationships>
</file>

<file path=ppt/slides/_rels/slide31.xml.rels><?xml version="1.0" encoding="UTF-8" standalone="yes"?>
<Relationships xmlns="http://schemas.openxmlformats.org/package/2006/relationships"><Relationship Id="rId8" Type="http://schemas.openxmlformats.org/officeDocument/2006/relationships/image" Target="../media/image1430.png"/><Relationship Id="rId3" Type="http://schemas.openxmlformats.org/officeDocument/2006/relationships/image" Target="../media/image1380.png"/><Relationship Id="rId7" Type="http://schemas.openxmlformats.org/officeDocument/2006/relationships/image" Target="../media/image1420.png"/><Relationship Id="rId2" Type="http://schemas.openxmlformats.org/officeDocument/2006/relationships/image" Target="../media/image1370.png"/><Relationship Id="rId1" Type="http://schemas.openxmlformats.org/officeDocument/2006/relationships/slideLayout" Target="../slideLayouts/slideLayout7.xml"/><Relationship Id="rId6" Type="http://schemas.openxmlformats.org/officeDocument/2006/relationships/image" Target="../media/image14100.png"/><Relationship Id="rId5" Type="http://schemas.openxmlformats.org/officeDocument/2006/relationships/image" Target="../media/image1400.png"/><Relationship Id="rId4" Type="http://schemas.openxmlformats.org/officeDocument/2006/relationships/image" Target="../media/image1390.png"/><Relationship Id="rId9" Type="http://schemas.openxmlformats.org/officeDocument/2006/relationships/image" Target="../media/image1440.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10.png"/><Relationship Id="rId7" Type="http://schemas.openxmlformats.org/officeDocument/2006/relationships/image" Target="../media/image1650.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1640.png"/><Relationship Id="rId5" Type="http://schemas.openxmlformats.org/officeDocument/2006/relationships/image" Target="../media/image1631.png"/><Relationship Id="rId4" Type="http://schemas.openxmlformats.org/officeDocument/2006/relationships/image" Target="../media/image1620.png"/></Relationships>
</file>

<file path=ppt/slides/_rels/slide3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3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363" y="92606"/>
            <a:ext cx="1254374" cy="1341082"/>
          </a:xfrm>
          <a:prstGeom prst="rect">
            <a:avLst/>
          </a:prstGeom>
        </p:spPr>
      </p:pic>
      <p:sp>
        <p:nvSpPr>
          <p:cNvPr id="5" name="CuadroTexto 4"/>
          <p:cNvSpPr txBox="1"/>
          <p:nvPr/>
        </p:nvSpPr>
        <p:spPr>
          <a:xfrm>
            <a:off x="8610993" y="6045382"/>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7" name="Picture 6">
            <a:extLst>
              <a:ext uri="{FF2B5EF4-FFF2-40B4-BE49-F238E27FC236}">
                <a16:creationId xmlns:a16="http://schemas.microsoft.com/office/drawing/2014/main" id="{148A8D39-7497-691A-D240-8F53D3A01526}"/>
              </a:ext>
            </a:extLst>
          </p:cNvPr>
          <p:cNvPicPr>
            <a:picLocks noChangeAspect="1"/>
          </p:cNvPicPr>
          <p:nvPr/>
        </p:nvPicPr>
        <p:blipFill>
          <a:blip r:embed="rId3"/>
          <a:stretch>
            <a:fillRect/>
          </a:stretch>
        </p:blipFill>
        <p:spPr>
          <a:xfrm>
            <a:off x="2074085" y="2770128"/>
            <a:ext cx="7514122" cy="2253217"/>
          </a:xfrm>
          <a:prstGeom prst="rect">
            <a:avLst/>
          </a:prstGeom>
        </p:spPr>
      </p:pic>
    </p:spTree>
    <p:extLst>
      <p:ext uri="{BB962C8B-B14F-4D97-AF65-F5344CB8AC3E}">
        <p14:creationId xmlns:p14="http://schemas.microsoft.com/office/powerpoint/2010/main" val="203414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83732" y="735168"/>
            <a:ext cx="5364202" cy="400110"/>
          </a:xfrm>
          <a:prstGeom prst="rect">
            <a:avLst/>
          </a:prstGeom>
        </p:spPr>
        <p:txBody>
          <a:bodyPr wrap="square">
            <a:spAutoFit/>
          </a:bodyPr>
          <a:lstStyle/>
          <a:p>
            <a:r>
              <a:rPr lang="es-ES_tradnl" sz="2000" b="1" spc="-15"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Propiedades básicas de las probabilidades</a:t>
            </a:r>
            <a:endParaRPr lang="es-ES" sz="2000" b="1" dirty="0">
              <a:solidFill>
                <a:schemeClr val="accent5">
                  <a:lumMod val="75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 name="CuadroTexto 1"/>
              <p:cNvSpPr txBox="1"/>
              <p:nvPr/>
            </p:nvSpPr>
            <p:spPr>
              <a:xfrm>
                <a:off x="1879599" y="2060222"/>
                <a:ext cx="1452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𝐴</m:t>
                      </m:r>
                      <m:r>
                        <a:rPr lang="es-ES" b="0" i="1" smtClean="0">
                          <a:latin typeface="Cambria Math" panose="02040503050406030204" pitchFamily="18" charset="0"/>
                          <a:ea typeface="Cambria Math" panose="02040503050406030204" pitchFamily="18" charset="0"/>
                        </a:rPr>
                        <m:t>)≤1 </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1879599" y="2060222"/>
                <a:ext cx="1452192" cy="276999"/>
              </a:xfrm>
              <a:prstGeom prst="rect">
                <a:avLst/>
              </a:prstGeom>
              <a:blipFill rotWithShape="0">
                <a:blip r:embed="rId2"/>
                <a:stretch>
                  <a:fillRect l="-3347" t="-2222" b="-35556"/>
                </a:stretch>
              </a:blipFill>
            </p:spPr>
            <p:txBody>
              <a:bodyPr/>
              <a:lstStyle/>
              <a:p>
                <a:r>
                  <a:rPr lang="es-ES">
                    <a:noFill/>
                  </a:rPr>
                  <a:t> </a:t>
                </a:r>
              </a:p>
            </p:txBody>
          </p:sp>
        </mc:Fallback>
      </mc:AlternateContent>
      <p:sp>
        <p:nvSpPr>
          <p:cNvPr id="4" name="CuadroTexto 3"/>
          <p:cNvSpPr txBox="1"/>
          <p:nvPr/>
        </p:nvSpPr>
        <p:spPr>
          <a:xfrm>
            <a:off x="1049867" y="1478845"/>
            <a:ext cx="7574844" cy="369332"/>
          </a:xfrm>
          <a:prstGeom prst="rect">
            <a:avLst/>
          </a:prstGeom>
          <a:noFill/>
        </p:spPr>
        <p:txBody>
          <a:bodyPr wrap="square" rtlCol="0">
            <a:spAutoFit/>
          </a:bodyPr>
          <a:lstStyle/>
          <a:p>
            <a:r>
              <a:rPr lang="es-ES" dirty="0"/>
              <a:t>1. Cualquiera que sea el evento aleatorio A, es positiva y menor o igual 1.</a:t>
            </a:r>
          </a:p>
        </p:txBody>
      </p:sp>
      <mc:AlternateContent xmlns:mc="http://schemas.openxmlformats.org/markup-compatibility/2006" xmlns:a14="http://schemas.microsoft.com/office/drawing/2010/main">
        <mc:Choice Requires="a14">
          <p:sp>
            <p:nvSpPr>
              <p:cNvPr id="5" name="CuadroTexto 4"/>
              <p:cNvSpPr txBox="1"/>
              <p:nvPr/>
            </p:nvSpPr>
            <p:spPr>
              <a:xfrm>
                <a:off x="1083733" y="2743200"/>
                <a:ext cx="6321778" cy="369332"/>
              </a:xfrm>
              <a:prstGeom prst="rect">
                <a:avLst/>
              </a:prstGeom>
              <a:noFill/>
            </p:spPr>
            <p:txBody>
              <a:bodyPr wrap="square" rtlCol="0">
                <a:spAutoFit/>
              </a:bodyPr>
              <a:lstStyle/>
              <a:p>
                <a:r>
                  <a:rPr lang="es-ES" dirty="0"/>
                  <a:t>2. Si </a:t>
                </a:r>
                <a14:m>
                  <m:oMath xmlns:m="http://schemas.openxmlformats.org/officeDocument/2006/math">
                    <m:sSub>
                      <m:sSubPr>
                        <m:ctrlPr>
                          <a:rPr lang="es-ES" i="1" smtClean="0">
                            <a:latin typeface="Cambria Math" panose="02040503050406030204" pitchFamily="18" charset="0"/>
                          </a:rPr>
                        </m:ctrlPr>
                      </m:sSubPr>
                      <m:e>
                        <m:r>
                          <m:rPr>
                            <m:sty m:val="p"/>
                          </m:rPr>
                          <a:rPr lang="es-ES" b="0" i="0" smtClean="0">
                            <a:latin typeface="Cambria Math" panose="02040503050406030204" pitchFamily="18" charset="0"/>
                          </a:rPr>
                          <m:t>A</m:t>
                        </m:r>
                        <m:r>
                          <a:rPr lang="es-ES" b="0" i="0" smtClean="0">
                            <a:latin typeface="Cambria Math" panose="02040503050406030204" pitchFamily="18" charset="0"/>
                          </a:rPr>
                          <m:t>=</m:t>
                        </m:r>
                        <m:r>
                          <m:rPr>
                            <m:sty m:val="p"/>
                          </m:rPr>
                          <a:rPr lang="es-ES" b="0" i="0" smtClean="0">
                            <a:latin typeface="Cambria Math" panose="02040503050406030204" pitchFamily="18" charset="0"/>
                          </a:rPr>
                          <m:t>A</m:t>
                        </m:r>
                      </m:e>
                      <m:sub>
                        <m:r>
                          <a:rPr lang="es-ES" b="0" i="0" smtClean="0">
                            <a:latin typeface="Cambria Math" panose="02040503050406030204" pitchFamily="18" charset="0"/>
                          </a:rPr>
                          <m:t>1</m:t>
                        </m:r>
                      </m:sub>
                    </m:sSub>
                    <m:r>
                      <a:rPr lang="es-ES" b="0" i="0"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A</m:t>
                        </m:r>
                      </m:e>
                      <m:sub>
                        <m:r>
                          <a:rPr lang="es-ES" b="0" i="0" smtClean="0">
                            <a:latin typeface="Cambria Math" panose="02040503050406030204" pitchFamily="18" charset="0"/>
                          </a:rPr>
                          <m:t>2</m:t>
                        </m:r>
                      </m:sub>
                    </m:sSub>
                    <m:r>
                      <a:rPr lang="es-ES" b="0" i="0"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0" smtClean="0">
                            <a:latin typeface="Cambria Math" panose="02040503050406030204" pitchFamily="18" charset="0"/>
                          </a:rPr>
                          <m:t>A</m:t>
                        </m:r>
                      </m:e>
                      <m:sub>
                        <m:r>
                          <m:rPr>
                            <m:sty m:val="p"/>
                          </m:rPr>
                          <a:rPr lang="es-ES" b="0" i="0" smtClean="0">
                            <a:latin typeface="Cambria Math" panose="02040503050406030204" pitchFamily="18" charset="0"/>
                          </a:rPr>
                          <m:t>k</m:t>
                        </m:r>
                      </m:sub>
                    </m:sSub>
                  </m:oMath>
                </a14:m>
                <a:r>
                  <a:rPr lang="es-ES" dirty="0"/>
                  <a:t> son eventos excluyentes entonces,</a:t>
                </a:r>
              </a:p>
            </p:txBody>
          </p:sp>
        </mc:Choice>
        <mc:Fallback xmlns="">
          <p:sp>
            <p:nvSpPr>
              <p:cNvPr id="5" name="CuadroTexto 4"/>
              <p:cNvSpPr txBox="1">
                <a:spLocks noRot="1" noChangeAspect="1" noMove="1" noResize="1" noEditPoints="1" noAdjustHandles="1" noChangeArrowheads="1" noChangeShapeType="1" noTextEdit="1"/>
              </p:cNvSpPr>
              <p:nvPr/>
            </p:nvSpPr>
            <p:spPr>
              <a:xfrm>
                <a:off x="1083733" y="2743200"/>
                <a:ext cx="6321778" cy="369332"/>
              </a:xfrm>
              <a:prstGeom prst="rect">
                <a:avLst/>
              </a:prstGeom>
              <a:blipFill rotWithShape="0">
                <a:blip r:embed="rId3"/>
                <a:stretch>
                  <a:fillRect l="-868" t="-8197"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2015067" y="3403600"/>
                <a:ext cx="5458178" cy="276999"/>
              </a:xfrm>
              <a:prstGeom prst="rect">
                <a:avLst/>
              </a:prstGeom>
              <a:noFill/>
            </p:spPr>
            <p:txBody>
              <a:bodyPr wrap="squar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1</m:t>
                            </m:r>
                          </m:sub>
                        </m:sSub>
                      </m:e>
                    </m:d>
                    <m:r>
                      <a:rPr lang="es-ES" b="0" i="1" smtClean="0">
                        <a:latin typeface="Cambria Math" panose="02040503050406030204" pitchFamily="18" charset="0"/>
                      </a:rPr>
                      <m:t>+</m:t>
                    </m:r>
                    <m:r>
                      <a:rPr lang="es-ES" i="1">
                        <a:latin typeface="Cambria Math" panose="02040503050406030204" pitchFamily="18" charset="0"/>
                      </a:rPr>
                      <m:t>𝑃</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𝐴</m:t>
                            </m:r>
                          </m:e>
                          <m:sub>
                            <m:r>
                              <a:rPr lang="es-ES" b="0" i="1" smtClean="0">
                                <a:latin typeface="Cambria Math" panose="02040503050406030204" pitchFamily="18" charset="0"/>
                              </a:rPr>
                              <m:t>2</m:t>
                            </m:r>
                          </m:sub>
                        </m:sSub>
                      </m:e>
                    </m:d>
                  </m:oMath>
                </a14:m>
                <a:r>
                  <a:rPr lang="es-ES" dirty="0"/>
                  <a:t>+….+</a:t>
                </a:r>
                <a14:m>
                  <m:oMath xmlns:m="http://schemas.openxmlformats.org/officeDocument/2006/math">
                    <m:r>
                      <a:rPr lang="es-ES" i="1">
                        <a:latin typeface="Cambria Math" panose="02040503050406030204" pitchFamily="18" charset="0"/>
                      </a:rPr>
                      <m:t>𝑃</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𝐴</m:t>
                            </m:r>
                          </m:e>
                          <m:sub>
                            <m:r>
                              <a:rPr lang="es-ES" b="0" i="1" smtClean="0">
                                <a:latin typeface="Cambria Math" panose="02040503050406030204" pitchFamily="18" charset="0"/>
                              </a:rPr>
                              <m:t>𝑘</m:t>
                            </m:r>
                          </m:sub>
                        </m:sSub>
                      </m:e>
                    </m:d>
                  </m:oMath>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2015067" y="3403600"/>
                <a:ext cx="5458178" cy="276999"/>
              </a:xfrm>
              <a:prstGeom prst="rect">
                <a:avLst/>
              </a:prstGeom>
              <a:blipFill rotWithShape="0">
                <a:blip r:embed="rId4"/>
                <a:stretch>
                  <a:fillRect l="-1564" t="-28261" b="-50000"/>
                </a:stretch>
              </a:blipFill>
            </p:spPr>
            <p:txBody>
              <a:bodyPr/>
              <a:lstStyle/>
              <a:p>
                <a:r>
                  <a:rPr lang="es-ES">
                    <a:noFill/>
                  </a:rPr>
                  <a:t> </a:t>
                </a:r>
              </a:p>
            </p:txBody>
          </p:sp>
        </mc:Fallback>
      </mc:AlternateContent>
      <p:sp>
        <p:nvSpPr>
          <p:cNvPr id="13" name="CuadroTexto 12"/>
          <p:cNvSpPr txBox="1"/>
          <p:nvPr/>
        </p:nvSpPr>
        <p:spPr>
          <a:xfrm>
            <a:off x="948267" y="4018845"/>
            <a:ext cx="7902222" cy="923330"/>
          </a:xfrm>
          <a:prstGeom prst="rect">
            <a:avLst/>
          </a:prstGeom>
          <a:noFill/>
        </p:spPr>
        <p:txBody>
          <a:bodyPr wrap="square" rtlCol="0">
            <a:spAutoFit/>
          </a:bodyPr>
          <a:lstStyle/>
          <a:p>
            <a:pPr>
              <a:lnSpc>
                <a:spcPct val="150000"/>
              </a:lnSpc>
            </a:pPr>
            <a:r>
              <a:rPr lang="es-ES" dirty="0"/>
              <a:t>3. La suma de las probabilidades de un evento y su contrario es igual a 1, por lo cual la probabilidad del suceso es,</a:t>
            </a:r>
          </a:p>
        </p:txBody>
      </p:sp>
      <mc:AlternateContent xmlns:mc="http://schemas.openxmlformats.org/markup-compatibility/2006" xmlns:a14="http://schemas.microsoft.com/office/drawing/2010/main">
        <mc:Choice Requires="a14">
          <p:sp>
            <p:nvSpPr>
              <p:cNvPr id="14" name="CuadroTexto 13"/>
              <p:cNvSpPr txBox="1"/>
              <p:nvPr/>
            </p:nvSpPr>
            <p:spPr>
              <a:xfrm>
                <a:off x="2150534" y="5175956"/>
                <a:ext cx="1789657"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=1−</m:t>
                    </m:r>
                    <m:r>
                      <a:rPr lang="es-ES" b="0" i="1" smtClean="0">
                        <a:latin typeface="Cambria Math" panose="02040503050406030204" pitchFamily="18" charset="0"/>
                      </a:rPr>
                      <m:t>𝑃</m:t>
                    </m:r>
                  </m:oMath>
                </a14:m>
                <a:r>
                  <a:rPr lang="es-ES" dirty="0"/>
                  <a:t>(</a:t>
                </a:r>
                <a14:m>
                  <m:oMath xmlns:m="http://schemas.openxmlformats.org/officeDocument/2006/math">
                    <m:sSup>
                      <m:sSupPr>
                        <m:ctrlPr>
                          <a:rPr lang="es-ES" i="1" dirty="0" smtClean="0">
                            <a:latin typeface="Cambria Math" panose="02040503050406030204" pitchFamily="18" charset="0"/>
                          </a:rPr>
                        </m:ctrlPr>
                      </m:sSupPr>
                      <m:e>
                        <m:r>
                          <a:rPr lang="es-ES" b="0" i="1" dirty="0" smtClean="0">
                            <a:latin typeface="Cambria Math" panose="02040503050406030204" pitchFamily="18" charset="0"/>
                          </a:rPr>
                          <m:t>𝐴</m:t>
                        </m:r>
                      </m:e>
                      <m:sup>
                        <m:r>
                          <a:rPr lang="es-ES" b="0" i="1" dirty="0" smtClean="0">
                            <a:latin typeface="Cambria Math" panose="02040503050406030204" pitchFamily="18" charset="0"/>
                          </a:rPr>
                          <m:t>𝑐</m:t>
                        </m:r>
                      </m:sup>
                    </m:sSup>
                  </m:oMath>
                </a14:m>
                <a:r>
                  <a:rPr lang="es-ES" dirty="0"/>
                  <a:t>)</a:t>
                </a:r>
              </a:p>
            </p:txBody>
          </p:sp>
        </mc:Choice>
        <mc:Fallback xmlns="">
          <p:sp>
            <p:nvSpPr>
              <p:cNvPr id="14" name="CuadroTexto 13"/>
              <p:cNvSpPr txBox="1">
                <a:spLocks noRot="1" noChangeAspect="1" noMove="1" noResize="1" noEditPoints="1" noAdjustHandles="1" noChangeArrowheads="1" noChangeShapeType="1" noTextEdit="1"/>
              </p:cNvSpPr>
              <p:nvPr/>
            </p:nvSpPr>
            <p:spPr>
              <a:xfrm>
                <a:off x="2150534" y="5175956"/>
                <a:ext cx="1789657" cy="276999"/>
              </a:xfrm>
              <a:prstGeom prst="rect">
                <a:avLst/>
              </a:prstGeom>
              <a:blipFill rotWithShape="0">
                <a:blip r:embed="rId5"/>
                <a:stretch>
                  <a:fillRect l="-4778" t="-28261" r="-4096" b="-5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5401733" y="5164665"/>
                <a:ext cx="1579535"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r>
                      <a:rPr lang="es-ES" i="1">
                        <a:latin typeface="Cambria Math" panose="02040503050406030204" pitchFamily="18" charset="0"/>
                      </a:rPr>
                      <m:t>𝑃</m:t>
                    </m:r>
                    <m:d>
                      <m:dPr>
                        <m:ctrlPr>
                          <a:rPr lang="es-ES" i="1">
                            <a:latin typeface="Cambria Math" panose="02040503050406030204" pitchFamily="18" charset="0"/>
                          </a:rPr>
                        </m:ctrlPr>
                      </m:dPr>
                      <m:e>
                        <m:sSup>
                          <m:sSupPr>
                            <m:ctrlPr>
                              <a:rPr lang="es-ES" i="1" dirty="0">
                                <a:latin typeface="Cambria Math" panose="02040503050406030204" pitchFamily="18" charset="0"/>
                              </a:rPr>
                            </m:ctrlPr>
                          </m:sSupPr>
                          <m:e>
                            <m:r>
                              <a:rPr lang="es-ES" i="1" dirty="0">
                                <a:latin typeface="Cambria Math" panose="02040503050406030204" pitchFamily="18" charset="0"/>
                              </a:rPr>
                              <m:t>𝐴</m:t>
                            </m:r>
                          </m:e>
                          <m:sup>
                            <m:r>
                              <a:rPr lang="es-ES" i="1" dirty="0">
                                <a:latin typeface="Cambria Math" panose="02040503050406030204" pitchFamily="18" charset="0"/>
                              </a:rPr>
                              <m:t>𝑐</m:t>
                            </m:r>
                          </m:sup>
                        </m:sSup>
                      </m:e>
                    </m:d>
                  </m:oMath>
                </a14:m>
                <a:r>
                  <a:rPr lang="es-ES" dirty="0"/>
                  <a:t>=1</a:t>
                </a:r>
              </a:p>
            </p:txBody>
          </p:sp>
        </mc:Choice>
        <mc:Fallback xmlns="">
          <p:sp>
            <p:nvSpPr>
              <p:cNvPr id="15" name="CuadroTexto 14"/>
              <p:cNvSpPr txBox="1">
                <a:spLocks noRot="1" noChangeAspect="1" noMove="1" noResize="1" noEditPoints="1" noAdjustHandles="1" noChangeArrowheads="1" noChangeShapeType="1" noTextEdit="1"/>
              </p:cNvSpPr>
              <p:nvPr/>
            </p:nvSpPr>
            <p:spPr>
              <a:xfrm>
                <a:off x="5401733" y="5164665"/>
                <a:ext cx="1579535" cy="276999"/>
              </a:xfrm>
              <a:prstGeom prst="rect">
                <a:avLst/>
              </a:prstGeom>
              <a:blipFill rotWithShape="0">
                <a:blip r:embed="rId6"/>
                <a:stretch>
                  <a:fillRect l="-5019" t="-28261" r="-8494" b="-50000"/>
                </a:stretch>
              </a:blipFill>
            </p:spPr>
            <p:txBody>
              <a:bodyPr/>
              <a:lstStyle/>
              <a:p>
                <a:r>
                  <a:rPr lang="es-ES">
                    <a:noFill/>
                  </a:rPr>
                  <a:t> </a:t>
                </a:r>
              </a:p>
            </p:txBody>
          </p:sp>
        </mc:Fallback>
      </mc:AlternateContent>
      <p:sp>
        <p:nvSpPr>
          <p:cNvPr id="16" name="CuadroTexto 15"/>
          <p:cNvSpPr txBox="1"/>
          <p:nvPr/>
        </p:nvSpPr>
        <p:spPr>
          <a:xfrm>
            <a:off x="4210756" y="5125156"/>
            <a:ext cx="869245" cy="369332"/>
          </a:xfrm>
          <a:prstGeom prst="rect">
            <a:avLst/>
          </a:prstGeom>
          <a:noFill/>
        </p:spPr>
        <p:txBody>
          <a:bodyPr wrap="square" rtlCol="0">
            <a:spAutoFit/>
          </a:bodyPr>
          <a:lstStyle/>
          <a:p>
            <a:r>
              <a:rPr lang="es-ES" dirty="0"/>
              <a:t>tal que</a:t>
            </a:r>
          </a:p>
        </p:txBody>
      </p:sp>
      <p:pic>
        <p:nvPicPr>
          <p:cNvPr id="18" name="Imagen 17"/>
          <p:cNvPicPr>
            <a:picLocks noChangeAspect="1"/>
          </p:cNvPicPr>
          <p:nvPr/>
        </p:nvPicPr>
        <p:blipFill>
          <a:blip r:embed="rId7"/>
          <a:stretch>
            <a:fillRect/>
          </a:stretch>
        </p:blipFill>
        <p:spPr>
          <a:xfrm>
            <a:off x="8837915" y="3963459"/>
            <a:ext cx="2225196" cy="1836407"/>
          </a:xfrm>
          <a:prstGeom prst="rect">
            <a:avLst/>
          </a:prstGeom>
        </p:spPr>
      </p:pic>
    </p:spTree>
    <p:extLst>
      <p:ext uri="{BB962C8B-B14F-4D97-AF65-F5344CB8AC3E}">
        <p14:creationId xmlns:p14="http://schemas.microsoft.com/office/powerpoint/2010/main" val="324653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1079" y="721783"/>
            <a:ext cx="6096000" cy="400110"/>
          </a:xfrm>
          <a:prstGeom prst="rect">
            <a:avLst/>
          </a:prstGeom>
        </p:spPr>
        <p:txBody>
          <a:bodyPr>
            <a:spAutoFit/>
          </a:bodyPr>
          <a:lstStyle/>
          <a:p>
            <a:r>
              <a:rPr lang="es-ES_tradnl" sz="2000" b="1" spc="-15"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Definiciones de Probabilidades</a:t>
            </a:r>
            <a:endParaRPr lang="es-ES" sz="2000" b="1" dirty="0">
              <a:solidFill>
                <a:schemeClr val="accent5">
                  <a:lumMod val="75000"/>
                </a:schemeClr>
              </a:solidFill>
              <a:effectLst>
                <a:outerShdw blurRad="38100" dist="38100" dir="2700000" algn="tl">
                  <a:srgbClr val="000000">
                    <a:alpha val="43137"/>
                  </a:srgbClr>
                </a:outerShdw>
              </a:effectLst>
            </a:endParaRPr>
          </a:p>
        </p:txBody>
      </p:sp>
      <p:sp>
        <p:nvSpPr>
          <p:cNvPr id="3" name="CuadroTexto 2"/>
          <p:cNvSpPr txBox="1"/>
          <p:nvPr/>
        </p:nvSpPr>
        <p:spPr>
          <a:xfrm>
            <a:off x="876820" y="1440225"/>
            <a:ext cx="2291644" cy="369332"/>
          </a:xfrm>
          <a:prstGeom prst="rect">
            <a:avLst/>
          </a:prstGeom>
          <a:noFill/>
        </p:spPr>
        <p:txBody>
          <a:bodyPr wrap="square" rtlCol="0">
            <a:spAutoFit/>
          </a:bodyPr>
          <a:lstStyle/>
          <a:p>
            <a:r>
              <a:rPr lang="es-ES" b="1" dirty="0"/>
              <a:t>Definición Subjetiva</a:t>
            </a:r>
          </a:p>
        </p:txBody>
      </p:sp>
      <p:sp>
        <p:nvSpPr>
          <p:cNvPr id="8" name="Rectángulo 7"/>
          <p:cNvSpPr/>
          <p:nvPr/>
        </p:nvSpPr>
        <p:spPr>
          <a:xfrm>
            <a:off x="891079" y="1852372"/>
            <a:ext cx="10526889" cy="1338828"/>
          </a:xfrm>
          <a:prstGeom prst="rect">
            <a:avLst/>
          </a:prstGeom>
        </p:spPr>
        <p:txBody>
          <a:bodyPr wrap="square">
            <a:spAutoFit/>
          </a:bodyPr>
          <a:lstStyle/>
          <a:p>
            <a:pPr algn="just">
              <a:lnSpc>
                <a:spcPct val="150000"/>
              </a:lnSpc>
            </a:pPr>
            <a:r>
              <a:rPr lang="es-ES" dirty="0"/>
              <a:t>Las probabilidades subjetivas están basadas en las creencias de las personas que efectúan la estimación de probabilidad. La probabilidad subjetiva se puede definir como la probabilidad asignada a un evento por parte de un individuo, basada en la evidencia que se tenga disponible.</a:t>
            </a:r>
            <a:endParaRPr lang="es-ES" dirty="0">
              <a:effectLst/>
            </a:endParaRPr>
          </a:p>
        </p:txBody>
      </p:sp>
      <p:pic>
        <p:nvPicPr>
          <p:cNvPr id="4" name="Imagen 3"/>
          <p:cNvPicPr>
            <a:picLocks noChangeAspect="1"/>
          </p:cNvPicPr>
          <p:nvPr/>
        </p:nvPicPr>
        <p:blipFill>
          <a:blip r:embed="rId2"/>
          <a:stretch>
            <a:fillRect/>
          </a:stretch>
        </p:blipFill>
        <p:spPr>
          <a:xfrm>
            <a:off x="1069269" y="3431821"/>
            <a:ext cx="4405842" cy="2519730"/>
          </a:xfrm>
          <a:prstGeom prst="rect">
            <a:avLst/>
          </a:prstGeom>
        </p:spPr>
      </p:pic>
      <p:pic>
        <p:nvPicPr>
          <p:cNvPr id="5" name="Picture 4">
            <a:extLst>
              <a:ext uri="{FF2B5EF4-FFF2-40B4-BE49-F238E27FC236}">
                <a16:creationId xmlns:a16="http://schemas.microsoft.com/office/drawing/2014/main" id="{BE516284-A6D8-400B-890B-F8CCADACDF21}"/>
              </a:ext>
            </a:extLst>
          </p:cNvPr>
          <p:cNvPicPr>
            <a:picLocks noChangeAspect="1"/>
          </p:cNvPicPr>
          <p:nvPr/>
        </p:nvPicPr>
        <p:blipFill>
          <a:blip r:embed="rId3"/>
          <a:stretch>
            <a:fillRect/>
          </a:stretch>
        </p:blipFill>
        <p:spPr>
          <a:xfrm>
            <a:off x="6716891" y="3385881"/>
            <a:ext cx="4236031" cy="2587040"/>
          </a:xfrm>
          <a:prstGeom prst="rect">
            <a:avLst/>
          </a:prstGeom>
        </p:spPr>
      </p:pic>
    </p:spTree>
    <p:extLst>
      <p:ext uri="{BB962C8B-B14F-4D97-AF65-F5344CB8AC3E}">
        <p14:creationId xmlns:p14="http://schemas.microsoft.com/office/powerpoint/2010/main" val="140655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44188" y="811464"/>
            <a:ext cx="4216401" cy="400110"/>
          </a:xfrm>
          <a:prstGeom prst="rect">
            <a:avLst/>
          </a:prstGeom>
          <a:noFill/>
        </p:spPr>
        <p:txBody>
          <a:bodyPr wrap="square" rtlCol="0">
            <a:spAutoFit/>
          </a:bodyPr>
          <a:lstStyle/>
          <a:p>
            <a:r>
              <a:rPr lang="es-ES" sz="2000" b="1" dirty="0">
                <a:solidFill>
                  <a:schemeClr val="accent5">
                    <a:lumMod val="75000"/>
                  </a:schemeClr>
                </a:solidFill>
                <a:effectLst>
                  <a:outerShdw blurRad="38100" dist="38100" dir="2700000" algn="tl">
                    <a:srgbClr val="000000">
                      <a:alpha val="43137"/>
                    </a:srgbClr>
                  </a:outerShdw>
                </a:effectLst>
              </a:rPr>
              <a:t>Definición Estadística (o frecuencial)</a:t>
            </a:r>
          </a:p>
        </p:txBody>
      </p:sp>
      <p:sp>
        <p:nvSpPr>
          <p:cNvPr id="4" name="Rectángulo 3"/>
          <p:cNvSpPr/>
          <p:nvPr/>
        </p:nvSpPr>
        <p:spPr>
          <a:xfrm>
            <a:off x="1110916" y="1318736"/>
            <a:ext cx="9296400" cy="923330"/>
          </a:xfrm>
          <a:prstGeom prst="rect">
            <a:avLst/>
          </a:prstGeom>
        </p:spPr>
        <p:txBody>
          <a:bodyPr wrap="square">
            <a:spAutoFit/>
          </a:bodyPr>
          <a:lstStyle/>
          <a:p>
            <a:pPr>
              <a:lnSpc>
                <a:spcPct val="150000"/>
              </a:lnSpc>
            </a:pPr>
            <a:r>
              <a:rPr lang="es-ES" dirty="0"/>
              <a:t>La probabilidad frecuencial es una medida obtenida de la experiencia de algún fenómeno o experimento aleatorio que permite estimar a futuro un comportamiento. </a:t>
            </a:r>
          </a:p>
        </p:txBody>
      </p:sp>
      <p:pic>
        <p:nvPicPr>
          <p:cNvPr id="7" name="Picture 6">
            <a:extLst>
              <a:ext uri="{FF2B5EF4-FFF2-40B4-BE49-F238E27FC236}">
                <a16:creationId xmlns:a16="http://schemas.microsoft.com/office/drawing/2014/main" id="{8AF3FA0A-306F-45A3-B6DD-437607920913}"/>
              </a:ext>
            </a:extLst>
          </p:cNvPr>
          <p:cNvPicPr>
            <a:picLocks noChangeAspect="1"/>
          </p:cNvPicPr>
          <p:nvPr/>
        </p:nvPicPr>
        <p:blipFill>
          <a:blip r:embed="rId2"/>
          <a:stretch>
            <a:fillRect/>
          </a:stretch>
        </p:blipFill>
        <p:spPr>
          <a:xfrm>
            <a:off x="5799859" y="2862246"/>
            <a:ext cx="4850110" cy="3187572"/>
          </a:xfrm>
          <a:prstGeom prst="rect">
            <a:avLst/>
          </a:prstGeom>
        </p:spPr>
      </p:pic>
      <p:pic>
        <p:nvPicPr>
          <p:cNvPr id="8" name="Picture 7">
            <a:extLst>
              <a:ext uri="{FF2B5EF4-FFF2-40B4-BE49-F238E27FC236}">
                <a16:creationId xmlns:a16="http://schemas.microsoft.com/office/drawing/2014/main" id="{B77D2934-7771-4CD7-9419-1DEB6501F3F9}"/>
              </a:ext>
            </a:extLst>
          </p:cNvPr>
          <p:cNvPicPr>
            <a:picLocks noChangeAspect="1"/>
          </p:cNvPicPr>
          <p:nvPr/>
        </p:nvPicPr>
        <p:blipFill>
          <a:blip r:embed="rId3"/>
          <a:stretch>
            <a:fillRect/>
          </a:stretch>
        </p:blipFill>
        <p:spPr>
          <a:xfrm>
            <a:off x="1279239" y="2622506"/>
            <a:ext cx="3375889" cy="3645087"/>
          </a:xfrm>
          <a:prstGeom prst="rect">
            <a:avLst/>
          </a:prstGeom>
        </p:spPr>
      </p:pic>
    </p:spTree>
    <p:extLst>
      <p:ext uri="{BB962C8B-B14F-4D97-AF65-F5344CB8AC3E}">
        <p14:creationId xmlns:p14="http://schemas.microsoft.com/office/powerpoint/2010/main" val="312830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21644" y="965200"/>
            <a:ext cx="4785267" cy="400110"/>
          </a:xfrm>
          <a:prstGeom prst="rect">
            <a:avLst/>
          </a:prstGeom>
          <a:noFill/>
        </p:spPr>
        <p:txBody>
          <a:bodyPr wrap="square" rtlCol="0">
            <a:spAutoFit/>
          </a:bodyPr>
          <a:lstStyle/>
          <a:p>
            <a:r>
              <a:rPr lang="es-ES" sz="2000" b="1" dirty="0">
                <a:solidFill>
                  <a:schemeClr val="accent5">
                    <a:lumMod val="75000"/>
                  </a:schemeClr>
                </a:solidFill>
                <a:effectLst>
                  <a:outerShdw blurRad="38100" dist="38100" dir="2700000" algn="tl">
                    <a:srgbClr val="000000">
                      <a:alpha val="43137"/>
                    </a:srgbClr>
                  </a:outerShdw>
                </a:effectLst>
              </a:rPr>
              <a:t>Definición Clásica de probabilidades</a:t>
            </a:r>
          </a:p>
        </p:txBody>
      </p:sp>
      <p:sp>
        <p:nvSpPr>
          <p:cNvPr id="6" name="Rectángulo 5"/>
          <p:cNvSpPr/>
          <p:nvPr/>
        </p:nvSpPr>
        <p:spPr>
          <a:xfrm>
            <a:off x="993421" y="1431205"/>
            <a:ext cx="7766757" cy="2169825"/>
          </a:xfrm>
          <a:prstGeom prst="rect">
            <a:avLst/>
          </a:prstGeom>
        </p:spPr>
        <p:txBody>
          <a:bodyPr wrap="square">
            <a:spAutoFit/>
          </a:bodyPr>
          <a:lstStyle/>
          <a:p>
            <a:pPr>
              <a:lnSpc>
                <a:spcPct val="150000"/>
              </a:lnSpc>
            </a:pPr>
            <a:r>
              <a:rPr lang="es-ES" dirty="0">
                <a:latin typeface="Arial" panose="020B0604020202020204" pitchFamily="34" charset="0"/>
              </a:rPr>
              <a:t>Esta definición clásica de probabilidad fue una de las primeras que se dieron (1900) y se atribuye a Laplace; también se conoce con el nombre de probabilidad a priori pues, para calcularla, es necesario conocer, antes de realizar el experimento aleatorio, el espacio muestral y el número de resultados o sucesos elementales que entran a formar parte del suceso.</a:t>
            </a:r>
            <a:endParaRPr lang="es-ES" dirty="0"/>
          </a:p>
        </p:txBody>
      </p:sp>
      <p:sp>
        <p:nvSpPr>
          <p:cNvPr id="7" name="Rectángulo 6"/>
          <p:cNvSpPr/>
          <p:nvPr/>
        </p:nvSpPr>
        <p:spPr>
          <a:xfrm>
            <a:off x="1016000" y="4996304"/>
            <a:ext cx="10080977" cy="1338828"/>
          </a:xfrm>
          <a:prstGeom prst="rect">
            <a:avLst/>
          </a:prstGeom>
        </p:spPr>
        <p:txBody>
          <a:bodyPr wrap="square">
            <a:spAutoFit/>
          </a:bodyPr>
          <a:lstStyle/>
          <a:p>
            <a:pPr>
              <a:lnSpc>
                <a:spcPct val="150000"/>
              </a:lnSpc>
            </a:pPr>
            <a:r>
              <a:rPr lang="es-ES" dirty="0">
                <a:latin typeface="Arial" panose="020B0604020202020204" pitchFamily="34" charset="0"/>
              </a:rPr>
              <a:t>La aplicación de la definición clásica de probabilidad puede presentar dificultades de aplicación cuando el espacio muestral es</a:t>
            </a:r>
            <a:r>
              <a:rPr lang="es-ES" b="1" dirty="0">
                <a:latin typeface="Arial" panose="020B0604020202020204" pitchFamily="34" charset="0"/>
              </a:rPr>
              <a:t> infinito </a:t>
            </a:r>
            <a:r>
              <a:rPr lang="es-ES" dirty="0">
                <a:latin typeface="Arial" panose="020B0604020202020204" pitchFamily="34" charset="0"/>
              </a:rPr>
              <a:t>o cuando los posibles resultados de un experimento no son </a:t>
            </a:r>
            <a:r>
              <a:rPr lang="es-ES" dirty="0" err="1">
                <a:latin typeface="Arial" panose="020B0604020202020204" pitchFamily="34" charset="0"/>
              </a:rPr>
              <a:t>equiprobables</a:t>
            </a:r>
            <a:r>
              <a:rPr lang="es-ES" dirty="0">
                <a:latin typeface="Arial" panose="020B0604020202020204" pitchFamily="34" charset="0"/>
              </a:rPr>
              <a:t>.</a:t>
            </a:r>
            <a:endParaRPr lang="es-ES" dirty="0"/>
          </a:p>
        </p:txBody>
      </p:sp>
      <p:pic>
        <p:nvPicPr>
          <p:cNvPr id="10" name="Imagen 9"/>
          <p:cNvPicPr>
            <a:picLocks noChangeAspect="1"/>
          </p:cNvPicPr>
          <p:nvPr/>
        </p:nvPicPr>
        <p:blipFill>
          <a:blip r:embed="rId2"/>
          <a:stretch>
            <a:fillRect/>
          </a:stretch>
        </p:blipFill>
        <p:spPr>
          <a:xfrm>
            <a:off x="8819269" y="1153454"/>
            <a:ext cx="2074510" cy="2944236"/>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6350000" y="4069644"/>
                <a:ext cx="1319785"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𝐴</m:t>
                          </m:r>
                          <m:r>
                            <a:rPr lang="es-ES" b="0" i="1" smtClean="0">
                              <a:latin typeface="Cambria Math" panose="02040503050406030204" pitchFamily="18" charset="0"/>
                            </a:rPr>
                            <m:t>)</m:t>
                          </m:r>
                        </m:num>
                        <m:den>
                          <m:r>
                            <a:rPr lang="es-ES" b="0" i="1" smtClean="0">
                              <a:latin typeface="Cambria Math" panose="02040503050406030204" pitchFamily="18" charset="0"/>
                            </a:rPr>
                            <m:t>𝑁</m:t>
                          </m:r>
                        </m:den>
                      </m:f>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6350000" y="4069644"/>
                <a:ext cx="1319785" cy="525785"/>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1264355" y="4030133"/>
                <a:ext cx="4333302" cy="573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𝐴</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𝑁</m:t>
                          </m:r>
                          <m:r>
                            <a:rPr lang="es-ES" b="0" i="1" smtClean="0">
                              <a:latin typeface="Cambria Math" panose="02040503050406030204" pitchFamily="18" charset="0"/>
                            </a:rPr>
                            <m:t>ú</m:t>
                          </m:r>
                          <m:r>
                            <a:rPr lang="es-ES" b="0" i="1" smtClean="0">
                              <a:latin typeface="Cambria Math" panose="02040503050406030204" pitchFamily="18" charset="0"/>
                            </a:rPr>
                            <m:t>𝑚𝑒𝑟𝑜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𝑐𝑎𝑠𝑜𝑠</m:t>
                          </m:r>
                          <m:r>
                            <a:rPr lang="es-ES" b="0" i="1" smtClean="0">
                              <a:latin typeface="Cambria Math" panose="02040503050406030204" pitchFamily="18" charset="0"/>
                            </a:rPr>
                            <m:t> </m:t>
                          </m:r>
                          <m:r>
                            <a:rPr lang="es-ES" b="0" i="1" smtClean="0">
                              <a:latin typeface="Cambria Math" panose="02040503050406030204" pitchFamily="18" charset="0"/>
                            </a:rPr>
                            <m:t>𝑓𝑎𝑣𝑜𝑟𝑎𝑏𝑙𝑒𝑠</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𝐴</m:t>
                          </m:r>
                        </m:num>
                        <m:den>
                          <m:r>
                            <a:rPr lang="es-ES" b="0" i="1" smtClean="0">
                              <a:latin typeface="Cambria Math" panose="02040503050406030204" pitchFamily="18" charset="0"/>
                            </a:rPr>
                            <m:t>𝑇𝑜𝑡𝑎𝑙</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𝑐𝑎𝑠𝑜𝑠</m:t>
                          </m:r>
                          <m:r>
                            <a:rPr lang="es-ES" b="0" i="1" smtClean="0">
                              <a:latin typeface="Cambria Math" panose="02040503050406030204" pitchFamily="18" charset="0"/>
                            </a:rPr>
                            <m:t> </m:t>
                          </m:r>
                          <m:r>
                            <a:rPr lang="es-ES" b="0" i="1" smtClean="0">
                              <a:latin typeface="Cambria Math" panose="02040503050406030204" pitchFamily="18" charset="0"/>
                            </a:rPr>
                            <m:t>𝑝𝑜𝑠𝑖𝑏𝑙𝑒𝑠</m:t>
                          </m:r>
                        </m:den>
                      </m:f>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264355" y="4030133"/>
                <a:ext cx="4333302" cy="573940"/>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14130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0169F8-3F34-40FD-A861-2980766B62BD}"/>
              </a:ext>
            </a:extLst>
          </p:cNvPr>
          <p:cNvPicPr>
            <a:picLocks noChangeAspect="1"/>
          </p:cNvPicPr>
          <p:nvPr/>
        </p:nvPicPr>
        <p:blipFill>
          <a:blip r:embed="rId2"/>
          <a:stretch>
            <a:fillRect/>
          </a:stretch>
        </p:blipFill>
        <p:spPr>
          <a:xfrm>
            <a:off x="511036" y="730315"/>
            <a:ext cx="8830927" cy="1033052"/>
          </a:xfrm>
          <a:prstGeom prst="rect">
            <a:avLst/>
          </a:prstGeom>
        </p:spPr>
      </p:pic>
      <p:pic>
        <p:nvPicPr>
          <p:cNvPr id="3" name="Picture 2">
            <a:extLst>
              <a:ext uri="{FF2B5EF4-FFF2-40B4-BE49-F238E27FC236}">
                <a16:creationId xmlns:a16="http://schemas.microsoft.com/office/drawing/2014/main" id="{0332D495-DFDD-4F08-95F0-C36B2C6A29D7}"/>
              </a:ext>
            </a:extLst>
          </p:cNvPr>
          <p:cNvPicPr>
            <a:picLocks noChangeAspect="1"/>
          </p:cNvPicPr>
          <p:nvPr/>
        </p:nvPicPr>
        <p:blipFill>
          <a:blip r:embed="rId3"/>
          <a:stretch>
            <a:fillRect/>
          </a:stretch>
        </p:blipFill>
        <p:spPr>
          <a:xfrm>
            <a:off x="470451" y="2273161"/>
            <a:ext cx="2867025" cy="447675"/>
          </a:xfrm>
          <a:prstGeom prst="rect">
            <a:avLst/>
          </a:prstGeom>
        </p:spPr>
      </p:pic>
      <p:pic>
        <p:nvPicPr>
          <p:cNvPr id="4" name="Picture 3">
            <a:extLst>
              <a:ext uri="{FF2B5EF4-FFF2-40B4-BE49-F238E27FC236}">
                <a16:creationId xmlns:a16="http://schemas.microsoft.com/office/drawing/2014/main" id="{C0E154B5-552E-4B73-ABEE-90B39F35C0E9}"/>
              </a:ext>
            </a:extLst>
          </p:cNvPr>
          <p:cNvPicPr>
            <a:picLocks noChangeAspect="1"/>
          </p:cNvPicPr>
          <p:nvPr/>
        </p:nvPicPr>
        <p:blipFill>
          <a:blip r:embed="rId4"/>
          <a:stretch>
            <a:fillRect/>
          </a:stretch>
        </p:blipFill>
        <p:spPr>
          <a:xfrm>
            <a:off x="754132" y="2896427"/>
            <a:ext cx="1619250" cy="790575"/>
          </a:xfrm>
          <a:prstGeom prst="rect">
            <a:avLst/>
          </a:prstGeom>
        </p:spPr>
      </p:pic>
      <p:pic>
        <p:nvPicPr>
          <p:cNvPr id="5" name="Picture 4">
            <a:extLst>
              <a:ext uri="{FF2B5EF4-FFF2-40B4-BE49-F238E27FC236}">
                <a16:creationId xmlns:a16="http://schemas.microsoft.com/office/drawing/2014/main" id="{828296A0-86E5-458F-A1B0-52E75527CB7A}"/>
              </a:ext>
            </a:extLst>
          </p:cNvPr>
          <p:cNvPicPr>
            <a:picLocks noChangeAspect="1"/>
          </p:cNvPicPr>
          <p:nvPr/>
        </p:nvPicPr>
        <p:blipFill>
          <a:blip r:embed="rId5"/>
          <a:stretch>
            <a:fillRect/>
          </a:stretch>
        </p:blipFill>
        <p:spPr>
          <a:xfrm>
            <a:off x="508965" y="4243386"/>
            <a:ext cx="2514600" cy="438150"/>
          </a:xfrm>
          <a:prstGeom prst="rect">
            <a:avLst/>
          </a:prstGeom>
        </p:spPr>
      </p:pic>
      <p:pic>
        <p:nvPicPr>
          <p:cNvPr id="6" name="Picture 5">
            <a:extLst>
              <a:ext uri="{FF2B5EF4-FFF2-40B4-BE49-F238E27FC236}">
                <a16:creationId xmlns:a16="http://schemas.microsoft.com/office/drawing/2014/main" id="{86BBB114-DA25-4D33-B3AE-E8C9AC719A69}"/>
              </a:ext>
            </a:extLst>
          </p:cNvPr>
          <p:cNvPicPr>
            <a:picLocks noChangeAspect="1"/>
          </p:cNvPicPr>
          <p:nvPr/>
        </p:nvPicPr>
        <p:blipFill>
          <a:blip r:embed="rId6"/>
          <a:stretch>
            <a:fillRect/>
          </a:stretch>
        </p:blipFill>
        <p:spPr>
          <a:xfrm>
            <a:off x="911501" y="4895643"/>
            <a:ext cx="1543050" cy="762000"/>
          </a:xfrm>
          <a:prstGeom prst="rect">
            <a:avLst/>
          </a:prstGeom>
        </p:spPr>
      </p:pic>
      <p:pic>
        <p:nvPicPr>
          <p:cNvPr id="7" name="Picture 6">
            <a:extLst>
              <a:ext uri="{FF2B5EF4-FFF2-40B4-BE49-F238E27FC236}">
                <a16:creationId xmlns:a16="http://schemas.microsoft.com/office/drawing/2014/main" id="{753AA8D1-F0FA-4B98-AE10-A3B2FE2418F0}"/>
              </a:ext>
            </a:extLst>
          </p:cNvPr>
          <p:cNvPicPr>
            <a:picLocks noChangeAspect="1"/>
          </p:cNvPicPr>
          <p:nvPr/>
        </p:nvPicPr>
        <p:blipFill>
          <a:blip r:embed="rId7"/>
          <a:stretch>
            <a:fillRect/>
          </a:stretch>
        </p:blipFill>
        <p:spPr>
          <a:xfrm>
            <a:off x="6242188" y="2249349"/>
            <a:ext cx="3771900" cy="495300"/>
          </a:xfrm>
          <a:prstGeom prst="rect">
            <a:avLst/>
          </a:prstGeom>
        </p:spPr>
      </p:pic>
      <p:pic>
        <p:nvPicPr>
          <p:cNvPr id="8" name="Picture 7">
            <a:extLst>
              <a:ext uri="{FF2B5EF4-FFF2-40B4-BE49-F238E27FC236}">
                <a16:creationId xmlns:a16="http://schemas.microsoft.com/office/drawing/2014/main" id="{698BC2FE-533B-4F7E-9847-CED6702DDA67}"/>
              </a:ext>
            </a:extLst>
          </p:cNvPr>
          <p:cNvPicPr>
            <a:picLocks noChangeAspect="1"/>
          </p:cNvPicPr>
          <p:nvPr/>
        </p:nvPicPr>
        <p:blipFill>
          <a:blip r:embed="rId8"/>
          <a:stretch>
            <a:fillRect/>
          </a:stretch>
        </p:blipFill>
        <p:spPr>
          <a:xfrm>
            <a:off x="6875807" y="2854393"/>
            <a:ext cx="2266950" cy="752475"/>
          </a:xfrm>
          <a:prstGeom prst="rect">
            <a:avLst/>
          </a:prstGeom>
        </p:spPr>
      </p:pic>
    </p:spTree>
    <p:extLst>
      <p:ext uri="{BB962C8B-B14F-4D97-AF65-F5344CB8AC3E}">
        <p14:creationId xmlns:p14="http://schemas.microsoft.com/office/powerpoint/2010/main" val="96267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001955" y="2810870"/>
            <a:ext cx="1489427" cy="1456329"/>
          </a:xfrm>
          <a:prstGeom prst="rect">
            <a:avLst/>
          </a:prstGeom>
        </p:spPr>
      </p:pic>
      <p:pic>
        <p:nvPicPr>
          <p:cNvPr id="9" name="Picture 8"/>
          <p:cNvPicPr>
            <a:picLocks noChangeAspect="1"/>
          </p:cNvPicPr>
          <p:nvPr/>
        </p:nvPicPr>
        <p:blipFill>
          <a:blip r:embed="rId3"/>
          <a:stretch>
            <a:fillRect/>
          </a:stretch>
        </p:blipFill>
        <p:spPr>
          <a:xfrm>
            <a:off x="10018944" y="965199"/>
            <a:ext cx="1472438" cy="1443567"/>
          </a:xfrm>
          <a:prstGeom prst="rect">
            <a:avLst/>
          </a:prstGeom>
        </p:spPr>
      </p:pic>
      <p:pic>
        <p:nvPicPr>
          <p:cNvPr id="4" name="Picture 3">
            <a:extLst>
              <a:ext uri="{FF2B5EF4-FFF2-40B4-BE49-F238E27FC236}">
                <a16:creationId xmlns:a16="http://schemas.microsoft.com/office/drawing/2014/main" id="{6EA392FE-B3A4-4AB8-9A2E-D81209A0BA96}"/>
              </a:ext>
            </a:extLst>
          </p:cNvPr>
          <p:cNvPicPr>
            <a:picLocks noChangeAspect="1"/>
          </p:cNvPicPr>
          <p:nvPr/>
        </p:nvPicPr>
        <p:blipFill>
          <a:blip r:embed="rId4"/>
          <a:stretch>
            <a:fillRect/>
          </a:stretch>
        </p:blipFill>
        <p:spPr>
          <a:xfrm>
            <a:off x="390525" y="545639"/>
            <a:ext cx="8635161" cy="1141343"/>
          </a:xfrm>
          <a:prstGeom prst="rect">
            <a:avLst/>
          </a:prstGeom>
        </p:spPr>
      </p:pic>
      <p:pic>
        <p:nvPicPr>
          <p:cNvPr id="5" name="Picture 4">
            <a:extLst>
              <a:ext uri="{FF2B5EF4-FFF2-40B4-BE49-F238E27FC236}">
                <a16:creationId xmlns:a16="http://schemas.microsoft.com/office/drawing/2014/main" id="{95D1B55D-225B-4C60-B28B-8690BE280217}"/>
              </a:ext>
            </a:extLst>
          </p:cNvPr>
          <p:cNvPicPr>
            <a:picLocks noChangeAspect="1"/>
          </p:cNvPicPr>
          <p:nvPr/>
        </p:nvPicPr>
        <p:blipFill>
          <a:blip r:embed="rId5"/>
          <a:stretch>
            <a:fillRect/>
          </a:stretch>
        </p:blipFill>
        <p:spPr>
          <a:xfrm>
            <a:off x="612355" y="1847850"/>
            <a:ext cx="6252634" cy="3111776"/>
          </a:xfrm>
          <a:prstGeom prst="rect">
            <a:avLst/>
          </a:prstGeom>
        </p:spPr>
      </p:pic>
      <p:pic>
        <p:nvPicPr>
          <p:cNvPr id="11" name="Picture 10">
            <a:extLst>
              <a:ext uri="{FF2B5EF4-FFF2-40B4-BE49-F238E27FC236}">
                <a16:creationId xmlns:a16="http://schemas.microsoft.com/office/drawing/2014/main" id="{3EB80157-3961-4BFC-95B8-27FBF064D893}"/>
              </a:ext>
            </a:extLst>
          </p:cNvPr>
          <p:cNvPicPr>
            <a:picLocks noChangeAspect="1"/>
          </p:cNvPicPr>
          <p:nvPr/>
        </p:nvPicPr>
        <p:blipFill>
          <a:blip r:embed="rId6"/>
          <a:stretch>
            <a:fillRect/>
          </a:stretch>
        </p:blipFill>
        <p:spPr>
          <a:xfrm>
            <a:off x="894441" y="5335436"/>
            <a:ext cx="8131245" cy="976925"/>
          </a:xfrm>
          <a:prstGeom prst="rect">
            <a:avLst/>
          </a:prstGeom>
        </p:spPr>
      </p:pic>
    </p:spTree>
    <p:extLst>
      <p:ext uri="{BB962C8B-B14F-4D97-AF65-F5344CB8AC3E}">
        <p14:creationId xmlns:p14="http://schemas.microsoft.com/office/powerpoint/2010/main" val="243831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8317" y="1043001"/>
            <a:ext cx="9528394" cy="400110"/>
          </a:xfrm>
          <a:prstGeom prst="rect">
            <a:avLst/>
          </a:prstGeom>
        </p:spPr>
        <p:txBody>
          <a:bodyPr wrap="square">
            <a:spAutoFit/>
          </a:bodyPr>
          <a:lstStyle/>
          <a:p>
            <a:r>
              <a:rPr lang="es-ES" sz="2000" b="1" dirty="0">
                <a:solidFill>
                  <a:schemeClr val="accent5">
                    <a:lumMod val="75000"/>
                  </a:schemeClr>
                </a:solidFill>
                <a:effectLst>
                  <a:outerShdw blurRad="38100" dist="38100" dir="2700000" algn="tl">
                    <a:srgbClr val="000000">
                      <a:alpha val="43137"/>
                    </a:srgbClr>
                  </a:outerShdw>
                </a:effectLst>
              </a:rPr>
              <a:t>Regla de la adición</a:t>
            </a:r>
          </a:p>
        </p:txBody>
      </p:sp>
      <p:sp>
        <p:nvSpPr>
          <p:cNvPr id="3" name="Rectángulo 2"/>
          <p:cNvSpPr/>
          <p:nvPr/>
        </p:nvSpPr>
        <p:spPr>
          <a:xfrm>
            <a:off x="1117600" y="1719491"/>
            <a:ext cx="10035822" cy="1338828"/>
          </a:xfrm>
          <a:prstGeom prst="rect">
            <a:avLst/>
          </a:prstGeom>
        </p:spPr>
        <p:txBody>
          <a:bodyPr wrap="square">
            <a:spAutoFit/>
          </a:bodyPr>
          <a:lstStyle/>
          <a:p>
            <a:pPr>
              <a:lnSpc>
                <a:spcPct val="150000"/>
              </a:lnSpc>
            </a:pPr>
            <a:r>
              <a:rPr lang="es-ES" dirty="0"/>
              <a:t>La regla de la adición o regla de la suma establece que la probabilidad de ocurrencia de cualquier evento en particular es igual a la suma de las probabilidades individuales, si es que los eventos son mutuamente excluyentes, es decir, que dos no pueden ocurrir al mismo tiempo.</a:t>
            </a:r>
          </a:p>
        </p:txBody>
      </p:sp>
      <p:sp>
        <p:nvSpPr>
          <p:cNvPr id="5" name="Rectángulo 4"/>
          <p:cNvSpPr/>
          <p:nvPr/>
        </p:nvSpPr>
        <p:spPr>
          <a:xfrm>
            <a:off x="1140178" y="3328580"/>
            <a:ext cx="9211733" cy="369332"/>
          </a:xfrm>
          <a:prstGeom prst="rect">
            <a:avLst/>
          </a:prstGeom>
        </p:spPr>
        <p:txBody>
          <a:bodyPr wrap="square">
            <a:spAutoFit/>
          </a:bodyPr>
          <a:lstStyle/>
          <a:p>
            <a:r>
              <a:rPr lang="es-ES" b="1" dirty="0"/>
              <a:t>P(A o B) = P(A) + P(B)  </a:t>
            </a:r>
            <a:r>
              <a:rPr lang="es-ES" dirty="0"/>
              <a:t>si A y B son mutuamente excluyente. </a:t>
            </a:r>
          </a:p>
        </p:txBody>
      </p:sp>
      <p:sp>
        <p:nvSpPr>
          <p:cNvPr id="6" name="Rectángulo 5"/>
          <p:cNvSpPr/>
          <p:nvPr/>
        </p:nvSpPr>
        <p:spPr>
          <a:xfrm>
            <a:off x="1162757" y="4971534"/>
            <a:ext cx="5892982" cy="369332"/>
          </a:xfrm>
          <a:prstGeom prst="rect">
            <a:avLst/>
          </a:prstGeom>
        </p:spPr>
        <p:txBody>
          <a:bodyPr wrap="square">
            <a:spAutoFit/>
          </a:bodyPr>
          <a:lstStyle/>
          <a:p>
            <a:r>
              <a:rPr lang="es-ES" b="1" dirty="0"/>
              <a:t>P(A o B) = P(A) + P(B) − P(A y B) </a:t>
            </a:r>
            <a:r>
              <a:rPr lang="es-ES" dirty="0"/>
              <a:t>si A y B son no excluyentes.</a:t>
            </a:r>
          </a:p>
        </p:txBody>
      </p:sp>
      <p:pic>
        <p:nvPicPr>
          <p:cNvPr id="8" name="Picture 7">
            <a:extLst>
              <a:ext uri="{FF2B5EF4-FFF2-40B4-BE49-F238E27FC236}">
                <a16:creationId xmlns:a16="http://schemas.microsoft.com/office/drawing/2014/main" id="{6CE752BA-475E-4912-BA92-077DF83073DC}"/>
              </a:ext>
            </a:extLst>
          </p:cNvPr>
          <p:cNvPicPr>
            <a:picLocks noChangeAspect="1"/>
          </p:cNvPicPr>
          <p:nvPr/>
        </p:nvPicPr>
        <p:blipFill>
          <a:blip r:embed="rId2"/>
          <a:stretch>
            <a:fillRect/>
          </a:stretch>
        </p:blipFill>
        <p:spPr>
          <a:xfrm>
            <a:off x="2412624" y="5357760"/>
            <a:ext cx="1831385" cy="1256728"/>
          </a:xfrm>
          <a:prstGeom prst="rect">
            <a:avLst/>
          </a:prstGeom>
        </p:spPr>
      </p:pic>
      <p:pic>
        <p:nvPicPr>
          <p:cNvPr id="9" name="Picture 8">
            <a:extLst>
              <a:ext uri="{FF2B5EF4-FFF2-40B4-BE49-F238E27FC236}">
                <a16:creationId xmlns:a16="http://schemas.microsoft.com/office/drawing/2014/main" id="{ADD88D9C-3045-4C2B-99C3-B79A8CBF1A30}"/>
              </a:ext>
            </a:extLst>
          </p:cNvPr>
          <p:cNvPicPr>
            <a:picLocks noChangeAspect="1"/>
          </p:cNvPicPr>
          <p:nvPr/>
        </p:nvPicPr>
        <p:blipFill>
          <a:blip r:embed="rId3"/>
          <a:stretch>
            <a:fillRect/>
          </a:stretch>
        </p:blipFill>
        <p:spPr>
          <a:xfrm>
            <a:off x="2155287" y="3733932"/>
            <a:ext cx="2088722" cy="1291210"/>
          </a:xfrm>
          <a:prstGeom prst="rect">
            <a:avLst/>
          </a:prstGeom>
        </p:spPr>
      </p:pic>
    </p:spTree>
    <p:extLst>
      <p:ext uri="{BB962C8B-B14F-4D97-AF65-F5344CB8AC3E}">
        <p14:creationId xmlns:p14="http://schemas.microsoft.com/office/powerpoint/2010/main" val="181630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0810" y="902369"/>
            <a:ext cx="10022305" cy="923330"/>
          </a:xfrm>
          <a:prstGeom prst="rect">
            <a:avLst/>
          </a:prstGeom>
          <a:noFill/>
        </p:spPr>
        <p:txBody>
          <a:bodyPr wrap="square" rtlCol="0">
            <a:spAutoFit/>
          </a:bodyPr>
          <a:lstStyle/>
          <a:p>
            <a:r>
              <a:rPr lang="es-ES" b="1" dirty="0"/>
              <a:t>Ejemplo 1</a:t>
            </a:r>
            <a:r>
              <a:rPr lang="es-ES" dirty="0"/>
              <a:t>.</a:t>
            </a:r>
          </a:p>
          <a:p>
            <a:r>
              <a:rPr lang="es-ES" dirty="0"/>
              <a:t>Consideré el experimento aleatorio del lanzamiento de un dado normal, ¿Cuál es la probabilidad de obtener un 2 o 4?</a:t>
            </a:r>
          </a:p>
        </p:txBody>
      </p:sp>
      <mc:AlternateContent xmlns:mc="http://schemas.openxmlformats.org/markup-compatibility/2006" xmlns:a14="http://schemas.microsoft.com/office/drawing/2010/main">
        <mc:Choice Requires="a14">
          <p:sp>
            <p:nvSpPr>
              <p:cNvPr id="3" name="CuadroTexto 2"/>
              <p:cNvSpPr txBox="1"/>
              <p:nvPr/>
            </p:nvSpPr>
            <p:spPr>
              <a:xfrm>
                <a:off x="3314699" y="1816769"/>
                <a:ext cx="287771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2 </m:t>
                          </m:r>
                          <m:r>
                            <a:rPr lang="es-ES" b="0" i="1" smtClean="0">
                              <a:latin typeface="Cambria Math" panose="02040503050406030204" pitchFamily="18" charset="0"/>
                            </a:rPr>
                            <m:t>𝑜</m:t>
                          </m:r>
                          <m:r>
                            <a:rPr lang="es-ES" b="0" i="1" smtClean="0">
                              <a:latin typeface="Cambria Math" panose="02040503050406030204" pitchFamily="18" charset="0"/>
                            </a:rPr>
                            <m:t> 4</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6</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6</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6</m:t>
                          </m:r>
                        </m:den>
                      </m:f>
                      <m:r>
                        <a:rPr lang="es-ES" b="0" i="1" smtClean="0">
                          <a:latin typeface="Cambria Math" panose="02040503050406030204" pitchFamily="18" charset="0"/>
                        </a:rPr>
                        <m:t>=0.33</m:t>
                      </m:r>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3314699" y="1816769"/>
                <a:ext cx="2877711" cy="520399"/>
              </a:xfrm>
              <a:prstGeom prst="rect">
                <a:avLst/>
              </a:prstGeom>
              <a:blipFill rotWithShape="0">
                <a:blip r:embed="rId2"/>
                <a:stretch>
                  <a:fillRect/>
                </a:stretch>
              </a:blipFill>
            </p:spPr>
            <p:txBody>
              <a:bodyPr/>
              <a:lstStyle/>
              <a:p>
                <a:r>
                  <a:rPr lang="es-ES">
                    <a:noFill/>
                  </a:rPr>
                  <a:t> </a:t>
                </a:r>
              </a:p>
            </p:txBody>
          </p:sp>
        </mc:Fallback>
      </mc:AlternateContent>
      <p:sp>
        <p:nvSpPr>
          <p:cNvPr id="4" name="CuadroTexto 3"/>
          <p:cNvSpPr txBox="1"/>
          <p:nvPr/>
        </p:nvSpPr>
        <p:spPr>
          <a:xfrm>
            <a:off x="1041400" y="2358932"/>
            <a:ext cx="9228221" cy="1200329"/>
          </a:xfrm>
          <a:prstGeom prst="rect">
            <a:avLst/>
          </a:prstGeom>
          <a:noFill/>
        </p:spPr>
        <p:txBody>
          <a:bodyPr wrap="square" rtlCol="0">
            <a:spAutoFit/>
          </a:bodyPr>
          <a:lstStyle/>
          <a:p>
            <a:r>
              <a:rPr lang="es-ES" b="1" dirty="0"/>
              <a:t>Ejemplo 2</a:t>
            </a:r>
            <a:r>
              <a:rPr lang="es-ES" dirty="0"/>
              <a:t>.</a:t>
            </a:r>
          </a:p>
          <a:p>
            <a:r>
              <a:rPr lang="es-ES" dirty="0"/>
              <a:t>Considerando la lotería nacional de la Junta de Protección Social para el próximo domingo ¿Cuál es la probabilidad que número asociado al premio mayor de la lotería, sea un número mayor a 79 o número par?</a:t>
            </a:r>
          </a:p>
        </p:txBody>
      </p:sp>
      <mc:AlternateContent xmlns:mc="http://schemas.openxmlformats.org/markup-compatibility/2006" xmlns:a14="http://schemas.microsoft.com/office/drawing/2010/main">
        <mc:Choice Requires="a14">
          <p:sp>
            <p:nvSpPr>
              <p:cNvPr id="5" name="CuadroTexto 4"/>
              <p:cNvSpPr txBox="1"/>
              <p:nvPr/>
            </p:nvSpPr>
            <p:spPr>
              <a:xfrm>
                <a:off x="3001879" y="3645717"/>
                <a:ext cx="4959371" cy="397353"/>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𝑃</m:t>
                    </m:r>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𝑚𝑎𝑦𝑜𝑟</m:t>
                        </m:r>
                        <m:r>
                          <a:rPr lang="es-ES" b="0" i="1" smtClean="0">
                            <a:latin typeface="Cambria Math" panose="02040503050406030204" pitchFamily="18" charset="0"/>
                          </a:rPr>
                          <m:t> 79 </m:t>
                        </m:r>
                        <m:r>
                          <a:rPr lang="es-ES" b="0" i="1" smtClean="0">
                            <a:latin typeface="Cambria Math" panose="02040503050406030204" pitchFamily="18" charset="0"/>
                            <a:ea typeface="Cambria Math" panose="02040503050406030204" pitchFamily="18" charset="0"/>
                          </a:rPr>
                          <m:t>𝑜</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𝑝𝑎𝑟</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CR" b="0" i="1" smtClean="0">
                            <a:latin typeface="Cambria Math" panose="02040503050406030204" pitchFamily="18" charset="0"/>
                          </a:rPr>
                          <m:t>20</m:t>
                        </m:r>
                      </m:num>
                      <m:den>
                        <m:r>
                          <a:rPr lang="es-ES" b="0" i="1" smtClean="0">
                            <a:latin typeface="Cambria Math" panose="02040503050406030204" pitchFamily="18" charset="0"/>
                          </a:rPr>
                          <m:t>100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50</m:t>
                        </m:r>
                      </m:num>
                      <m:den>
                        <m:r>
                          <a:rPr lang="es-ES" b="0" i="1" smtClean="0">
                            <a:latin typeface="Cambria Math" panose="02040503050406030204" pitchFamily="18" charset="0"/>
                          </a:rPr>
                          <m:t>100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10</m:t>
                        </m:r>
                      </m:num>
                      <m:den>
                        <m:r>
                          <a:rPr lang="es-ES" b="0" i="1" smtClean="0">
                            <a:latin typeface="Cambria Math" panose="02040503050406030204" pitchFamily="18" charset="0"/>
                          </a:rPr>
                          <m:t>100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CR" b="0" i="1" smtClean="0">
                            <a:latin typeface="Cambria Math" panose="02040503050406030204" pitchFamily="18" charset="0"/>
                          </a:rPr>
                          <m:t>60</m:t>
                        </m:r>
                      </m:num>
                      <m:den>
                        <m:r>
                          <a:rPr lang="es-ES" b="0" i="1" smtClean="0">
                            <a:latin typeface="Cambria Math" panose="02040503050406030204" pitchFamily="18" charset="0"/>
                          </a:rPr>
                          <m:t>100</m:t>
                        </m:r>
                      </m:den>
                    </m:f>
                    <m:r>
                      <a:rPr lang="es-ES" b="0" i="1" smtClean="0">
                        <a:latin typeface="Cambria Math" panose="02040503050406030204" pitchFamily="18" charset="0"/>
                      </a:rPr>
                      <m:t>=0.</m:t>
                    </m:r>
                    <m:r>
                      <a:rPr lang="es-CR" b="0" i="1" smtClean="0">
                        <a:latin typeface="Cambria Math" panose="02040503050406030204" pitchFamily="18" charset="0"/>
                      </a:rPr>
                      <m:t>6</m:t>
                    </m:r>
                  </m:oMath>
                </a14:m>
                <a:r>
                  <a:rPr lang="es-ES" dirty="0"/>
                  <a:t>0</a:t>
                </a:r>
              </a:p>
            </p:txBody>
          </p:sp>
        </mc:Choice>
        <mc:Fallback xmlns="">
          <p:sp>
            <p:nvSpPr>
              <p:cNvPr id="5" name="CuadroTexto 4"/>
              <p:cNvSpPr txBox="1">
                <a:spLocks noRot="1" noChangeAspect="1" noMove="1" noResize="1" noEditPoints="1" noAdjustHandles="1" noChangeArrowheads="1" noChangeShapeType="1" noTextEdit="1"/>
              </p:cNvSpPr>
              <p:nvPr/>
            </p:nvSpPr>
            <p:spPr>
              <a:xfrm>
                <a:off x="3001879" y="3645717"/>
                <a:ext cx="4959371" cy="397353"/>
              </a:xfrm>
              <a:prstGeom prst="rect">
                <a:avLst/>
              </a:prstGeom>
              <a:blipFill rotWithShape="0">
                <a:blip r:embed="rId3"/>
                <a:stretch>
                  <a:fillRect l="-1597" t="-4615" r="-1966" b="-21538"/>
                </a:stretch>
              </a:blipFill>
            </p:spPr>
            <p:txBody>
              <a:bodyPr/>
              <a:lstStyle/>
              <a:p>
                <a:r>
                  <a:rPr lang="en-US">
                    <a:noFill/>
                  </a:rPr>
                  <a:t> </a:t>
                </a:r>
              </a:p>
            </p:txBody>
          </p:sp>
        </mc:Fallback>
      </mc:AlternateContent>
      <p:sp>
        <p:nvSpPr>
          <p:cNvPr id="6" name="CuadroTexto 5"/>
          <p:cNvSpPr txBox="1"/>
          <p:nvPr/>
        </p:nvSpPr>
        <p:spPr>
          <a:xfrm>
            <a:off x="1108242" y="4380980"/>
            <a:ext cx="9492916" cy="1200329"/>
          </a:xfrm>
          <a:prstGeom prst="rect">
            <a:avLst/>
          </a:prstGeom>
          <a:noFill/>
        </p:spPr>
        <p:txBody>
          <a:bodyPr wrap="square" rtlCol="0">
            <a:spAutoFit/>
          </a:bodyPr>
          <a:lstStyle/>
          <a:p>
            <a:r>
              <a:rPr lang="es-ES" b="1" dirty="0"/>
              <a:t>Ejemplo 3.</a:t>
            </a:r>
          </a:p>
          <a:p>
            <a:r>
              <a:rPr lang="es-ES" dirty="0"/>
              <a:t>Una bolsa contiene 10 bolas numeradas de 1 hasta 10. Las bolas de 1 a 5 son bolas blancas y las numeradas de 6 hasta 10 son de color rojo. Se selecciona de la bolsa una bola aleatoriamente ¿cuál es la probabilidad que sea de color blanca o impar?</a:t>
            </a:r>
          </a:p>
        </p:txBody>
      </p:sp>
      <mc:AlternateContent xmlns:mc="http://schemas.openxmlformats.org/markup-compatibility/2006" xmlns:a14="http://schemas.microsoft.com/office/drawing/2010/main">
        <mc:Choice Requires="a14">
          <p:sp>
            <p:nvSpPr>
              <p:cNvPr id="7" name="Rectángulo 6"/>
              <p:cNvSpPr/>
              <p:nvPr/>
            </p:nvSpPr>
            <p:spPr>
              <a:xfrm>
                <a:off x="3071222" y="5782254"/>
                <a:ext cx="4930965"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m:t>
                      </m:r>
                      <m:d>
                        <m:dPr>
                          <m:ctrlPr>
                            <a:rPr lang="es-ES" i="1">
                              <a:latin typeface="Cambria Math" panose="02040503050406030204" pitchFamily="18" charset="0"/>
                            </a:rPr>
                          </m:ctrlPr>
                        </m:dPr>
                        <m:e>
                          <m:r>
                            <a:rPr lang="es-ES" b="0" i="1" smtClean="0">
                              <a:latin typeface="Cambria Math" panose="02040503050406030204" pitchFamily="18" charset="0"/>
                            </a:rPr>
                            <m:t>𝑏𝑙𝑎𝑛𝑐𝑎</m:t>
                          </m:r>
                          <m:r>
                            <a:rPr lang="es-ES" i="1">
                              <a:latin typeface="Cambria Math" panose="02040503050406030204" pitchFamily="18" charset="0"/>
                            </a:rPr>
                            <m:t> </m:t>
                          </m:r>
                          <m:r>
                            <a:rPr lang="es-ES" i="1">
                              <a:latin typeface="Cambria Math" panose="02040503050406030204" pitchFamily="18" charset="0"/>
                            </a:rPr>
                            <m:t>𝑜</m:t>
                          </m:r>
                          <m:r>
                            <a:rPr lang="es-ES" i="1">
                              <a:latin typeface="Cambria Math" panose="02040503050406030204" pitchFamily="18" charset="0"/>
                            </a:rPr>
                            <m:t> </m:t>
                          </m:r>
                          <m:r>
                            <a:rPr lang="es-ES" b="0" i="1" smtClean="0">
                              <a:latin typeface="Cambria Math" panose="02040503050406030204" pitchFamily="18" charset="0"/>
                            </a:rPr>
                            <m:t>𝑖𝑚𝑝𝑎𝑟</m:t>
                          </m:r>
                        </m:e>
                      </m:d>
                      <m:r>
                        <a:rPr lang="es-ES" i="1">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7</m:t>
                          </m:r>
                        </m:num>
                        <m:den>
                          <m:r>
                            <a:rPr lang="es-ES" b="0" i="1" smtClean="0">
                              <a:latin typeface="Cambria Math" panose="02040503050406030204" pitchFamily="18" charset="0"/>
                            </a:rPr>
                            <m:t>10</m:t>
                          </m:r>
                        </m:den>
                      </m:f>
                      <m:r>
                        <a:rPr lang="es-ES" b="0" i="1" smtClean="0">
                          <a:latin typeface="Cambria Math" panose="02040503050406030204" pitchFamily="18" charset="0"/>
                        </a:rPr>
                        <m:t>=0.7</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3071222" y="5782254"/>
                <a:ext cx="4930965" cy="618311"/>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0424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8243" y="839801"/>
            <a:ext cx="9720068" cy="400110"/>
          </a:xfrm>
          <a:prstGeom prst="rect">
            <a:avLst/>
          </a:prstGeom>
        </p:spPr>
        <p:txBody>
          <a:bodyPr wrap="square">
            <a:spAutoFit/>
          </a:bodyPr>
          <a:lstStyle/>
          <a:p>
            <a:r>
              <a:rPr lang="es-ES" sz="2000" b="1" dirty="0">
                <a:solidFill>
                  <a:schemeClr val="accent5">
                    <a:lumMod val="75000"/>
                  </a:schemeClr>
                </a:solidFill>
                <a:effectLst>
                  <a:outerShdw blurRad="38100" dist="38100" dir="2700000" algn="tl">
                    <a:srgbClr val="000000">
                      <a:alpha val="43137"/>
                    </a:srgbClr>
                  </a:outerShdw>
                </a:effectLst>
              </a:rPr>
              <a:t>Ley del producto (o multiplicación)</a:t>
            </a:r>
          </a:p>
        </p:txBody>
      </p:sp>
      <p:sp>
        <p:nvSpPr>
          <p:cNvPr id="3" name="Rectángulo 2"/>
          <p:cNvSpPr/>
          <p:nvPr/>
        </p:nvSpPr>
        <p:spPr>
          <a:xfrm>
            <a:off x="1038576" y="1327415"/>
            <a:ext cx="10047111" cy="880369"/>
          </a:xfrm>
          <a:prstGeom prst="rect">
            <a:avLst/>
          </a:prstGeom>
        </p:spPr>
        <p:txBody>
          <a:bodyPr wrap="square">
            <a:spAutoFit/>
          </a:bodyPr>
          <a:lstStyle/>
          <a:p>
            <a:pPr>
              <a:lnSpc>
                <a:spcPct val="150000"/>
              </a:lnSpc>
            </a:pPr>
            <a:r>
              <a:rPr lang="es-ES" dirty="0"/>
              <a:t>La regla de la multiplicación establece que la probabilidad de ocurrencia de dos o más eventos estadísticamente independientes es igual al producto de sus probabilidades individuales</a:t>
            </a:r>
          </a:p>
        </p:txBody>
      </p:sp>
      <p:sp>
        <p:nvSpPr>
          <p:cNvPr id="4" name="Rectángulo 3"/>
          <p:cNvSpPr/>
          <p:nvPr/>
        </p:nvSpPr>
        <p:spPr>
          <a:xfrm>
            <a:off x="1046335" y="2397667"/>
            <a:ext cx="8684687" cy="1477328"/>
          </a:xfrm>
          <a:prstGeom prst="rect">
            <a:avLst/>
          </a:prstGeom>
        </p:spPr>
        <p:txBody>
          <a:bodyPr wrap="square">
            <a:spAutoFit/>
          </a:bodyPr>
          <a:lstStyle/>
          <a:p>
            <a:pPr algn="ctr"/>
            <a:r>
              <a:rPr lang="es-ES" b="1" dirty="0"/>
              <a:t>P (A y B) = P (A B) = P (A) P (B)</a:t>
            </a:r>
          </a:p>
          <a:p>
            <a:endParaRPr lang="es-ES" dirty="0"/>
          </a:p>
          <a:p>
            <a:pPr>
              <a:lnSpc>
                <a:spcPct val="150000"/>
              </a:lnSpc>
            </a:pPr>
            <a:r>
              <a:rPr lang="es-ES" dirty="0"/>
              <a:t>si </a:t>
            </a:r>
            <a:r>
              <a:rPr lang="es-ES" b="1" dirty="0"/>
              <a:t>A</a:t>
            </a:r>
            <a:r>
              <a:rPr lang="es-ES" dirty="0"/>
              <a:t> y </a:t>
            </a:r>
            <a:r>
              <a:rPr lang="es-ES" b="1" dirty="0"/>
              <a:t>B</a:t>
            </a:r>
            <a:r>
              <a:rPr lang="es-ES" dirty="0"/>
              <a:t> son independientes. Decimos que dos sucesos </a:t>
            </a:r>
            <a:r>
              <a:rPr lang="es-ES" i="1" dirty="0"/>
              <a:t>A</a:t>
            </a:r>
            <a:r>
              <a:rPr lang="es-ES" dirty="0"/>
              <a:t> y </a:t>
            </a:r>
            <a:r>
              <a:rPr lang="es-ES" i="1" dirty="0"/>
              <a:t>B</a:t>
            </a:r>
            <a:r>
              <a:rPr lang="es-ES" dirty="0"/>
              <a:t> son </a:t>
            </a:r>
            <a:r>
              <a:rPr lang="es-ES" b="1" i="1" dirty="0"/>
              <a:t>independientes</a:t>
            </a:r>
            <a:r>
              <a:rPr lang="es-ES" dirty="0"/>
              <a:t> entre sí, cuando la ocurrencia de uno de ellos no modifica la probabilidad del otro.</a:t>
            </a:r>
          </a:p>
        </p:txBody>
      </p:sp>
      <p:sp>
        <p:nvSpPr>
          <p:cNvPr id="5" name="Rectángulo 4"/>
          <p:cNvSpPr/>
          <p:nvPr/>
        </p:nvSpPr>
        <p:spPr>
          <a:xfrm>
            <a:off x="1117600" y="4034556"/>
            <a:ext cx="8636000" cy="1477328"/>
          </a:xfrm>
          <a:prstGeom prst="rect">
            <a:avLst/>
          </a:prstGeom>
        </p:spPr>
        <p:txBody>
          <a:bodyPr wrap="square">
            <a:spAutoFit/>
          </a:bodyPr>
          <a:lstStyle/>
          <a:p>
            <a:pPr algn="ctr"/>
            <a:r>
              <a:rPr lang="es-ES" b="1" dirty="0"/>
              <a:t>P (A y B) = P (A B) = P (A) P (B|A)</a:t>
            </a:r>
          </a:p>
          <a:p>
            <a:endParaRPr lang="es-ES" b="1" dirty="0"/>
          </a:p>
          <a:p>
            <a:pPr>
              <a:lnSpc>
                <a:spcPct val="150000"/>
              </a:lnSpc>
            </a:pPr>
            <a:r>
              <a:rPr lang="es-ES" b="1" dirty="0"/>
              <a:t> </a:t>
            </a:r>
            <a:r>
              <a:rPr lang="es-ES" dirty="0"/>
              <a:t>si </a:t>
            </a:r>
            <a:r>
              <a:rPr lang="es-ES" b="1" dirty="0"/>
              <a:t>A</a:t>
            </a:r>
            <a:r>
              <a:rPr lang="es-ES" dirty="0"/>
              <a:t> y </a:t>
            </a:r>
            <a:r>
              <a:rPr lang="es-ES" b="1" dirty="0"/>
              <a:t>B</a:t>
            </a:r>
            <a:r>
              <a:rPr lang="es-ES" dirty="0"/>
              <a:t> son dependientes. Decimos que dos sucesos </a:t>
            </a:r>
            <a:r>
              <a:rPr lang="es-ES" b="1" i="1" dirty="0"/>
              <a:t>A</a:t>
            </a:r>
            <a:r>
              <a:rPr lang="es-ES" dirty="0"/>
              <a:t> y </a:t>
            </a:r>
            <a:r>
              <a:rPr lang="es-ES" b="1" i="1" dirty="0"/>
              <a:t>B</a:t>
            </a:r>
            <a:r>
              <a:rPr lang="es-ES" dirty="0"/>
              <a:t> son </a:t>
            </a:r>
            <a:r>
              <a:rPr lang="es-ES" b="1" i="1" dirty="0"/>
              <a:t>dependientes</a:t>
            </a:r>
            <a:r>
              <a:rPr lang="es-ES" dirty="0"/>
              <a:t> entre sí, cuando la ocurrencia de uno de ellos modifica la probabilidad del otro.</a:t>
            </a:r>
          </a:p>
        </p:txBody>
      </p:sp>
    </p:spTree>
    <p:extLst>
      <p:ext uri="{BB962C8B-B14F-4D97-AF65-F5344CB8AC3E}">
        <p14:creationId xmlns:p14="http://schemas.microsoft.com/office/powerpoint/2010/main" val="366492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688418" y="1428324"/>
            <a:ext cx="1638300" cy="1057275"/>
          </a:xfrm>
          <a:prstGeom prst="rect">
            <a:avLst/>
          </a:prstGeom>
        </p:spPr>
      </p:pic>
      <p:sp>
        <p:nvSpPr>
          <p:cNvPr id="4" name="CuadroTexto 3"/>
          <p:cNvSpPr txBox="1"/>
          <p:nvPr/>
        </p:nvSpPr>
        <p:spPr>
          <a:xfrm>
            <a:off x="1377244" y="1027289"/>
            <a:ext cx="7010400" cy="1200329"/>
          </a:xfrm>
          <a:prstGeom prst="rect">
            <a:avLst/>
          </a:prstGeom>
          <a:noFill/>
        </p:spPr>
        <p:txBody>
          <a:bodyPr wrap="square" rtlCol="0">
            <a:spAutoFit/>
          </a:bodyPr>
          <a:lstStyle/>
          <a:p>
            <a:r>
              <a:rPr lang="es-ES" b="1" dirty="0"/>
              <a:t>Ejemplo 1.</a:t>
            </a:r>
          </a:p>
          <a:p>
            <a:r>
              <a:rPr lang="es-ES" dirty="0"/>
              <a:t>Considere la canasta con bolas que se presenta. El experimento aleatorio consiste en seleccionar al azar 3 bolas, ¿Cuál es la probabilidad que salgan en el orden: roja, azul, blanca?</a:t>
            </a:r>
          </a:p>
        </p:txBody>
      </p:sp>
      <mc:AlternateContent xmlns:mc="http://schemas.openxmlformats.org/markup-compatibility/2006" xmlns:a14="http://schemas.microsoft.com/office/drawing/2010/main">
        <mc:Choice Requires="a14">
          <p:sp>
            <p:nvSpPr>
              <p:cNvPr id="5" name="CuadroTexto 4"/>
              <p:cNvSpPr txBox="1"/>
              <p:nvPr/>
            </p:nvSpPr>
            <p:spPr>
              <a:xfrm>
                <a:off x="3414889" y="2511777"/>
                <a:ext cx="4127605"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𝑅𝐴𝐵</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m:t>
                          </m:r>
                        </m:num>
                        <m:den>
                          <m:r>
                            <a:rPr lang="es-ES" b="0" i="1" smtClean="0">
                              <a:latin typeface="Cambria Math" panose="02040503050406030204" pitchFamily="18" charset="0"/>
                            </a:rPr>
                            <m:t>15</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14</m:t>
                          </m:r>
                        </m:den>
                      </m:f>
                      <m:r>
                        <a:rPr lang="es-ES" i="1">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4</m:t>
                          </m:r>
                        </m:num>
                        <m:den>
                          <m:r>
                            <a:rPr lang="es-ES" b="0" i="1" smtClean="0">
                              <a:latin typeface="Cambria Math" panose="02040503050406030204" pitchFamily="18" charset="0"/>
                            </a:rPr>
                            <m:t>13</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120</m:t>
                          </m:r>
                        </m:num>
                        <m:den>
                          <m:r>
                            <a:rPr lang="es-ES" b="0" i="1" smtClean="0">
                              <a:latin typeface="Cambria Math" panose="02040503050406030204" pitchFamily="18" charset="0"/>
                            </a:rPr>
                            <m:t>2730</m:t>
                          </m:r>
                        </m:den>
                      </m:f>
                      <m:r>
                        <a:rPr lang="es-ES" b="0" i="1" smtClean="0">
                          <a:latin typeface="Cambria Math" panose="02040503050406030204" pitchFamily="18" charset="0"/>
                        </a:rPr>
                        <m:t>=0.044</m:t>
                      </m:r>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414889" y="2511777"/>
                <a:ext cx="4127605" cy="526041"/>
              </a:xfrm>
              <a:prstGeom prst="rect">
                <a:avLst/>
              </a:prstGeom>
              <a:blipFill rotWithShape="0">
                <a:blip r:embed="rId3"/>
                <a:stretch>
                  <a:fillRect/>
                </a:stretch>
              </a:blipFill>
            </p:spPr>
            <p:txBody>
              <a:bodyPr/>
              <a:lstStyle/>
              <a:p>
                <a:r>
                  <a:rPr lang="es-ES">
                    <a:noFill/>
                  </a:rPr>
                  <a:t> </a:t>
                </a:r>
              </a:p>
            </p:txBody>
          </p:sp>
        </mc:Fallback>
      </mc:AlternateContent>
      <p:sp>
        <p:nvSpPr>
          <p:cNvPr id="6" name="CuadroTexto 5"/>
          <p:cNvSpPr txBox="1"/>
          <p:nvPr/>
        </p:nvSpPr>
        <p:spPr>
          <a:xfrm>
            <a:off x="1425388" y="3924051"/>
            <a:ext cx="7403188" cy="923330"/>
          </a:xfrm>
          <a:prstGeom prst="rect">
            <a:avLst/>
          </a:prstGeom>
          <a:noFill/>
        </p:spPr>
        <p:txBody>
          <a:bodyPr wrap="square" rtlCol="0">
            <a:spAutoFit/>
          </a:bodyPr>
          <a:lstStyle/>
          <a:p>
            <a:r>
              <a:rPr lang="es-ES" b="1" dirty="0"/>
              <a:t>Ejemplo 2.</a:t>
            </a:r>
          </a:p>
          <a:p>
            <a:r>
              <a:rPr lang="es-ES" dirty="0"/>
              <a:t>Una moneda se lanza tres veces, ¿cuál es la probabilidad de dos coronas y escudo)?</a:t>
            </a:r>
          </a:p>
        </p:txBody>
      </p:sp>
      <p:pic>
        <p:nvPicPr>
          <p:cNvPr id="7" name="Imagen 6"/>
          <p:cNvPicPr>
            <a:picLocks noChangeAspect="1"/>
          </p:cNvPicPr>
          <p:nvPr/>
        </p:nvPicPr>
        <p:blipFill>
          <a:blip r:embed="rId4"/>
          <a:stretch>
            <a:fillRect/>
          </a:stretch>
        </p:blipFill>
        <p:spPr>
          <a:xfrm>
            <a:off x="9258529" y="4252393"/>
            <a:ext cx="1276350" cy="1762125"/>
          </a:xfrm>
          <a:prstGeom prst="rect">
            <a:avLst/>
          </a:prstGeom>
        </p:spPr>
      </p:pic>
      <mc:AlternateContent xmlns:mc="http://schemas.openxmlformats.org/markup-compatibility/2006" xmlns:a14="http://schemas.microsoft.com/office/drawing/2010/main">
        <mc:Choice Requires="a14">
          <p:sp>
            <p:nvSpPr>
              <p:cNvPr id="8" name="CuadroTexto 7"/>
              <p:cNvSpPr txBox="1"/>
              <p:nvPr/>
            </p:nvSpPr>
            <p:spPr>
              <a:xfrm>
                <a:off x="3758453" y="5123329"/>
                <a:ext cx="3362844" cy="460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𝐶𝐶</m:t>
                          </m:r>
                          <m:r>
                            <a:rPr lang="es-CR" b="0" i="1" smtClean="0">
                              <a:latin typeface="Cambria Math" panose="02040503050406030204" pitchFamily="18" charset="0"/>
                            </a:rPr>
                            <m:t>𝐸</m:t>
                          </m:r>
                        </m:e>
                      </m:d>
                      <m:r>
                        <a:rPr lang="es-ES" b="0" i="1" smtClean="0">
                          <a:latin typeface="Cambria Math" panose="02040503050406030204" pitchFamily="18" charset="0"/>
                        </a:rPr>
                        <m:t>=</m:t>
                      </m:r>
                      <m:d>
                        <m:dPr>
                          <m:ctrlPr>
                            <a:rPr lang="es-ES" b="0" i="1" smtClean="0">
                              <a:latin typeface="Cambria Math" panose="02040503050406030204" pitchFamily="18" charset="0"/>
                            </a:rPr>
                          </m:ctrlPr>
                        </m:dPr>
                        <m:e>
                          <m:m>
                            <m:mPr>
                              <m:mcs>
                                <m:mc>
                                  <m:mcPr>
                                    <m:count m:val="1"/>
                                    <m:mcJc m:val="center"/>
                                  </m:mcPr>
                                </m:mc>
                              </m:mcs>
                              <m:ctrlPr>
                                <a:rPr lang="es-ES" b="0" i="1" smtClean="0">
                                  <a:latin typeface="Cambria Math" panose="02040503050406030204" pitchFamily="18" charset="0"/>
                                </a:rPr>
                              </m:ctrlPr>
                            </m:mPr>
                            <m:mr>
                              <m:e>
                                <m:r>
                                  <m:rPr>
                                    <m:brk m:alnAt="7"/>
                                  </m:rPr>
                                  <a:rPr lang="es-CR" b="0" i="1" smtClean="0">
                                    <a:latin typeface="Cambria Math" panose="02040503050406030204" pitchFamily="18" charset="0"/>
                                  </a:rPr>
                                  <m:t>3</m:t>
                                </m:r>
                              </m:e>
                            </m:mr>
                            <m:mr>
                              <m:e>
                                <m:r>
                                  <a:rPr lang="es-CR" b="0" i="1" smtClean="0">
                                    <a:latin typeface="Cambria Math" panose="02040503050406030204" pitchFamily="18" charset="0"/>
                                  </a:rPr>
                                  <m:t>2</m:t>
                                </m:r>
                              </m:e>
                            </m:mr>
                          </m:m>
                        </m:e>
                      </m:d>
                      <m:sSup>
                        <m:sSupPr>
                          <m:ctrlPr>
                            <a:rPr lang="es-ES" b="0" i="1" smtClean="0">
                              <a:latin typeface="Cambria Math" panose="02040503050406030204" pitchFamily="18" charset="0"/>
                            </a:rPr>
                          </m:ctrlPr>
                        </m:sSupPr>
                        <m:e>
                          <m:r>
                            <a:rPr lang="es-CR" b="0" i="1" smtClean="0">
                              <a:latin typeface="Cambria Math" panose="02040503050406030204" pitchFamily="18" charset="0"/>
                            </a:rPr>
                            <m:t>0.5</m:t>
                          </m:r>
                        </m:e>
                        <m:sup>
                          <m:r>
                            <a:rPr lang="es-CR" b="0" i="1" smtClean="0">
                              <a:latin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m:t>
                      </m:r>
                      <m:r>
                        <a:rPr lang="es-CR" b="0" i="1" smtClean="0">
                          <a:latin typeface="Cambria Math" panose="02040503050406030204" pitchFamily="18" charset="0"/>
                          <a:ea typeface="Cambria Math" panose="02040503050406030204" pitchFamily="18" charset="0"/>
                        </a:rPr>
                        <m:t>0.5=0.375</m:t>
                      </m:r>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758453" y="5123329"/>
                <a:ext cx="3362844" cy="46012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94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9889" y="746981"/>
            <a:ext cx="5786651" cy="400110"/>
          </a:xfrm>
          <a:prstGeom prst="rect">
            <a:avLst/>
          </a:prstGeom>
          <a:noFill/>
        </p:spPr>
        <p:txBody>
          <a:bodyPr wrap="square" rtlCol="0">
            <a:spAutoFit/>
          </a:bodyPr>
          <a:lstStyle/>
          <a:p>
            <a:r>
              <a:rPr lang="es-ES" sz="2000" b="1" dirty="0">
                <a:solidFill>
                  <a:schemeClr val="accent5">
                    <a:lumMod val="75000"/>
                  </a:schemeClr>
                </a:solidFill>
                <a:effectLst>
                  <a:outerShdw blurRad="38100" dist="38100" dir="2700000" algn="tl">
                    <a:srgbClr val="000000">
                      <a:alpha val="43137"/>
                    </a:srgbClr>
                  </a:outerShdw>
                </a:effectLst>
                <a:latin typeface="Lucida Sans" panose="020B0602030504020204" pitchFamily="34" charset="0"/>
                <a:ea typeface="Adobe Heiti Std R" panose="020B0400000000000000" pitchFamily="34" charset="-128"/>
              </a:rPr>
              <a:t>Introducción</a:t>
            </a:r>
          </a:p>
        </p:txBody>
      </p:sp>
      <p:pic>
        <p:nvPicPr>
          <p:cNvPr id="4" name="Imagen 3"/>
          <p:cNvPicPr>
            <a:picLocks noChangeAspect="1"/>
          </p:cNvPicPr>
          <p:nvPr/>
        </p:nvPicPr>
        <p:blipFill>
          <a:blip r:embed="rId2"/>
          <a:stretch>
            <a:fillRect/>
          </a:stretch>
        </p:blipFill>
        <p:spPr>
          <a:xfrm>
            <a:off x="1699230" y="4524013"/>
            <a:ext cx="1330941" cy="685884"/>
          </a:xfrm>
          <a:prstGeom prst="rect">
            <a:avLst/>
          </a:prstGeom>
        </p:spPr>
      </p:pic>
      <p:pic>
        <p:nvPicPr>
          <p:cNvPr id="5" name="Imagen 4"/>
          <p:cNvPicPr>
            <a:picLocks noChangeAspect="1"/>
          </p:cNvPicPr>
          <p:nvPr/>
        </p:nvPicPr>
        <p:blipFill>
          <a:blip r:embed="rId3"/>
          <a:stretch>
            <a:fillRect/>
          </a:stretch>
        </p:blipFill>
        <p:spPr>
          <a:xfrm>
            <a:off x="7336712" y="4223585"/>
            <a:ext cx="1249742" cy="990198"/>
          </a:xfrm>
          <a:prstGeom prst="rect">
            <a:avLst/>
          </a:prstGeom>
        </p:spPr>
      </p:pic>
      <p:pic>
        <p:nvPicPr>
          <p:cNvPr id="6" name="Imagen 5"/>
          <p:cNvPicPr>
            <a:picLocks noChangeAspect="1"/>
          </p:cNvPicPr>
          <p:nvPr/>
        </p:nvPicPr>
        <p:blipFill>
          <a:blip r:embed="rId4"/>
          <a:stretch>
            <a:fillRect/>
          </a:stretch>
        </p:blipFill>
        <p:spPr>
          <a:xfrm>
            <a:off x="3592685" y="4388786"/>
            <a:ext cx="1307435" cy="756758"/>
          </a:xfrm>
          <a:prstGeom prst="rect">
            <a:avLst/>
          </a:prstGeom>
        </p:spPr>
      </p:pic>
      <p:pic>
        <p:nvPicPr>
          <p:cNvPr id="8" name="Imagen 7"/>
          <p:cNvPicPr>
            <a:picLocks noChangeAspect="1"/>
          </p:cNvPicPr>
          <p:nvPr/>
        </p:nvPicPr>
        <p:blipFill>
          <a:blip r:embed="rId5"/>
          <a:stretch>
            <a:fillRect/>
          </a:stretch>
        </p:blipFill>
        <p:spPr>
          <a:xfrm>
            <a:off x="5479130" y="4326806"/>
            <a:ext cx="1486476" cy="824466"/>
          </a:xfrm>
          <a:prstGeom prst="rect">
            <a:avLst/>
          </a:prstGeom>
        </p:spPr>
      </p:pic>
      <p:sp>
        <p:nvSpPr>
          <p:cNvPr id="9" name="Rectángulo 8"/>
          <p:cNvSpPr/>
          <p:nvPr/>
        </p:nvSpPr>
        <p:spPr>
          <a:xfrm>
            <a:off x="1159889" y="2848717"/>
            <a:ext cx="9485363" cy="923330"/>
          </a:xfrm>
          <a:prstGeom prst="rect">
            <a:avLst/>
          </a:prstGeom>
        </p:spPr>
        <p:txBody>
          <a:bodyPr wrap="square">
            <a:spAutoFit/>
          </a:bodyPr>
          <a:lstStyle/>
          <a:p>
            <a:pPr algn="just">
              <a:lnSpc>
                <a:spcPct val="150000"/>
              </a:lnSpc>
            </a:pPr>
            <a:r>
              <a:rPr lang="es-ES" dirty="0"/>
              <a:t>Por ejemplo, experimentos aleatorios cotidianos son el lanzamiento de una moneda, el lanzamiento de un dado, extracción de una carta de un mazo de naipes, el estado del clima (lluvia) y la lotería.</a:t>
            </a:r>
          </a:p>
        </p:txBody>
      </p:sp>
      <p:sp>
        <p:nvSpPr>
          <p:cNvPr id="10" name="Rectángulo 9"/>
          <p:cNvSpPr/>
          <p:nvPr/>
        </p:nvSpPr>
        <p:spPr>
          <a:xfrm>
            <a:off x="1064526" y="1567851"/>
            <a:ext cx="10000944" cy="880369"/>
          </a:xfrm>
          <a:prstGeom prst="rect">
            <a:avLst/>
          </a:prstGeom>
        </p:spPr>
        <p:txBody>
          <a:bodyPr wrap="square">
            <a:spAutoFit/>
          </a:bodyPr>
          <a:lstStyle/>
          <a:p>
            <a:pPr algn="just">
              <a:lnSpc>
                <a:spcPct val="150000"/>
              </a:lnSpc>
            </a:pPr>
            <a:r>
              <a:rPr lang="es-ES" dirty="0"/>
              <a:t>Las probabilidades constituyen una rama de las matemáticas que se ocupa de medir o determinar cuantitativamente la posibilidad de que un suceso o experimento produzca un determinado resultado.</a:t>
            </a:r>
          </a:p>
        </p:txBody>
      </p:sp>
      <p:pic>
        <p:nvPicPr>
          <p:cNvPr id="11" name="Picture 10">
            <a:extLst>
              <a:ext uri="{FF2B5EF4-FFF2-40B4-BE49-F238E27FC236}">
                <a16:creationId xmlns:a16="http://schemas.microsoft.com/office/drawing/2014/main" id="{FC498EB9-881D-4682-B3CC-F2365A4511EC}"/>
              </a:ext>
            </a:extLst>
          </p:cNvPr>
          <p:cNvPicPr>
            <a:picLocks noChangeAspect="1"/>
          </p:cNvPicPr>
          <p:nvPr/>
        </p:nvPicPr>
        <p:blipFill>
          <a:blip r:embed="rId6"/>
          <a:stretch>
            <a:fillRect/>
          </a:stretch>
        </p:blipFill>
        <p:spPr>
          <a:xfrm>
            <a:off x="9130634" y="4035526"/>
            <a:ext cx="1692345" cy="1174371"/>
          </a:xfrm>
          <a:prstGeom prst="rect">
            <a:avLst/>
          </a:prstGeom>
        </p:spPr>
      </p:pic>
    </p:spTree>
    <p:extLst>
      <p:ext uri="{BB962C8B-B14F-4D97-AF65-F5344CB8AC3E}">
        <p14:creationId xmlns:p14="http://schemas.microsoft.com/office/powerpoint/2010/main" val="364996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765095" y="669346"/>
            <a:ext cx="9964271" cy="1338828"/>
          </a:xfrm>
          <a:prstGeom prst="rect">
            <a:avLst/>
          </a:prstGeom>
          <a:noFill/>
        </p:spPr>
        <p:txBody>
          <a:bodyPr wrap="square" rtlCol="0">
            <a:spAutoFit/>
          </a:bodyPr>
          <a:lstStyle/>
          <a:p>
            <a:pPr>
              <a:lnSpc>
                <a:spcPct val="150000"/>
              </a:lnSpc>
            </a:pPr>
            <a:r>
              <a:rPr lang="es-ES" dirty="0"/>
              <a:t>Suponga un sorteo de la lotería nacional. Hay 150 premios pero solamente uno es el premio mayor de 1400 millones de colones. Un jugado comprar el número 96, con la serie 107, ¿Cuál es la probabilidad que gane el premio mayor?</a:t>
            </a:r>
          </a:p>
        </p:txBody>
      </p:sp>
      <mc:AlternateContent xmlns:mc="http://schemas.openxmlformats.org/markup-compatibility/2006" xmlns:a14="http://schemas.microsoft.com/office/drawing/2010/main">
        <mc:Choice Requires="a14">
          <p:sp>
            <p:nvSpPr>
              <p:cNvPr id="15" name="CuadroTexto 14"/>
              <p:cNvSpPr txBox="1"/>
              <p:nvPr/>
            </p:nvSpPr>
            <p:spPr>
              <a:xfrm>
                <a:off x="1458607" y="4467114"/>
                <a:ext cx="497815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96 </m:t>
                          </m:r>
                          <m:r>
                            <a:rPr lang="es-ES" b="0" i="1" smtClean="0">
                              <a:latin typeface="Cambria Math" panose="02040503050406030204" pitchFamily="18" charset="0"/>
                            </a:rPr>
                            <m:t>𝑦</m:t>
                          </m:r>
                          <m:r>
                            <a:rPr lang="es-ES" b="0" i="1" smtClean="0">
                              <a:latin typeface="Cambria Math" panose="02040503050406030204" pitchFamily="18" charset="0"/>
                            </a:rPr>
                            <m:t> 107</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100</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1000</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100 000</m:t>
                          </m:r>
                        </m:den>
                      </m:f>
                      <m:r>
                        <a:rPr lang="es-ES" b="0" i="1" smtClean="0">
                          <a:latin typeface="Cambria Math" panose="02040503050406030204" pitchFamily="18" charset="0"/>
                          <a:ea typeface="Cambria Math" panose="02040503050406030204" pitchFamily="18" charset="0"/>
                        </a:rPr>
                        <m:t>=0.00001</m:t>
                      </m:r>
                    </m:oMath>
                  </m:oMathPara>
                </a14:m>
                <a:endParaRPr lang="es-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1458607" y="4467114"/>
                <a:ext cx="4978158" cy="5203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1848971" y="5462196"/>
                <a:ext cx="4587794"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100 000</m:t>
                          </m:r>
                        </m:den>
                      </m:f>
                      <m:r>
                        <a:rPr lang="es-ES" i="1" smtClean="0">
                          <a:latin typeface="Cambria Math" panose="02040503050406030204" pitchFamily="18" charset="0"/>
                          <a:ea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150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15 000 000</m:t>
                          </m:r>
                        </m:den>
                      </m:f>
                      <m:r>
                        <a:rPr lang="es-ES" b="0" i="1" smtClean="0">
                          <a:latin typeface="Cambria Math" panose="02040503050406030204" pitchFamily="18" charset="0"/>
                        </a:rPr>
                        <m:t>=0.000000067</m:t>
                      </m:r>
                    </m:oMath>
                  </m:oMathPara>
                </a14:m>
                <a:endParaRPr lang="es-ES"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1848971" y="5462196"/>
                <a:ext cx="4587794" cy="520463"/>
              </a:xfrm>
              <a:prstGeom prst="rect">
                <a:avLst/>
              </a:prstGeom>
              <a:blipFill>
                <a:blip r:embed="rId3"/>
                <a:stretch>
                  <a:fillRect/>
                </a:stretch>
              </a:blipFill>
            </p:spPr>
            <p:txBody>
              <a:bodyPr/>
              <a:lstStyle/>
              <a:p>
                <a:r>
                  <a:rPr lang="en-US">
                    <a:noFill/>
                  </a:rPr>
                  <a:t> </a:t>
                </a:r>
              </a:p>
            </p:txBody>
          </p:sp>
        </mc:Fallback>
      </mc:AlternateContent>
      <p:pic>
        <p:nvPicPr>
          <p:cNvPr id="22" name="Imagen 21"/>
          <p:cNvPicPr>
            <a:picLocks noChangeAspect="1"/>
          </p:cNvPicPr>
          <p:nvPr/>
        </p:nvPicPr>
        <p:blipFill>
          <a:blip r:embed="rId4"/>
          <a:stretch>
            <a:fillRect/>
          </a:stretch>
        </p:blipFill>
        <p:spPr>
          <a:xfrm>
            <a:off x="3284444" y="2482857"/>
            <a:ext cx="3344956" cy="1509574"/>
          </a:xfrm>
          <a:prstGeom prst="rect">
            <a:avLst/>
          </a:prstGeom>
        </p:spPr>
      </p:pic>
      <p:pic>
        <p:nvPicPr>
          <p:cNvPr id="24" name="Imagen 23"/>
          <p:cNvPicPr>
            <a:picLocks noChangeAspect="1"/>
          </p:cNvPicPr>
          <p:nvPr/>
        </p:nvPicPr>
        <p:blipFill>
          <a:blip r:embed="rId5"/>
          <a:stretch>
            <a:fillRect/>
          </a:stretch>
        </p:blipFill>
        <p:spPr>
          <a:xfrm>
            <a:off x="8337730" y="2482857"/>
            <a:ext cx="2081493" cy="2920304"/>
          </a:xfrm>
          <a:prstGeom prst="rect">
            <a:avLst/>
          </a:prstGeom>
        </p:spPr>
      </p:pic>
    </p:spTree>
    <p:extLst>
      <p:ext uri="{BB962C8B-B14F-4D97-AF65-F5344CB8AC3E}">
        <p14:creationId xmlns:p14="http://schemas.microsoft.com/office/powerpoint/2010/main" val="110526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5BF1F3-1CB0-4EC2-AC0A-5B4A151AB586}"/>
              </a:ext>
            </a:extLst>
          </p:cNvPr>
          <p:cNvPicPr>
            <a:picLocks noChangeAspect="1"/>
          </p:cNvPicPr>
          <p:nvPr/>
        </p:nvPicPr>
        <p:blipFill>
          <a:blip r:embed="rId2"/>
          <a:stretch>
            <a:fillRect/>
          </a:stretch>
        </p:blipFill>
        <p:spPr>
          <a:xfrm>
            <a:off x="642937" y="766762"/>
            <a:ext cx="10906125" cy="5324475"/>
          </a:xfrm>
          <a:prstGeom prst="rect">
            <a:avLst/>
          </a:prstGeom>
        </p:spPr>
      </p:pic>
    </p:spTree>
    <p:extLst>
      <p:ext uri="{BB962C8B-B14F-4D97-AF65-F5344CB8AC3E}">
        <p14:creationId xmlns:p14="http://schemas.microsoft.com/office/powerpoint/2010/main" val="132240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43391" y="893596"/>
            <a:ext cx="3840154" cy="400110"/>
          </a:xfrm>
          <a:prstGeom prst="rect">
            <a:avLst/>
          </a:prstGeom>
        </p:spPr>
        <p:txBody>
          <a:bodyPr wrap="none">
            <a:spAutoFit/>
          </a:bodyPr>
          <a:lstStyle/>
          <a:p>
            <a:r>
              <a:rPr lang="es-ES" sz="2000" b="1" dirty="0">
                <a:solidFill>
                  <a:schemeClr val="accent5">
                    <a:lumMod val="75000"/>
                  </a:schemeClr>
                </a:solidFill>
                <a:effectLst>
                  <a:outerShdw blurRad="38100" dist="38100" dir="2700000" algn="tl">
                    <a:srgbClr val="000000">
                      <a:alpha val="43137"/>
                    </a:srgbClr>
                  </a:outerShdw>
                </a:effectLst>
              </a:rPr>
              <a:t>Distribuciones de variable discreta</a:t>
            </a:r>
          </a:p>
        </p:txBody>
      </p:sp>
      <p:sp>
        <p:nvSpPr>
          <p:cNvPr id="7" name="Rectángulo 6"/>
          <p:cNvSpPr/>
          <p:nvPr/>
        </p:nvSpPr>
        <p:spPr>
          <a:xfrm>
            <a:off x="943391" y="1709297"/>
            <a:ext cx="9529010" cy="923330"/>
          </a:xfrm>
          <a:prstGeom prst="rect">
            <a:avLst/>
          </a:prstGeom>
        </p:spPr>
        <p:txBody>
          <a:bodyPr wrap="square">
            <a:spAutoFit/>
          </a:bodyPr>
          <a:lstStyle/>
          <a:p>
            <a:pPr>
              <a:lnSpc>
                <a:spcPct val="150000"/>
              </a:lnSpc>
            </a:pPr>
            <a:r>
              <a:rPr lang="es-ES" dirty="0"/>
              <a:t>Se denomina distribución de variable discreta a aquella cuya función de probabilidad sólo toma valores positivos en un conjunto de valores de X finito.</a:t>
            </a:r>
          </a:p>
        </p:txBody>
      </p:sp>
      <p:sp>
        <p:nvSpPr>
          <p:cNvPr id="10" name="Rectángulo 9"/>
          <p:cNvSpPr/>
          <p:nvPr/>
        </p:nvSpPr>
        <p:spPr>
          <a:xfrm>
            <a:off x="979571" y="3299013"/>
            <a:ext cx="9709486" cy="880369"/>
          </a:xfrm>
          <a:prstGeom prst="rect">
            <a:avLst/>
          </a:prstGeom>
        </p:spPr>
        <p:txBody>
          <a:bodyPr wrap="square">
            <a:spAutoFit/>
          </a:bodyPr>
          <a:lstStyle/>
          <a:p>
            <a:pPr>
              <a:lnSpc>
                <a:spcPct val="150000"/>
              </a:lnSpc>
            </a:pPr>
            <a:r>
              <a:rPr lang="es-ES" b="1" dirty="0"/>
              <a:t>Ejemplo</a:t>
            </a:r>
            <a:r>
              <a:rPr lang="es-ES" dirty="0"/>
              <a:t>. Un experimento aleatorio consiste en el lanzamiento una moneda dos veces. Sea la variable aleatoria </a:t>
            </a:r>
            <a:r>
              <a:rPr lang="es-ES" b="1" dirty="0"/>
              <a:t>X</a:t>
            </a:r>
            <a:r>
              <a:rPr lang="es-ES" dirty="0"/>
              <a:t> el número de coronas.  </a:t>
            </a:r>
            <a:r>
              <a:rPr lang="es-ES" b="1" dirty="0"/>
              <a:t>Construya la distribución de probabilidad de X</a:t>
            </a:r>
            <a:r>
              <a:rPr lang="es-ES" dirty="0"/>
              <a:t>.</a:t>
            </a:r>
          </a:p>
        </p:txBody>
      </p:sp>
      <p:pic>
        <p:nvPicPr>
          <p:cNvPr id="9" name="Imagen 8"/>
          <p:cNvPicPr>
            <a:picLocks noChangeAspect="1"/>
          </p:cNvPicPr>
          <p:nvPr/>
        </p:nvPicPr>
        <p:blipFill>
          <a:blip r:embed="rId2"/>
          <a:stretch>
            <a:fillRect/>
          </a:stretch>
        </p:blipFill>
        <p:spPr>
          <a:xfrm>
            <a:off x="7369091" y="4938712"/>
            <a:ext cx="1227594" cy="1425993"/>
          </a:xfrm>
          <a:prstGeom prst="rect">
            <a:avLst/>
          </a:prstGeom>
        </p:spPr>
      </p:pic>
      <p:pic>
        <p:nvPicPr>
          <p:cNvPr id="12" name="Imagen 11"/>
          <p:cNvPicPr>
            <a:picLocks noChangeAspect="1"/>
          </p:cNvPicPr>
          <p:nvPr/>
        </p:nvPicPr>
        <p:blipFill>
          <a:blip r:embed="rId3"/>
          <a:stretch>
            <a:fillRect/>
          </a:stretch>
        </p:blipFill>
        <p:spPr>
          <a:xfrm>
            <a:off x="2744050" y="5113422"/>
            <a:ext cx="3200803" cy="1193131"/>
          </a:xfrm>
          <a:prstGeom prst="rect">
            <a:avLst/>
          </a:prstGeom>
        </p:spPr>
      </p:pic>
      <p:pic>
        <p:nvPicPr>
          <p:cNvPr id="13" name="Imagen 12"/>
          <p:cNvPicPr>
            <a:picLocks noChangeAspect="1"/>
          </p:cNvPicPr>
          <p:nvPr/>
        </p:nvPicPr>
        <p:blipFill>
          <a:blip r:embed="rId4"/>
          <a:stretch>
            <a:fillRect/>
          </a:stretch>
        </p:blipFill>
        <p:spPr>
          <a:xfrm>
            <a:off x="3100889" y="5484896"/>
            <a:ext cx="142875" cy="171450"/>
          </a:xfrm>
          <a:prstGeom prst="rect">
            <a:avLst/>
          </a:prstGeom>
        </p:spPr>
      </p:pic>
      <p:pic>
        <p:nvPicPr>
          <p:cNvPr id="14" name="Imagen 13"/>
          <p:cNvPicPr>
            <a:picLocks noChangeAspect="1"/>
          </p:cNvPicPr>
          <p:nvPr/>
        </p:nvPicPr>
        <p:blipFill>
          <a:blip r:embed="rId5"/>
          <a:stretch>
            <a:fillRect/>
          </a:stretch>
        </p:blipFill>
        <p:spPr>
          <a:xfrm>
            <a:off x="3098382" y="5785686"/>
            <a:ext cx="123825" cy="171450"/>
          </a:xfrm>
          <a:prstGeom prst="rect">
            <a:avLst/>
          </a:prstGeom>
        </p:spPr>
      </p:pic>
      <p:pic>
        <p:nvPicPr>
          <p:cNvPr id="15" name="Imagen 14"/>
          <p:cNvPicPr>
            <a:picLocks noChangeAspect="1"/>
          </p:cNvPicPr>
          <p:nvPr/>
        </p:nvPicPr>
        <p:blipFill>
          <a:blip r:embed="rId6"/>
          <a:stretch>
            <a:fillRect/>
          </a:stretch>
        </p:blipFill>
        <p:spPr>
          <a:xfrm>
            <a:off x="3115175" y="6071937"/>
            <a:ext cx="114300" cy="152400"/>
          </a:xfrm>
          <a:prstGeom prst="rect">
            <a:avLst/>
          </a:prstGeom>
        </p:spPr>
      </p:pic>
      <p:pic>
        <p:nvPicPr>
          <p:cNvPr id="16" name="Imagen 15"/>
          <p:cNvPicPr>
            <a:picLocks noChangeAspect="1"/>
          </p:cNvPicPr>
          <p:nvPr/>
        </p:nvPicPr>
        <p:blipFill>
          <a:blip r:embed="rId7"/>
          <a:stretch>
            <a:fillRect/>
          </a:stretch>
        </p:blipFill>
        <p:spPr>
          <a:xfrm>
            <a:off x="4046871" y="5499434"/>
            <a:ext cx="200025" cy="190500"/>
          </a:xfrm>
          <a:prstGeom prst="rect">
            <a:avLst/>
          </a:prstGeom>
        </p:spPr>
      </p:pic>
      <p:pic>
        <p:nvPicPr>
          <p:cNvPr id="17" name="Imagen 16"/>
          <p:cNvPicPr>
            <a:picLocks noChangeAspect="1"/>
          </p:cNvPicPr>
          <p:nvPr/>
        </p:nvPicPr>
        <p:blipFill>
          <a:blip r:embed="rId8"/>
          <a:stretch>
            <a:fillRect/>
          </a:stretch>
        </p:blipFill>
        <p:spPr>
          <a:xfrm>
            <a:off x="3938085" y="5802479"/>
            <a:ext cx="561975" cy="161925"/>
          </a:xfrm>
          <a:prstGeom prst="rect">
            <a:avLst/>
          </a:prstGeom>
        </p:spPr>
      </p:pic>
      <p:pic>
        <p:nvPicPr>
          <p:cNvPr id="18" name="Imagen 17"/>
          <p:cNvPicPr>
            <a:picLocks noChangeAspect="1"/>
          </p:cNvPicPr>
          <p:nvPr/>
        </p:nvPicPr>
        <p:blipFill>
          <a:blip r:embed="rId9"/>
          <a:stretch>
            <a:fillRect/>
          </a:stretch>
        </p:blipFill>
        <p:spPr>
          <a:xfrm>
            <a:off x="3996489" y="6079206"/>
            <a:ext cx="228600" cy="161925"/>
          </a:xfrm>
          <a:prstGeom prst="rect">
            <a:avLst/>
          </a:prstGeom>
        </p:spPr>
      </p:pic>
      <p:pic>
        <p:nvPicPr>
          <p:cNvPr id="19" name="Imagen 18"/>
          <p:cNvPicPr>
            <a:picLocks noChangeAspect="1"/>
          </p:cNvPicPr>
          <p:nvPr/>
        </p:nvPicPr>
        <p:blipFill>
          <a:blip r:embed="rId10"/>
          <a:stretch>
            <a:fillRect/>
          </a:stretch>
        </p:blipFill>
        <p:spPr>
          <a:xfrm>
            <a:off x="4873040" y="5508959"/>
            <a:ext cx="352425" cy="171450"/>
          </a:xfrm>
          <a:prstGeom prst="rect">
            <a:avLst/>
          </a:prstGeom>
        </p:spPr>
      </p:pic>
      <p:pic>
        <p:nvPicPr>
          <p:cNvPr id="20" name="Imagen 19"/>
          <p:cNvPicPr>
            <a:picLocks noChangeAspect="1"/>
          </p:cNvPicPr>
          <p:nvPr/>
        </p:nvPicPr>
        <p:blipFill>
          <a:blip r:embed="rId11"/>
          <a:stretch>
            <a:fillRect/>
          </a:stretch>
        </p:blipFill>
        <p:spPr>
          <a:xfrm>
            <a:off x="4873039" y="5802480"/>
            <a:ext cx="352425" cy="161925"/>
          </a:xfrm>
          <a:prstGeom prst="rect">
            <a:avLst/>
          </a:prstGeom>
        </p:spPr>
      </p:pic>
      <p:pic>
        <p:nvPicPr>
          <p:cNvPr id="21" name="Imagen 20"/>
          <p:cNvPicPr>
            <a:picLocks noChangeAspect="1"/>
          </p:cNvPicPr>
          <p:nvPr/>
        </p:nvPicPr>
        <p:blipFill>
          <a:blip r:embed="rId12"/>
          <a:stretch>
            <a:fillRect/>
          </a:stretch>
        </p:blipFill>
        <p:spPr>
          <a:xfrm>
            <a:off x="4865771" y="6071937"/>
            <a:ext cx="342900" cy="152400"/>
          </a:xfrm>
          <a:prstGeom prst="rect">
            <a:avLst/>
          </a:prstGeom>
        </p:spPr>
      </p:pic>
      <p:pic>
        <p:nvPicPr>
          <p:cNvPr id="22" name="Imagen 21"/>
          <p:cNvPicPr>
            <a:picLocks noChangeAspect="1"/>
          </p:cNvPicPr>
          <p:nvPr/>
        </p:nvPicPr>
        <p:blipFill>
          <a:blip r:embed="rId13"/>
          <a:stretch>
            <a:fillRect/>
          </a:stretch>
        </p:blipFill>
        <p:spPr>
          <a:xfrm>
            <a:off x="5503445" y="5508959"/>
            <a:ext cx="342900" cy="171450"/>
          </a:xfrm>
          <a:prstGeom prst="rect">
            <a:avLst/>
          </a:prstGeom>
        </p:spPr>
      </p:pic>
      <p:pic>
        <p:nvPicPr>
          <p:cNvPr id="23" name="Imagen 22"/>
          <p:cNvPicPr>
            <a:picLocks noChangeAspect="1"/>
          </p:cNvPicPr>
          <p:nvPr/>
        </p:nvPicPr>
        <p:blipFill>
          <a:blip r:embed="rId14"/>
          <a:stretch>
            <a:fillRect/>
          </a:stretch>
        </p:blipFill>
        <p:spPr>
          <a:xfrm>
            <a:off x="5501188" y="5795210"/>
            <a:ext cx="371475" cy="152400"/>
          </a:xfrm>
          <a:prstGeom prst="rect">
            <a:avLst/>
          </a:prstGeom>
        </p:spPr>
      </p:pic>
      <p:pic>
        <p:nvPicPr>
          <p:cNvPr id="24" name="Imagen 23"/>
          <p:cNvPicPr>
            <a:picLocks noChangeAspect="1"/>
          </p:cNvPicPr>
          <p:nvPr/>
        </p:nvPicPr>
        <p:blipFill>
          <a:blip r:embed="rId15"/>
          <a:stretch>
            <a:fillRect/>
          </a:stretch>
        </p:blipFill>
        <p:spPr>
          <a:xfrm>
            <a:off x="5491414" y="6071937"/>
            <a:ext cx="342900" cy="152400"/>
          </a:xfrm>
          <a:prstGeom prst="rect">
            <a:avLst/>
          </a:prstGeom>
        </p:spPr>
      </p:pic>
    </p:spTree>
    <p:extLst>
      <p:ext uri="{BB962C8B-B14F-4D97-AF65-F5344CB8AC3E}">
        <p14:creationId xmlns:p14="http://schemas.microsoft.com/office/powerpoint/2010/main" val="32644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88816" y="1353792"/>
            <a:ext cx="9414933" cy="369332"/>
          </a:xfrm>
          <a:prstGeom prst="rect">
            <a:avLst/>
          </a:prstGeom>
        </p:spPr>
        <p:txBody>
          <a:bodyPr wrap="square">
            <a:spAutoFit/>
          </a:bodyPr>
          <a:lstStyle/>
          <a:p>
            <a:r>
              <a:rPr lang="es-CR" dirty="0"/>
              <a:t>Una variable discreta tiene distribución binomial cuando cumple con las siguientes condiciones:</a:t>
            </a:r>
            <a:endParaRPr lang="es-ES" dirty="0"/>
          </a:p>
        </p:txBody>
      </p:sp>
      <mc:AlternateContent xmlns:mc="http://schemas.openxmlformats.org/markup-compatibility/2006" xmlns:a14="http://schemas.microsoft.com/office/drawing/2010/main">
        <mc:Choice Requires="a14">
          <p:sp>
            <p:nvSpPr>
              <p:cNvPr id="4" name="Rectángulo 3"/>
              <p:cNvSpPr/>
              <p:nvPr/>
            </p:nvSpPr>
            <p:spPr>
              <a:xfrm>
                <a:off x="982134" y="1828506"/>
                <a:ext cx="8681156" cy="3000821"/>
              </a:xfrm>
              <a:prstGeom prst="rect">
                <a:avLst/>
              </a:prstGeom>
            </p:spPr>
            <p:txBody>
              <a:bodyPr wrap="square">
                <a:spAutoFit/>
              </a:bodyPr>
              <a:lstStyle/>
              <a:p>
                <a:pPr marL="342900" lvl="0" indent="-342900" algn="just">
                  <a:lnSpc>
                    <a:spcPct val="150000"/>
                  </a:lnSpc>
                  <a:spcAft>
                    <a:spcPts val="0"/>
                  </a:spcAft>
                  <a:buFont typeface="+mj-lt"/>
                  <a:buAutoNum type="arabicPeriod"/>
                  <a:tabLst>
                    <a:tab pos="-457200" algn="l"/>
                  </a:tabLst>
                </a:pPr>
                <a:r>
                  <a:rPr lang="es-CR" spc="-15" dirty="0">
                    <a:ea typeface="Times New Roman" panose="02020603050405020304" pitchFamily="18" charset="0"/>
                    <a:cs typeface="Times New Roman" panose="02020603050405020304" pitchFamily="18" charset="0"/>
                  </a:rPr>
                  <a:t>El experimento consta de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𝒏</m:t>
                    </m:r>
                  </m:oMath>
                </a14:m>
                <a:r>
                  <a:rPr lang="es-CR" spc="-15" dirty="0">
                    <a:effectLst/>
                    <a:ea typeface="Times New Roman" panose="02020603050405020304" pitchFamily="18" charset="0"/>
                    <a:cs typeface="Times New Roman" panose="02020603050405020304" pitchFamily="18" charset="0"/>
                  </a:rPr>
                  <a:t> ensayos o pruebas idénticas.</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Cada ensayo puede tener uno de dos resultados. Un resultado se llama  “</a:t>
                </a:r>
                <a:r>
                  <a:rPr lang="es-CR" b="1" spc="-15" dirty="0">
                    <a:effectLst/>
                    <a:ea typeface="Times New Roman" panose="02020603050405020304" pitchFamily="18" charset="0"/>
                    <a:cs typeface="Times New Roman" panose="02020603050405020304" pitchFamily="18" charset="0"/>
                  </a:rPr>
                  <a:t>éxito</a:t>
                </a:r>
                <a:r>
                  <a:rPr lang="es-CR" spc="-15" dirty="0">
                    <a:effectLst/>
                    <a:ea typeface="Times New Roman" panose="02020603050405020304" pitchFamily="18" charset="0"/>
                    <a:cs typeface="Times New Roman" panose="02020603050405020304" pitchFamily="18" charset="0"/>
                  </a:rPr>
                  <a:t>”, y al otro, “</a:t>
                </a:r>
                <a:r>
                  <a:rPr lang="es-CR" b="1" spc="-15" dirty="0">
                    <a:effectLst/>
                    <a:ea typeface="Times New Roman" panose="02020603050405020304" pitchFamily="18" charset="0"/>
                    <a:cs typeface="Times New Roman" panose="02020603050405020304" pitchFamily="18" charset="0"/>
                  </a:rPr>
                  <a:t>fracaso</a:t>
                </a:r>
                <a:r>
                  <a:rPr lang="es-CR" spc="-15" dirty="0">
                    <a:effectLst/>
                    <a:ea typeface="Times New Roman" panose="02020603050405020304" pitchFamily="18" charset="0"/>
                    <a:cs typeface="Times New Roman" panose="02020603050405020304" pitchFamily="18" charset="0"/>
                  </a:rPr>
                  <a:t>”.</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La probabilidad de un éxito en un ensayo es igual a</a:t>
                </a:r>
                <a:r>
                  <a:rPr lang="es-CR" b="1" spc="-15" dirty="0">
                    <a:effectLst/>
                    <a:ea typeface="Times New Roman" panose="02020603050405020304" pitchFamily="18" charset="0"/>
                    <a:cs typeface="Times New Roman" panose="02020603050405020304" pitchFamily="18" charset="0"/>
                  </a:rPr>
                  <a:t>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𝒑</m:t>
                    </m:r>
                  </m:oMath>
                </a14:m>
                <a:r>
                  <a:rPr lang="es-CR" spc="-15" dirty="0">
                    <a:effectLst/>
                    <a:ea typeface="Times New Roman" panose="02020603050405020304" pitchFamily="18" charset="0"/>
                    <a:cs typeface="Times New Roman" panose="02020603050405020304" pitchFamily="18" charset="0"/>
                  </a:rPr>
                  <a:t> y permanece constante de uno a otro ensayo. La probabilidad de un fracaso es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𝒒</m:t>
                    </m:r>
                    <m:r>
                      <a:rPr lang="es-ES" b="1" i="1" smtClean="0">
                        <a:effectLst/>
                        <a:latin typeface="Cambria Math" panose="02040503050406030204" pitchFamily="18" charset="0"/>
                        <a:ea typeface="CMR10"/>
                        <a:cs typeface="Arial" panose="020B0604020202020204" pitchFamily="34" charset="0"/>
                      </a:rPr>
                      <m:t>=</m:t>
                    </m:r>
                    <m:d>
                      <m:dPr>
                        <m:ctrlPr>
                          <a:rPr lang="es-ES" i="1">
                            <a:effectLst/>
                            <a:latin typeface="Cambria Math" panose="02040503050406030204" pitchFamily="18" charset="0"/>
                            <a:ea typeface="CMR10"/>
                            <a:cs typeface="Arial" panose="020B0604020202020204" pitchFamily="34" charset="0"/>
                          </a:rPr>
                        </m:ctrlPr>
                      </m:dPr>
                      <m:e>
                        <m:r>
                          <a:rPr lang="es-ES_tradnl" i="1">
                            <a:effectLst/>
                            <a:latin typeface="Cambria Math" panose="02040503050406030204" pitchFamily="18" charset="0"/>
                            <a:ea typeface="CMR10"/>
                            <a:cs typeface="Arial" panose="020B0604020202020204" pitchFamily="34" charset="0"/>
                          </a:rPr>
                          <m:t>1−</m:t>
                        </m:r>
                        <m:r>
                          <a:rPr lang="es-ES_tradnl" i="1">
                            <a:effectLst/>
                            <a:latin typeface="Cambria Math" panose="02040503050406030204" pitchFamily="18" charset="0"/>
                            <a:ea typeface="CMR10"/>
                            <a:cs typeface="Arial" panose="020B0604020202020204" pitchFamily="34" charset="0"/>
                          </a:rPr>
                          <m:t>𝑝</m:t>
                        </m:r>
                      </m:e>
                    </m:d>
                  </m:oMath>
                </a14:m>
                <a:r>
                  <a:rPr lang="es-CR" spc="-15" dirty="0">
                    <a:effectLst/>
                    <a:ea typeface="Times New Roman" panose="02020603050405020304" pitchFamily="18" charset="0"/>
                    <a:cs typeface="Times New Roman" panose="02020603050405020304" pitchFamily="18" charset="0"/>
                  </a:rPr>
                  <a:t>.</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Los ensayos son estadísticamente independientes.</a:t>
                </a:r>
                <a:endParaRPr lang="es-ES" dirty="0">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s-CR" spc="-15" dirty="0">
                    <a:effectLst/>
                    <a:ea typeface="Times New Roman" panose="02020603050405020304" pitchFamily="18" charset="0"/>
                    <a:cs typeface="Times New Roman" panose="02020603050405020304" pitchFamily="18" charset="0"/>
                  </a:rPr>
                  <a:t>Interesa conocer </a:t>
                </a:r>
                <a14:m>
                  <m:oMath xmlns:m="http://schemas.openxmlformats.org/officeDocument/2006/math">
                    <m:r>
                      <a:rPr lang="es-ES_tradnl" b="1" i="1">
                        <a:effectLst/>
                        <a:latin typeface="Cambria Math" panose="02040503050406030204" pitchFamily="18" charset="0"/>
                        <a:ea typeface="Times New Roman" panose="02020603050405020304" pitchFamily="18" charset="0"/>
                        <a:cs typeface="Times New Roman" panose="02020603050405020304" pitchFamily="18" charset="0"/>
                      </a:rPr>
                      <m:t>𝒙</m:t>
                    </m:r>
                  </m:oMath>
                </a14:m>
                <a:r>
                  <a:rPr lang="es-CR" spc="-15" dirty="0">
                    <a:effectLst/>
                    <a:ea typeface="Times New Roman" panose="02020603050405020304" pitchFamily="18" charset="0"/>
                    <a:cs typeface="Times New Roman" panose="02020603050405020304" pitchFamily="18" charset="0"/>
                  </a:rPr>
                  <a:t>, el número de éxitos observados en </a:t>
                </a:r>
                <a14:m>
                  <m:oMath xmlns:m="http://schemas.openxmlformats.org/officeDocument/2006/math">
                    <m:r>
                      <a:rPr lang="es-ES_tradnl" b="1" i="1">
                        <a:effectLst/>
                        <a:latin typeface="Cambria Math" panose="02040503050406030204" pitchFamily="18" charset="0"/>
                        <a:ea typeface="CMR10"/>
                        <a:cs typeface="Arial" panose="020B0604020202020204" pitchFamily="34" charset="0"/>
                      </a:rPr>
                      <m:t>𝒏</m:t>
                    </m:r>
                  </m:oMath>
                </a14:m>
                <a:r>
                  <a:rPr lang="es-CR" spc="-15" dirty="0">
                    <a:effectLst/>
                    <a:ea typeface="Times New Roman" panose="02020603050405020304" pitchFamily="18" charset="0"/>
                    <a:cs typeface="Times New Roman" panose="02020603050405020304" pitchFamily="18" charset="0"/>
                  </a:rPr>
                  <a:t> pruebas.</a:t>
                </a:r>
                <a:endParaRPr lang="es-ES" dirty="0">
                  <a:effectLst/>
                  <a:ea typeface="Times New Roman" panose="02020603050405020304" pitchFamily="18"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982134" y="1828506"/>
                <a:ext cx="8681156" cy="3000821"/>
              </a:xfrm>
              <a:prstGeom prst="rect">
                <a:avLst/>
              </a:prstGeom>
              <a:blipFill rotWithShape="0">
                <a:blip r:embed="rId2"/>
                <a:stretch>
                  <a:fillRect l="-562" r="-632" b="-101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497296" y="5027979"/>
                <a:ext cx="101842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𝜇</m:t>
                      </m:r>
                      <m:r>
                        <a:rPr lang="es-ES" sz="2000" i="0">
                          <a:latin typeface="Cambria Math" panose="02040503050406030204" pitchFamily="18" charset="0"/>
                        </a:rPr>
                        <m:t>=</m:t>
                      </m:r>
                      <m:r>
                        <a:rPr lang="es-ES" sz="2000" i="1">
                          <a:latin typeface="Cambria Math" panose="02040503050406030204" pitchFamily="18" charset="0"/>
                        </a:rPr>
                        <m:t>𝑛𝑝</m:t>
                      </m:r>
                    </m:oMath>
                  </m:oMathPara>
                </a14:m>
                <a:endParaRPr lang="es-ES" sz="2000" dirty="0"/>
              </a:p>
            </p:txBody>
          </p:sp>
        </mc:Choice>
        <mc:Fallback xmlns="">
          <p:sp>
            <p:nvSpPr>
              <p:cNvPr id="6" name="Rectángulo 5"/>
              <p:cNvSpPr>
                <a:spLocks noRot="1" noChangeAspect="1" noMove="1" noResize="1" noEditPoints="1" noAdjustHandles="1" noChangeArrowheads="1" noChangeShapeType="1" noTextEdit="1"/>
              </p:cNvSpPr>
              <p:nvPr/>
            </p:nvSpPr>
            <p:spPr>
              <a:xfrm>
                <a:off x="6497296" y="5027979"/>
                <a:ext cx="1018420" cy="400110"/>
              </a:xfrm>
              <a:prstGeom prst="rect">
                <a:avLst/>
              </a:prstGeom>
              <a:blipFill rotWithShape="0">
                <a:blip r:embed="rId3"/>
                <a:stretch>
                  <a:fillRect b="-769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8136830" y="5016174"/>
                <a:ext cx="1338380" cy="401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𝜎</m:t>
                      </m:r>
                      <m:r>
                        <a:rPr lang="es-ES" sz="2000" i="0">
                          <a:latin typeface="Cambria Math" panose="02040503050406030204" pitchFamily="18" charset="0"/>
                        </a:rPr>
                        <m:t>=</m:t>
                      </m:r>
                      <m:rad>
                        <m:radPr>
                          <m:degHide m:val="on"/>
                          <m:ctrlPr>
                            <a:rPr lang="es-ES" sz="2000" i="1">
                              <a:latin typeface="Cambria Math" panose="02040503050406030204" pitchFamily="18" charset="0"/>
                            </a:rPr>
                          </m:ctrlPr>
                        </m:radPr>
                        <m:deg/>
                        <m:e>
                          <m:r>
                            <a:rPr lang="es-ES" sz="2000" i="1">
                              <a:latin typeface="Cambria Math" panose="02040503050406030204" pitchFamily="18" charset="0"/>
                            </a:rPr>
                            <m:t>𝑛𝑝𝑞</m:t>
                          </m:r>
                        </m:e>
                      </m:rad>
                    </m:oMath>
                  </m:oMathPara>
                </a14:m>
                <a:endParaRPr lang="es-ES" sz="2000" dirty="0"/>
              </a:p>
            </p:txBody>
          </p:sp>
        </mc:Choice>
        <mc:Fallback xmlns="">
          <p:sp>
            <p:nvSpPr>
              <p:cNvPr id="7" name="Rectángulo 6"/>
              <p:cNvSpPr>
                <a:spLocks noRot="1" noChangeAspect="1" noMove="1" noResize="1" noEditPoints="1" noAdjustHandles="1" noChangeArrowheads="1" noChangeShapeType="1" noTextEdit="1"/>
              </p:cNvSpPr>
              <p:nvPr/>
            </p:nvSpPr>
            <p:spPr>
              <a:xfrm>
                <a:off x="8136830" y="5016174"/>
                <a:ext cx="1338380" cy="401135"/>
              </a:xfrm>
              <a:prstGeom prst="rect">
                <a:avLst/>
              </a:prstGeom>
              <a:blipFill rotWithShape="0">
                <a:blip r:embed="rId4"/>
                <a:stretch>
                  <a:fillRect b="-606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634222" y="5003692"/>
                <a:ext cx="4021550" cy="554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S" sz="2000" i="1">
                              <a:latin typeface="Cambria Math" panose="02040503050406030204" pitchFamily="18" charset="0"/>
                            </a:rPr>
                          </m:ctrlPr>
                        </m:mPr>
                        <m:mr>
                          <m:e>
                            <m:r>
                              <a:rPr lang="es-ES" sz="2000" i="1">
                                <a:latin typeface="Cambria Math" panose="02040503050406030204" pitchFamily="18" charset="0"/>
                              </a:rPr>
                              <m:t>𝑓</m:t>
                            </m:r>
                            <m:d>
                              <m:dPr>
                                <m:ctrlPr>
                                  <a:rPr lang="es-ES" sz="2000" i="1">
                                    <a:latin typeface="Cambria Math" panose="02040503050406030204" pitchFamily="18" charset="0"/>
                                  </a:rPr>
                                </m:ctrlPr>
                              </m:dPr>
                              <m:e>
                                <m:r>
                                  <a:rPr lang="es-ES" sz="2000" i="1">
                                    <a:latin typeface="Cambria Math" panose="02040503050406030204" pitchFamily="18" charset="0"/>
                                  </a:rPr>
                                  <m:t>𝑥</m:t>
                                </m:r>
                              </m:e>
                            </m:d>
                            <m:r>
                              <a:rPr lang="es-ES" sz="2000">
                                <a:latin typeface="Cambria Math" panose="02040503050406030204" pitchFamily="18" charset="0"/>
                              </a:rPr>
                              <m:t>=</m:t>
                            </m:r>
                            <m:d>
                              <m:dPr>
                                <m:ctrlPr>
                                  <a:rPr lang="es-ES" sz="2000" i="1">
                                    <a:latin typeface="Cambria Math" panose="02040503050406030204" pitchFamily="18" charset="0"/>
                                  </a:rPr>
                                </m:ctrlPr>
                              </m:dPr>
                              <m:e>
                                <m:m>
                                  <m:mPr>
                                    <m:mcs>
                                      <m:mc>
                                        <m:mcPr>
                                          <m:count m:val="1"/>
                                          <m:mcJc m:val="center"/>
                                        </m:mcPr>
                                      </m:mc>
                                    </m:mcs>
                                    <m:ctrlPr>
                                      <a:rPr lang="es-ES" sz="2000" i="1">
                                        <a:latin typeface="Cambria Math" panose="02040503050406030204" pitchFamily="18" charset="0"/>
                                      </a:rPr>
                                    </m:ctrlPr>
                                  </m:mPr>
                                  <m:mr>
                                    <m:e>
                                      <m:r>
                                        <a:rPr lang="es-ES" sz="2000" i="1">
                                          <a:latin typeface="Cambria Math" panose="02040503050406030204" pitchFamily="18" charset="0"/>
                                        </a:rPr>
                                        <m:t>𝑛</m:t>
                                      </m:r>
                                    </m:e>
                                  </m:mr>
                                  <m:mr>
                                    <m:e>
                                      <m:r>
                                        <a:rPr lang="es-ES" sz="2000" i="1">
                                          <a:latin typeface="Cambria Math" panose="02040503050406030204" pitchFamily="18" charset="0"/>
                                        </a:rPr>
                                        <m:t>𝑥</m:t>
                                      </m:r>
                                    </m:e>
                                  </m:mr>
                                </m:m>
                              </m:e>
                            </m:d>
                            <m:sSup>
                              <m:sSupPr>
                                <m:ctrlPr>
                                  <a:rPr lang="es-ES" sz="2000" i="1">
                                    <a:latin typeface="Cambria Math" panose="02040503050406030204" pitchFamily="18" charset="0"/>
                                  </a:rPr>
                                </m:ctrlPr>
                              </m:sSupPr>
                              <m:e>
                                <m:r>
                                  <a:rPr lang="es-ES" sz="2000" i="1">
                                    <a:latin typeface="Cambria Math" panose="02040503050406030204" pitchFamily="18" charset="0"/>
                                  </a:rPr>
                                  <m:t>𝑝</m:t>
                                </m:r>
                              </m:e>
                              <m:sup>
                                <m:r>
                                  <a:rPr lang="es-ES" sz="2000" i="1">
                                    <a:latin typeface="Cambria Math" panose="02040503050406030204" pitchFamily="18" charset="0"/>
                                  </a:rPr>
                                  <m:t>𝑥</m:t>
                                </m:r>
                              </m:sup>
                            </m:sSup>
                            <m:sSup>
                              <m:sSupPr>
                                <m:ctrlPr>
                                  <a:rPr lang="es-ES" sz="2000" i="1">
                                    <a:latin typeface="Cambria Math" panose="02040503050406030204" pitchFamily="18" charset="0"/>
                                  </a:rPr>
                                </m:ctrlPr>
                              </m:sSupPr>
                              <m:e>
                                <m:r>
                                  <a:rPr lang="es-ES" sz="2000" i="1">
                                    <a:latin typeface="Cambria Math" panose="02040503050406030204" pitchFamily="18" charset="0"/>
                                  </a:rPr>
                                  <m:t>𝑞</m:t>
                                </m:r>
                              </m:e>
                              <m:sup>
                                <m:r>
                                  <a:rPr lang="es-ES" sz="2000" i="1">
                                    <a:latin typeface="Cambria Math" panose="02040503050406030204" pitchFamily="18" charset="0"/>
                                  </a:rPr>
                                  <m:t>𝑛</m:t>
                                </m:r>
                                <m:r>
                                  <a:rPr lang="es-ES" sz="2000">
                                    <a:latin typeface="Cambria Math" panose="02040503050406030204" pitchFamily="18" charset="0"/>
                                  </a:rPr>
                                  <m:t>−</m:t>
                                </m:r>
                                <m:r>
                                  <a:rPr lang="es-ES" sz="2000" i="1">
                                    <a:latin typeface="Cambria Math" panose="02040503050406030204" pitchFamily="18" charset="0"/>
                                  </a:rPr>
                                  <m:t>𝑥</m:t>
                                </m:r>
                              </m:sup>
                            </m:sSup>
                          </m:e>
                          <m:e>
                            <m:r>
                              <a:rPr lang="es-ES" sz="2000" i="1">
                                <a:latin typeface="Cambria Math" panose="02040503050406030204" pitchFamily="18" charset="0"/>
                              </a:rPr>
                              <m:t>𝑥</m:t>
                            </m:r>
                            <m:r>
                              <a:rPr lang="es-ES" sz="2000">
                                <a:latin typeface="Cambria Math" panose="02040503050406030204" pitchFamily="18" charset="0"/>
                              </a:rPr>
                              <m:t>=0,1,⋯,</m:t>
                            </m:r>
                            <m:r>
                              <a:rPr lang="es-ES" sz="2000" i="1">
                                <a:latin typeface="Cambria Math" panose="02040503050406030204" pitchFamily="18" charset="0"/>
                              </a:rPr>
                              <m:t>𝑛</m:t>
                            </m:r>
                          </m:e>
                        </m:mr>
                      </m:m>
                    </m:oMath>
                  </m:oMathPara>
                </a14:m>
                <a:endParaRPr lang="es-ES" sz="2000" dirty="0"/>
              </a:p>
            </p:txBody>
          </p:sp>
        </mc:Choice>
        <mc:Fallback xmlns="">
          <p:sp>
            <p:nvSpPr>
              <p:cNvPr id="8" name="Rectángulo 7"/>
              <p:cNvSpPr>
                <a:spLocks noRot="1" noChangeAspect="1" noMove="1" noResize="1" noEditPoints="1" noAdjustHandles="1" noChangeArrowheads="1" noChangeShapeType="1" noTextEdit="1"/>
              </p:cNvSpPr>
              <p:nvPr/>
            </p:nvSpPr>
            <p:spPr>
              <a:xfrm>
                <a:off x="1634222" y="5003692"/>
                <a:ext cx="4021550" cy="554447"/>
              </a:xfrm>
              <a:prstGeom prst="rect">
                <a:avLst/>
              </a:prstGeom>
              <a:blipFill rotWithShape="0">
                <a:blip r:embed="rId5"/>
                <a:stretch>
                  <a:fillRect/>
                </a:stretch>
              </a:blipFill>
            </p:spPr>
            <p:txBody>
              <a:bodyPr/>
              <a:lstStyle/>
              <a:p>
                <a:r>
                  <a:rPr lang="es-ES">
                    <a:noFill/>
                  </a:rPr>
                  <a:t> </a:t>
                </a:r>
              </a:p>
            </p:txBody>
          </p:sp>
        </mc:Fallback>
      </mc:AlternateContent>
      <p:pic>
        <p:nvPicPr>
          <p:cNvPr id="9" name="Picture 8">
            <a:extLst>
              <a:ext uri="{FF2B5EF4-FFF2-40B4-BE49-F238E27FC236}">
                <a16:creationId xmlns:a16="http://schemas.microsoft.com/office/drawing/2014/main" id="{373418D1-77B6-4EB3-84AF-B5AC0FAE06BC}"/>
              </a:ext>
            </a:extLst>
          </p:cNvPr>
          <p:cNvPicPr>
            <a:picLocks noChangeAspect="1"/>
          </p:cNvPicPr>
          <p:nvPr/>
        </p:nvPicPr>
        <p:blipFill>
          <a:blip r:embed="rId6"/>
          <a:stretch>
            <a:fillRect/>
          </a:stretch>
        </p:blipFill>
        <p:spPr>
          <a:xfrm>
            <a:off x="1119395" y="683172"/>
            <a:ext cx="5391825" cy="442273"/>
          </a:xfrm>
          <a:prstGeom prst="rect">
            <a:avLst/>
          </a:prstGeom>
        </p:spPr>
      </p:pic>
    </p:spTree>
    <p:extLst>
      <p:ext uri="{BB962C8B-B14F-4D97-AF65-F5344CB8AC3E}">
        <p14:creationId xmlns:p14="http://schemas.microsoft.com/office/powerpoint/2010/main" val="1763362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3422" y="579314"/>
            <a:ext cx="8218312" cy="1754326"/>
          </a:xfrm>
          <a:prstGeom prst="rect">
            <a:avLst/>
          </a:prstGeom>
        </p:spPr>
        <p:txBody>
          <a:bodyPr wrap="square">
            <a:spAutoFit/>
          </a:bodyPr>
          <a:lstStyle/>
          <a:p>
            <a:pPr algn="just">
              <a:lnSpc>
                <a:spcPct val="150000"/>
              </a:lnSpc>
            </a:pPr>
            <a:r>
              <a:rPr lang="es-ES" dirty="0"/>
              <a:t>Un agente de seguros vende pólizas a 15 personas de la misma edad y que disfrutan de buena salud. Según las tablas actuales, la probabilidad de que una persona en estas condiciones viva 30 años o más es 0.90. ¿</a:t>
            </a:r>
            <a:r>
              <a:rPr lang="es-ES" b="1" dirty="0"/>
              <a:t>Calcular la probabilidad que transcurridos 30 años vivan 10 personas</a:t>
            </a:r>
            <a:r>
              <a:rPr lang="es-ES" dirty="0"/>
              <a:t>?</a:t>
            </a:r>
          </a:p>
        </p:txBody>
      </p:sp>
      <mc:AlternateContent xmlns:mc="http://schemas.openxmlformats.org/markup-compatibility/2006" xmlns:a14="http://schemas.microsoft.com/office/drawing/2010/main">
        <mc:Choice Requires="a14">
          <p:sp>
            <p:nvSpPr>
              <p:cNvPr id="5" name="Rectángulo 4"/>
              <p:cNvSpPr/>
              <p:nvPr/>
            </p:nvSpPr>
            <p:spPr>
              <a:xfrm>
                <a:off x="3504258" y="2439125"/>
                <a:ext cx="4468596" cy="559833"/>
              </a:xfrm>
              <a:prstGeom prst="rect">
                <a:avLst/>
              </a:prstGeom>
            </p:spPr>
            <p:txBody>
              <a:bodyPr wrap="none">
                <a:spAutoFit/>
              </a:bodyPr>
              <a:lstStyle/>
              <a:p>
                <a14:m>
                  <m:oMath xmlns:m="http://schemas.openxmlformats.org/officeDocument/2006/math">
                    <m:r>
                      <m:rPr>
                        <m:brk m:alnAt="7"/>
                      </m:rPr>
                      <a:rPr lang="es-ES" i="1">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𝑥</m:t>
                        </m:r>
                        <m:r>
                          <a:rPr lang="es-ES" i="1">
                            <a:latin typeface="Cambria Math" panose="02040503050406030204" pitchFamily="18" charset="0"/>
                          </a:rPr>
                          <m:t>=10</m:t>
                        </m:r>
                      </m:e>
                    </m:d>
                    <m:r>
                      <a:rPr lang="es-ES">
                        <a:latin typeface="Cambria Math" panose="02040503050406030204" pitchFamily="18" charset="0"/>
                      </a:rPr>
                      <m:t>=</m:t>
                    </m:r>
                    <m:d>
                      <m:dPr>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r>
                                <m:rPr>
                                  <m:brk m:alnAt="7"/>
                                </m:rPr>
                                <a:rPr lang="es-ES" i="1">
                                  <a:latin typeface="Cambria Math" panose="02040503050406030204" pitchFamily="18" charset="0"/>
                                </a:rPr>
                                <m:t>1</m:t>
                              </m:r>
                              <m:r>
                                <a:rPr lang="es-ES" i="1">
                                  <a:latin typeface="Cambria Math" panose="02040503050406030204" pitchFamily="18" charset="0"/>
                                </a:rPr>
                                <m:t>5</m:t>
                              </m:r>
                            </m:e>
                          </m:mr>
                          <m:mr>
                            <m:e>
                              <m:r>
                                <a:rPr lang="es-ES" i="1">
                                  <a:latin typeface="Cambria Math" panose="02040503050406030204" pitchFamily="18" charset="0"/>
                                </a:rPr>
                                <m:t>10</m:t>
                              </m:r>
                            </m:e>
                          </m:mr>
                        </m:m>
                      </m:e>
                    </m:d>
                    <m:sSup>
                      <m:sSupPr>
                        <m:ctrlPr>
                          <a:rPr lang="es-ES" i="1">
                            <a:latin typeface="Cambria Math" panose="02040503050406030204" pitchFamily="18" charset="0"/>
                          </a:rPr>
                        </m:ctrlPr>
                      </m:sSupPr>
                      <m:e>
                        <m:r>
                          <a:rPr lang="es-ES" i="1">
                            <a:latin typeface="Cambria Math" panose="02040503050406030204" pitchFamily="18" charset="0"/>
                          </a:rPr>
                          <m:t>(0.90)</m:t>
                        </m:r>
                      </m:e>
                      <m:sup>
                        <m:r>
                          <a:rPr lang="es-ES" i="1">
                            <a:latin typeface="Cambria Math" panose="02040503050406030204" pitchFamily="18" charset="0"/>
                          </a:rPr>
                          <m:t>10</m:t>
                        </m:r>
                      </m:sup>
                    </m:sSup>
                    <m:sSup>
                      <m:sSupPr>
                        <m:ctrlPr>
                          <a:rPr lang="es-ES" i="1">
                            <a:latin typeface="Cambria Math" panose="02040503050406030204" pitchFamily="18" charset="0"/>
                          </a:rPr>
                        </m:ctrlPr>
                      </m:sSupPr>
                      <m:e>
                        <m:r>
                          <a:rPr lang="es-ES" i="1">
                            <a:latin typeface="Cambria Math" panose="02040503050406030204" pitchFamily="18" charset="0"/>
                          </a:rPr>
                          <m:t>(0.10)</m:t>
                        </m:r>
                      </m:e>
                      <m:sup>
                        <m:r>
                          <a:rPr lang="es-ES" i="1">
                            <a:latin typeface="Cambria Math" panose="02040503050406030204" pitchFamily="18" charset="0"/>
                          </a:rPr>
                          <m:t>5</m:t>
                        </m:r>
                      </m:sup>
                    </m:sSup>
                  </m:oMath>
                </a14:m>
                <a:r>
                  <a:rPr lang="es-ES" dirty="0"/>
                  <a:t>=0.0105</a:t>
                </a:r>
              </a:p>
            </p:txBody>
          </p:sp>
        </mc:Choice>
        <mc:Fallback xmlns="">
          <p:sp>
            <p:nvSpPr>
              <p:cNvPr id="5" name="Rectángulo 4"/>
              <p:cNvSpPr>
                <a:spLocks noRot="1" noChangeAspect="1" noMove="1" noResize="1" noEditPoints="1" noAdjustHandles="1" noChangeArrowheads="1" noChangeShapeType="1" noTextEdit="1"/>
              </p:cNvSpPr>
              <p:nvPr/>
            </p:nvSpPr>
            <p:spPr>
              <a:xfrm>
                <a:off x="3504258" y="2439125"/>
                <a:ext cx="4468596" cy="559833"/>
              </a:xfrm>
              <a:prstGeom prst="rect">
                <a:avLst/>
              </a:prstGeom>
              <a:blipFill rotWithShape="0">
                <a:blip r:embed="rId2"/>
                <a:stretch>
                  <a:fillRect/>
                </a:stretch>
              </a:blipFill>
            </p:spPr>
            <p:txBody>
              <a:bodyPr/>
              <a:lstStyle/>
              <a:p>
                <a:r>
                  <a:rPr lang="en-US">
                    <a:noFill/>
                  </a:rPr>
                  <a:t> </a:t>
                </a:r>
              </a:p>
            </p:txBody>
          </p:sp>
        </mc:Fallback>
      </mc:AlternateContent>
      <p:sp>
        <p:nvSpPr>
          <p:cNvPr id="7" name="CuadroTexto 6"/>
          <p:cNvSpPr txBox="1"/>
          <p:nvPr/>
        </p:nvSpPr>
        <p:spPr>
          <a:xfrm>
            <a:off x="993422" y="3781778"/>
            <a:ext cx="8506178" cy="1754326"/>
          </a:xfrm>
          <a:prstGeom prst="rect">
            <a:avLst/>
          </a:prstGeom>
          <a:noFill/>
        </p:spPr>
        <p:txBody>
          <a:bodyPr wrap="square" rtlCol="0">
            <a:spAutoFit/>
          </a:bodyPr>
          <a:lstStyle/>
          <a:p>
            <a:pPr algn="just">
              <a:lnSpc>
                <a:spcPct val="150000"/>
              </a:lnSpc>
            </a:pPr>
            <a:r>
              <a:rPr lang="es-ES" dirty="0"/>
              <a:t>Un examen consta de 6 preguntas con 4 posibles respuestas cada una, de las que sólo una de ellas es correcta. Un estudiante que no había estudiado la materia decide responder al azar marcando las respuestas aleatoriamente. ¿</a:t>
            </a:r>
            <a:r>
              <a:rPr lang="es-ES" b="1" dirty="0"/>
              <a:t>Cuál es probabilidad que acierte 3 preguntas</a:t>
            </a:r>
            <a:r>
              <a:rPr lang="es-ES" dirty="0"/>
              <a:t>?</a:t>
            </a:r>
            <a:r>
              <a:rPr lang="es-ES" b="1" dirty="0"/>
              <a:t> </a:t>
            </a:r>
          </a:p>
        </p:txBody>
      </p:sp>
      <mc:AlternateContent xmlns:mc="http://schemas.openxmlformats.org/markup-compatibility/2006" xmlns:a14="http://schemas.microsoft.com/office/drawing/2010/main">
        <mc:Choice Requires="a14">
          <p:sp>
            <p:nvSpPr>
              <p:cNvPr id="8" name="Rectángulo 7"/>
              <p:cNvSpPr/>
              <p:nvPr/>
            </p:nvSpPr>
            <p:spPr>
              <a:xfrm>
                <a:off x="3504258" y="5780507"/>
                <a:ext cx="4002249" cy="554254"/>
              </a:xfrm>
              <a:prstGeom prst="rect">
                <a:avLst/>
              </a:prstGeom>
            </p:spPr>
            <p:txBody>
              <a:bodyPr wrap="none">
                <a:spAutoFit/>
              </a:bodyPr>
              <a:lstStyle/>
              <a:p>
                <a14:m>
                  <m:oMath xmlns:m="http://schemas.openxmlformats.org/officeDocument/2006/math">
                    <m:r>
                      <m:rPr>
                        <m:brk m:alnAt="7"/>
                      </m:rPr>
                      <a:rPr lang="es-ES" i="1" smtClean="0">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𝑥</m:t>
                        </m:r>
                        <m:r>
                          <a:rPr lang="es-ES" i="1">
                            <a:latin typeface="Cambria Math" panose="02040503050406030204" pitchFamily="18" charset="0"/>
                          </a:rPr>
                          <m:t>=3</m:t>
                        </m:r>
                      </m:e>
                    </m:d>
                    <m:r>
                      <a:rPr lang="es-ES">
                        <a:latin typeface="Cambria Math" panose="02040503050406030204" pitchFamily="18" charset="0"/>
                      </a:rPr>
                      <m:t>=</m:t>
                    </m:r>
                    <m:d>
                      <m:dPr>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r>
                                <m:rPr>
                                  <m:brk m:alnAt="7"/>
                                </m:rPr>
                                <a:rPr lang="es-ES" b="0" i="1" smtClean="0">
                                  <a:latin typeface="Cambria Math" panose="02040503050406030204" pitchFamily="18" charset="0"/>
                                </a:rPr>
                                <m:t>6</m:t>
                              </m:r>
                            </m:e>
                          </m:mr>
                          <m:mr>
                            <m:e>
                              <m:r>
                                <a:rPr lang="es-ES" b="0" i="1" smtClean="0">
                                  <a:latin typeface="Cambria Math" panose="02040503050406030204" pitchFamily="18" charset="0"/>
                                </a:rPr>
                                <m:t>3</m:t>
                              </m:r>
                            </m:e>
                          </m:mr>
                        </m:m>
                      </m:e>
                    </m:d>
                    <m:sSup>
                      <m:sSupPr>
                        <m:ctrlPr>
                          <a:rPr lang="es-ES" i="1">
                            <a:latin typeface="Cambria Math" panose="02040503050406030204" pitchFamily="18" charset="0"/>
                          </a:rPr>
                        </m:ctrlPr>
                      </m:sSupPr>
                      <m:e>
                        <m:r>
                          <a:rPr lang="es-ES" i="1">
                            <a:latin typeface="Cambria Math" panose="02040503050406030204" pitchFamily="18" charset="0"/>
                          </a:rPr>
                          <m:t>(0.</m:t>
                        </m:r>
                        <m:r>
                          <a:rPr lang="es-ES" b="0" i="1" smtClean="0">
                            <a:latin typeface="Cambria Math" panose="02040503050406030204" pitchFamily="18" charset="0"/>
                          </a:rPr>
                          <m:t>25</m:t>
                        </m:r>
                        <m:r>
                          <a:rPr lang="es-ES" i="1">
                            <a:latin typeface="Cambria Math" panose="02040503050406030204" pitchFamily="18" charset="0"/>
                          </a:rPr>
                          <m:t>)</m:t>
                        </m:r>
                      </m:e>
                      <m:sup>
                        <m:r>
                          <a:rPr lang="es-ES" b="0" i="1" smtClean="0">
                            <a:latin typeface="Cambria Math" panose="02040503050406030204" pitchFamily="18" charset="0"/>
                          </a:rPr>
                          <m:t>3</m:t>
                        </m:r>
                      </m:sup>
                    </m:sSup>
                    <m:sSup>
                      <m:sSupPr>
                        <m:ctrlPr>
                          <a:rPr lang="es-ES" i="1">
                            <a:latin typeface="Cambria Math" panose="02040503050406030204" pitchFamily="18" charset="0"/>
                          </a:rPr>
                        </m:ctrlPr>
                      </m:sSupPr>
                      <m:e>
                        <m:r>
                          <a:rPr lang="es-ES" i="1">
                            <a:latin typeface="Cambria Math" panose="02040503050406030204" pitchFamily="18" charset="0"/>
                          </a:rPr>
                          <m:t>(0.</m:t>
                        </m:r>
                        <m:r>
                          <a:rPr lang="es-ES" b="0" i="1" smtClean="0">
                            <a:latin typeface="Cambria Math" panose="02040503050406030204" pitchFamily="18" charset="0"/>
                          </a:rPr>
                          <m:t>75</m:t>
                        </m:r>
                        <m:r>
                          <a:rPr lang="es-ES" i="1">
                            <a:latin typeface="Cambria Math" panose="02040503050406030204" pitchFamily="18" charset="0"/>
                          </a:rPr>
                          <m:t>)</m:t>
                        </m:r>
                      </m:e>
                      <m:sup>
                        <m:r>
                          <a:rPr lang="es-ES" b="0" i="1" smtClean="0">
                            <a:latin typeface="Cambria Math" panose="02040503050406030204" pitchFamily="18" charset="0"/>
                          </a:rPr>
                          <m:t>3</m:t>
                        </m:r>
                      </m:sup>
                    </m:sSup>
                  </m:oMath>
                </a14:m>
                <a:r>
                  <a:rPr lang="es-ES" dirty="0"/>
                  <a:t>=0.1318</a:t>
                </a:r>
              </a:p>
            </p:txBody>
          </p:sp>
        </mc:Choice>
        <mc:Fallback xmlns="">
          <p:sp>
            <p:nvSpPr>
              <p:cNvPr id="8" name="Rectángulo 7"/>
              <p:cNvSpPr>
                <a:spLocks noRot="1" noChangeAspect="1" noMove="1" noResize="1" noEditPoints="1" noAdjustHandles="1" noChangeArrowheads="1" noChangeShapeType="1" noTextEdit="1"/>
              </p:cNvSpPr>
              <p:nvPr/>
            </p:nvSpPr>
            <p:spPr>
              <a:xfrm>
                <a:off x="3504258" y="5780507"/>
                <a:ext cx="4002249" cy="554254"/>
              </a:xfrm>
              <a:prstGeom prst="rect">
                <a:avLst/>
              </a:prstGeom>
              <a:blipFill rotWithShape="0">
                <a:blip r:embed="rId3"/>
                <a:stretch>
                  <a:fillRect r="-457" b="-1099"/>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9841441" y="689361"/>
            <a:ext cx="1510071" cy="1534232"/>
          </a:xfrm>
          <a:prstGeom prst="rect">
            <a:avLst/>
          </a:prstGeom>
        </p:spPr>
      </p:pic>
      <p:pic>
        <p:nvPicPr>
          <p:cNvPr id="4" name="Picture 3"/>
          <p:cNvPicPr>
            <a:picLocks noChangeAspect="1"/>
          </p:cNvPicPr>
          <p:nvPr/>
        </p:nvPicPr>
        <p:blipFill>
          <a:blip r:embed="rId5"/>
          <a:stretch>
            <a:fillRect/>
          </a:stretch>
        </p:blipFill>
        <p:spPr>
          <a:xfrm>
            <a:off x="9770003" y="3954885"/>
            <a:ext cx="1882864" cy="1158982"/>
          </a:xfrm>
          <a:prstGeom prst="rect">
            <a:avLst/>
          </a:prstGeom>
        </p:spPr>
      </p:pic>
      <p:pic>
        <p:nvPicPr>
          <p:cNvPr id="9" name="Imagen 8">
            <a:extLst>
              <a:ext uri="{FF2B5EF4-FFF2-40B4-BE49-F238E27FC236}">
                <a16:creationId xmlns:a16="http://schemas.microsoft.com/office/drawing/2014/main" id="{7436AB6C-8C29-B169-9030-8FB13E3BE49D}"/>
              </a:ext>
            </a:extLst>
          </p:cNvPr>
          <p:cNvPicPr>
            <a:picLocks noChangeAspect="1"/>
          </p:cNvPicPr>
          <p:nvPr/>
        </p:nvPicPr>
        <p:blipFill>
          <a:blip r:embed="rId6"/>
          <a:stretch>
            <a:fillRect/>
          </a:stretch>
        </p:blipFill>
        <p:spPr>
          <a:xfrm>
            <a:off x="8119093" y="2998958"/>
            <a:ext cx="3404886" cy="559833"/>
          </a:xfrm>
          <a:prstGeom prst="rect">
            <a:avLst/>
          </a:prstGeom>
        </p:spPr>
      </p:pic>
    </p:spTree>
    <p:extLst>
      <p:ext uri="{BB962C8B-B14F-4D97-AF65-F5344CB8AC3E}">
        <p14:creationId xmlns:p14="http://schemas.microsoft.com/office/powerpoint/2010/main" val="28964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EED8C-2857-4499-832F-5C7921B985D6}"/>
              </a:ext>
            </a:extLst>
          </p:cNvPr>
          <p:cNvPicPr>
            <a:picLocks noChangeAspect="1"/>
          </p:cNvPicPr>
          <p:nvPr/>
        </p:nvPicPr>
        <p:blipFill>
          <a:blip r:embed="rId2"/>
          <a:stretch>
            <a:fillRect/>
          </a:stretch>
        </p:blipFill>
        <p:spPr>
          <a:xfrm>
            <a:off x="481841" y="730112"/>
            <a:ext cx="10810875" cy="1123950"/>
          </a:xfrm>
          <a:prstGeom prst="rect">
            <a:avLst/>
          </a:prstGeom>
        </p:spPr>
      </p:pic>
      <p:pic>
        <p:nvPicPr>
          <p:cNvPr id="4" name="Picture 3">
            <a:extLst>
              <a:ext uri="{FF2B5EF4-FFF2-40B4-BE49-F238E27FC236}">
                <a16:creationId xmlns:a16="http://schemas.microsoft.com/office/drawing/2014/main" id="{947B62A0-04F6-452C-B6B0-D87F0225FA6B}"/>
              </a:ext>
            </a:extLst>
          </p:cNvPr>
          <p:cNvPicPr>
            <a:picLocks noChangeAspect="1"/>
          </p:cNvPicPr>
          <p:nvPr/>
        </p:nvPicPr>
        <p:blipFill>
          <a:blip r:embed="rId3"/>
          <a:stretch>
            <a:fillRect/>
          </a:stretch>
        </p:blipFill>
        <p:spPr>
          <a:xfrm>
            <a:off x="907774" y="2048083"/>
            <a:ext cx="6745357" cy="1705502"/>
          </a:xfrm>
          <a:prstGeom prst="rect">
            <a:avLst/>
          </a:prstGeom>
        </p:spPr>
      </p:pic>
      <p:pic>
        <p:nvPicPr>
          <p:cNvPr id="5" name="Picture 4">
            <a:extLst>
              <a:ext uri="{FF2B5EF4-FFF2-40B4-BE49-F238E27FC236}">
                <a16:creationId xmlns:a16="http://schemas.microsoft.com/office/drawing/2014/main" id="{DC8F1F6C-B674-4E00-AD0A-ED9D2EF688E8}"/>
              </a:ext>
            </a:extLst>
          </p:cNvPr>
          <p:cNvPicPr>
            <a:picLocks noChangeAspect="1"/>
          </p:cNvPicPr>
          <p:nvPr/>
        </p:nvPicPr>
        <p:blipFill>
          <a:blip r:embed="rId4"/>
          <a:stretch>
            <a:fillRect/>
          </a:stretch>
        </p:blipFill>
        <p:spPr>
          <a:xfrm>
            <a:off x="562803" y="3793342"/>
            <a:ext cx="8014667" cy="584259"/>
          </a:xfrm>
          <a:prstGeom prst="rect">
            <a:avLst/>
          </a:prstGeom>
        </p:spPr>
      </p:pic>
      <p:pic>
        <p:nvPicPr>
          <p:cNvPr id="6" name="Picture 5">
            <a:extLst>
              <a:ext uri="{FF2B5EF4-FFF2-40B4-BE49-F238E27FC236}">
                <a16:creationId xmlns:a16="http://schemas.microsoft.com/office/drawing/2014/main" id="{75A6C0BB-8C4C-482D-A05D-3BF36D916DB1}"/>
              </a:ext>
            </a:extLst>
          </p:cNvPr>
          <p:cNvPicPr>
            <a:picLocks noChangeAspect="1"/>
          </p:cNvPicPr>
          <p:nvPr/>
        </p:nvPicPr>
        <p:blipFill>
          <a:blip r:embed="rId5"/>
          <a:stretch>
            <a:fillRect/>
          </a:stretch>
        </p:blipFill>
        <p:spPr>
          <a:xfrm>
            <a:off x="758688" y="4571030"/>
            <a:ext cx="6158948" cy="1556858"/>
          </a:xfrm>
          <a:prstGeom prst="rect">
            <a:avLst/>
          </a:prstGeom>
        </p:spPr>
      </p:pic>
    </p:spTree>
    <p:extLst>
      <p:ext uri="{BB962C8B-B14F-4D97-AF65-F5344CB8AC3E}">
        <p14:creationId xmlns:p14="http://schemas.microsoft.com/office/powerpoint/2010/main" val="36964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142946-B7FA-4E7A-A996-7CEFD237BD9C}"/>
              </a:ext>
            </a:extLst>
          </p:cNvPr>
          <p:cNvPicPr>
            <a:picLocks noChangeAspect="1"/>
          </p:cNvPicPr>
          <p:nvPr/>
        </p:nvPicPr>
        <p:blipFill>
          <a:blip r:embed="rId2"/>
          <a:stretch>
            <a:fillRect/>
          </a:stretch>
        </p:blipFill>
        <p:spPr>
          <a:xfrm>
            <a:off x="316395" y="497638"/>
            <a:ext cx="11559209" cy="1054113"/>
          </a:xfrm>
          <a:prstGeom prst="rect">
            <a:avLst/>
          </a:prstGeom>
        </p:spPr>
      </p:pic>
      <p:pic>
        <p:nvPicPr>
          <p:cNvPr id="3" name="Picture 2">
            <a:extLst>
              <a:ext uri="{FF2B5EF4-FFF2-40B4-BE49-F238E27FC236}">
                <a16:creationId xmlns:a16="http://schemas.microsoft.com/office/drawing/2014/main" id="{54AD7E7D-ECAF-4EC2-A941-92DC827EABF2}"/>
              </a:ext>
            </a:extLst>
          </p:cNvPr>
          <p:cNvPicPr>
            <a:picLocks noChangeAspect="1"/>
          </p:cNvPicPr>
          <p:nvPr/>
        </p:nvPicPr>
        <p:blipFill>
          <a:blip r:embed="rId3"/>
          <a:stretch>
            <a:fillRect/>
          </a:stretch>
        </p:blipFill>
        <p:spPr>
          <a:xfrm>
            <a:off x="591793" y="1504950"/>
            <a:ext cx="8324850" cy="1924050"/>
          </a:xfrm>
          <a:prstGeom prst="rect">
            <a:avLst/>
          </a:prstGeom>
        </p:spPr>
      </p:pic>
      <p:pic>
        <p:nvPicPr>
          <p:cNvPr id="4" name="Picture 3">
            <a:extLst>
              <a:ext uri="{FF2B5EF4-FFF2-40B4-BE49-F238E27FC236}">
                <a16:creationId xmlns:a16="http://schemas.microsoft.com/office/drawing/2014/main" id="{ECC791B1-CA43-4FE5-B628-BCE71A6C08A3}"/>
              </a:ext>
            </a:extLst>
          </p:cNvPr>
          <p:cNvPicPr>
            <a:picLocks noChangeAspect="1"/>
          </p:cNvPicPr>
          <p:nvPr/>
        </p:nvPicPr>
        <p:blipFill>
          <a:blip r:embed="rId4"/>
          <a:stretch>
            <a:fillRect/>
          </a:stretch>
        </p:blipFill>
        <p:spPr>
          <a:xfrm>
            <a:off x="316395" y="3584919"/>
            <a:ext cx="11553825" cy="542925"/>
          </a:xfrm>
          <a:prstGeom prst="rect">
            <a:avLst/>
          </a:prstGeom>
        </p:spPr>
      </p:pic>
      <p:pic>
        <p:nvPicPr>
          <p:cNvPr id="5" name="Picture 4">
            <a:extLst>
              <a:ext uri="{FF2B5EF4-FFF2-40B4-BE49-F238E27FC236}">
                <a16:creationId xmlns:a16="http://schemas.microsoft.com/office/drawing/2014/main" id="{F286E037-B69A-4513-8696-51CCF28E7999}"/>
              </a:ext>
            </a:extLst>
          </p:cNvPr>
          <p:cNvPicPr>
            <a:picLocks noChangeAspect="1"/>
          </p:cNvPicPr>
          <p:nvPr/>
        </p:nvPicPr>
        <p:blipFill>
          <a:blip r:embed="rId5"/>
          <a:stretch>
            <a:fillRect/>
          </a:stretch>
        </p:blipFill>
        <p:spPr>
          <a:xfrm>
            <a:off x="815216" y="4283763"/>
            <a:ext cx="6029325" cy="1981200"/>
          </a:xfrm>
          <a:prstGeom prst="rect">
            <a:avLst/>
          </a:prstGeom>
        </p:spPr>
      </p:pic>
    </p:spTree>
    <p:extLst>
      <p:ext uri="{BB962C8B-B14F-4D97-AF65-F5344CB8AC3E}">
        <p14:creationId xmlns:p14="http://schemas.microsoft.com/office/powerpoint/2010/main" val="429106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01B50A-ACDA-4A2E-98C1-5BDC056B6473}"/>
              </a:ext>
            </a:extLst>
          </p:cNvPr>
          <p:cNvPicPr>
            <a:picLocks noChangeAspect="1"/>
          </p:cNvPicPr>
          <p:nvPr/>
        </p:nvPicPr>
        <p:blipFill>
          <a:blip r:embed="rId2"/>
          <a:stretch>
            <a:fillRect/>
          </a:stretch>
        </p:blipFill>
        <p:spPr>
          <a:xfrm>
            <a:off x="234287" y="278296"/>
            <a:ext cx="11858373" cy="5834269"/>
          </a:xfrm>
          <a:prstGeom prst="rect">
            <a:avLst/>
          </a:prstGeom>
        </p:spPr>
      </p:pic>
    </p:spTree>
    <p:extLst>
      <p:ext uri="{BB962C8B-B14F-4D97-AF65-F5344CB8AC3E}">
        <p14:creationId xmlns:p14="http://schemas.microsoft.com/office/powerpoint/2010/main" val="1658011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6312" y="726912"/>
            <a:ext cx="9414931" cy="400110"/>
          </a:xfrm>
          <a:prstGeom prst="rect">
            <a:avLst/>
          </a:prstGeom>
        </p:spPr>
        <p:txBody>
          <a:bodyPr wrap="square">
            <a:spAutoFit/>
          </a:bodyPr>
          <a:lstStyle/>
          <a:p>
            <a:r>
              <a:rPr lang="es-ES_tradnl" sz="2000" b="1" spc="-15"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Probabilidad como área </a:t>
            </a:r>
            <a:endParaRPr lang="es-ES" sz="2000" b="1" dirty="0">
              <a:solidFill>
                <a:schemeClr val="accent5">
                  <a:lumMod val="75000"/>
                </a:schemeClr>
              </a:solidFill>
              <a:effectLst>
                <a:outerShdw blurRad="38100" dist="38100" dir="2700000" algn="tl">
                  <a:srgbClr val="000000">
                    <a:alpha val="43137"/>
                  </a:srgbClr>
                </a:outerShdw>
              </a:effectLst>
            </a:endParaRPr>
          </a:p>
        </p:txBody>
      </p:sp>
      <p:sp>
        <p:nvSpPr>
          <p:cNvPr id="3" name="Rectángulo 2"/>
          <p:cNvSpPr/>
          <p:nvPr/>
        </p:nvSpPr>
        <p:spPr>
          <a:xfrm>
            <a:off x="1106313" y="1172402"/>
            <a:ext cx="9539111" cy="923330"/>
          </a:xfrm>
          <a:prstGeom prst="rect">
            <a:avLst/>
          </a:prstGeom>
        </p:spPr>
        <p:txBody>
          <a:bodyPr wrap="square">
            <a:spAutoFit/>
          </a:bodyPr>
          <a:lstStyle/>
          <a:p>
            <a:pPr algn="just">
              <a:lnSpc>
                <a:spcPct val="150000"/>
              </a:lnSpc>
              <a:spcAft>
                <a:spcPts val="0"/>
              </a:spcAft>
              <a:tabLst>
                <a:tab pos="-457200" algn="l"/>
              </a:tabLst>
            </a:pPr>
            <a:r>
              <a:rPr lang="es-ES_tradnl" dirty="0">
                <a:ea typeface="Times New Roman" panose="02020603050405020304" pitchFamily="18" charset="0"/>
                <a:cs typeface="Times New Roman" panose="02020603050405020304" pitchFamily="18" charset="0"/>
              </a:rPr>
              <a:t>En el caso de variable continua la distribución de probabilidad es la integral de la función de densidad, por lo que tenemos entonces que:</a:t>
            </a:r>
            <a:endParaRPr lang="es-ES" dirty="0">
              <a:effectLst/>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4088821" y="2203051"/>
                <a:ext cx="3269292" cy="690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𝐹</m:t>
                      </m:r>
                      <m:d>
                        <m:dPr>
                          <m:ctrlPr>
                            <a:rPr lang="es-ES" i="1">
                              <a:latin typeface="Cambria Math" panose="02040503050406030204" pitchFamily="18" charset="0"/>
                            </a:rPr>
                          </m:ctrlPr>
                        </m:dPr>
                        <m:e>
                          <m:r>
                            <a:rPr lang="es-ES" i="1">
                              <a:latin typeface="Cambria Math" panose="02040503050406030204" pitchFamily="18" charset="0"/>
                            </a:rPr>
                            <m:t>𝑥</m:t>
                          </m:r>
                        </m:e>
                      </m:d>
                      <m:r>
                        <a:rPr lang="es-ES" i="0">
                          <a:latin typeface="Cambria Math" panose="02040503050406030204" pitchFamily="18" charset="0"/>
                        </a:rPr>
                        <m:t>=</m:t>
                      </m:r>
                      <m:r>
                        <a:rPr lang="es-ES" i="1">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𝑋</m:t>
                          </m:r>
                          <m:r>
                            <a:rPr lang="es-ES" i="0">
                              <a:latin typeface="Cambria Math" panose="02040503050406030204" pitchFamily="18" charset="0"/>
                            </a:rPr>
                            <m:t>≤</m:t>
                          </m:r>
                          <m:r>
                            <a:rPr lang="es-ES" i="1">
                              <a:latin typeface="Cambria Math" panose="02040503050406030204" pitchFamily="18" charset="0"/>
                            </a:rPr>
                            <m:t>𝑥</m:t>
                          </m:r>
                        </m:e>
                      </m:d>
                      <m:r>
                        <a:rPr lang="es-ES" i="0">
                          <a:latin typeface="Cambria Math" panose="02040503050406030204" pitchFamily="18" charset="0"/>
                        </a:rPr>
                        <m:t>=</m:t>
                      </m:r>
                      <m:nary>
                        <m:naryPr>
                          <m:limLoc m:val="subSup"/>
                          <m:ctrlPr>
                            <a:rPr lang="es-ES" i="1">
                              <a:latin typeface="Cambria Math" panose="02040503050406030204" pitchFamily="18" charset="0"/>
                            </a:rPr>
                          </m:ctrlPr>
                        </m:naryPr>
                        <m:sub>
                          <m:r>
                            <a:rPr lang="es-ES" i="0">
                              <a:latin typeface="Cambria Math" panose="02040503050406030204" pitchFamily="18" charset="0"/>
                            </a:rPr>
                            <m:t>−∞</m:t>
                          </m:r>
                        </m:sub>
                        <m:sup>
                          <m:r>
                            <a:rPr lang="es-ES" i="1">
                              <a:latin typeface="Cambria Math" panose="02040503050406030204" pitchFamily="18" charset="0"/>
                            </a:rPr>
                            <m:t>𝑥</m:t>
                          </m:r>
                        </m:sup>
                        <m:e>
                          <m:r>
                            <a:rPr lang="es-ES" i="1">
                              <a:latin typeface="Cambria Math" panose="02040503050406030204" pitchFamily="18" charset="0"/>
                            </a:rPr>
                            <m:t>𝑓</m:t>
                          </m:r>
                          <m:d>
                            <m:dPr>
                              <m:ctrlPr>
                                <a:rPr lang="es-ES" i="1">
                                  <a:latin typeface="Cambria Math" panose="02040503050406030204" pitchFamily="18" charset="0"/>
                                </a:rPr>
                              </m:ctrlPr>
                            </m:dPr>
                            <m:e>
                              <m:r>
                                <a:rPr lang="es-ES" i="1">
                                  <a:latin typeface="Cambria Math" panose="02040503050406030204" pitchFamily="18" charset="0"/>
                                </a:rPr>
                                <m:t>𝑡</m:t>
                              </m:r>
                            </m:e>
                          </m:d>
                          <m:r>
                            <a:rPr lang="es-ES" i="1">
                              <a:latin typeface="Cambria Math" panose="02040503050406030204" pitchFamily="18" charset="0"/>
                            </a:rPr>
                            <m:t>𝑑𝑡</m:t>
                          </m:r>
                        </m:e>
                      </m:nary>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4088821" y="2203051"/>
                <a:ext cx="3269292" cy="690830"/>
              </a:xfrm>
              <a:prstGeom prst="rect">
                <a:avLst/>
              </a:prstGeom>
              <a:blipFill rotWithShape="0">
                <a:blip r:embed="rId2"/>
                <a:stretch>
                  <a:fillRect/>
                </a:stretch>
              </a:blipFill>
            </p:spPr>
            <p:txBody>
              <a:bodyPr/>
              <a:lstStyle/>
              <a:p>
                <a:r>
                  <a:rPr lang="es-ES">
                    <a:noFill/>
                  </a:rPr>
                  <a:t> </a:t>
                </a:r>
              </a:p>
            </p:txBody>
          </p:sp>
        </mc:Fallback>
      </mc:AlternateContent>
      <p:sp>
        <p:nvSpPr>
          <p:cNvPr id="5" name="Rectángulo 4"/>
          <p:cNvSpPr/>
          <p:nvPr/>
        </p:nvSpPr>
        <p:spPr>
          <a:xfrm>
            <a:off x="1106314" y="3154023"/>
            <a:ext cx="9595554" cy="400110"/>
          </a:xfrm>
          <a:prstGeom prst="rect">
            <a:avLst/>
          </a:prstGeom>
        </p:spPr>
        <p:txBody>
          <a:bodyPr wrap="square">
            <a:spAutoFit/>
          </a:bodyPr>
          <a:lstStyle/>
          <a:p>
            <a:pPr>
              <a:spcAft>
                <a:spcPts val="0"/>
              </a:spcAft>
              <a:tabLst>
                <a:tab pos="-457200" algn="l"/>
              </a:tabLst>
            </a:pPr>
            <a:r>
              <a:rPr lang="es-CR" sz="2000" b="1" spc="-15"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Distribución normal</a:t>
            </a:r>
            <a:endParaRPr lang="es-ES" sz="20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1016001" y="3593448"/>
            <a:ext cx="5147733" cy="1754326"/>
          </a:xfrm>
          <a:prstGeom prst="rect">
            <a:avLst/>
          </a:prstGeom>
        </p:spPr>
        <p:txBody>
          <a:bodyPr wrap="square">
            <a:spAutoFit/>
          </a:bodyPr>
          <a:lstStyle/>
          <a:p>
            <a:pPr algn="just">
              <a:lnSpc>
                <a:spcPct val="150000"/>
              </a:lnSpc>
            </a:pPr>
            <a:r>
              <a:rPr lang="es-CR" spc="-15" dirty="0">
                <a:ea typeface="Times New Roman" panose="02020603050405020304" pitchFamily="18" charset="0"/>
                <a:cs typeface="Times New Roman" panose="02020603050405020304" pitchFamily="18" charset="0"/>
              </a:rPr>
              <a:t>La distribución normal, o de Gauss, es una de las más útiles, y gran parte de la estadística matemática se basa en ella. La normal es en muchos aspectos la piedra angular de la estadística. </a:t>
            </a:r>
            <a:endParaRPr lang="es-ES" dirty="0"/>
          </a:p>
        </p:txBody>
      </p:sp>
      <mc:AlternateContent xmlns:mc="http://schemas.openxmlformats.org/markup-compatibility/2006" xmlns:a14="http://schemas.microsoft.com/office/drawing/2010/main">
        <mc:Choice Requires="a14">
          <p:sp>
            <p:nvSpPr>
              <p:cNvPr id="7" name="Rectángulo 6"/>
              <p:cNvSpPr/>
              <p:nvPr/>
            </p:nvSpPr>
            <p:spPr>
              <a:xfrm>
                <a:off x="1220205" y="5536126"/>
                <a:ext cx="3926524" cy="685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𝑓</m:t>
                      </m:r>
                      <m:d>
                        <m:dPr>
                          <m:ctrlPr>
                            <a:rPr lang="es-ES" i="1">
                              <a:latin typeface="Cambria Math" panose="02040503050406030204" pitchFamily="18" charset="0"/>
                            </a:rPr>
                          </m:ctrlPr>
                        </m:dPr>
                        <m:e>
                          <m:r>
                            <a:rPr lang="es-ES" i="1">
                              <a:latin typeface="Cambria Math" panose="02040503050406030204" pitchFamily="18" charset="0"/>
                            </a:rPr>
                            <m:t>𝑥</m:t>
                          </m:r>
                        </m:e>
                      </m:d>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m:t>
                          </m:r>
                        </m:num>
                        <m:den>
                          <m:r>
                            <a:rPr lang="es-ES" i="1">
                              <a:latin typeface="Cambria Math" panose="02040503050406030204" pitchFamily="18" charset="0"/>
                            </a:rPr>
                            <m:t>𝜎</m:t>
                          </m:r>
                          <m:rad>
                            <m:radPr>
                              <m:degHide m:val="on"/>
                              <m:ctrlPr>
                                <a:rPr lang="es-ES" i="1">
                                  <a:latin typeface="Cambria Math" panose="02040503050406030204" pitchFamily="18" charset="0"/>
                                </a:rPr>
                              </m:ctrlPr>
                            </m:radPr>
                            <m:deg/>
                            <m:e>
                              <m:r>
                                <a:rPr lang="es-ES" i="0">
                                  <a:latin typeface="Cambria Math" panose="02040503050406030204" pitchFamily="18" charset="0"/>
                                </a:rPr>
                                <m:t>2</m:t>
                              </m:r>
                              <m:r>
                                <a:rPr lang="es-ES" i="1">
                                  <a:latin typeface="Cambria Math" panose="02040503050406030204" pitchFamily="18" charset="0"/>
                                </a:rPr>
                                <m:t>𝜋</m:t>
                              </m:r>
                            </m:e>
                          </m:rad>
                        </m:den>
                      </m:f>
                      <m:sSup>
                        <m:sSupPr>
                          <m:ctrlPr>
                            <a:rPr lang="es-ES" i="1">
                              <a:latin typeface="Cambria Math" panose="02040503050406030204" pitchFamily="18" charset="0"/>
                            </a:rPr>
                          </m:ctrlPr>
                        </m:sSupPr>
                        <m:e>
                          <m:r>
                            <a:rPr lang="es-ES" i="1">
                              <a:latin typeface="Cambria Math" panose="02040503050406030204" pitchFamily="18" charset="0"/>
                            </a:rPr>
                            <m:t>𝑒</m:t>
                          </m:r>
                        </m:e>
                        <m:sup>
                          <m:f>
                            <m:fPr>
                              <m:ctrlPr>
                                <a:rPr lang="es-ES" i="1">
                                  <a:latin typeface="Cambria Math" panose="02040503050406030204" pitchFamily="18" charset="0"/>
                                </a:rPr>
                              </m:ctrlPr>
                            </m:fPr>
                            <m:num>
                              <m:r>
                                <a:rPr lang="es-ES" i="0">
                                  <a:latin typeface="Cambria Math" panose="02040503050406030204" pitchFamily="18" charset="0"/>
                                </a:rPr>
                                <m:t>−1</m:t>
                              </m:r>
                            </m:num>
                            <m:den>
                              <m:r>
                                <a:rPr lang="es-ES" i="0">
                                  <a:latin typeface="Cambria Math" panose="02040503050406030204" pitchFamily="18" charset="0"/>
                                </a:rPr>
                                <m:t>2</m:t>
                              </m:r>
                            </m:den>
                          </m:f>
                          <m:sSup>
                            <m:sSupPr>
                              <m:ctrlPr>
                                <a:rPr lang="es-ES" i="1">
                                  <a:latin typeface="Cambria Math" panose="02040503050406030204" pitchFamily="18" charset="0"/>
                                </a:rPr>
                              </m:ctrlPr>
                            </m:sSupPr>
                            <m:e>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𝑥</m:t>
                                      </m:r>
                                      <m:r>
                                        <a:rPr lang="es-ES" i="0">
                                          <a:latin typeface="Cambria Math" panose="02040503050406030204" pitchFamily="18" charset="0"/>
                                        </a:rPr>
                                        <m:t>−</m:t>
                                      </m:r>
                                      <m:r>
                                        <a:rPr lang="es-ES" i="1">
                                          <a:latin typeface="Cambria Math" panose="02040503050406030204" pitchFamily="18" charset="0"/>
                                        </a:rPr>
                                        <m:t>𝜇</m:t>
                                      </m:r>
                                    </m:num>
                                    <m:den>
                                      <m:r>
                                        <a:rPr lang="es-ES" i="1">
                                          <a:latin typeface="Cambria Math" panose="02040503050406030204" pitchFamily="18" charset="0"/>
                                        </a:rPr>
                                        <m:t>𝜎</m:t>
                                      </m:r>
                                    </m:den>
                                  </m:f>
                                </m:e>
                              </m:d>
                            </m:e>
                            <m:sup>
                              <m:r>
                                <a:rPr lang="es-ES" i="0">
                                  <a:latin typeface="Cambria Math" panose="02040503050406030204" pitchFamily="18" charset="0"/>
                                </a:rPr>
                                <m:t>2</m:t>
                              </m:r>
                            </m:sup>
                          </m:sSup>
                        </m:sup>
                      </m:sSup>
                      <m:r>
                        <a:rPr lang="es-ES" i="0">
                          <a:latin typeface="Cambria Math" panose="02040503050406030204" pitchFamily="18" charset="0"/>
                        </a:rPr>
                        <m:t>, −∞&lt;</m:t>
                      </m:r>
                      <m:r>
                        <a:rPr lang="es-ES" i="1">
                          <a:latin typeface="Cambria Math" panose="02040503050406030204" pitchFamily="18" charset="0"/>
                        </a:rPr>
                        <m:t>𝑥</m:t>
                      </m:r>
                      <m:r>
                        <a:rPr lang="es-ES" i="0">
                          <a:latin typeface="Cambria Math" panose="02040503050406030204" pitchFamily="18" charset="0"/>
                        </a:rPr>
                        <m:t>&lt;∞</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1220205" y="5536126"/>
                <a:ext cx="3926524" cy="685124"/>
              </a:xfrm>
              <a:prstGeom prst="rect">
                <a:avLst/>
              </a:prstGeom>
              <a:blipFill rotWithShape="0">
                <a:blip r:embed="rId3"/>
                <a:stretch>
                  <a:fillRect/>
                </a:stretch>
              </a:blipFill>
            </p:spPr>
            <p:txBody>
              <a:bodyPr/>
              <a:lstStyle/>
              <a:p>
                <a:r>
                  <a:rPr lang="es-ES">
                    <a:noFill/>
                  </a:rPr>
                  <a:t> </a:t>
                </a:r>
              </a:p>
            </p:txBody>
          </p:sp>
        </mc:Fallback>
      </mc:AlternateContent>
      <p:pic>
        <p:nvPicPr>
          <p:cNvPr id="1026" name="Picture 2" descr="https://upload.wikimedia.org/wikipedia/commons/thumb/1/1b/Normal_distribution_pdf.png/325px-Normal_distribution_p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731" y="3707518"/>
            <a:ext cx="3998736" cy="300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5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58067A-63E1-4856-9925-8549F8FD7CC0}"/>
              </a:ext>
            </a:extLst>
          </p:cNvPr>
          <p:cNvSpPr txBox="1"/>
          <p:nvPr/>
        </p:nvSpPr>
        <p:spPr>
          <a:xfrm>
            <a:off x="665922" y="626165"/>
            <a:ext cx="9839739" cy="646331"/>
          </a:xfrm>
          <a:prstGeom prst="rect">
            <a:avLst/>
          </a:prstGeom>
          <a:noFill/>
        </p:spPr>
        <p:txBody>
          <a:bodyPr wrap="square" rtlCol="0">
            <a:spAutoFit/>
          </a:bodyPr>
          <a:lstStyle/>
          <a:p>
            <a:r>
              <a:rPr lang="es-CR" dirty="0">
                <a:solidFill>
                  <a:srgbClr val="002060"/>
                </a:solidFill>
                <a:latin typeface="Arial Black" panose="020B0A04020102020204" pitchFamily="34" charset="0"/>
              </a:rPr>
              <a:t>Reglas para el cálculo de probabilidades con la distribución normal usando Excel</a:t>
            </a:r>
            <a:endParaRPr lang="en-US" dirty="0">
              <a:solidFill>
                <a:srgbClr val="002060"/>
              </a:solidFill>
              <a:latin typeface="Arial Black" panose="020B0A04020102020204" pitchFamily="34"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EA4C593-54C7-4BC3-A317-177FF178FB84}"/>
                  </a:ext>
                </a:extLst>
              </p:cNvPr>
              <p:cNvSpPr txBox="1"/>
              <p:nvPr/>
            </p:nvSpPr>
            <p:spPr>
              <a:xfrm>
                <a:off x="864704" y="1928191"/>
                <a:ext cx="8378687" cy="369332"/>
              </a:xfrm>
              <a:prstGeom prst="rect">
                <a:avLst/>
              </a:prstGeom>
              <a:noFill/>
            </p:spPr>
            <p:txBody>
              <a:bodyPr wrap="square" rtlCol="0">
                <a:spAutoFit/>
              </a:bodyPr>
              <a:lstStyle/>
              <a:p>
                <a:r>
                  <a:rPr lang="es-CR" b="1" dirty="0">
                    <a:solidFill>
                      <a:srgbClr val="FF0000"/>
                    </a:solidFill>
                    <a:latin typeface="Arial Rounded MT Bold" panose="020F0704030504030204" pitchFamily="34" charset="0"/>
                  </a:rPr>
                  <a:t>1)-</a:t>
                </a:r>
                <a:r>
                  <a:rPr lang="es-CR" b="1" dirty="0">
                    <a:latin typeface="Arial Rounded MT Bold" panose="020F0704030504030204" pitchFamily="34" charset="0"/>
                  </a:rPr>
                  <a:t> </a:t>
                </a:r>
                <a14:m>
                  <m:oMath xmlns:m="http://schemas.openxmlformats.org/officeDocument/2006/math">
                    <m:r>
                      <a:rPr lang="es-CR" b="1" i="1" smtClean="0">
                        <a:latin typeface="Cambria Math" panose="02040503050406030204" pitchFamily="18" charset="0"/>
                      </a:rPr>
                      <m:t>𝑷</m:t>
                    </m:r>
                    <m:d>
                      <m:dPr>
                        <m:ctrlPr>
                          <a:rPr lang="es-CR" b="1" i="1" smtClean="0">
                            <a:latin typeface="Cambria Math" panose="02040503050406030204" pitchFamily="18" charset="0"/>
                          </a:rPr>
                        </m:ctrlPr>
                      </m:dPr>
                      <m:e>
                        <m:r>
                          <a:rPr lang="es-CR" b="1" i="1" smtClean="0">
                            <a:latin typeface="Cambria Math" panose="02040503050406030204" pitchFamily="18" charset="0"/>
                          </a:rPr>
                          <m:t>𝑿</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𝒙</m:t>
                        </m:r>
                      </m:e>
                    </m:d>
                  </m:oMath>
                </a14:m>
                <a:r>
                  <a:rPr lang="en-US" dirty="0">
                    <a:latin typeface="Arial Rounded MT Bold" panose="020F0704030504030204" pitchFamily="34" charset="0"/>
                  </a:rPr>
                  <a:t>= </a:t>
                </a:r>
                <a:r>
                  <a:rPr lang="es-ES" dirty="0">
                    <a:latin typeface="Arial Rounded MT Bold" panose="020F0704030504030204" pitchFamily="34" charset="0"/>
                  </a:rPr>
                  <a:t>DISTR.NORM.N(x,media,desv_estándar,verdadero)</a:t>
                </a:r>
                <a:endParaRPr lang="en-US" dirty="0">
                  <a:latin typeface="Arial Rounded MT Bold" panose="020F0704030504030204" pitchFamily="34" charset="0"/>
                </a:endParaRPr>
              </a:p>
            </p:txBody>
          </p:sp>
        </mc:Choice>
        <mc:Fallback xmlns="">
          <p:sp>
            <p:nvSpPr>
              <p:cNvPr id="4" name="CuadroTexto 3">
                <a:extLst>
                  <a:ext uri="{FF2B5EF4-FFF2-40B4-BE49-F238E27FC236}">
                    <a16:creationId xmlns:a16="http://schemas.microsoft.com/office/drawing/2014/main" id="{1EA4C593-54C7-4BC3-A317-177FF178FB84}"/>
                  </a:ext>
                </a:extLst>
              </p:cNvPr>
              <p:cNvSpPr txBox="1">
                <a:spLocks noRot="1" noChangeAspect="1" noMove="1" noResize="1" noEditPoints="1" noAdjustHandles="1" noChangeArrowheads="1" noChangeShapeType="1" noTextEdit="1"/>
              </p:cNvSpPr>
              <p:nvPr/>
            </p:nvSpPr>
            <p:spPr>
              <a:xfrm>
                <a:off x="864704" y="1928191"/>
                <a:ext cx="8378687" cy="369332"/>
              </a:xfrm>
              <a:prstGeom prst="rect">
                <a:avLst/>
              </a:prstGeom>
              <a:blipFill>
                <a:blip r:embed="rId2"/>
                <a:stretch>
                  <a:fillRect l="-65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0C6F2F3B-B80C-41E3-A926-B5DBD36553CD}"/>
                  </a:ext>
                </a:extLst>
              </p:cNvPr>
              <p:cNvSpPr txBox="1"/>
              <p:nvPr/>
            </p:nvSpPr>
            <p:spPr>
              <a:xfrm>
                <a:off x="864704" y="3429000"/>
                <a:ext cx="8905461" cy="369332"/>
              </a:xfrm>
              <a:prstGeom prst="rect">
                <a:avLst/>
              </a:prstGeom>
              <a:noFill/>
            </p:spPr>
            <p:txBody>
              <a:bodyPr wrap="square" rtlCol="0">
                <a:spAutoFit/>
              </a:bodyPr>
              <a:lstStyle/>
              <a:p>
                <a:r>
                  <a:rPr lang="es-CR" b="1" dirty="0">
                    <a:solidFill>
                      <a:srgbClr val="FF0000"/>
                    </a:solidFill>
                    <a:latin typeface="Arial Rounded MT Bold" panose="020F0704030504030204" pitchFamily="34" charset="0"/>
                  </a:rPr>
                  <a:t>2)- </a:t>
                </a:r>
                <a14:m>
                  <m:oMath xmlns:m="http://schemas.openxmlformats.org/officeDocument/2006/math">
                    <m:r>
                      <a:rPr lang="es-CR" b="1" i="1" smtClean="0">
                        <a:latin typeface="Cambria Math" panose="02040503050406030204" pitchFamily="18" charset="0"/>
                      </a:rPr>
                      <m:t>𝑷</m:t>
                    </m:r>
                    <m:d>
                      <m:dPr>
                        <m:ctrlPr>
                          <a:rPr lang="es-CR" b="1" i="1" smtClean="0">
                            <a:latin typeface="Cambria Math" panose="02040503050406030204" pitchFamily="18" charset="0"/>
                          </a:rPr>
                        </m:ctrlPr>
                      </m:dPr>
                      <m:e>
                        <m:r>
                          <a:rPr lang="es-CR" b="1" i="1" smtClean="0">
                            <a:latin typeface="Cambria Math" panose="02040503050406030204" pitchFamily="18" charset="0"/>
                          </a:rPr>
                          <m:t>𝑿</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𝒙</m:t>
                        </m:r>
                      </m:e>
                    </m:d>
                  </m:oMath>
                </a14:m>
                <a:r>
                  <a:rPr lang="en-US" dirty="0">
                    <a:latin typeface="Arial Rounded MT Bold" panose="020F0704030504030204" pitchFamily="34" charset="0"/>
                  </a:rPr>
                  <a:t>= 1- </a:t>
                </a:r>
                <a:r>
                  <a:rPr lang="es-ES" dirty="0">
                    <a:latin typeface="Arial Rounded MT Bold" panose="020F0704030504030204" pitchFamily="34" charset="0"/>
                  </a:rPr>
                  <a:t>DISTR.NORM.N(x,media,desv_estándar,verdadero)</a:t>
                </a:r>
                <a:endParaRPr lang="en-US" dirty="0">
                  <a:latin typeface="Arial Rounded MT Bold" panose="020F0704030504030204" pitchFamily="34" charset="0"/>
                </a:endParaRPr>
              </a:p>
            </p:txBody>
          </p:sp>
        </mc:Choice>
        <mc:Fallback xmlns="">
          <p:sp>
            <p:nvSpPr>
              <p:cNvPr id="5" name="CuadroTexto 4">
                <a:extLst>
                  <a:ext uri="{FF2B5EF4-FFF2-40B4-BE49-F238E27FC236}">
                    <a16:creationId xmlns:a16="http://schemas.microsoft.com/office/drawing/2014/main" id="{0C6F2F3B-B80C-41E3-A926-B5DBD36553CD}"/>
                  </a:ext>
                </a:extLst>
              </p:cNvPr>
              <p:cNvSpPr txBox="1">
                <a:spLocks noRot="1" noChangeAspect="1" noMove="1" noResize="1" noEditPoints="1" noAdjustHandles="1" noChangeArrowheads="1" noChangeShapeType="1" noTextEdit="1"/>
              </p:cNvSpPr>
              <p:nvPr/>
            </p:nvSpPr>
            <p:spPr>
              <a:xfrm>
                <a:off x="864704" y="3429000"/>
                <a:ext cx="8905461" cy="369332"/>
              </a:xfrm>
              <a:prstGeom prst="rect">
                <a:avLst/>
              </a:prstGeom>
              <a:blipFill>
                <a:blip r:embed="rId3"/>
                <a:stretch>
                  <a:fillRect l="-616" t="-10000"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4AB8C1C3-3388-487D-A915-5D716F5FDBBC}"/>
                  </a:ext>
                </a:extLst>
              </p:cNvPr>
              <p:cNvSpPr txBox="1"/>
              <p:nvPr/>
            </p:nvSpPr>
            <p:spPr>
              <a:xfrm>
                <a:off x="944216" y="4790661"/>
                <a:ext cx="10277062" cy="646331"/>
              </a:xfrm>
              <a:prstGeom prst="rect">
                <a:avLst/>
              </a:prstGeom>
              <a:noFill/>
            </p:spPr>
            <p:txBody>
              <a:bodyPr wrap="square" rtlCol="0">
                <a:spAutoFit/>
              </a:bodyPr>
              <a:lstStyle/>
              <a:p>
                <a:r>
                  <a:rPr lang="es-CR" b="1" dirty="0">
                    <a:solidFill>
                      <a:srgbClr val="FF0000"/>
                    </a:solidFill>
                    <a:latin typeface="Arial Rounded MT Bold" panose="020F0704030504030204" pitchFamily="34" charset="0"/>
                  </a:rPr>
                  <a:t>3)- </a:t>
                </a:r>
                <a14:m>
                  <m:oMath xmlns:m="http://schemas.openxmlformats.org/officeDocument/2006/math">
                    <m:r>
                      <a:rPr lang="es-CR" b="1" i="1" smtClean="0">
                        <a:latin typeface="Cambria Math" panose="02040503050406030204" pitchFamily="18" charset="0"/>
                      </a:rPr>
                      <m:t>𝑷</m:t>
                    </m:r>
                    <m:d>
                      <m:dPr>
                        <m:ctrlPr>
                          <a:rPr lang="es-CR" b="1" i="1" smtClean="0">
                            <a:latin typeface="Cambria Math" panose="02040503050406030204" pitchFamily="18" charset="0"/>
                          </a:rPr>
                        </m:ctrlPr>
                      </m:dPr>
                      <m:e>
                        <m:r>
                          <a:rPr lang="es-CR" b="1" i="1" smtClean="0">
                            <a:latin typeface="Cambria Math" panose="02040503050406030204" pitchFamily="18" charset="0"/>
                          </a:rPr>
                          <m:t>𝒙</m:t>
                        </m:r>
                        <m:r>
                          <a:rPr lang="es-CR" b="1" i="1" smtClean="0">
                            <a:latin typeface="Cambria Math" panose="02040503050406030204" pitchFamily="18" charset="0"/>
                          </a:rPr>
                          <m:t>𝟏</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𝑿</m:t>
                        </m:r>
                        <m:r>
                          <a:rPr lang="es-CR" b="1" i="1" smtClean="0">
                            <a:latin typeface="Cambria Math" panose="02040503050406030204" pitchFamily="18" charset="0"/>
                            <a:ea typeface="Cambria Math" panose="02040503050406030204" pitchFamily="18" charset="0"/>
                          </a:rPr>
                          <m:t>≤</m:t>
                        </m:r>
                        <m:r>
                          <a:rPr lang="es-CR" b="1" i="1" smtClean="0">
                            <a:latin typeface="Cambria Math" panose="02040503050406030204" pitchFamily="18" charset="0"/>
                            <a:ea typeface="Cambria Math" panose="02040503050406030204" pitchFamily="18" charset="0"/>
                          </a:rPr>
                          <m:t>𝒙</m:t>
                        </m:r>
                        <m:r>
                          <a:rPr lang="es-CR" b="1" i="1" smtClean="0">
                            <a:latin typeface="Cambria Math" panose="02040503050406030204" pitchFamily="18" charset="0"/>
                            <a:ea typeface="Cambria Math" panose="02040503050406030204" pitchFamily="18" charset="0"/>
                          </a:rPr>
                          <m:t>𝟐</m:t>
                        </m:r>
                      </m:e>
                    </m:d>
                    <m:r>
                      <a:rPr lang="es-CR" b="0" i="0" smtClean="0">
                        <a:latin typeface="Cambria Math" panose="02040503050406030204" pitchFamily="18" charset="0"/>
                      </a:rPr>
                      <m:t>=</m:t>
                    </m:r>
                    <m:r>
                      <m:rPr>
                        <m:nor/>
                      </m:rPr>
                      <a:rPr lang="es-ES" dirty="0">
                        <a:latin typeface="Arial Rounded MT Bold" panose="020F0704030504030204" pitchFamily="34" charset="0"/>
                      </a:rPr>
                      <m:t>DISTR</m:t>
                    </m:r>
                    <m:r>
                      <m:rPr>
                        <m:nor/>
                      </m:rPr>
                      <a:rPr lang="es-ES" dirty="0">
                        <a:latin typeface="Arial Rounded MT Bold" panose="020F0704030504030204" pitchFamily="34" charset="0"/>
                      </a:rPr>
                      <m:t>.</m:t>
                    </m:r>
                    <m:r>
                      <m:rPr>
                        <m:nor/>
                      </m:rPr>
                      <a:rPr lang="es-ES" dirty="0">
                        <a:latin typeface="Arial Rounded MT Bold" panose="020F0704030504030204" pitchFamily="34" charset="0"/>
                      </a:rPr>
                      <m:t>NORM</m:t>
                    </m:r>
                    <m:r>
                      <m:rPr>
                        <m:nor/>
                      </m:rPr>
                      <a:rPr lang="es-ES" dirty="0">
                        <a:latin typeface="Arial Rounded MT Bold" panose="020F0704030504030204" pitchFamily="34" charset="0"/>
                      </a:rPr>
                      <m:t>.</m:t>
                    </m:r>
                    <m:r>
                      <m:rPr>
                        <m:nor/>
                      </m:rPr>
                      <a:rPr lang="es-ES" dirty="0">
                        <a:latin typeface="Arial Rounded MT Bold" panose="020F0704030504030204" pitchFamily="34" charset="0"/>
                      </a:rPr>
                      <m:t>N</m:t>
                    </m:r>
                    <m:r>
                      <m:rPr>
                        <m:nor/>
                      </m:rPr>
                      <a:rPr lang="es-ES" dirty="0">
                        <a:latin typeface="Arial Rounded MT Bold" panose="020F0704030504030204" pitchFamily="34" charset="0"/>
                      </a:rPr>
                      <m:t>(</m:t>
                    </m:r>
                    <m:r>
                      <m:rPr>
                        <m:nor/>
                      </m:rPr>
                      <a:rPr lang="es-ES" dirty="0">
                        <a:latin typeface="Arial Rounded MT Bold" panose="020F0704030504030204" pitchFamily="34" charset="0"/>
                      </a:rPr>
                      <m:t>x</m:t>
                    </m:r>
                    <m:r>
                      <m:rPr>
                        <m:nor/>
                      </m:rPr>
                      <a:rPr lang="es-CR" b="0" i="0" dirty="0" smtClean="0">
                        <a:latin typeface="Arial Rounded MT Bold" panose="020F0704030504030204" pitchFamily="34" charset="0"/>
                      </a:rPr>
                      <m:t>2</m:t>
                    </m:r>
                    <m:r>
                      <m:rPr>
                        <m:nor/>
                      </m:rPr>
                      <a:rPr lang="es-ES" dirty="0">
                        <a:latin typeface="Arial Rounded MT Bold" panose="020F0704030504030204" pitchFamily="34" charset="0"/>
                      </a:rPr>
                      <m:t>,</m:t>
                    </m:r>
                    <m:r>
                      <m:rPr>
                        <m:nor/>
                      </m:rPr>
                      <a:rPr lang="es-ES" dirty="0">
                        <a:latin typeface="Arial Rounded MT Bold" panose="020F0704030504030204" pitchFamily="34" charset="0"/>
                      </a:rPr>
                      <m:t>media</m:t>
                    </m:r>
                    <m:r>
                      <m:rPr>
                        <m:nor/>
                      </m:rPr>
                      <a:rPr lang="es-ES" dirty="0">
                        <a:latin typeface="Arial Rounded MT Bold" panose="020F0704030504030204" pitchFamily="34" charset="0"/>
                      </a:rPr>
                      <m:t>,</m:t>
                    </m:r>
                    <m:r>
                      <m:rPr>
                        <m:nor/>
                      </m:rPr>
                      <a:rPr lang="es-ES" dirty="0">
                        <a:latin typeface="Arial Rounded MT Bold" panose="020F0704030504030204" pitchFamily="34" charset="0"/>
                      </a:rPr>
                      <m:t>desv</m:t>
                    </m:r>
                    <m:r>
                      <m:rPr>
                        <m:nor/>
                      </m:rPr>
                      <a:rPr lang="es-ES" dirty="0">
                        <a:latin typeface="Arial Rounded MT Bold" panose="020F0704030504030204" pitchFamily="34" charset="0"/>
                      </a:rPr>
                      <m:t>_</m:t>
                    </m:r>
                    <m:r>
                      <m:rPr>
                        <m:nor/>
                      </m:rPr>
                      <a:rPr lang="es-ES" dirty="0">
                        <a:latin typeface="Arial Rounded MT Bold" panose="020F0704030504030204" pitchFamily="34" charset="0"/>
                      </a:rPr>
                      <m:t>est</m:t>
                    </m:r>
                    <m:r>
                      <m:rPr>
                        <m:nor/>
                      </m:rPr>
                      <a:rPr lang="es-ES" dirty="0">
                        <a:latin typeface="Arial Rounded MT Bold" panose="020F0704030504030204" pitchFamily="34" charset="0"/>
                      </a:rPr>
                      <m:t>á</m:t>
                    </m:r>
                    <m:r>
                      <m:rPr>
                        <m:nor/>
                      </m:rPr>
                      <a:rPr lang="es-ES" dirty="0">
                        <a:latin typeface="Arial Rounded MT Bold" panose="020F0704030504030204" pitchFamily="34" charset="0"/>
                      </a:rPr>
                      <m:t>ndar</m:t>
                    </m:r>
                    <m:r>
                      <m:rPr>
                        <m:nor/>
                      </m:rPr>
                      <a:rPr lang="es-ES" dirty="0">
                        <a:latin typeface="Arial Rounded MT Bold" panose="020F0704030504030204" pitchFamily="34" charset="0"/>
                      </a:rPr>
                      <m:t>,</m:t>
                    </m:r>
                    <m:r>
                      <m:rPr>
                        <m:nor/>
                      </m:rPr>
                      <a:rPr lang="es-ES" dirty="0">
                        <a:latin typeface="Arial Rounded MT Bold" panose="020F0704030504030204" pitchFamily="34" charset="0"/>
                      </a:rPr>
                      <m:t>verdadero</m:t>
                    </m:r>
                    <m:r>
                      <m:rPr>
                        <m:nor/>
                      </m:rPr>
                      <a:rPr lang="es-ES" dirty="0">
                        <a:latin typeface="Arial Rounded MT Bold" panose="020F0704030504030204" pitchFamily="34" charset="0"/>
                      </a:rPr>
                      <m:t>)</m:t>
                    </m:r>
                    <m:r>
                      <m:rPr>
                        <m:nor/>
                      </m:rPr>
                      <a:rPr lang="es-CR" b="0" i="0" dirty="0" smtClean="0">
                        <a:latin typeface="Arial Rounded MT Bold" panose="020F0704030504030204" pitchFamily="34" charset="0"/>
                      </a:rPr>
                      <m:t>− </m:t>
                    </m:r>
                    <m:r>
                      <m:rPr>
                        <m:nor/>
                      </m:rPr>
                      <a:rPr lang="es-ES" dirty="0">
                        <a:latin typeface="Arial Rounded MT Bold" panose="020F0704030504030204" pitchFamily="34" charset="0"/>
                      </a:rPr>
                      <m:t>DISTR</m:t>
                    </m:r>
                    <m:r>
                      <m:rPr>
                        <m:nor/>
                      </m:rPr>
                      <a:rPr lang="es-ES" dirty="0">
                        <a:latin typeface="Arial Rounded MT Bold" panose="020F0704030504030204" pitchFamily="34" charset="0"/>
                      </a:rPr>
                      <m:t>.</m:t>
                    </m:r>
                    <m:r>
                      <m:rPr>
                        <m:nor/>
                      </m:rPr>
                      <a:rPr lang="es-ES" dirty="0">
                        <a:latin typeface="Arial Rounded MT Bold" panose="020F0704030504030204" pitchFamily="34" charset="0"/>
                      </a:rPr>
                      <m:t>NORM</m:t>
                    </m:r>
                    <m:r>
                      <m:rPr>
                        <m:nor/>
                      </m:rPr>
                      <a:rPr lang="es-ES" dirty="0">
                        <a:latin typeface="Arial Rounded MT Bold" panose="020F0704030504030204" pitchFamily="34" charset="0"/>
                      </a:rPr>
                      <m:t>.</m:t>
                    </m:r>
                    <m:r>
                      <m:rPr>
                        <m:nor/>
                      </m:rPr>
                      <a:rPr lang="es-ES" dirty="0">
                        <a:latin typeface="Arial Rounded MT Bold" panose="020F0704030504030204" pitchFamily="34" charset="0"/>
                      </a:rPr>
                      <m:t>N</m:t>
                    </m:r>
                    <m:r>
                      <m:rPr>
                        <m:nor/>
                      </m:rPr>
                      <a:rPr lang="es-ES" dirty="0">
                        <a:latin typeface="Arial Rounded MT Bold" panose="020F0704030504030204" pitchFamily="34" charset="0"/>
                      </a:rPr>
                      <m:t>(</m:t>
                    </m:r>
                    <m:r>
                      <m:rPr>
                        <m:nor/>
                      </m:rPr>
                      <a:rPr lang="es-ES" dirty="0">
                        <a:latin typeface="Arial Rounded MT Bold" panose="020F0704030504030204" pitchFamily="34" charset="0"/>
                      </a:rPr>
                      <m:t>x</m:t>
                    </m:r>
                    <m:r>
                      <m:rPr>
                        <m:nor/>
                      </m:rPr>
                      <a:rPr lang="es-CR" b="0" i="0" dirty="0" smtClean="0">
                        <a:latin typeface="Arial Rounded MT Bold" panose="020F0704030504030204" pitchFamily="34" charset="0"/>
                      </a:rPr>
                      <m:t>1</m:t>
                    </m:r>
                    <m:r>
                      <m:rPr>
                        <m:nor/>
                      </m:rPr>
                      <a:rPr lang="es-ES" dirty="0">
                        <a:latin typeface="Arial Rounded MT Bold" panose="020F0704030504030204" pitchFamily="34" charset="0"/>
                      </a:rPr>
                      <m:t>,</m:t>
                    </m:r>
                    <m:r>
                      <m:rPr>
                        <m:nor/>
                      </m:rPr>
                      <a:rPr lang="es-ES" dirty="0">
                        <a:latin typeface="Arial Rounded MT Bold" panose="020F0704030504030204" pitchFamily="34" charset="0"/>
                      </a:rPr>
                      <m:t>media</m:t>
                    </m:r>
                    <m:r>
                      <m:rPr>
                        <m:nor/>
                      </m:rPr>
                      <a:rPr lang="es-ES" dirty="0">
                        <a:latin typeface="Arial Rounded MT Bold" panose="020F0704030504030204" pitchFamily="34" charset="0"/>
                      </a:rPr>
                      <m:t>,</m:t>
                    </m:r>
                    <m:r>
                      <m:rPr>
                        <m:nor/>
                      </m:rPr>
                      <a:rPr lang="es-ES" dirty="0">
                        <a:latin typeface="Arial Rounded MT Bold" panose="020F0704030504030204" pitchFamily="34" charset="0"/>
                      </a:rPr>
                      <m:t>desv</m:t>
                    </m:r>
                    <m:r>
                      <m:rPr>
                        <m:nor/>
                      </m:rPr>
                      <a:rPr lang="es-ES" dirty="0">
                        <a:latin typeface="Arial Rounded MT Bold" panose="020F0704030504030204" pitchFamily="34" charset="0"/>
                      </a:rPr>
                      <m:t>_</m:t>
                    </m:r>
                    <m:r>
                      <m:rPr>
                        <m:nor/>
                      </m:rPr>
                      <a:rPr lang="es-ES" dirty="0">
                        <a:latin typeface="Arial Rounded MT Bold" panose="020F0704030504030204" pitchFamily="34" charset="0"/>
                      </a:rPr>
                      <m:t>est</m:t>
                    </m:r>
                    <m:r>
                      <m:rPr>
                        <m:nor/>
                      </m:rPr>
                      <a:rPr lang="es-ES" dirty="0">
                        <a:latin typeface="Arial Rounded MT Bold" panose="020F0704030504030204" pitchFamily="34" charset="0"/>
                      </a:rPr>
                      <m:t>á</m:t>
                    </m:r>
                    <m:r>
                      <m:rPr>
                        <m:nor/>
                      </m:rPr>
                      <a:rPr lang="es-ES" dirty="0">
                        <a:latin typeface="Arial Rounded MT Bold" panose="020F0704030504030204" pitchFamily="34" charset="0"/>
                      </a:rPr>
                      <m:t>ndar</m:t>
                    </m:r>
                    <m:r>
                      <m:rPr>
                        <m:nor/>
                      </m:rPr>
                      <a:rPr lang="es-ES" dirty="0">
                        <a:latin typeface="Arial Rounded MT Bold" panose="020F0704030504030204" pitchFamily="34" charset="0"/>
                      </a:rPr>
                      <m:t>,</m:t>
                    </m:r>
                    <m:r>
                      <m:rPr>
                        <m:nor/>
                      </m:rPr>
                      <a:rPr lang="es-ES" dirty="0">
                        <a:latin typeface="Arial Rounded MT Bold" panose="020F0704030504030204" pitchFamily="34" charset="0"/>
                      </a:rPr>
                      <m:t>verdadero</m:t>
                    </m:r>
                    <m:r>
                      <m:rPr>
                        <m:nor/>
                      </m:rPr>
                      <a:rPr lang="es-ES" dirty="0">
                        <a:latin typeface="Arial Rounded MT Bold" panose="020F0704030504030204" pitchFamily="34" charset="0"/>
                      </a:rPr>
                      <m:t>)</m:t>
                    </m:r>
                  </m:oMath>
                </a14:m>
                <a:endParaRPr lang="en-US" dirty="0">
                  <a:latin typeface="Arial Rounded MT Bold" panose="020F0704030504030204" pitchFamily="34" charset="0"/>
                </a:endParaRPr>
              </a:p>
            </p:txBody>
          </p:sp>
        </mc:Choice>
        <mc:Fallback xmlns="">
          <p:sp>
            <p:nvSpPr>
              <p:cNvPr id="6" name="CuadroTexto 5">
                <a:extLst>
                  <a:ext uri="{FF2B5EF4-FFF2-40B4-BE49-F238E27FC236}">
                    <a16:creationId xmlns:a16="http://schemas.microsoft.com/office/drawing/2014/main" id="{4AB8C1C3-3388-487D-A915-5D716F5FDBBC}"/>
                  </a:ext>
                </a:extLst>
              </p:cNvPr>
              <p:cNvSpPr txBox="1">
                <a:spLocks noRot="1" noChangeAspect="1" noMove="1" noResize="1" noEditPoints="1" noAdjustHandles="1" noChangeArrowheads="1" noChangeShapeType="1" noTextEdit="1"/>
              </p:cNvSpPr>
              <p:nvPr/>
            </p:nvSpPr>
            <p:spPr>
              <a:xfrm>
                <a:off x="944216" y="4790661"/>
                <a:ext cx="10277062" cy="646331"/>
              </a:xfrm>
              <a:prstGeom prst="rect">
                <a:avLst/>
              </a:prstGeom>
              <a:blipFill>
                <a:blip r:embed="rId4"/>
                <a:stretch>
                  <a:fillRect l="-534" t="-5660" b="-8491"/>
                </a:stretch>
              </a:blipFill>
            </p:spPr>
            <p:txBody>
              <a:bodyPr/>
              <a:lstStyle/>
              <a:p>
                <a:r>
                  <a:rPr lang="en-US">
                    <a:noFill/>
                  </a:rPr>
                  <a:t> </a:t>
                </a:r>
              </a:p>
            </p:txBody>
          </p:sp>
        </mc:Fallback>
      </mc:AlternateContent>
      <p:pic>
        <p:nvPicPr>
          <p:cNvPr id="8" name="Imagen 7">
            <a:extLst>
              <a:ext uri="{FF2B5EF4-FFF2-40B4-BE49-F238E27FC236}">
                <a16:creationId xmlns:a16="http://schemas.microsoft.com/office/drawing/2014/main" id="{3A5FD7B4-AC03-4F34-8834-C0D88101B50F}"/>
              </a:ext>
            </a:extLst>
          </p:cNvPr>
          <p:cNvPicPr>
            <a:picLocks noChangeAspect="1"/>
          </p:cNvPicPr>
          <p:nvPr/>
        </p:nvPicPr>
        <p:blipFill>
          <a:blip r:embed="rId5"/>
          <a:stretch>
            <a:fillRect/>
          </a:stretch>
        </p:blipFill>
        <p:spPr>
          <a:xfrm>
            <a:off x="9660835" y="1272496"/>
            <a:ext cx="2214377" cy="2842456"/>
          </a:xfrm>
          <a:prstGeom prst="rect">
            <a:avLst/>
          </a:prstGeom>
        </p:spPr>
      </p:pic>
    </p:spTree>
    <p:extLst>
      <p:ext uri="{BB962C8B-B14F-4D97-AF65-F5344CB8AC3E}">
        <p14:creationId xmlns:p14="http://schemas.microsoft.com/office/powerpoint/2010/main" val="358270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30404" y="2039286"/>
            <a:ext cx="8703734" cy="369332"/>
          </a:xfrm>
          <a:prstGeom prst="rect">
            <a:avLst/>
          </a:prstGeom>
        </p:spPr>
        <p:txBody>
          <a:bodyPr wrap="square">
            <a:spAutoFit/>
          </a:bodyPr>
          <a:lstStyle/>
          <a:p>
            <a:r>
              <a:rPr lang="es-ES" b="1" i="1" dirty="0"/>
              <a:t>Evento aleatorio.</a:t>
            </a:r>
            <a:r>
              <a:rPr lang="es-ES" dirty="0"/>
              <a:t> Es un acontecimiento que ocurrirá o no, dependiendo del azar.</a:t>
            </a:r>
          </a:p>
        </p:txBody>
      </p:sp>
      <p:sp>
        <p:nvSpPr>
          <p:cNvPr id="4" name="Rectángulo 3"/>
          <p:cNvSpPr/>
          <p:nvPr/>
        </p:nvSpPr>
        <p:spPr>
          <a:xfrm>
            <a:off x="1351128" y="2880901"/>
            <a:ext cx="9132542" cy="923330"/>
          </a:xfrm>
          <a:prstGeom prst="rect">
            <a:avLst/>
          </a:prstGeom>
        </p:spPr>
        <p:txBody>
          <a:bodyPr wrap="square">
            <a:spAutoFit/>
          </a:bodyPr>
          <a:lstStyle/>
          <a:p>
            <a:pPr>
              <a:lnSpc>
                <a:spcPct val="150000"/>
              </a:lnSpc>
            </a:pPr>
            <a:r>
              <a:rPr lang="es-ES" b="1" i="1" dirty="0"/>
              <a:t>Espacio muestral. </a:t>
            </a:r>
            <a:r>
              <a:rPr lang="es-ES" dirty="0"/>
              <a:t>Es el conjunto formado por todos los posibles resultados de un experimento aleatorio.</a:t>
            </a:r>
          </a:p>
        </p:txBody>
      </p:sp>
      <p:sp>
        <p:nvSpPr>
          <p:cNvPr id="5" name="Rectángulo 4"/>
          <p:cNvSpPr/>
          <p:nvPr/>
        </p:nvSpPr>
        <p:spPr>
          <a:xfrm>
            <a:off x="1359048" y="1101584"/>
            <a:ext cx="6304944" cy="400110"/>
          </a:xfrm>
          <a:prstGeom prst="rect">
            <a:avLst/>
          </a:prstGeom>
        </p:spPr>
        <p:txBody>
          <a:bodyPr wrap="square">
            <a:spAutoFit/>
          </a:bodyPr>
          <a:lstStyle/>
          <a:p>
            <a:r>
              <a:rPr lang="es-ES_tradnl" sz="2000" b="1" spc="-15" dirty="0">
                <a:solidFill>
                  <a:schemeClr val="accent5">
                    <a:lumMod val="75000"/>
                  </a:schemeClr>
                </a:solidFill>
                <a:effectLst>
                  <a:outerShdw blurRad="38100" dist="38100" dir="2700000" algn="tl">
                    <a:srgbClr val="000000">
                      <a:alpha val="43137"/>
                    </a:srgbClr>
                  </a:outerShdw>
                </a:effectLst>
                <a:latin typeface="Lucida Sans" panose="020B0602030504020204" pitchFamily="34" charset="0"/>
                <a:ea typeface="Times New Roman" panose="02020603050405020304" pitchFamily="18" charset="0"/>
                <a:cs typeface="Times New Roman" panose="02020603050405020304" pitchFamily="18" charset="0"/>
              </a:rPr>
              <a:t>Conceptos básicos de probabilidad</a:t>
            </a:r>
            <a:endParaRPr lang="es-ES" sz="2000" b="1" dirty="0">
              <a:solidFill>
                <a:schemeClr val="accent5">
                  <a:lumMod val="75000"/>
                </a:schemeClr>
              </a:solidFill>
              <a:effectLst>
                <a:outerShdw blurRad="38100" dist="38100" dir="2700000" algn="tl">
                  <a:srgbClr val="000000">
                    <a:alpha val="43137"/>
                  </a:srgbClr>
                </a:outerShdw>
              </a:effectLst>
              <a:latin typeface="Lucida Sans" panose="020B0602030504020204" pitchFamily="34" charset="0"/>
            </a:endParaRPr>
          </a:p>
        </p:txBody>
      </p:sp>
      <p:sp>
        <p:nvSpPr>
          <p:cNvPr id="10" name="Rectángulo 9"/>
          <p:cNvSpPr/>
          <p:nvPr/>
        </p:nvSpPr>
        <p:spPr>
          <a:xfrm>
            <a:off x="1330741" y="4143402"/>
            <a:ext cx="9071212" cy="1754326"/>
          </a:xfrm>
          <a:prstGeom prst="rect">
            <a:avLst/>
          </a:prstGeom>
        </p:spPr>
        <p:txBody>
          <a:bodyPr wrap="square">
            <a:spAutoFit/>
          </a:bodyPr>
          <a:lstStyle/>
          <a:p>
            <a:pPr algn="just">
              <a:lnSpc>
                <a:spcPct val="150000"/>
              </a:lnSpc>
            </a:pPr>
            <a:r>
              <a:rPr lang="es-ES" b="1" dirty="0"/>
              <a:t>Técnicas de conteo</a:t>
            </a:r>
            <a:r>
              <a:rPr lang="es-ES" dirty="0"/>
              <a:t>. Para determinar el espacio muestral es necesario desarrollar algunas técnicas de enumeración: </a:t>
            </a:r>
          </a:p>
          <a:p>
            <a:pPr marL="285750" indent="-285750" algn="just">
              <a:lnSpc>
                <a:spcPct val="150000"/>
              </a:lnSpc>
              <a:buFont typeface="Arial" panose="020B0604020202020204" pitchFamily="34" charset="0"/>
              <a:buChar char="•"/>
            </a:pPr>
            <a:r>
              <a:rPr lang="es-ES" dirty="0"/>
              <a:t>Factorial de un número.</a:t>
            </a:r>
          </a:p>
          <a:p>
            <a:pPr marL="285750" indent="-285750" algn="just">
              <a:lnSpc>
                <a:spcPct val="150000"/>
              </a:lnSpc>
              <a:buFont typeface="Arial" panose="020B0604020202020204" pitchFamily="34" charset="0"/>
              <a:buChar char="•"/>
            </a:pPr>
            <a:r>
              <a:rPr lang="es-ES" dirty="0"/>
              <a:t>Análisis combinatorio</a:t>
            </a:r>
          </a:p>
        </p:txBody>
      </p:sp>
    </p:spTree>
    <p:extLst>
      <p:ext uri="{BB962C8B-B14F-4D97-AF65-F5344CB8AC3E}">
        <p14:creationId xmlns:p14="http://schemas.microsoft.com/office/powerpoint/2010/main" val="145761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stretch>
            <a:fillRect/>
          </a:stretch>
        </p:blipFill>
        <p:spPr>
          <a:xfrm>
            <a:off x="7385038" y="3094742"/>
            <a:ext cx="3380857" cy="2538414"/>
          </a:xfrm>
          <a:prstGeom prst="rect">
            <a:avLst/>
          </a:prstGeom>
        </p:spPr>
      </p:pic>
      <p:sp>
        <p:nvSpPr>
          <p:cNvPr id="2" name="CuadroTexto 1"/>
          <p:cNvSpPr txBox="1"/>
          <p:nvPr/>
        </p:nvSpPr>
        <p:spPr>
          <a:xfrm>
            <a:off x="1230489" y="1061156"/>
            <a:ext cx="8015111" cy="369332"/>
          </a:xfrm>
          <a:prstGeom prst="rect">
            <a:avLst/>
          </a:prstGeom>
          <a:noFill/>
        </p:spPr>
        <p:txBody>
          <a:bodyPr wrap="square" rtlCol="0">
            <a:spAutoFit/>
          </a:bodyPr>
          <a:lstStyle/>
          <a:p>
            <a:r>
              <a:rPr lang="es-ES" b="1" dirty="0"/>
              <a:t>Ejemplo 1</a:t>
            </a:r>
            <a:r>
              <a:rPr lang="es-ES" dirty="0"/>
              <a:t>. Una población tiene una media de 80 y una desviación estándar de 14.0</a:t>
            </a:r>
          </a:p>
        </p:txBody>
      </p:sp>
      <p:sp>
        <p:nvSpPr>
          <p:cNvPr id="3" name="CuadroTexto 2"/>
          <p:cNvSpPr txBox="1"/>
          <p:nvPr/>
        </p:nvSpPr>
        <p:spPr>
          <a:xfrm>
            <a:off x="1264355" y="1919110"/>
            <a:ext cx="5678311" cy="369332"/>
          </a:xfrm>
          <a:prstGeom prst="rect">
            <a:avLst/>
          </a:prstGeom>
          <a:noFill/>
        </p:spPr>
        <p:txBody>
          <a:bodyPr wrap="square" rtlCol="0">
            <a:spAutoFit/>
          </a:bodyPr>
          <a:lstStyle/>
          <a:p>
            <a:r>
              <a:rPr lang="es-ES" dirty="0"/>
              <a:t>Calcular la probabilidad de un valor entre 75.0 y 90.0</a:t>
            </a:r>
          </a:p>
        </p:txBody>
      </p:sp>
      <mc:AlternateContent xmlns:mc="http://schemas.openxmlformats.org/markup-compatibility/2006" xmlns:a14="http://schemas.microsoft.com/office/drawing/2010/main">
        <mc:Choice Requires="a14">
          <p:sp>
            <p:nvSpPr>
              <p:cNvPr id="4" name="CuadroTexto 3"/>
              <p:cNvSpPr txBox="1"/>
              <p:nvPr/>
            </p:nvSpPr>
            <p:spPr>
              <a:xfrm>
                <a:off x="1349022" y="2714978"/>
                <a:ext cx="564680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75.0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≤90.0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75.0−80</m:t>
                              </m:r>
                            </m:num>
                            <m:den>
                              <m:r>
                                <a:rPr lang="es-ES" b="0" i="1" smtClean="0">
                                  <a:latin typeface="Cambria Math" panose="02040503050406030204" pitchFamily="18" charset="0"/>
                                  <a:ea typeface="Cambria Math" panose="02040503050406030204" pitchFamily="18" charset="0"/>
                                </a:rPr>
                                <m:t>14</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90.0−80</m:t>
                              </m:r>
                            </m:num>
                            <m:den>
                              <m:r>
                                <a:rPr lang="es-ES" b="0" i="1" smtClean="0">
                                  <a:latin typeface="Cambria Math" panose="02040503050406030204" pitchFamily="18" charset="0"/>
                                  <a:ea typeface="Cambria Math" panose="02040503050406030204" pitchFamily="18" charset="0"/>
                                </a:rPr>
                                <m:t>14.0</m:t>
                              </m:r>
                            </m:den>
                          </m:f>
                        </m:e>
                      </m:d>
                      <m:r>
                        <a:rPr lang="es-ES" b="0" i="1" smtClean="0">
                          <a:latin typeface="Cambria Math" panose="02040503050406030204" pitchFamily="18" charset="0"/>
                          <a:ea typeface="Cambria Math" panose="02040503050406030204" pitchFamily="18" charset="0"/>
                        </a:rPr>
                        <m:t> </m:t>
                      </m:r>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349022" y="2714978"/>
                <a:ext cx="5646802" cy="622350"/>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471333" y="3764843"/>
                <a:ext cx="24134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−0.36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≤0.71</m:t>
                          </m:r>
                        </m:e>
                      </m:d>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471333" y="3764843"/>
                <a:ext cx="2413418" cy="276999"/>
              </a:xfrm>
              <a:prstGeom prst="rect">
                <a:avLst/>
              </a:prstGeom>
              <a:blipFill rotWithShape="0">
                <a:blip r:embed="rId4"/>
                <a:stretch>
                  <a:fillRect l="-505" b="-1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471333" y="4464755"/>
                <a:ext cx="22887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0.71</m:t>
                          </m:r>
                        </m:e>
                      </m:d>
                      <m:r>
                        <a:rPr lang="es-ES" b="0" i="1" smtClean="0">
                          <a:latin typeface="Cambria Math" panose="02040503050406030204" pitchFamily="18" charset="0"/>
                        </a:rPr>
                        <m:t>−</m:t>
                      </m:r>
                      <m:r>
                        <a:rPr lang="es-ES" b="0" i="1" smtClean="0">
                          <a:latin typeface="Cambria Math" panose="02040503050406030204" pitchFamily="18" charset="0"/>
                        </a:rPr>
                        <m:t>𝐹</m:t>
                      </m:r>
                      <m:r>
                        <a:rPr lang="es-ES" b="0" i="1" smtClean="0">
                          <a:latin typeface="Cambria Math" panose="02040503050406030204" pitchFamily="18" charset="0"/>
                        </a:rPr>
                        <m:t>(−0.36)</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471333" y="4464755"/>
                <a:ext cx="2288768" cy="276999"/>
              </a:xfrm>
              <a:prstGeom prst="rect">
                <a:avLst/>
              </a:prstGeom>
              <a:blipFill rotWithShape="0">
                <a:blip r:embed="rId5"/>
                <a:stretch>
                  <a:fillRect l="-532" t="-2174" r="-3191" b="-3260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460044" y="5085644"/>
                <a:ext cx="2200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=0.76115−0.35942</m:t>
                      </m:r>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460044" y="5085644"/>
                <a:ext cx="2200924" cy="276999"/>
              </a:xfrm>
              <a:prstGeom prst="rect">
                <a:avLst/>
              </a:prstGeom>
              <a:blipFill rotWithShape="0">
                <a:blip r:embed="rId6"/>
                <a:stretch>
                  <a:fillRect l="-831" r="-2493"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3482623" y="5717823"/>
                <a:ext cx="11076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=0.40173</m:t>
                      </m:r>
                    </m:oMath>
                  </m:oMathPara>
                </a14:m>
                <a:endParaRPr lang="es-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482623" y="5717823"/>
                <a:ext cx="1107676" cy="276999"/>
              </a:xfrm>
              <a:prstGeom prst="rect">
                <a:avLst/>
              </a:prstGeom>
              <a:blipFill rotWithShape="0">
                <a:blip r:embed="rId7"/>
                <a:stretch>
                  <a:fillRect l="-1648" r="-4945" b="-6667"/>
                </a:stretch>
              </a:blipFill>
            </p:spPr>
            <p:txBody>
              <a:bodyPr/>
              <a:lstStyle/>
              <a:p>
                <a:r>
                  <a:rPr lang="es-ES">
                    <a:noFill/>
                  </a:rPr>
                  <a:t> </a:t>
                </a:r>
              </a:p>
            </p:txBody>
          </p:sp>
        </mc:Fallback>
      </mc:AlternateContent>
    </p:spTree>
    <p:extLst>
      <p:ext uri="{BB962C8B-B14F-4D97-AF65-F5344CB8AC3E}">
        <p14:creationId xmlns:p14="http://schemas.microsoft.com/office/powerpoint/2010/main" val="4073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8622" y="258002"/>
            <a:ext cx="10272889" cy="1338828"/>
          </a:xfrm>
          <a:prstGeom prst="rect">
            <a:avLst/>
          </a:prstGeom>
        </p:spPr>
        <p:txBody>
          <a:bodyPr wrap="square">
            <a:spAutoFit/>
          </a:bodyPr>
          <a:lstStyle/>
          <a:p>
            <a:pPr algn="just">
              <a:lnSpc>
                <a:spcPct val="150000"/>
              </a:lnSpc>
            </a:pPr>
            <a:r>
              <a:rPr lang="es-ES" b="1" dirty="0"/>
              <a:t>Ejemplo 2</a:t>
            </a:r>
            <a:r>
              <a:rPr lang="es-ES" dirty="0"/>
              <a:t>. El promedio de los pesos de 500 estudiantes de un colegio universitario es 55 kg y la desviación típica 6 kg. Suponiendo que los pesos se distribuyen normalmente, calcular la </a:t>
            </a:r>
            <a:r>
              <a:rPr lang="es-ES"/>
              <a:t>probabilidad que un estudiante </a:t>
            </a:r>
            <a:r>
              <a:rPr lang="es-ES" dirty="0"/>
              <a:t>seleccionado al azar tengo un peso de:</a:t>
            </a:r>
          </a:p>
        </p:txBody>
      </p:sp>
      <p:sp>
        <p:nvSpPr>
          <p:cNvPr id="4" name="Rectángulo 3"/>
          <p:cNvSpPr/>
          <p:nvPr/>
        </p:nvSpPr>
        <p:spPr>
          <a:xfrm>
            <a:off x="1025794" y="1912244"/>
            <a:ext cx="1659429" cy="369332"/>
          </a:xfrm>
          <a:prstGeom prst="rect">
            <a:avLst/>
          </a:prstGeom>
        </p:spPr>
        <p:txBody>
          <a:bodyPr wrap="none">
            <a:spAutoFit/>
          </a:bodyPr>
          <a:lstStyle/>
          <a:p>
            <a:r>
              <a:rPr lang="es-ES" dirty="0"/>
              <a:t>a) Más de 60 kg</a:t>
            </a:r>
          </a:p>
        </p:txBody>
      </p:sp>
      <p:sp>
        <p:nvSpPr>
          <p:cNvPr id="5" name="Rectángulo 4"/>
          <p:cNvSpPr/>
          <p:nvPr/>
        </p:nvSpPr>
        <p:spPr>
          <a:xfrm>
            <a:off x="1149916" y="4361934"/>
            <a:ext cx="1919115" cy="369332"/>
          </a:xfrm>
          <a:prstGeom prst="rect">
            <a:avLst/>
          </a:prstGeom>
        </p:spPr>
        <p:txBody>
          <a:bodyPr wrap="none">
            <a:spAutoFit/>
          </a:bodyPr>
          <a:lstStyle/>
          <a:p>
            <a:r>
              <a:rPr lang="es-ES" dirty="0"/>
              <a:t>b) Menos de 45 kg</a:t>
            </a:r>
          </a:p>
        </p:txBody>
      </p:sp>
      <mc:AlternateContent xmlns:mc="http://schemas.openxmlformats.org/markup-compatibility/2006" xmlns:a14="http://schemas.microsoft.com/office/drawing/2010/main">
        <mc:Choice Requires="a14">
          <p:sp>
            <p:nvSpPr>
              <p:cNvPr id="6" name="CuadroTexto 5"/>
              <p:cNvSpPr txBox="1"/>
              <p:nvPr/>
            </p:nvSpPr>
            <p:spPr>
              <a:xfrm>
                <a:off x="3493911" y="1766711"/>
                <a:ext cx="306596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≥60</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60−55</m:t>
                              </m:r>
                            </m:num>
                            <m:den>
                              <m:r>
                                <a:rPr lang="es-ES" b="0" i="1" smtClean="0">
                                  <a:latin typeface="Cambria Math" panose="02040503050406030204" pitchFamily="18" charset="0"/>
                                  <a:ea typeface="Cambria Math" panose="02040503050406030204" pitchFamily="18" charset="0"/>
                                </a:rPr>
                                <m:t>6</m:t>
                              </m:r>
                            </m:den>
                          </m:f>
                        </m:e>
                      </m:d>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493911" y="1766711"/>
                <a:ext cx="3065968" cy="622350"/>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600223" y="2556933"/>
                <a:ext cx="1506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𝑍</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0.83)</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600223" y="2556933"/>
                <a:ext cx="1506887" cy="276999"/>
              </a:xfrm>
              <a:prstGeom prst="rect">
                <a:avLst/>
              </a:prstGeom>
              <a:blipFill rotWithShape="0">
                <a:blip r:embed="rId3"/>
                <a:stretch>
                  <a:fillRect l="-1619" t="-2174" r="-5668" b="-3260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4611511" y="3098799"/>
                <a:ext cx="14686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0.83</m:t>
                          </m:r>
                        </m:e>
                      </m:d>
                    </m:oMath>
                  </m:oMathPara>
                </a14:m>
                <a:endParaRPr lang="es-ES"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4611511" y="3098799"/>
                <a:ext cx="1468607" cy="276999"/>
              </a:xfrm>
              <a:prstGeom prst="rect">
                <a:avLst/>
              </a:prstGeom>
              <a:blipFill rotWithShape="0">
                <a:blip r:embed="rId4"/>
                <a:stretch>
                  <a:fillRect l="-1245"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4558009" y="3549134"/>
                <a:ext cx="2518638" cy="369332"/>
              </a:xfrm>
              <a:prstGeom prst="rect">
                <a:avLst/>
              </a:prstGeom>
            </p:spPr>
            <p:txBody>
              <a:bodyPr wrap="none">
                <a:spAutoFit/>
              </a:bodyPr>
              <a:lstStyle/>
              <a:p>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0.79673</m:t>
                    </m:r>
                  </m:oMath>
                </a14:m>
                <a:r>
                  <a:rPr lang="es-ES" dirty="0"/>
                  <a:t>=0.20327</a:t>
                </a:r>
              </a:p>
            </p:txBody>
          </p:sp>
        </mc:Choice>
        <mc:Fallback xmlns="">
          <p:sp>
            <p:nvSpPr>
              <p:cNvPr id="14" name="Rectángulo 13"/>
              <p:cNvSpPr>
                <a:spLocks noRot="1" noChangeAspect="1" noMove="1" noResize="1" noEditPoints="1" noAdjustHandles="1" noChangeArrowheads="1" noChangeShapeType="1" noTextEdit="1"/>
              </p:cNvSpPr>
              <p:nvPr/>
            </p:nvSpPr>
            <p:spPr>
              <a:xfrm>
                <a:off x="4558009" y="3549134"/>
                <a:ext cx="2518638" cy="369332"/>
              </a:xfrm>
              <a:prstGeom prst="rect">
                <a:avLst/>
              </a:prstGeom>
              <a:blipFill rotWithShape="0">
                <a:blip r:embed="rId5"/>
                <a:stretch>
                  <a:fillRect t="-8197" r="-1211"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3595511" y="4205111"/>
                <a:ext cx="306596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≤45</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45−55</m:t>
                              </m:r>
                            </m:num>
                            <m:den>
                              <m:r>
                                <a:rPr lang="es-ES" b="0" i="1" smtClean="0">
                                  <a:latin typeface="Cambria Math" panose="02040503050406030204" pitchFamily="18" charset="0"/>
                                  <a:ea typeface="Cambria Math" panose="02040503050406030204" pitchFamily="18" charset="0"/>
                                </a:rPr>
                                <m:t>6</m:t>
                              </m:r>
                            </m:den>
                          </m:f>
                        </m:e>
                      </m:d>
                    </m:oMath>
                  </m:oMathPara>
                </a14:m>
                <a:endParaRPr lang="es-ES"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595511" y="4205111"/>
                <a:ext cx="3065968" cy="622350"/>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4701823" y="5017911"/>
                <a:ext cx="16800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≤−1.67)</m:t>
                      </m:r>
                    </m:oMath>
                  </m:oMathPara>
                </a14:m>
                <a:endParaRPr lang="es-ES"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4701823" y="5017911"/>
                <a:ext cx="1680012" cy="276999"/>
              </a:xfrm>
              <a:prstGeom prst="rect">
                <a:avLst/>
              </a:prstGeom>
              <a:blipFill rotWithShape="0">
                <a:blip r:embed="rId7"/>
                <a:stretch>
                  <a:fillRect l="-725" t="-2174" r="-4710" b="-3260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4724400" y="5514621"/>
                <a:ext cx="12377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𝐹</m:t>
                      </m:r>
                      <m:d>
                        <m:dPr>
                          <m:ctrlPr>
                            <a:rPr lang="es-ES" b="0" i="1" smtClean="0">
                              <a:latin typeface="Cambria Math" panose="02040503050406030204" pitchFamily="18" charset="0"/>
                            </a:rPr>
                          </m:ctrlPr>
                        </m:dPr>
                        <m:e>
                          <m:r>
                            <a:rPr lang="es-ES" b="0" i="1" smtClean="0">
                              <a:latin typeface="Cambria Math" panose="02040503050406030204" pitchFamily="18" charset="0"/>
                            </a:rPr>
                            <m:t>−1.67</m:t>
                          </m:r>
                        </m:e>
                      </m:d>
                    </m:oMath>
                  </m:oMathPara>
                </a14:m>
                <a:endParaRPr lang="es-ES"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4724400" y="5514621"/>
                <a:ext cx="1237775" cy="276999"/>
              </a:xfrm>
              <a:prstGeom prst="rect">
                <a:avLst/>
              </a:prstGeom>
              <a:blipFill rotWithShape="0">
                <a:blip r:embed="rId8"/>
                <a:stretch>
                  <a:fillRect l="-1478" b="-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4724400" y="6000044"/>
                <a:ext cx="11076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=0.04746</m:t>
                      </m:r>
                    </m:oMath>
                  </m:oMathPara>
                </a14:m>
                <a:endParaRPr lang="es-ES"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4724400" y="6000044"/>
                <a:ext cx="1107676" cy="276999"/>
              </a:xfrm>
              <a:prstGeom prst="rect">
                <a:avLst/>
              </a:prstGeom>
              <a:blipFill rotWithShape="0">
                <a:blip r:embed="rId9"/>
                <a:stretch>
                  <a:fillRect l="-1648" r="-4396" b="-6522"/>
                </a:stretch>
              </a:blipFill>
            </p:spPr>
            <p:txBody>
              <a:bodyPr/>
              <a:lstStyle/>
              <a:p>
                <a:r>
                  <a:rPr lang="es-ES">
                    <a:noFill/>
                  </a:rPr>
                  <a:t> </a:t>
                </a:r>
              </a:p>
            </p:txBody>
          </p:sp>
        </mc:Fallback>
      </mc:AlternateContent>
    </p:spTree>
    <p:extLst>
      <p:ext uri="{BB962C8B-B14F-4D97-AF65-F5344CB8AC3E}">
        <p14:creationId xmlns:p14="http://schemas.microsoft.com/office/powerpoint/2010/main" val="27589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4"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2BCB85E-1DCC-4DA7-9A42-390CDEFFD15B}"/>
              </a:ext>
            </a:extLst>
          </p:cNvPr>
          <p:cNvPicPr>
            <a:picLocks noChangeAspect="1"/>
          </p:cNvPicPr>
          <p:nvPr/>
        </p:nvPicPr>
        <p:blipFill>
          <a:blip r:embed="rId2"/>
          <a:stretch>
            <a:fillRect/>
          </a:stretch>
        </p:blipFill>
        <p:spPr>
          <a:xfrm>
            <a:off x="466725" y="566649"/>
            <a:ext cx="9970366" cy="1779820"/>
          </a:xfrm>
          <a:prstGeom prst="rect">
            <a:avLst/>
          </a:prstGeom>
        </p:spPr>
      </p:pic>
      <p:pic>
        <p:nvPicPr>
          <p:cNvPr id="4" name="Imagen 3">
            <a:extLst>
              <a:ext uri="{FF2B5EF4-FFF2-40B4-BE49-F238E27FC236}">
                <a16:creationId xmlns:a16="http://schemas.microsoft.com/office/drawing/2014/main" id="{46226118-ADA1-4100-8C06-DD3475390577}"/>
              </a:ext>
            </a:extLst>
          </p:cNvPr>
          <p:cNvPicPr>
            <a:picLocks noChangeAspect="1"/>
          </p:cNvPicPr>
          <p:nvPr/>
        </p:nvPicPr>
        <p:blipFill>
          <a:blip r:embed="rId3"/>
          <a:stretch>
            <a:fillRect/>
          </a:stretch>
        </p:blipFill>
        <p:spPr>
          <a:xfrm>
            <a:off x="3558020" y="3023611"/>
            <a:ext cx="4453546" cy="1400608"/>
          </a:xfrm>
          <a:prstGeom prst="rect">
            <a:avLst/>
          </a:prstGeom>
        </p:spPr>
      </p:pic>
    </p:spTree>
    <p:extLst>
      <p:ext uri="{BB962C8B-B14F-4D97-AF65-F5344CB8AC3E}">
        <p14:creationId xmlns:p14="http://schemas.microsoft.com/office/powerpoint/2010/main" val="6199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63897" y="990859"/>
            <a:ext cx="8903118" cy="2116990"/>
          </a:xfrm>
          <a:prstGeom prst="rect">
            <a:avLst/>
          </a:prstGeom>
        </p:spPr>
      </p:pic>
      <mc:AlternateContent xmlns:mc="http://schemas.openxmlformats.org/markup-compatibility/2006" xmlns:a14="http://schemas.microsoft.com/office/drawing/2010/main">
        <mc:Choice Requires="a14">
          <p:sp>
            <p:nvSpPr>
              <p:cNvPr id="4" name="CuadroTexto 3"/>
              <p:cNvSpPr txBox="1"/>
              <p:nvPr/>
            </p:nvSpPr>
            <p:spPr>
              <a:xfrm>
                <a:off x="2668114" y="3270957"/>
                <a:ext cx="452707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30</m:t>
                          </m:r>
                          <m:r>
                            <a:rPr lang="es-ES" b="0" i="1" smtClean="0">
                              <a:latin typeface="Cambria Math" panose="02040503050406030204" pitchFamily="18" charset="0"/>
                              <a:ea typeface="Cambria Math" panose="02040503050406030204" pitchFamily="18" charset="0"/>
                            </a:rPr>
                            <m:t>&lt;</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&lt;50</m:t>
                          </m:r>
                        </m:e>
                      </m:d>
                      <m:r>
                        <a:rPr lang="es-ES" b="0" i="1" smtClean="0">
                          <a:latin typeface="Cambria Math" panose="02040503050406030204" pitchFamily="18" charset="0"/>
                          <a:ea typeface="Cambria Math" panose="02040503050406030204" pitchFamily="18" charset="0"/>
                        </a:rPr>
                        <m:t>=</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30−35</m:t>
                              </m:r>
                            </m:num>
                            <m:den>
                              <m:r>
                                <a:rPr lang="es-ES" b="0" i="1" smtClean="0">
                                  <a:latin typeface="Cambria Math" panose="02040503050406030204" pitchFamily="18" charset="0"/>
                                  <a:ea typeface="Cambria Math" panose="02040503050406030204" pitchFamily="18" charset="0"/>
                                </a:rPr>
                                <m:t>10</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50−35</m:t>
                              </m:r>
                            </m:num>
                            <m:den>
                              <m:r>
                                <a:rPr lang="es-ES" b="0" i="1" smtClean="0">
                                  <a:latin typeface="Cambria Math" panose="02040503050406030204" pitchFamily="18" charset="0"/>
                                  <a:ea typeface="Cambria Math" panose="02040503050406030204" pitchFamily="18" charset="0"/>
                                </a:rPr>
                                <m:t>10</m:t>
                              </m:r>
                            </m:den>
                          </m:f>
                        </m:e>
                      </m:d>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668114" y="3270957"/>
                <a:ext cx="4527073" cy="622350"/>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447302" y="4179562"/>
                <a:ext cx="24134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rPr>
                        <m:t>𝑃</m:t>
                      </m:r>
                      <m:d>
                        <m:dPr>
                          <m:ctrlPr>
                            <a:rPr lang="es-ES" b="0" i="1" smtClean="0">
                              <a:latin typeface="Cambria Math" panose="02040503050406030204" pitchFamily="18" charset="0"/>
                            </a:rPr>
                          </m:ctrlPr>
                        </m:dPr>
                        <m:e>
                          <m:r>
                            <a:rPr lang="es-ES" b="0" i="1" smtClean="0">
                              <a:latin typeface="Cambria Math" panose="02040503050406030204" pitchFamily="18" charset="0"/>
                            </a:rPr>
                            <m:t>−0,50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≤1,50</m:t>
                          </m:r>
                        </m:e>
                      </m:d>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447302" y="4179562"/>
                <a:ext cx="2413417" cy="276999"/>
              </a:xfrm>
              <a:prstGeom prst="rect">
                <a:avLst/>
              </a:prstGeom>
              <a:blipFill rotWithShape="0">
                <a:blip r:embed="rId4"/>
                <a:stretch>
                  <a:fillRect l="-759" b="-1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392044" y="5294488"/>
                <a:ext cx="1922001"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m:t>
                    </m:r>
                  </m:oMath>
                </a14:m>
                <a:r>
                  <a:rPr lang="es-ES" dirty="0"/>
                  <a:t> 0,93319 - 0,30854</a:t>
                </a:r>
              </a:p>
            </p:txBody>
          </p:sp>
        </mc:Choice>
        <mc:Fallback xmlns="">
          <p:sp>
            <p:nvSpPr>
              <p:cNvPr id="8" name="CuadroTexto 7"/>
              <p:cNvSpPr txBox="1">
                <a:spLocks noRot="1" noChangeAspect="1" noMove="1" noResize="1" noEditPoints="1" noAdjustHandles="1" noChangeArrowheads="1" noChangeShapeType="1" noTextEdit="1"/>
              </p:cNvSpPr>
              <p:nvPr/>
            </p:nvSpPr>
            <p:spPr>
              <a:xfrm>
                <a:off x="4392044" y="5294488"/>
                <a:ext cx="1922001" cy="276999"/>
              </a:xfrm>
              <a:prstGeom prst="rect">
                <a:avLst/>
              </a:prstGeom>
              <a:blipFill rotWithShape="0">
                <a:blip r:embed="rId5"/>
                <a:stretch>
                  <a:fillRect l="-2532" t="-28889" r="-6329" b="-5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4413137" y="5777238"/>
                <a:ext cx="998671" cy="276999"/>
              </a:xfrm>
              <a:prstGeom prst="rect">
                <a:avLst/>
              </a:prstGeom>
              <a:noFill/>
            </p:spPr>
            <p:txBody>
              <a:bodyPr wrap="none" lIns="0" tIns="0" rIns="0" bIns="0" rtlCol="0">
                <a:spAutoFit/>
              </a:bodyPr>
              <a:lstStyle/>
              <a:p>
                <a14:m>
                  <m:oMath xmlns:m="http://schemas.openxmlformats.org/officeDocument/2006/math">
                    <m:r>
                      <a:rPr lang="es-ES" b="0" i="1" smtClean="0">
                        <a:latin typeface="Cambria Math" panose="02040503050406030204" pitchFamily="18" charset="0"/>
                      </a:rPr>
                      <m:t>=0,</m:t>
                    </m:r>
                  </m:oMath>
                </a14:m>
                <a:r>
                  <a:rPr lang="es-ES" dirty="0"/>
                  <a:t>62465</a:t>
                </a:r>
              </a:p>
            </p:txBody>
          </p:sp>
        </mc:Choice>
        <mc:Fallback xmlns="">
          <p:sp>
            <p:nvSpPr>
              <p:cNvPr id="9" name="CuadroTexto 8"/>
              <p:cNvSpPr txBox="1">
                <a:spLocks noRot="1" noChangeAspect="1" noMove="1" noResize="1" noEditPoints="1" noAdjustHandles="1" noChangeArrowheads="1" noChangeShapeType="1" noTextEdit="1"/>
              </p:cNvSpPr>
              <p:nvPr/>
            </p:nvSpPr>
            <p:spPr>
              <a:xfrm>
                <a:off x="4413137" y="5777238"/>
                <a:ext cx="998671" cy="276999"/>
              </a:xfrm>
              <a:prstGeom prst="rect">
                <a:avLst/>
              </a:prstGeom>
              <a:blipFill rotWithShape="0">
                <a:blip r:embed="rId6"/>
                <a:stretch>
                  <a:fillRect l="-5488" t="-28889" r="-12805" b="-51111"/>
                </a:stretch>
              </a:blipFill>
            </p:spPr>
            <p:txBody>
              <a:bodyPr/>
              <a:lstStyle/>
              <a:p>
                <a:r>
                  <a:rPr lang="es-ES">
                    <a:noFill/>
                  </a:rPr>
                  <a:t> </a:t>
                </a:r>
              </a:p>
            </p:txBody>
          </p:sp>
        </mc:Fallback>
      </mc:AlternateContent>
      <p:sp>
        <p:nvSpPr>
          <p:cNvPr id="10" name="Rectángulo 9"/>
          <p:cNvSpPr/>
          <p:nvPr/>
        </p:nvSpPr>
        <p:spPr>
          <a:xfrm>
            <a:off x="1196188" y="647889"/>
            <a:ext cx="1242648" cy="369332"/>
          </a:xfrm>
          <a:prstGeom prst="rect">
            <a:avLst/>
          </a:prstGeom>
        </p:spPr>
        <p:txBody>
          <a:bodyPr wrap="none">
            <a:spAutoFit/>
          </a:bodyPr>
          <a:lstStyle/>
          <a:p>
            <a:r>
              <a:rPr lang="es-ES" b="1" dirty="0"/>
              <a:t>Ejemplo 5</a:t>
            </a:r>
            <a:r>
              <a:rPr lang="es-ES" dirty="0"/>
              <a:t>. </a:t>
            </a:r>
          </a:p>
        </p:txBody>
      </p:sp>
      <mc:AlternateContent xmlns:mc="http://schemas.openxmlformats.org/markup-compatibility/2006" xmlns:a14="http://schemas.microsoft.com/office/drawing/2010/main">
        <mc:Choice Requires="a14">
          <p:sp>
            <p:nvSpPr>
              <p:cNvPr id="11" name="Rectángulo 10"/>
              <p:cNvSpPr/>
              <p:nvPr/>
            </p:nvSpPr>
            <p:spPr>
              <a:xfrm>
                <a:off x="4294839" y="4745757"/>
                <a:ext cx="24734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𝐹</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1,50</m:t>
                          </m:r>
                        </m:e>
                      </m:d>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𝐹</m:t>
                      </m:r>
                      <m:r>
                        <a:rPr lang="es-ES" i="1">
                          <a:latin typeface="Cambria Math" panose="02040503050406030204" pitchFamily="18" charset="0"/>
                          <a:ea typeface="Cambria Math" panose="02040503050406030204" pitchFamily="18" charset="0"/>
                        </a:rPr>
                        <m:t>(−0,50)</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4294839" y="4745757"/>
                <a:ext cx="2473433" cy="369332"/>
              </a:xfrm>
              <a:prstGeom prst="rect">
                <a:avLst/>
              </a:prstGeom>
              <a:blipFill rotWithShape="0">
                <a:blip r:embed="rId7"/>
                <a:stretch>
                  <a:fillRect b="-13333"/>
                </a:stretch>
              </a:blipFill>
            </p:spPr>
            <p:txBody>
              <a:bodyPr/>
              <a:lstStyle/>
              <a:p>
                <a:r>
                  <a:rPr lang="es-ES">
                    <a:noFill/>
                  </a:rPr>
                  <a:t> </a:t>
                </a:r>
              </a:p>
            </p:txBody>
          </p:sp>
        </mc:Fallback>
      </mc:AlternateContent>
    </p:spTree>
    <p:extLst>
      <p:ext uri="{BB962C8B-B14F-4D97-AF65-F5344CB8AC3E}">
        <p14:creationId xmlns:p14="http://schemas.microsoft.com/office/powerpoint/2010/main" val="423969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4F7CE5A-E60E-441A-B4A0-4BACF22BFA39}"/>
              </a:ext>
            </a:extLst>
          </p:cNvPr>
          <p:cNvPicPr>
            <a:picLocks noChangeAspect="1"/>
          </p:cNvPicPr>
          <p:nvPr/>
        </p:nvPicPr>
        <p:blipFill>
          <a:blip r:embed="rId2"/>
          <a:stretch>
            <a:fillRect/>
          </a:stretch>
        </p:blipFill>
        <p:spPr>
          <a:xfrm>
            <a:off x="1883473" y="762895"/>
            <a:ext cx="7982903" cy="5332209"/>
          </a:xfrm>
          <a:prstGeom prst="rect">
            <a:avLst/>
          </a:prstGeom>
        </p:spPr>
      </p:pic>
    </p:spTree>
    <p:extLst>
      <p:ext uri="{BB962C8B-B14F-4D97-AF65-F5344CB8AC3E}">
        <p14:creationId xmlns:p14="http://schemas.microsoft.com/office/powerpoint/2010/main" val="153144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184385" y="596669"/>
            <a:ext cx="9133322" cy="880369"/>
          </a:xfrm>
          <a:prstGeom prst="rect">
            <a:avLst/>
          </a:prstGeom>
        </p:spPr>
        <p:txBody>
          <a:bodyPr wrap="square">
            <a:spAutoFit/>
          </a:bodyPr>
          <a:lstStyle/>
          <a:p>
            <a:pPr>
              <a:lnSpc>
                <a:spcPct val="150000"/>
              </a:lnSpc>
            </a:pPr>
            <a:r>
              <a:rPr lang="es-ES" b="1" dirty="0"/>
              <a:t>Factorial de un número</a:t>
            </a:r>
            <a:r>
              <a:rPr lang="es-ES" dirty="0"/>
              <a:t>. El </a:t>
            </a:r>
            <a:r>
              <a:rPr lang="es-ES" b="1" dirty="0"/>
              <a:t>factorial</a:t>
            </a:r>
            <a:r>
              <a:rPr lang="es-ES" dirty="0"/>
              <a:t> de un entero positivo </a:t>
            </a:r>
            <a:r>
              <a:rPr lang="es-ES" b="1" dirty="0"/>
              <a:t>n</a:t>
            </a:r>
            <a:r>
              <a:rPr lang="es-ES" dirty="0"/>
              <a:t>, se define en principio como el producto de todos los números enteros positivos desde </a:t>
            </a:r>
            <a:r>
              <a:rPr lang="es-ES" b="1" dirty="0"/>
              <a:t>1</a:t>
            </a:r>
            <a:r>
              <a:rPr lang="es-ES" dirty="0"/>
              <a:t> hasta </a:t>
            </a:r>
            <a:r>
              <a:rPr lang="es-ES" b="1" dirty="0"/>
              <a:t>n.</a:t>
            </a:r>
          </a:p>
        </p:txBody>
      </p:sp>
      <p:pic>
        <p:nvPicPr>
          <p:cNvPr id="12" name="Imagen 11"/>
          <p:cNvPicPr>
            <a:picLocks noChangeAspect="1"/>
          </p:cNvPicPr>
          <p:nvPr/>
        </p:nvPicPr>
        <p:blipFill>
          <a:blip r:embed="rId2"/>
          <a:stretch>
            <a:fillRect/>
          </a:stretch>
        </p:blipFill>
        <p:spPr>
          <a:xfrm>
            <a:off x="3659303" y="2968102"/>
            <a:ext cx="3355645" cy="378863"/>
          </a:xfrm>
          <a:prstGeom prst="rect">
            <a:avLst/>
          </a:prstGeom>
        </p:spPr>
      </p:pic>
      <p:pic>
        <p:nvPicPr>
          <p:cNvPr id="16" name="Imagen 15"/>
          <p:cNvPicPr>
            <a:picLocks noChangeAspect="1"/>
          </p:cNvPicPr>
          <p:nvPr/>
        </p:nvPicPr>
        <p:blipFill>
          <a:blip r:embed="rId3"/>
          <a:stretch>
            <a:fillRect/>
          </a:stretch>
        </p:blipFill>
        <p:spPr>
          <a:xfrm>
            <a:off x="1818990" y="2654772"/>
            <a:ext cx="1374586" cy="3249021"/>
          </a:xfrm>
          <a:prstGeom prst="rect">
            <a:avLst/>
          </a:prstGeom>
        </p:spPr>
      </p:pic>
      <p:pic>
        <p:nvPicPr>
          <p:cNvPr id="17" name="Imagen 16"/>
          <p:cNvPicPr>
            <a:picLocks noChangeAspect="1"/>
          </p:cNvPicPr>
          <p:nvPr/>
        </p:nvPicPr>
        <p:blipFill>
          <a:blip r:embed="rId4"/>
          <a:stretch>
            <a:fillRect/>
          </a:stretch>
        </p:blipFill>
        <p:spPr>
          <a:xfrm>
            <a:off x="4463640" y="1621381"/>
            <a:ext cx="1664205" cy="1195067"/>
          </a:xfrm>
          <a:prstGeom prst="rect">
            <a:avLst/>
          </a:prstGeom>
        </p:spPr>
      </p:pic>
      <p:sp>
        <p:nvSpPr>
          <p:cNvPr id="18" name="CuadroTexto 17"/>
          <p:cNvSpPr txBox="1"/>
          <p:nvPr/>
        </p:nvSpPr>
        <p:spPr>
          <a:xfrm>
            <a:off x="3507475" y="3480178"/>
            <a:ext cx="6933062" cy="1295868"/>
          </a:xfrm>
          <a:prstGeom prst="rect">
            <a:avLst/>
          </a:prstGeom>
          <a:noFill/>
        </p:spPr>
        <p:txBody>
          <a:bodyPr wrap="square" rtlCol="0">
            <a:spAutoFit/>
          </a:bodyPr>
          <a:lstStyle/>
          <a:p>
            <a:pPr>
              <a:lnSpc>
                <a:spcPct val="150000"/>
              </a:lnSpc>
            </a:pPr>
            <a:r>
              <a:rPr lang="es-ES" b="1" dirty="0"/>
              <a:t>¿De cuántas maneras se pueden acomodar 3 mujeres y 3 hombres de tal forma que dos personas de mismo sexo no estén una a lado de la otra?</a:t>
            </a:r>
          </a:p>
        </p:txBody>
      </p:sp>
      <p:sp>
        <p:nvSpPr>
          <p:cNvPr id="19" name="CuadroTexto 18"/>
          <p:cNvSpPr txBox="1"/>
          <p:nvPr/>
        </p:nvSpPr>
        <p:spPr>
          <a:xfrm>
            <a:off x="5028773" y="5622878"/>
            <a:ext cx="3427070" cy="369332"/>
          </a:xfrm>
          <a:prstGeom prst="rect">
            <a:avLst/>
          </a:prstGeom>
          <a:noFill/>
        </p:spPr>
        <p:txBody>
          <a:bodyPr wrap="square" rtlCol="0">
            <a:spAutoFit/>
          </a:bodyPr>
          <a:lstStyle/>
          <a:p>
            <a:r>
              <a:rPr lang="es-ES" b="1" dirty="0"/>
              <a:t>2[(3x2x1) (3x2x1)]= 2x36=72</a:t>
            </a:r>
          </a:p>
        </p:txBody>
      </p:sp>
      <p:pic>
        <p:nvPicPr>
          <p:cNvPr id="20" name="Imagen 19"/>
          <p:cNvPicPr>
            <a:picLocks noChangeAspect="1"/>
          </p:cNvPicPr>
          <p:nvPr/>
        </p:nvPicPr>
        <p:blipFill>
          <a:blip r:embed="rId5"/>
          <a:stretch>
            <a:fillRect/>
          </a:stretch>
        </p:blipFill>
        <p:spPr>
          <a:xfrm>
            <a:off x="5150679" y="4878434"/>
            <a:ext cx="2600325" cy="485775"/>
          </a:xfrm>
          <a:prstGeom prst="rect">
            <a:avLst/>
          </a:prstGeom>
        </p:spPr>
      </p:pic>
    </p:spTree>
    <p:extLst>
      <p:ext uri="{BB962C8B-B14F-4D97-AF65-F5344CB8AC3E}">
        <p14:creationId xmlns:p14="http://schemas.microsoft.com/office/powerpoint/2010/main" val="8214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BB185B-4F25-4E35-9D3B-704DDC43F1B3}"/>
              </a:ext>
            </a:extLst>
          </p:cNvPr>
          <p:cNvPicPr>
            <a:picLocks noChangeAspect="1"/>
          </p:cNvPicPr>
          <p:nvPr/>
        </p:nvPicPr>
        <p:blipFill>
          <a:blip r:embed="rId2"/>
          <a:stretch>
            <a:fillRect/>
          </a:stretch>
        </p:blipFill>
        <p:spPr>
          <a:xfrm>
            <a:off x="580610" y="692633"/>
            <a:ext cx="9547363" cy="1594701"/>
          </a:xfrm>
          <a:prstGeom prst="rect">
            <a:avLst/>
          </a:prstGeom>
        </p:spPr>
      </p:pic>
      <p:pic>
        <p:nvPicPr>
          <p:cNvPr id="4" name="Picture 3">
            <a:extLst>
              <a:ext uri="{FF2B5EF4-FFF2-40B4-BE49-F238E27FC236}">
                <a16:creationId xmlns:a16="http://schemas.microsoft.com/office/drawing/2014/main" id="{0050AF6C-5FE9-4BF8-B526-9EF0B20FD129}"/>
              </a:ext>
            </a:extLst>
          </p:cNvPr>
          <p:cNvPicPr>
            <a:picLocks noChangeAspect="1"/>
          </p:cNvPicPr>
          <p:nvPr/>
        </p:nvPicPr>
        <p:blipFill>
          <a:blip r:embed="rId3"/>
          <a:stretch>
            <a:fillRect/>
          </a:stretch>
        </p:blipFill>
        <p:spPr>
          <a:xfrm>
            <a:off x="580610" y="2898279"/>
            <a:ext cx="9281077" cy="1628798"/>
          </a:xfrm>
          <a:prstGeom prst="rect">
            <a:avLst/>
          </a:prstGeom>
        </p:spPr>
      </p:pic>
      <p:pic>
        <p:nvPicPr>
          <p:cNvPr id="5" name="Imagen 4">
            <a:extLst>
              <a:ext uri="{FF2B5EF4-FFF2-40B4-BE49-F238E27FC236}">
                <a16:creationId xmlns:a16="http://schemas.microsoft.com/office/drawing/2014/main" id="{41244B74-34CB-4E80-8079-F9F73CCB8A56}"/>
              </a:ext>
            </a:extLst>
          </p:cNvPr>
          <p:cNvPicPr>
            <a:picLocks noChangeAspect="1"/>
          </p:cNvPicPr>
          <p:nvPr/>
        </p:nvPicPr>
        <p:blipFill>
          <a:blip r:embed="rId4"/>
          <a:stretch>
            <a:fillRect/>
          </a:stretch>
        </p:blipFill>
        <p:spPr>
          <a:xfrm>
            <a:off x="1149290" y="4810219"/>
            <a:ext cx="3785019" cy="1538964"/>
          </a:xfrm>
          <a:prstGeom prst="rect">
            <a:avLst/>
          </a:prstGeom>
        </p:spPr>
      </p:pic>
    </p:spTree>
    <p:extLst>
      <p:ext uri="{BB962C8B-B14F-4D97-AF65-F5344CB8AC3E}">
        <p14:creationId xmlns:p14="http://schemas.microsoft.com/office/powerpoint/2010/main" val="24165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0681" y="1239754"/>
            <a:ext cx="7667853" cy="923330"/>
          </a:xfrm>
          <a:prstGeom prst="rect">
            <a:avLst/>
          </a:prstGeom>
          <a:noFill/>
        </p:spPr>
        <p:txBody>
          <a:bodyPr wrap="square" rtlCol="0">
            <a:spAutoFit/>
          </a:bodyPr>
          <a:lstStyle/>
          <a:p>
            <a:pPr>
              <a:lnSpc>
                <a:spcPct val="150000"/>
              </a:lnSpc>
            </a:pPr>
            <a:r>
              <a:rPr lang="es-ES" dirty="0"/>
              <a:t>Las combinaciones son aquellas formas de agrupar los elementos de un conjunto teniendo en cuenta que NO influye el orden en que se colocan.</a:t>
            </a:r>
            <a:endParaRPr lang="es-ES" b="1" dirty="0"/>
          </a:p>
        </p:txBody>
      </p:sp>
      <p:sp>
        <p:nvSpPr>
          <p:cNvPr id="3" name="Rectángulo 2"/>
          <p:cNvSpPr/>
          <p:nvPr/>
        </p:nvSpPr>
        <p:spPr>
          <a:xfrm>
            <a:off x="1469578" y="3756718"/>
            <a:ext cx="10001956" cy="923330"/>
          </a:xfrm>
          <a:prstGeom prst="rect">
            <a:avLst/>
          </a:prstGeom>
        </p:spPr>
        <p:txBody>
          <a:bodyPr wrap="square">
            <a:spAutoFit/>
          </a:bodyPr>
          <a:lstStyle/>
          <a:p>
            <a:pPr>
              <a:lnSpc>
                <a:spcPct val="150000"/>
              </a:lnSpc>
            </a:pPr>
            <a:r>
              <a:rPr lang="es-ES" dirty="0"/>
              <a:t>De entre 8 personas debemos formar un comité de cinco miembros. ¿</a:t>
            </a:r>
            <a:r>
              <a:rPr lang="es-ES" b="1" dirty="0"/>
              <a:t>Cuántas diferentes posibilidades existen para formar el comité</a:t>
            </a:r>
            <a:r>
              <a:rPr lang="es-ES" dirty="0"/>
              <a:t>?</a:t>
            </a:r>
          </a:p>
        </p:txBody>
      </p:sp>
      <p:sp>
        <p:nvSpPr>
          <p:cNvPr id="8" name="Rectángulo 7"/>
          <p:cNvSpPr/>
          <p:nvPr/>
        </p:nvSpPr>
        <p:spPr>
          <a:xfrm>
            <a:off x="1469578" y="624463"/>
            <a:ext cx="3005951" cy="506292"/>
          </a:xfrm>
          <a:prstGeom prst="rect">
            <a:avLst/>
          </a:prstGeom>
        </p:spPr>
        <p:txBody>
          <a:bodyPr wrap="none">
            <a:spAutoFit/>
          </a:bodyPr>
          <a:lstStyle/>
          <a:p>
            <a:pPr>
              <a:lnSpc>
                <a:spcPct val="150000"/>
              </a:lnSpc>
            </a:pPr>
            <a:r>
              <a:rPr lang="es-ES" sz="2000" b="1" dirty="0">
                <a:solidFill>
                  <a:schemeClr val="accent5">
                    <a:lumMod val="75000"/>
                  </a:schemeClr>
                </a:solidFill>
                <a:effectLst>
                  <a:outerShdw blurRad="38100" dist="38100" dir="2700000" algn="tl">
                    <a:srgbClr val="000000">
                      <a:alpha val="43137"/>
                    </a:srgbClr>
                  </a:outerShdw>
                </a:effectLst>
              </a:rPr>
              <a:t>Análisis de Combinaciones</a:t>
            </a:r>
          </a:p>
        </p:txBody>
      </p:sp>
      <p:pic>
        <p:nvPicPr>
          <p:cNvPr id="9" name="Imagen 8"/>
          <p:cNvPicPr>
            <a:picLocks noChangeAspect="1"/>
          </p:cNvPicPr>
          <p:nvPr/>
        </p:nvPicPr>
        <p:blipFill>
          <a:blip r:embed="rId2"/>
          <a:stretch>
            <a:fillRect/>
          </a:stretch>
        </p:blipFill>
        <p:spPr>
          <a:xfrm>
            <a:off x="8685360" y="856899"/>
            <a:ext cx="2723330" cy="2518477"/>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4645378" y="2681111"/>
                <a:ext cx="2408673" cy="557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r>
                                  <m:rPr>
                                    <m:brk m:alnAt="7"/>
                                  </m:rPr>
                                  <a:rPr lang="es-ES" b="0" i="1" smtClean="0">
                                    <a:latin typeface="Cambria Math" panose="02040503050406030204" pitchFamily="18" charset="0"/>
                                  </a:rPr>
                                  <m:t>𝑛</m:t>
                                </m:r>
                              </m:e>
                            </m:mr>
                            <m:mr>
                              <m:e>
                                <m:r>
                                  <a:rPr lang="es-ES" b="0" i="1" smtClean="0">
                                    <a:latin typeface="Cambria Math" panose="02040503050406030204" pitchFamily="18" charset="0"/>
                                  </a:rPr>
                                  <m:t>𝑟</m:t>
                                </m:r>
                              </m:e>
                            </m:mr>
                          </m:m>
                        </m:e>
                      </m:d>
                      <m:sSub>
                        <m:sSubPr>
                          <m:ctrlPr>
                            <a:rPr lang="es-ES" i="1" smtClean="0">
                              <a:latin typeface="Cambria Math" panose="02040503050406030204" pitchFamily="18" charset="0"/>
                            </a:rPr>
                          </m:ctrlPr>
                        </m:sSubPr>
                        <m:e>
                          <m:r>
                            <a:rPr lang="es-ES" b="0" i="1" smtClean="0">
                              <a:latin typeface="Cambria Math" panose="02040503050406030204" pitchFamily="18" charset="0"/>
                            </a:rPr>
                            <m:t>=</m:t>
                          </m:r>
                        </m:e>
                        <m:sub>
                          <m:r>
                            <a:rPr lang="es-ES" b="0" i="1" smtClean="0">
                              <a:latin typeface="Cambria Math" panose="02040503050406030204" pitchFamily="18" charset="0"/>
                            </a:rPr>
                            <m:t> </m:t>
                          </m:r>
                          <m:r>
                            <a:rPr lang="es-ES" b="0" i="1" smtClean="0">
                              <a:latin typeface="Cambria Math" panose="02040503050406030204" pitchFamily="18" charset="0"/>
                            </a:rPr>
                            <m:t>𝑛</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𝑟</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𝑛</m:t>
                          </m:r>
                          <m:r>
                            <a:rPr lang="es-ES" b="0" i="1" smtClean="0">
                              <a:latin typeface="Cambria Math" panose="02040503050406030204" pitchFamily="18" charset="0"/>
                            </a:rPr>
                            <m:t>!</m:t>
                          </m:r>
                        </m:num>
                        <m:den>
                          <m:r>
                            <a:rPr lang="es-ES" b="0" i="1" smtClean="0">
                              <a:latin typeface="Cambria Math" panose="02040503050406030204" pitchFamily="18" charset="0"/>
                            </a:rPr>
                            <m:t>𝑟</m:t>
                          </m:r>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𝑟</m:t>
                              </m:r>
                            </m:e>
                          </m:d>
                          <m:r>
                            <a:rPr lang="es-ES" b="0" i="1" smtClean="0">
                              <a:latin typeface="Cambria Math" panose="02040503050406030204" pitchFamily="18" charset="0"/>
                            </a:rPr>
                            <m:t>!</m:t>
                          </m:r>
                        </m:den>
                      </m:f>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645378" y="2681111"/>
                <a:ext cx="2408673" cy="557781"/>
              </a:xfrm>
              <a:prstGeom prst="rect">
                <a:avLst/>
              </a:prstGeom>
              <a:blipFill rotWithShape="0">
                <a:blip r:embed="rId3"/>
                <a:stretch>
                  <a:fillRect b="-109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425245" y="4865510"/>
                <a:ext cx="2929007" cy="5596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r>
                                  <m:rPr>
                                    <m:brk m:alnAt="7"/>
                                  </m:rPr>
                                  <a:rPr lang="es-ES" b="0" i="1" smtClean="0">
                                    <a:latin typeface="Cambria Math" panose="02040503050406030204" pitchFamily="18" charset="0"/>
                                  </a:rPr>
                                  <m:t>8</m:t>
                                </m:r>
                              </m:e>
                            </m:mr>
                            <m:mr>
                              <m:e>
                                <m:r>
                                  <a:rPr lang="es-ES" b="0" i="1" smtClean="0">
                                    <a:latin typeface="Cambria Math" panose="02040503050406030204" pitchFamily="18" charset="0"/>
                                  </a:rPr>
                                  <m:t>5</m:t>
                                </m:r>
                              </m:e>
                            </m:mr>
                          </m:m>
                        </m:e>
                      </m:d>
                      <m:sSub>
                        <m:sSubPr>
                          <m:ctrlPr>
                            <a:rPr lang="es-ES" i="1" smtClean="0">
                              <a:latin typeface="Cambria Math" panose="02040503050406030204" pitchFamily="18" charset="0"/>
                            </a:rPr>
                          </m:ctrlPr>
                        </m:sSubPr>
                        <m:e>
                          <m:r>
                            <a:rPr lang="es-ES" b="0" i="1" smtClean="0">
                              <a:latin typeface="Cambria Math" panose="02040503050406030204" pitchFamily="18" charset="0"/>
                            </a:rPr>
                            <m:t>=</m:t>
                          </m:r>
                        </m:e>
                        <m:sub>
                          <m:r>
                            <a:rPr lang="es-ES" b="0" i="1" smtClean="0">
                              <a:latin typeface="Cambria Math" panose="02040503050406030204" pitchFamily="18" charset="0"/>
                            </a:rPr>
                            <m:t>8</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5</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8!</m:t>
                          </m:r>
                        </m:num>
                        <m:den>
                          <m:r>
                            <a:rPr lang="es-ES" b="0" i="1" smtClean="0">
                              <a:latin typeface="Cambria Math" panose="02040503050406030204" pitchFamily="18" charset="0"/>
                            </a:rPr>
                            <m:t>5!</m:t>
                          </m:r>
                          <m:d>
                            <m:dPr>
                              <m:ctrlPr>
                                <a:rPr lang="es-ES" b="0" i="1" smtClean="0">
                                  <a:latin typeface="Cambria Math" panose="02040503050406030204" pitchFamily="18" charset="0"/>
                                </a:rPr>
                              </m:ctrlPr>
                            </m:dPr>
                            <m:e>
                              <m:r>
                                <a:rPr lang="es-ES" b="0" i="1" smtClean="0">
                                  <a:latin typeface="Cambria Math" panose="02040503050406030204" pitchFamily="18" charset="0"/>
                                </a:rPr>
                                <m:t>8−5</m:t>
                              </m:r>
                            </m:e>
                          </m:d>
                          <m:r>
                            <a:rPr lang="es-ES" b="0" i="1" smtClean="0">
                              <a:latin typeface="Cambria Math" panose="02040503050406030204" pitchFamily="18" charset="0"/>
                            </a:rPr>
                            <m:t>!</m:t>
                          </m:r>
                        </m:den>
                      </m:f>
                      <m:r>
                        <a:rPr lang="es-ES" b="0" i="1" smtClean="0">
                          <a:latin typeface="Cambria Math" panose="02040503050406030204" pitchFamily="18" charset="0"/>
                        </a:rPr>
                        <m:t>=56</m:t>
                      </m:r>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425245" y="4865510"/>
                <a:ext cx="2929007" cy="559640"/>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53429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9667" y="503237"/>
            <a:ext cx="8839200" cy="771525"/>
          </a:xfrm>
          <a:prstGeom prst="rect">
            <a:avLst/>
          </a:prstGeom>
        </p:spPr>
      </p:pic>
      <p:pic>
        <p:nvPicPr>
          <p:cNvPr id="3" name="Picture 2"/>
          <p:cNvPicPr>
            <a:picLocks noChangeAspect="1"/>
          </p:cNvPicPr>
          <p:nvPr/>
        </p:nvPicPr>
        <p:blipFill>
          <a:blip r:embed="rId3"/>
          <a:stretch>
            <a:fillRect/>
          </a:stretch>
        </p:blipFill>
        <p:spPr>
          <a:xfrm>
            <a:off x="719667" y="2777066"/>
            <a:ext cx="9077325" cy="2286000"/>
          </a:xfrm>
          <a:prstGeom prst="rect">
            <a:avLst/>
          </a:prstGeom>
        </p:spPr>
      </p:pic>
    </p:spTree>
    <p:extLst>
      <p:ext uri="{BB962C8B-B14F-4D97-AF65-F5344CB8AC3E}">
        <p14:creationId xmlns:p14="http://schemas.microsoft.com/office/powerpoint/2010/main" val="139254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589985-9773-428F-9CFF-336DCF85376E}"/>
              </a:ext>
            </a:extLst>
          </p:cNvPr>
          <p:cNvPicPr>
            <a:picLocks noChangeAspect="1"/>
          </p:cNvPicPr>
          <p:nvPr/>
        </p:nvPicPr>
        <p:blipFill>
          <a:blip r:embed="rId2"/>
          <a:stretch>
            <a:fillRect/>
          </a:stretch>
        </p:blipFill>
        <p:spPr>
          <a:xfrm>
            <a:off x="741708" y="775872"/>
            <a:ext cx="6754074" cy="1947449"/>
          </a:xfrm>
          <a:prstGeom prst="rect">
            <a:avLst/>
          </a:prstGeom>
        </p:spPr>
      </p:pic>
      <p:pic>
        <p:nvPicPr>
          <p:cNvPr id="3" name="Picture 2">
            <a:extLst>
              <a:ext uri="{FF2B5EF4-FFF2-40B4-BE49-F238E27FC236}">
                <a16:creationId xmlns:a16="http://schemas.microsoft.com/office/drawing/2014/main" id="{9E8BEA77-D8FC-43B2-8CB1-FEF62B5B0A49}"/>
              </a:ext>
            </a:extLst>
          </p:cNvPr>
          <p:cNvPicPr>
            <a:picLocks noChangeAspect="1"/>
          </p:cNvPicPr>
          <p:nvPr/>
        </p:nvPicPr>
        <p:blipFill>
          <a:blip r:embed="rId3"/>
          <a:stretch>
            <a:fillRect/>
          </a:stretch>
        </p:blipFill>
        <p:spPr>
          <a:xfrm>
            <a:off x="8248857" y="677600"/>
            <a:ext cx="2554978" cy="1975499"/>
          </a:xfrm>
          <a:prstGeom prst="rect">
            <a:avLst/>
          </a:prstGeom>
        </p:spPr>
      </p:pic>
      <p:pic>
        <p:nvPicPr>
          <p:cNvPr id="4" name="Picture 3">
            <a:extLst>
              <a:ext uri="{FF2B5EF4-FFF2-40B4-BE49-F238E27FC236}">
                <a16:creationId xmlns:a16="http://schemas.microsoft.com/office/drawing/2014/main" id="{887ED02D-1B2C-44D1-85CC-63EBED266A47}"/>
              </a:ext>
            </a:extLst>
          </p:cNvPr>
          <p:cNvPicPr>
            <a:picLocks noChangeAspect="1"/>
          </p:cNvPicPr>
          <p:nvPr/>
        </p:nvPicPr>
        <p:blipFill>
          <a:blip r:embed="rId4"/>
          <a:stretch>
            <a:fillRect/>
          </a:stretch>
        </p:blipFill>
        <p:spPr>
          <a:xfrm>
            <a:off x="632378" y="3068084"/>
            <a:ext cx="3691144" cy="2768358"/>
          </a:xfrm>
          <a:prstGeom prst="rect">
            <a:avLst/>
          </a:prstGeom>
        </p:spPr>
      </p:pic>
      <p:pic>
        <p:nvPicPr>
          <p:cNvPr id="5" name="Picture 4">
            <a:extLst>
              <a:ext uri="{FF2B5EF4-FFF2-40B4-BE49-F238E27FC236}">
                <a16:creationId xmlns:a16="http://schemas.microsoft.com/office/drawing/2014/main" id="{1502E7BC-0190-4CE0-B347-1D584353ACEC}"/>
              </a:ext>
            </a:extLst>
          </p:cNvPr>
          <p:cNvPicPr>
            <a:picLocks noChangeAspect="1"/>
          </p:cNvPicPr>
          <p:nvPr/>
        </p:nvPicPr>
        <p:blipFill>
          <a:blip r:embed="rId5"/>
          <a:stretch>
            <a:fillRect/>
          </a:stretch>
        </p:blipFill>
        <p:spPr>
          <a:xfrm>
            <a:off x="5553826" y="3068084"/>
            <a:ext cx="4384752" cy="2895394"/>
          </a:xfrm>
          <a:prstGeom prst="rect">
            <a:avLst/>
          </a:prstGeom>
        </p:spPr>
      </p:pic>
    </p:spTree>
    <p:extLst>
      <p:ext uri="{BB962C8B-B14F-4D97-AF65-F5344CB8AC3E}">
        <p14:creationId xmlns:p14="http://schemas.microsoft.com/office/powerpoint/2010/main" val="62292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C7B7A-3618-4B1F-A676-28A4FFF650AD}"/>
              </a:ext>
            </a:extLst>
          </p:cNvPr>
          <p:cNvPicPr>
            <a:picLocks noChangeAspect="1"/>
          </p:cNvPicPr>
          <p:nvPr/>
        </p:nvPicPr>
        <p:blipFill>
          <a:blip r:embed="rId2"/>
          <a:stretch>
            <a:fillRect/>
          </a:stretch>
        </p:blipFill>
        <p:spPr>
          <a:xfrm>
            <a:off x="581853" y="820963"/>
            <a:ext cx="9127755" cy="1504793"/>
          </a:xfrm>
          <a:prstGeom prst="rect">
            <a:avLst/>
          </a:prstGeom>
        </p:spPr>
      </p:pic>
      <p:pic>
        <p:nvPicPr>
          <p:cNvPr id="3" name="Picture 2">
            <a:extLst>
              <a:ext uri="{FF2B5EF4-FFF2-40B4-BE49-F238E27FC236}">
                <a16:creationId xmlns:a16="http://schemas.microsoft.com/office/drawing/2014/main" id="{AD8328EF-4C1A-49B1-9C9C-CFA7C16379C5}"/>
              </a:ext>
            </a:extLst>
          </p:cNvPr>
          <p:cNvPicPr>
            <a:picLocks noChangeAspect="1"/>
          </p:cNvPicPr>
          <p:nvPr/>
        </p:nvPicPr>
        <p:blipFill>
          <a:blip r:embed="rId3"/>
          <a:stretch>
            <a:fillRect/>
          </a:stretch>
        </p:blipFill>
        <p:spPr>
          <a:xfrm>
            <a:off x="788712" y="3452138"/>
            <a:ext cx="8468410" cy="2257608"/>
          </a:xfrm>
          <a:prstGeom prst="rect">
            <a:avLst/>
          </a:prstGeom>
        </p:spPr>
      </p:pic>
    </p:spTree>
    <p:extLst>
      <p:ext uri="{BB962C8B-B14F-4D97-AF65-F5344CB8AC3E}">
        <p14:creationId xmlns:p14="http://schemas.microsoft.com/office/powerpoint/2010/main" val="11283877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18733</TotalTime>
  <Words>1756</Words>
  <Application>Microsoft Office PowerPoint</Application>
  <PresentationFormat>Panorámica</PresentationFormat>
  <Paragraphs>118</Paragraphs>
  <Slides>34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Arial</vt:lpstr>
      <vt:lpstr>Arial Black</vt:lpstr>
      <vt:lpstr>Arial Rounded MT Bold</vt:lpstr>
      <vt:lpstr>Calibri</vt:lpstr>
      <vt:lpstr>Calibri Light</vt:lpstr>
      <vt:lpstr>Cambria Math</vt:lpstr>
      <vt:lpstr>Lucida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Alpizar</cp:lastModifiedBy>
  <cp:revision>680</cp:revision>
  <dcterms:created xsi:type="dcterms:W3CDTF">2016-05-21T01:10:05Z</dcterms:created>
  <dcterms:modified xsi:type="dcterms:W3CDTF">2023-07-09T00:16:00Z</dcterms:modified>
</cp:coreProperties>
</file>