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81" r:id="rId6"/>
    <p:sldId id="260" r:id="rId7"/>
    <p:sldId id="282" r:id="rId8"/>
    <p:sldId id="288" r:id="rId9"/>
    <p:sldId id="261" r:id="rId10"/>
    <p:sldId id="262" r:id="rId11"/>
    <p:sldId id="275" r:id="rId12"/>
    <p:sldId id="283" r:id="rId13"/>
    <p:sldId id="264" r:id="rId14"/>
    <p:sldId id="265" r:id="rId15"/>
    <p:sldId id="269" r:id="rId16"/>
    <p:sldId id="270" r:id="rId17"/>
    <p:sldId id="279" r:id="rId18"/>
    <p:sldId id="285" r:id="rId19"/>
    <p:sldId id="29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Rechazos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14</c:v>
                </c:pt>
                <c:pt idx="4">
                  <c:v>8</c:v>
                </c:pt>
                <c:pt idx="5">
                  <c:v>12</c:v>
                </c:pt>
                <c:pt idx="6">
                  <c:v>10</c:v>
                </c:pt>
                <c:pt idx="7">
                  <c:v>4</c:v>
                </c:pt>
                <c:pt idx="8">
                  <c:v>2</c:v>
                </c:pt>
                <c:pt idx="9">
                  <c:v>11</c:v>
                </c:pt>
                <c:pt idx="10">
                  <c:v>1</c:v>
                </c:pt>
                <c:pt idx="11">
                  <c:v>8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26</c:v>
                </c:pt>
                <c:pt idx="1">
                  <c:v>20</c:v>
                </c:pt>
                <c:pt idx="2">
                  <c:v>28</c:v>
                </c:pt>
                <c:pt idx="3">
                  <c:v>16</c:v>
                </c:pt>
                <c:pt idx="4">
                  <c:v>23</c:v>
                </c:pt>
                <c:pt idx="5">
                  <c:v>18</c:v>
                </c:pt>
                <c:pt idx="6">
                  <c:v>24</c:v>
                </c:pt>
                <c:pt idx="7">
                  <c:v>26</c:v>
                </c:pt>
                <c:pt idx="8">
                  <c:v>38</c:v>
                </c:pt>
                <c:pt idx="9">
                  <c:v>22</c:v>
                </c:pt>
                <c:pt idx="10">
                  <c:v>32</c:v>
                </c:pt>
                <c:pt idx="11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56-4E7E-8EB1-CFEA38982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524256"/>
        <c:axId val="507530784"/>
      </c:scatterChart>
      <c:valAx>
        <c:axId val="5075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>
              <a:outerShdw blurRad="304800" dist="749300" dir="9240000" sx="127000" sy="127000" algn="ctr" rotWithShape="0">
                <a:schemeClr val="accent3"/>
              </a:outerShdw>
            </a:effectLst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 de Experiencia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30784"/>
        <c:crosses val="autoZero"/>
        <c:crossBetween val="midCat"/>
      </c:valAx>
      <c:valAx>
        <c:axId val="5075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alpha val="73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Rechazos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24256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FCCC-F662-4474-B973-608DA7CEEAC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5BBD-0DA5-4DFA-ADEA-94D8812DA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48" y="619093"/>
            <a:ext cx="1341139" cy="14338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62151" y="598429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Carlomagno Araya Alpízar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Catedrático en Estadística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88452-E33D-2745-E0FA-8A8EEB58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404" y="2722901"/>
            <a:ext cx="69818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685" y="667941"/>
            <a:ext cx="1024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Relación entre dos variables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685" y="3481400"/>
            <a:ext cx="9797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 simple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164165"/>
            <a:ext cx="10380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/>
              <a:t>La regresión es una técnica estadística para estudiar la naturaleza de la relación entre dos o más variables. 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de la función de regresión en principio podría ser arbitraria, y tal vez se tenga que la relación más exacta entre las variables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sea la siguiente,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03" y="2629885"/>
            <a:ext cx="2828925" cy="552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685" y="4018590"/>
            <a:ext cx="104986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 el momento no se pretende encontrar relaciones tan complicadas entre variables, pues la discusión se limitará al caso de la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Con este tipo de regresiones será suficiente hallar relaciones funcionales de tipo lineal.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03" y="5656483"/>
            <a:ext cx="1590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650" y="585800"/>
            <a:ext cx="937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Ajuste de la línea de regresión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9" y="2654966"/>
            <a:ext cx="2366963" cy="1272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45" y="5141313"/>
            <a:ext cx="1728787" cy="59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07" y="1145160"/>
            <a:ext cx="1691967" cy="48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constante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regresión indica el valor pronosticado de Y cuando X es cero.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coeficiente de regresión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representa la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cantidad de cambio 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(bien, puede ser aumento o disminución)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 se pronostica en Y para un aumento de una unidad en X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03" t="-4717" r="-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signo negativo en el coeficiente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indica que medida que aumenta X, disminuye Y.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16" t="-5660" r="-108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3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393700"/>
            <a:ext cx="908685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2737908"/>
            <a:ext cx="7686675" cy="247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779B86-4117-4FF9-B9D2-5C265C0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80" y="3260065"/>
            <a:ext cx="7832791" cy="31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592373"/>
            <a:ext cx="978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y uso de la recta de regresión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357566"/>
            <a:ext cx="8905875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248726"/>
            <a:ext cx="2546909" cy="21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133" y="606905"/>
            <a:ext cx="994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 supuestos básicos del modelo de regresión lineal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2252133"/>
            <a:ext cx="10414000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la relación entre las variables sea lineal.</a:t>
            </a:r>
          </a:p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los errores en la medición de las variables explicativas sean independientes entre sí.</a:t>
            </a:r>
          </a:p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los errores tengan varianza constante. (Homocedasticidad)</a:t>
            </a:r>
          </a:p>
          <a:p>
            <a:pPr indent="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los errores tengan una esperanza matemática igual a cero.</a:t>
            </a:r>
          </a:p>
          <a:p>
            <a:pPr indent="-457200">
              <a:lnSpc>
                <a:spcPct val="250000"/>
              </a:lnSpc>
              <a:buFont typeface="+mj-lt"/>
              <a:buAutoNum type="arabicPeriod"/>
            </a:pPr>
            <a:r>
              <a:rPr lang="es-CR" dirty="0"/>
              <a:t> Que el error total sea la suma de todos los errores.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132" y="1254120"/>
            <a:ext cx="9152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Para poder crear un modelo de regresión lineal es necesario que se cumpla con los siguientes supuestos: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89" y="4453467"/>
            <a:ext cx="32753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31" y="709135"/>
            <a:ext cx="9508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Limitaciones de la regresión lineal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30" y="1533436"/>
            <a:ext cx="7188203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/>
              <a:t>Por su naturaleza, la regresión lineal sólo se ve una relación lineal entre las variables dependientes e independientes. Es decir, se asume que existe una relación lineal entre ellos. A veces esto no es correcto.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330" y="3845573"/>
            <a:ext cx="999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Los valores atípicos pueden tener enormes efectos sobre la regresión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7330" y="5399793"/>
            <a:ext cx="971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La regresión lineal asume que los datos son independientes.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03" y="867982"/>
            <a:ext cx="1892829" cy="160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504" y="3276693"/>
            <a:ext cx="2098341" cy="132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03" y="4988063"/>
            <a:ext cx="1833033" cy="99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803" y="3000468"/>
            <a:ext cx="28289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266" y="7375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Variancia explicada y no explicada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7" y="1373717"/>
            <a:ext cx="8176683" cy="1461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3386137"/>
            <a:ext cx="6094942" cy="4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2283" y="645067"/>
                <a:ext cx="961813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Coeficiente de determinación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R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s-CR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(Bondad de ajuste)</a:t>
                </a:r>
                <a:endParaRPr lang="en-US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83" y="645067"/>
                <a:ext cx="9618134" cy="375552"/>
              </a:xfrm>
              <a:prstGeom prst="rect">
                <a:avLst/>
              </a:prstGeom>
              <a:blipFill rotWithShape="0">
                <a:blip r:embed="rId2"/>
                <a:stretch>
                  <a:fillRect l="-571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49" y="2380652"/>
            <a:ext cx="4000500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16" y="4250082"/>
            <a:ext cx="8048097" cy="2151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16" y="1266180"/>
            <a:ext cx="8705851" cy="9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524403"/>
            <a:ext cx="9010650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455CB-710C-471A-8425-0C5B407C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94" y="4114273"/>
            <a:ext cx="2743200" cy="1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4B4AE3-CB20-4937-958C-0E8001CB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00087"/>
            <a:ext cx="10363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0401" y="719668"/>
            <a:ext cx="954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279857"/>
            <a:ext cx="10295466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 objetivos de la </a:t>
            </a:r>
            <a:r>
              <a:rPr lang="es-CR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son mostrar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como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la variable independiente (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se relaciona con la variable dependiente (Y), hacer pronósticos sobre los valores de la variable dependiente, con base en el conocimiento de los valores de la variable independiente.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0400" y="2990218"/>
            <a:ext cx="10083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Se considera que dos variables cuantitativas están correlacionadas cuando los valores de una de ellas varían sistemáticamente con respecto a los valores de la otra: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9767" y="4253637"/>
            <a:ext cx="78231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b="1" i="1" dirty="0"/>
              <a:t>Si tenemos dos variables (X, Y) existe correlación si al aumentar los valores de X lo hacen también los de Y o viceversa. La correlación entre dos variables no implica, por sí misma, ninguna relación de causalidad.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6858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508529"/>
            <a:ext cx="10041467" cy="60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465" y="568110"/>
            <a:ext cx="973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correlación lineal simple 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63" y="1711111"/>
            <a:ext cx="101515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fuerza</a:t>
            </a:r>
            <a:r>
              <a:rPr lang="es-CR" dirty="0"/>
              <a:t> mide el grado en que una línea representa a la nube de puntos.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El </a:t>
            </a:r>
            <a:r>
              <a:rPr lang="es-CR" b="1" dirty="0"/>
              <a:t>sentido</a:t>
            </a:r>
            <a:r>
              <a:rPr lang="es-CR" dirty="0"/>
              <a:t> mide la variación de los valores de </a:t>
            </a:r>
            <a:r>
              <a:rPr lang="es-CR" b="1" dirty="0"/>
              <a:t>Y</a:t>
            </a:r>
            <a:r>
              <a:rPr lang="es-CR" dirty="0"/>
              <a:t> con respecto a </a:t>
            </a:r>
            <a:r>
              <a:rPr lang="es-CR" b="1" dirty="0"/>
              <a:t>X</a:t>
            </a:r>
            <a:r>
              <a:rPr lang="es-CR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forma</a:t>
            </a:r>
            <a:r>
              <a:rPr lang="es-CR" dirty="0"/>
              <a:t> establece el tipo de línea que define el mejor ajuste.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0464" y="1057660"/>
            <a:ext cx="101515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Los principales componentes elementales de una correlación, son la fuerza, el sentido y la forma: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4" y="3142048"/>
            <a:ext cx="5432158" cy="33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998" y="399534"/>
            <a:ext cx="955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Diagrama de dispersión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1198" y="983102"/>
            <a:ext cx="10168467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Un </a:t>
            </a:r>
            <a:r>
              <a:rPr lang="es-CR" b="1" dirty="0"/>
              <a:t>diagrama de dispersión</a:t>
            </a:r>
            <a:r>
              <a:rPr lang="es-CR" dirty="0"/>
              <a:t> o gráfica de </a:t>
            </a:r>
            <a:r>
              <a:rPr lang="es-CR" b="1" dirty="0"/>
              <a:t>dispersión</a:t>
            </a:r>
            <a:r>
              <a:rPr lang="es-CR" dirty="0"/>
              <a:t> es un tipo de </a:t>
            </a:r>
            <a:r>
              <a:rPr lang="es-CR" b="1" dirty="0"/>
              <a:t>diagrama</a:t>
            </a:r>
            <a:r>
              <a:rPr lang="es-CR" dirty="0"/>
              <a:t> que utiliza las coordenadas cartesianas para mostrar los valores de dos variables para un conjunto de datos.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10" y="2497667"/>
            <a:ext cx="4499750" cy="29121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D3C9AF-1A6B-4901-A43C-2CAE13F7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78" y="2242614"/>
            <a:ext cx="3925007" cy="31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7912" y="2248957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/>
              <a:t>Construir el diagrama de dispersión entre semanas de experiencia y número de rechazos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514350"/>
            <a:ext cx="9858375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442507"/>
            <a:ext cx="7113909" cy="697442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66338"/>
              </p:ext>
            </p:extLst>
          </p:nvPr>
        </p:nvGraphicFramePr>
        <p:xfrm>
          <a:off x="3259455" y="2846070"/>
          <a:ext cx="5425440" cy="343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62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469" y="588077"/>
            <a:ext cx="99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medición de la correlación lineal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69" y="3840767"/>
            <a:ext cx="521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Cálculo del coeficiente de correlación lineal simple (r)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52" y="4468548"/>
            <a:ext cx="3110583" cy="1341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1192370"/>
            <a:ext cx="77046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La cuantificación de la fuerza de la relación lineal entre dos variables cuantitativas, se estudia por medio del cálculo del </a:t>
            </a:r>
            <a:r>
              <a:rPr lang="es-CR" b="1" dirty="0"/>
              <a:t>coeficiente de correlación de Pearson</a:t>
            </a:r>
            <a:r>
              <a:rPr lang="es-CR" dirty="0"/>
              <a:t>. Dicho coeficiente oscila entre –1 y +1. Un valor de –1 indica una relación lineal o línea recta positiva perfecta. Una correlación próxima a cero indica que no hay relación lineal entre las dos variables.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46" r="-4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23968" y="4677602"/>
            <a:ext cx="5109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dirty="0"/>
              <a:t>El </a:t>
            </a:r>
            <a:r>
              <a:rPr lang="es-CR" b="1" dirty="0"/>
              <a:t>coeficiente de correlación de Pearson</a:t>
            </a:r>
            <a:r>
              <a:rPr lang="es-CR" dirty="0"/>
              <a:t> es una medida de la relación lineal entre dos variables aleatorias cuantitativas.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2" y="1031713"/>
            <a:ext cx="1803398" cy="18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0" y="755684"/>
            <a:ext cx="9914213" cy="201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2" y="2767564"/>
            <a:ext cx="4933950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122DF-CED9-483F-8715-9936B0C9B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97" y="3503094"/>
            <a:ext cx="26860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266" y="550334"/>
            <a:ext cx="104563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b="1" dirty="0"/>
              <a:t>El coeficiente de correlación posee las siguientes características: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valor del coeficiente de correlación es independiente de cualquier unidad usada para medir las variables.</a:t>
            </a:r>
          </a:p>
          <a:p>
            <a:pPr algn="just"/>
            <a:r>
              <a:rPr lang="es-CR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valor del coeficiente de correlación se altera de forma importante ante la presencia de un valor extremo, como sucede con la desviación típica.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coeficiente de correlación mide solo la relación con una línea recta. Dos variables pueden tener una relación curvilínea fuerte, a pesar de que su correlación sea pequeña. Por tanto cuando analicemos las relaciones entre dos variables debemos representarlas gráficamente y posteriormente calcular el coeficiente de correlación. 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El coeficiente de correlación no se debe extrapolar más allá del rango de valores observado de las variables a estudio ya que la relación existente entre X e Y puede cambiar fuera de dicho rango. </a:t>
            </a:r>
          </a:p>
          <a:p>
            <a:pPr algn="just"/>
            <a:endParaRPr lang="es-C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/>
              <a:t>La correlación no implica causalidad. La causalidad es un juicio de valor que requiere más información que un simple valor cuantitativo de un coeficiente de correlación. </a:t>
            </a:r>
          </a:p>
        </p:txBody>
      </p:sp>
    </p:spTree>
    <p:extLst>
      <p:ext uri="{BB962C8B-B14F-4D97-AF65-F5344CB8AC3E}">
        <p14:creationId xmlns:p14="http://schemas.microsoft.com/office/powerpoint/2010/main" val="7969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867" y="585802"/>
            <a:ext cx="10041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Correlación y causalidad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868" y="1081923"/>
            <a:ext cx="9711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Hay que tener presente que la fuerza de asociación no significa necesariamente </a:t>
            </a:r>
            <a:r>
              <a:rPr lang="es-CR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causalidad</a:t>
            </a:r>
            <a:r>
              <a:rPr lang="es-C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 simple hecho de que los cambios en X parezca explicar gran parte de la variación en Y no significa automáticamente que X sea la causa de Y. En efecto, lo inverso puede suceder o bien ambas variables pueden ser causadas por una tercera que no ha sido identificada.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533" y="3285405"/>
            <a:ext cx="995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Se trata simplemente de establecer una especie de comparación entre dos o más variables al mismo tiempo, pero de ningún modo la correlación busca explicar porqué las variables sufren tal o cual cambio.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972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Carlomagno1</dc:creator>
  <cp:lastModifiedBy>Carlomagno Araya Alpizar</cp:lastModifiedBy>
  <cp:revision>193</cp:revision>
  <dcterms:created xsi:type="dcterms:W3CDTF">2016-10-01T00:18:47Z</dcterms:created>
  <dcterms:modified xsi:type="dcterms:W3CDTF">2023-05-24T01:41:08Z</dcterms:modified>
</cp:coreProperties>
</file>