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84" r:id="rId5"/>
    <p:sldId id="268" r:id="rId6"/>
    <p:sldId id="286" r:id="rId7"/>
    <p:sldId id="306" r:id="rId8"/>
    <p:sldId id="260" r:id="rId9"/>
    <p:sldId id="270" r:id="rId10"/>
    <p:sldId id="258" r:id="rId11"/>
    <p:sldId id="271" r:id="rId12"/>
    <p:sldId id="276" r:id="rId13"/>
    <p:sldId id="261" r:id="rId14"/>
    <p:sldId id="274" r:id="rId15"/>
    <p:sldId id="289" r:id="rId16"/>
    <p:sldId id="275" r:id="rId17"/>
    <p:sldId id="288" r:id="rId18"/>
    <p:sldId id="272" r:id="rId19"/>
    <p:sldId id="277" r:id="rId20"/>
    <p:sldId id="287" r:id="rId21"/>
    <p:sldId id="298" r:id="rId22"/>
    <p:sldId id="262" r:id="rId23"/>
    <p:sldId id="279" r:id="rId24"/>
    <p:sldId id="351" r:id="rId25"/>
    <p:sldId id="263" r:id="rId26"/>
    <p:sldId id="291" r:id="rId27"/>
    <p:sldId id="282" r:id="rId28"/>
    <p:sldId id="352" r:id="rId29"/>
    <p:sldId id="290" r:id="rId30"/>
    <p:sldId id="293" r:id="rId31"/>
    <p:sldId id="350" r:id="rId32"/>
    <p:sldId id="353" r:id="rId33"/>
    <p:sldId id="354" r:id="rId34"/>
    <p:sldId id="294" r:id="rId35"/>
    <p:sldId id="281" r:id="rId36"/>
  </p:sldIdLst>
  <p:sldSz cx="12192000" cy="6858000"/>
  <p:notesSz cx="6858000" cy="9144000"/>
  <p:custDataLst>
    <p:tags r:id="rId37"/>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208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13939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39883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049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2953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51540D6-E019-4D83-B308-2D186678078F}" type="datetimeFigureOut">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94472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51540D6-E019-4D83-B308-2D186678078F}" type="datetimeFigureOut">
              <a:rPr lang="es-ES" smtClean="0"/>
              <a:t>27/05/2025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8567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51540D6-E019-4D83-B308-2D186678078F}" type="datetimeFigureOut">
              <a:rPr lang="es-ES" smtClean="0"/>
              <a:t>27/05/2025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6200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1540D6-E019-4D83-B308-2D186678078F}" type="datetimeFigureOut">
              <a:rPr lang="es-ES" smtClean="0"/>
              <a:t>27/05/2025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7792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98865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1109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40D6-E019-4D83-B308-2D186678078F}" type="datetimeFigureOut">
              <a:rPr lang="es-ES" smtClean="0"/>
              <a:t>27/05/2025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EEBE-7D80-4C75-95FC-7472DDEA1872}" type="slidenum">
              <a:rPr lang="es-ES" smtClean="0"/>
              <a:t>‹Nº›</a:t>
            </a:fld>
            <a:endParaRPr lang="es-ES"/>
          </a:p>
        </p:txBody>
      </p:sp>
    </p:spTree>
    <p:extLst>
      <p:ext uri="{BB962C8B-B14F-4D97-AF65-F5344CB8AC3E}">
        <p14:creationId xmlns:p14="http://schemas.microsoft.com/office/powerpoint/2010/main" val="180110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42.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1.png"/><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0.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7" Type="http://schemas.openxmlformats.org/officeDocument/2006/relationships/image" Target="../media/image560.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30.png"/></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0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966" y="458385"/>
            <a:ext cx="1495630" cy="1599015"/>
          </a:xfrm>
          <a:prstGeom prst="rect">
            <a:avLst/>
          </a:prstGeom>
        </p:spPr>
      </p:pic>
      <p:sp>
        <p:nvSpPr>
          <p:cNvPr id="6" name="CuadroTexto 5"/>
          <p:cNvSpPr txBox="1"/>
          <p:nvPr/>
        </p:nvSpPr>
        <p:spPr>
          <a:xfrm>
            <a:off x="8037787" y="5840666"/>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3" name="Picture 2">
            <a:extLst>
              <a:ext uri="{FF2B5EF4-FFF2-40B4-BE49-F238E27FC236}">
                <a16:creationId xmlns:a16="http://schemas.microsoft.com/office/drawing/2014/main" id="{F39B1A7A-63D4-1FAC-99A3-FB09297C8589}"/>
              </a:ext>
            </a:extLst>
          </p:cNvPr>
          <p:cNvPicPr>
            <a:picLocks noChangeAspect="1"/>
          </p:cNvPicPr>
          <p:nvPr/>
        </p:nvPicPr>
        <p:blipFill>
          <a:blip r:embed="rId3"/>
          <a:stretch>
            <a:fillRect/>
          </a:stretch>
        </p:blipFill>
        <p:spPr>
          <a:xfrm>
            <a:off x="1128712" y="2478350"/>
            <a:ext cx="9934575" cy="2895600"/>
          </a:xfrm>
          <a:prstGeom prst="rect">
            <a:avLst/>
          </a:prstGeom>
        </p:spPr>
      </p:pic>
    </p:spTree>
    <p:extLst>
      <p:ext uri="{BB962C8B-B14F-4D97-AF65-F5344CB8AC3E}">
        <p14:creationId xmlns:p14="http://schemas.microsoft.com/office/powerpoint/2010/main" val="8327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5527248" y="5490262"/>
            <a:ext cx="505326" cy="42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022685" y="1550158"/>
            <a:ext cx="8963144" cy="1295868"/>
          </a:xfrm>
          <a:prstGeom prst="rect">
            <a:avLst/>
          </a:prstGeom>
        </p:spPr>
        <p:txBody>
          <a:bodyPr wrap="square">
            <a:spAutoFit/>
          </a:bodyPr>
          <a:lstStyle/>
          <a:p>
            <a:pPr algn="just">
              <a:lnSpc>
                <a:spcPct val="150000"/>
              </a:lnSpc>
            </a:pPr>
            <a:r>
              <a:rPr lang="es-ES" dirty="0"/>
              <a:t>Es el </a:t>
            </a:r>
            <a:r>
              <a:rPr lang="es-ES" b="1" dirty="0"/>
              <a:t>valor central</a:t>
            </a:r>
            <a:r>
              <a:rPr lang="es-ES" dirty="0"/>
              <a:t> de un conjunto de valores </a:t>
            </a:r>
            <a:r>
              <a:rPr lang="es-ES" b="1" dirty="0"/>
              <a:t>ordenados</a:t>
            </a:r>
            <a:r>
              <a:rPr lang="es-ES" dirty="0"/>
              <a:t> en forma creciente o decreciente. Esto implica que aquel punto que divide la muestra de valores ordenada en dos grupos: el 50% de los valores por debajo y el otro 50% por encima.</a:t>
            </a:r>
          </a:p>
        </p:txBody>
      </p:sp>
      <p:sp>
        <p:nvSpPr>
          <p:cNvPr id="4" name="Rectángulo 3"/>
          <p:cNvSpPr/>
          <p:nvPr/>
        </p:nvSpPr>
        <p:spPr>
          <a:xfrm>
            <a:off x="1060859" y="3279964"/>
            <a:ext cx="6470360" cy="880369"/>
          </a:xfrm>
          <a:prstGeom prst="rect">
            <a:avLst/>
          </a:prstGeom>
        </p:spPr>
        <p:txBody>
          <a:bodyPr wrap="square">
            <a:spAutoFit/>
          </a:bodyPr>
          <a:lstStyle/>
          <a:p>
            <a:pPr algn="just">
              <a:lnSpc>
                <a:spcPct val="150000"/>
              </a:lnSpc>
            </a:pPr>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mc:AlternateContent xmlns:mc="http://schemas.openxmlformats.org/markup-compatibility/2006" xmlns:a14="http://schemas.microsoft.com/office/drawing/2010/main">
        <mc:Choice Requires="a14">
          <p:sp>
            <p:nvSpPr>
              <p:cNvPr id="9" name="Rectángulo 8"/>
              <p:cNvSpPr/>
              <p:nvPr/>
            </p:nvSpPr>
            <p:spPr>
              <a:xfrm>
                <a:off x="1060859" y="895254"/>
                <a:ext cx="2448106"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La Mediana (</a:t>
                </a:r>
                <a14:m>
                  <m:oMath xmlns:m="http://schemas.openxmlformats.org/officeDocument/2006/math">
                    <m:r>
                      <a:rPr lang="es-ES" sz="2000" b="1" i="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𝐌𝐞</m:t>
                    </m:r>
                    <m:r>
                      <a:rPr lang="es-ES" sz="2000" b="1" i="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m:t>
                    </m:r>
                  </m:oMath>
                </a14:m>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060859" y="895254"/>
                <a:ext cx="2448106" cy="400110"/>
              </a:xfrm>
              <a:prstGeom prst="rect">
                <a:avLst/>
              </a:prstGeom>
              <a:blipFill>
                <a:blip r:embed="rId2"/>
                <a:stretch>
                  <a:fillRect l="-2217" t="-4225" r="-985" b="-26761"/>
                </a:stretch>
              </a:blipFill>
              <a:ln>
                <a:noFill/>
              </a:ln>
              <a:effectLst/>
            </p:spPr>
            <p:txBody>
              <a:bodyPr/>
              <a:lstStyle/>
              <a:p>
                <a:r>
                  <a:rPr lang="en-US">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947096980"/>
              </p:ext>
            </p:extLst>
          </p:nvPr>
        </p:nvGraphicFramePr>
        <p:xfrm>
          <a:off x="1941242" y="5542844"/>
          <a:ext cx="8127999" cy="372534"/>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2534">
                <a:tc>
                  <a:txBody>
                    <a:bodyPr/>
                    <a:lstStyle/>
                    <a:p>
                      <a:r>
                        <a:rPr lang="es-ES" dirty="0"/>
                        <a:t>5.5</a:t>
                      </a:r>
                    </a:p>
                  </a:txBody>
                  <a:tcPr/>
                </a:tc>
                <a:tc>
                  <a:txBody>
                    <a:bodyPr/>
                    <a:lstStyle/>
                    <a:p>
                      <a:r>
                        <a:rPr lang="es-ES" dirty="0"/>
                        <a:t>7.0</a:t>
                      </a:r>
                    </a:p>
                  </a:txBody>
                  <a:tcPr/>
                </a:tc>
                <a:tc>
                  <a:txBody>
                    <a:bodyPr/>
                    <a:lstStyle/>
                    <a:p>
                      <a:r>
                        <a:rPr lang="es-ES" dirty="0"/>
                        <a:t>7.9</a:t>
                      </a:r>
                    </a:p>
                  </a:txBody>
                  <a:tcPr/>
                </a:tc>
                <a:tc>
                  <a:txBody>
                    <a:bodyPr/>
                    <a:lstStyle/>
                    <a:p>
                      <a:r>
                        <a:rPr lang="es-ES" dirty="0"/>
                        <a:t>8.4</a:t>
                      </a:r>
                    </a:p>
                  </a:txBody>
                  <a:tcPr/>
                </a:tc>
                <a:tc>
                  <a:txBody>
                    <a:bodyPr/>
                    <a:lstStyle/>
                    <a:p>
                      <a:r>
                        <a:rPr lang="es-ES" b="1" dirty="0">
                          <a:solidFill>
                            <a:schemeClr val="bg1"/>
                          </a:solidFill>
                        </a:rPr>
                        <a:t>8.8</a:t>
                      </a:r>
                    </a:p>
                  </a:txBody>
                  <a:tcPr/>
                </a:tc>
                <a:tc>
                  <a:txBody>
                    <a:bodyPr/>
                    <a:lstStyle/>
                    <a:p>
                      <a:r>
                        <a:rPr lang="es-ES" dirty="0"/>
                        <a:t>9.3</a:t>
                      </a:r>
                    </a:p>
                  </a:txBody>
                  <a:tcPr/>
                </a:tc>
                <a:tc>
                  <a:txBody>
                    <a:bodyPr/>
                    <a:lstStyle/>
                    <a:p>
                      <a:r>
                        <a:rPr lang="es-ES" dirty="0"/>
                        <a:t>9.5</a:t>
                      </a:r>
                    </a:p>
                  </a:txBody>
                  <a:tcPr/>
                </a:tc>
                <a:tc>
                  <a:txBody>
                    <a:bodyPr/>
                    <a:lstStyle/>
                    <a:p>
                      <a:r>
                        <a:rPr lang="es-ES" dirty="0"/>
                        <a:t>9.5</a:t>
                      </a:r>
                    </a:p>
                  </a:txBody>
                  <a:tcPr/>
                </a:tc>
                <a:tc>
                  <a:txBody>
                    <a:bodyPr/>
                    <a:lstStyle/>
                    <a:p>
                      <a:r>
                        <a:rPr lang="es-ES" dirty="0"/>
                        <a:t>10</a:t>
                      </a:r>
                    </a:p>
                  </a:txBody>
                  <a:tcPr/>
                </a:tc>
                <a:extLst>
                  <a:ext uri="{0D108BD9-81ED-4DB2-BD59-A6C34878D82A}">
                    <a16:rowId xmlns:a16="http://schemas.microsoft.com/office/drawing/2014/main" val="10000"/>
                  </a:ext>
                </a:extLst>
              </a:tr>
            </a:tbl>
          </a:graphicData>
        </a:graphic>
      </p:graphicFrame>
      <p:pic>
        <p:nvPicPr>
          <p:cNvPr id="17" name="Imagen 16"/>
          <p:cNvPicPr>
            <a:picLocks noChangeAspect="1"/>
          </p:cNvPicPr>
          <p:nvPr/>
        </p:nvPicPr>
        <p:blipFill>
          <a:blip r:embed="rId3"/>
          <a:stretch>
            <a:fillRect/>
          </a:stretch>
        </p:blipFill>
        <p:spPr>
          <a:xfrm>
            <a:off x="7809748" y="659981"/>
            <a:ext cx="1815057" cy="723650"/>
          </a:xfrm>
          <a:prstGeom prst="rect">
            <a:avLst/>
          </a:prstGeom>
        </p:spPr>
      </p:pic>
      <p:sp>
        <p:nvSpPr>
          <p:cNvPr id="18" name="CuadroTexto 17"/>
          <p:cNvSpPr txBox="1"/>
          <p:nvPr/>
        </p:nvSpPr>
        <p:spPr>
          <a:xfrm>
            <a:off x="1898316" y="4887940"/>
            <a:ext cx="8458200" cy="369332"/>
          </a:xfrm>
          <a:prstGeom prst="rect">
            <a:avLst/>
          </a:prstGeom>
          <a:noFill/>
        </p:spPr>
        <p:txBody>
          <a:bodyPr wrap="square" rtlCol="0">
            <a:spAutoFit/>
          </a:bodyPr>
          <a:lstStyle/>
          <a:p>
            <a:r>
              <a:rPr lang="es-ES" b="1" dirty="0"/>
              <a:t>Notas del primer parcial de estadística de una muestra aleatoria de 9 estudiantes</a:t>
            </a:r>
          </a:p>
        </p:txBody>
      </p:sp>
      <mc:AlternateContent xmlns:mc="http://schemas.openxmlformats.org/markup-compatibility/2006" xmlns:a14="http://schemas.microsoft.com/office/drawing/2010/main">
        <mc:Choice Requires="a14">
          <p:sp>
            <p:nvSpPr>
              <p:cNvPr id="6" name="Rectángulo 5"/>
              <p:cNvSpPr/>
              <p:nvPr/>
            </p:nvSpPr>
            <p:spPr>
              <a:xfrm>
                <a:off x="8474259" y="3279964"/>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xmlns="">
          <p:sp>
            <p:nvSpPr>
              <p:cNvPr id="6" name="Rectángulo 5"/>
              <p:cNvSpPr>
                <a:spLocks noRot="1" noChangeAspect="1" noMove="1" noResize="1" noEditPoints="1" noAdjustHandles="1" noChangeArrowheads="1" noChangeShapeType="1" noTextEdit="1"/>
              </p:cNvSpPr>
              <p:nvPr/>
            </p:nvSpPr>
            <p:spPr>
              <a:xfrm>
                <a:off x="8474259" y="3279964"/>
                <a:ext cx="1892826" cy="663643"/>
              </a:xfrm>
              <a:prstGeom prst="rect">
                <a:avLst/>
              </a:prstGeom>
              <a:blipFill rotWithShape="0">
                <a:blip r:embed="rId4"/>
                <a:stretch>
                  <a:fillRect b="-901"/>
                </a:stretch>
              </a:blipFill>
            </p:spPr>
            <p:txBody>
              <a:bodyPr/>
              <a:lstStyle/>
              <a:p>
                <a:r>
                  <a:rPr lang="es-ES">
                    <a:noFill/>
                  </a:rPr>
                  <a:t> </a:t>
                </a:r>
              </a:p>
            </p:txBody>
          </p:sp>
        </mc:Fallback>
      </mc:AlternateContent>
    </p:spTree>
    <p:extLst>
      <p:ext uri="{BB962C8B-B14F-4D97-AF65-F5344CB8AC3E}">
        <p14:creationId xmlns:p14="http://schemas.microsoft.com/office/powerpoint/2010/main" val="23962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547936" y="2550694"/>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a:spLocks noChangeArrowheads="1"/>
          </p:cNvSpPr>
          <p:nvPr/>
        </p:nvSpPr>
        <p:spPr bwMode="auto">
          <a:xfrm>
            <a:off x="1179096" y="4293833"/>
            <a:ext cx="9529010" cy="171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
        <p:nvSpPr>
          <p:cNvPr id="3" name="CuadroTexto 2"/>
          <p:cNvSpPr txBox="1"/>
          <p:nvPr/>
        </p:nvSpPr>
        <p:spPr>
          <a:xfrm>
            <a:off x="1130970" y="595748"/>
            <a:ext cx="9577136" cy="880369"/>
          </a:xfrm>
          <a:prstGeom prst="rect">
            <a:avLst/>
          </a:prstGeom>
          <a:noFill/>
        </p:spPr>
        <p:txBody>
          <a:bodyPr wrap="square" rtlCol="0">
            <a:spAutoFit/>
          </a:bodyPr>
          <a:lstStyle/>
          <a:p>
            <a:pPr>
              <a:lnSpc>
                <a:spcPct val="150000"/>
              </a:lnSpc>
            </a:pPr>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extLst>
              <p:ext uri="{D42A27DB-BD31-4B8C-83A1-F6EECF244321}">
                <p14:modId xmlns:p14="http://schemas.microsoft.com/office/powerpoint/2010/main" val="1008472386"/>
              </p:ext>
            </p:extLst>
          </p:nvPr>
        </p:nvGraphicFramePr>
        <p:xfrm>
          <a:off x="1346200" y="2608625"/>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1227221" y="1852863"/>
            <a:ext cx="9023684" cy="369332"/>
          </a:xfrm>
          <a:prstGeom prst="rect">
            <a:avLst/>
          </a:prstGeom>
          <a:noFill/>
        </p:spPr>
        <p:txBody>
          <a:bodyPr wrap="square" rtlCol="0">
            <a:spAutoFit/>
          </a:bodyPr>
          <a:lstStyle/>
          <a:p>
            <a:r>
              <a:rPr lang="es-ES" b="1" dirty="0"/>
              <a:t>Número de estudiantes de una muestra aleatoria de 10 cursos de la universidad</a:t>
            </a:r>
          </a:p>
        </p:txBody>
      </p:sp>
      <mc:AlternateContent xmlns:mc="http://schemas.openxmlformats.org/markup-compatibility/2006" xmlns:a14="http://schemas.microsoft.com/office/drawing/2010/main">
        <mc:Choice Requires="a14">
          <p:sp>
            <p:nvSpPr>
              <p:cNvPr id="7" name="CuadroTexto 6"/>
              <p:cNvSpPr txBox="1"/>
              <p:nvPr/>
            </p:nvSpPr>
            <p:spPr>
              <a:xfrm>
                <a:off x="4108783" y="339290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108783" y="3392905"/>
                <a:ext cx="2213748" cy="52418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750968" y="3400425"/>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50968" y="3400425"/>
                <a:ext cx="2578894" cy="637034"/>
              </a:xfrm>
              <a:prstGeom prst="rect">
                <a:avLst/>
              </a:prstGeom>
              <a:blipFill rotWithShape="0">
                <a:blip r:embed="rId3"/>
                <a:stretch>
                  <a:fillRect/>
                </a:stretch>
              </a:blipFill>
              <a:effectLst>
                <a:glow rad="127000">
                  <a:schemeClr val="accent1"/>
                </a:glow>
              </a:effectLst>
            </p:spPr>
            <p:txBody>
              <a:bodyPr/>
              <a:lstStyle/>
              <a:p>
                <a:r>
                  <a:rPr lang="es-ES">
                    <a:noFill/>
                  </a:rPr>
                  <a:t> </a:t>
                </a:r>
              </a:p>
            </p:txBody>
          </p:sp>
        </mc:Fallback>
      </mc:AlternateContent>
    </p:spTree>
    <p:extLst>
      <p:ext uri="{BB962C8B-B14F-4D97-AF65-F5344CB8AC3E}">
        <p14:creationId xmlns:p14="http://schemas.microsoft.com/office/powerpoint/2010/main" val="118132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274" y="571498"/>
            <a:ext cx="1496525" cy="1628776"/>
          </a:xfrm>
          <a:prstGeom prst="rect">
            <a:avLst/>
          </a:prstGeom>
        </p:spPr>
      </p:pic>
      <p:pic>
        <p:nvPicPr>
          <p:cNvPr id="3" name="Imagen 2"/>
          <p:cNvPicPr>
            <a:picLocks noChangeAspect="1"/>
          </p:cNvPicPr>
          <p:nvPr/>
        </p:nvPicPr>
        <p:blipFill>
          <a:blip r:embed="rId3"/>
          <a:stretch>
            <a:fillRect/>
          </a:stretch>
        </p:blipFill>
        <p:spPr>
          <a:xfrm>
            <a:off x="1243012" y="2419351"/>
            <a:ext cx="1257301" cy="1568386"/>
          </a:xfrm>
          <a:prstGeom prst="rect">
            <a:avLst/>
          </a:prstGeom>
        </p:spPr>
      </p:pic>
      <p:pic>
        <p:nvPicPr>
          <p:cNvPr id="4" name="Imagen 3"/>
          <p:cNvPicPr>
            <a:picLocks noChangeAspect="1"/>
          </p:cNvPicPr>
          <p:nvPr/>
        </p:nvPicPr>
        <p:blipFill>
          <a:blip r:embed="rId4"/>
          <a:stretch>
            <a:fillRect/>
          </a:stretch>
        </p:blipFill>
        <p:spPr>
          <a:xfrm>
            <a:off x="1300162" y="4376736"/>
            <a:ext cx="1510234"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6122194" y="1714500"/>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122194" y="1714500"/>
                <a:ext cx="1581587" cy="307777"/>
              </a:xfrm>
              <a:prstGeom prst="rect">
                <a:avLst/>
              </a:prstGeom>
              <a:blipFill rotWithShape="0">
                <a:blip r:embed="rId5"/>
                <a:stretch>
                  <a:fillRect l="-1538" r="-307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60294" y="3881438"/>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60294" y="3881438"/>
                <a:ext cx="1581587" cy="307777"/>
              </a:xfrm>
              <a:prstGeom prst="rect">
                <a:avLst/>
              </a:prstGeom>
              <a:blipFill rotWithShape="0">
                <a:blip r:embed="rId6"/>
                <a:stretch>
                  <a:fillRect l="-1931" r="-3089"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60270" y="5667375"/>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60270" y="5667375"/>
                <a:ext cx="1581587" cy="307777"/>
              </a:xfrm>
              <a:prstGeom prst="rect">
                <a:avLst/>
              </a:prstGeom>
              <a:blipFill rotWithShape="0">
                <a:blip r:embed="rId7"/>
                <a:stretch>
                  <a:fillRect l="-1931" r="-3089" b="-14000"/>
                </a:stretch>
              </a:blipFill>
            </p:spPr>
            <p:txBody>
              <a:bodyPr/>
              <a:lstStyle/>
              <a:p>
                <a:r>
                  <a:rPr lang="en-U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simétrica,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dirty="0"/>
              <a:t>Asimetría Positiva.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dirty="0"/>
              <a:t>Asimetría Negativa. Cola más larga hacia la izquierda. La distribución tiene valores extremos pequeños.</a:t>
            </a:r>
          </a:p>
        </p:txBody>
      </p:sp>
    </p:spTree>
    <p:extLst>
      <p:ext uri="{BB962C8B-B14F-4D97-AF65-F5344CB8AC3E}">
        <p14:creationId xmlns:p14="http://schemas.microsoft.com/office/powerpoint/2010/main" val="88288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58858" y="2629517"/>
            <a:ext cx="1902862" cy="369332"/>
          </a:xfrm>
          <a:prstGeom prst="rect">
            <a:avLst/>
          </a:prstGeom>
        </p:spPr>
        <p:txBody>
          <a:bodyPr wrap="square">
            <a:spAutoFit/>
          </a:bodyPr>
          <a:lstStyle/>
          <a:p>
            <a:pPr algn="just"/>
            <a:r>
              <a:rPr lang="es-ES" b="1" dirty="0">
                <a:effectLst>
                  <a:outerShdw blurRad="38100" dist="38100" dir="2700000" algn="tl">
                    <a:srgbClr val="000000">
                      <a:alpha val="43137"/>
                    </a:srgbClr>
                  </a:outerShdw>
                </a:effectLst>
                <a:latin typeface="Arial" panose="020B0604020202020204" pitchFamily="34" charset="0"/>
              </a:rPr>
              <a:t>Percentiles</a:t>
            </a:r>
            <a:endParaRPr lang="es-ES" dirty="0">
              <a:effectLst>
                <a:outerShdw blurRad="38100" dist="38100" dir="2700000" algn="tl">
                  <a:srgbClr val="000000">
                    <a:alpha val="43137"/>
                  </a:srgbClr>
                </a:outerShdw>
              </a:effectLst>
              <a:latin typeface="Arial" panose="020B0604020202020204" pitchFamily="34" charset="0"/>
            </a:endParaRPr>
          </a:p>
        </p:txBody>
      </p:sp>
      <p:sp>
        <p:nvSpPr>
          <p:cNvPr id="5" name="Rectángulo 4"/>
          <p:cNvSpPr/>
          <p:nvPr/>
        </p:nvSpPr>
        <p:spPr>
          <a:xfrm>
            <a:off x="823104" y="716165"/>
            <a:ext cx="209544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Los Cuantilos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sp>
        <p:nvSpPr>
          <p:cNvPr id="2" name="Rectángulo 1"/>
          <p:cNvSpPr/>
          <p:nvPr/>
        </p:nvSpPr>
        <p:spPr>
          <a:xfrm>
            <a:off x="3048000" y="3105835"/>
            <a:ext cx="6096000" cy="369332"/>
          </a:xfrm>
          <a:prstGeom prst="rect">
            <a:avLst/>
          </a:prstGeom>
        </p:spPr>
        <p:txBody>
          <a:bodyPr>
            <a:spAutoFit/>
          </a:bodyPr>
          <a:lstStyle/>
          <a:p>
            <a:endParaRPr lang="es-ES" dirty="0"/>
          </a:p>
        </p:txBody>
      </p:sp>
      <p:pic>
        <p:nvPicPr>
          <p:cNvPr id="3" name="Picture 2">
            <a:extLst>
              <a:ext uri="{FF2B5EF4-FFF2-40B4-BE49-F238E27FC236}">
                <a16:creationId xmlns:a16="http://schemas.microsoft.com/office/drawing/2014/main" id="{BE5896FB-02A7-49D9-A9D9-1A02133C9BB6}"/>
              </a:ext>
            </a:extLst>
          </p:cNvPr>
          <p:cNvPicPr>
            <a:picLocks noChangeAspect="1"/>
          </p:cNvPicPr>
          <p:nvPr/>
        </p:nvPicPr>
        <p:blipFill>
          <a:blip r:embed="rId2"/>
          <a:stretch>
            <a:fillRect/>
          </a:stretch>
        </p:blipFill>
        <p:spPr>
          <a:xfrm>
            <a:off x="2630280" y="2819222"/>
            <a:ext cx="2067555" cy="1490695"/>
          </a:xfrm>
          <a:prstGeom prst="rect">
            <a:avLst/>
          </a:prstGeom>
        </p:spPr>
      </p:pic>
      <p:sp>
        <p:nvSpPr>
          <p:cNvPr id="6" name="Rectangle 5">
            <a:extLst>
              <a:ext uri="{FF2B5EF4-FFF2-40B4-BE49-F238E27FC236}">
                <a16:creationId xmlns:a16="http://schemas.microsoft.com/office/drawing/2014/main" id="{63B9C14F-688F-4D43-9FA8-7C294F0A1276}"/>
              </a:ext>
            </a:extLst>
          </p:cNvPr>
          <p:cNvSpPr/>
          <p:nvPr/>
        </p:nvSpPr>
        <p:spPr>
          <a:xfrm>
            <a:off x="816528" y="1328887"/>
            <a:ext cx="10802224" cy="877613"/>
          </a:xfrm>
          <a:prstGeom prst="rect">
            <a:avLst/>
          </a:prstGeom>
        </p:spPr>
        <p:txBody>
          <a:bodyPr wrap="square">
            <a:spAutoFit/>
          </a:bodyPr>
          <a:lstStyle/>
          <a:p>
            <a:pPr>
              <a:lnSpc>
                <a:spcPct val="150000"/>
              </a:lnSpc>
            </a:pPr>
            <a:r>
              <a:rPr lang="es-ES" dirty="0">
                <a:latin typeface="verdana,geneva"/>
              </a:rPr>
              <a:t>Un Cuantil se define como una puntuación que deja por bajo una proporción (o porcentaje) conocida (</a:t>
            </a:r>
            <a:r>
              <a:rPr lang="es-ES" b="1" dirty="0">
                <a:latin typeface="verdana,geneva"/>
              </a:rPr>
              <a:t>m</a:t>
            </a:r>
            <a:r>
              <a:rPr lang="es-ES" dirty="0">
                <a:latin typeface="verdana,geneva"/>
              </a:rPr>
              <a:t>) de valores.</a:t>
            </a:r>
            <a:endParaRPr lang="es-ES" dirty="0"/>
          </a:p>
        </p:txBody>
      </p:sp>
      <p:sp>
        <p:nvSpPr>
          <p:cNvPr id="7" name="Rectangle 6">
            <a:extLst>
              <a:ext uri="{FF2B5EF4-FFF2-40B4-BE49-F238E27FC236}">
                <a16:creationId xmlns:a16="http://schemas.microsoft.com/office/drawing/2014/main" id="{C317D31E-3271-4EF0-89EF-EA98A7063B1B}"/>
              </a:ext>
            </a:extLst>
          </p:cNvPr>
          <p:cNvSpPr/>
          <p:nvPr/>
        </p:nvSpPr>
        <p:spPr>
          <a:xfrm>
            <a:off x="816528" y="3053861"/>
            <a:ext cx="1691780" cy="369332"/>
          </a:xfrm>
          <a:prstGeom prst="rect">
            <a:avLst/>
          </a:prstGeom>
        </p:spPr>
        <p:txBody>
          <a:bodyPr wrap="square">
            <a:spAutoFit/>
          </a:bodyPr>
          <a:lstStyle/>
          <a:p>
            <a:pPr algn="just"/>
            <a:r>
              <a:rPr lang="es-ES" b="1" dirty="0">
                <a:effectLst>
                  <a:outerShdw blurRad="38100" dist="38100" dir="2700000" algn="tl">
                    <a:srgbClr val="000000">
                      <a:alpha val="43137"/>
                    </a:srgbClr>
                  </a:outerShdw>
                </a:effectLst>
                <a:latin typeface="Arial" panose="020B0604020202020204" pitchFamily="34" charset="0"/>
              </a:rPr>
              <a:t>Cuartiles</a:t>
            </a:r>
          </a:p>
        </p:txBody>
      </p:sp>
      <p:sp>
        <p:nvSpPr>
          <p:cNvPr id="8" name="Rectangle 7">
            <a:extLst>
              <a:ext uri="{FF2B5EF4-FFF2-40B4-BE49-F238E27FC236}">
                <a16:creationId xmlns:a16="http://schemas.microsoft.com/office/drawing/2014/main" id="{5580419B-BBA8-4CC1-8AC0-FA23FC59D6A0}"/>
              </a:ext>
            </a:extLst>
          </p:cNvPr>
          <p:cNvSpPr/>
          <p:nvPr/>
        </p:nvSpPr>
        <p:spPr>
          <a:xfrm>
            <a:off x="910263" y="5014412"/>
            <a:ext cx="992579" cy="369332"/>
          </a:xfrm>
          <a:prstGeom prst="rect">
            <a:avLst/>
          </a:prstGeom>
        </p:spPr>
        <p:txBody>
          <a:bodyPr wrap="none">
            <a:spAutoFit/>
          </a:bodyPr>
          <a:lstStyle/>
          <a:p>
            <a:pPr algn="just"/>
            <a:r>
              <a:rPr lang="es-ES" b="1" dirty="0">
                <a:effectLst>
                  <a:outerShdw blurRad="38100" dist="38100" dir="2700000" algn="tl">
                    <a:srgbClr val="000000">
                      <a:alpha val="43137"/>
                    </a:srgbClr>
                  </a:outerShdw>
                </a:effectLst>
                <a:latin typeface="Arial" panose="020B0604020202020204" pitchFamily="34" charset="0"/>
              </a:rPr>
              <a:t>Deciles</a:t>
            </a:r>
          </a:p>
        </p:txBody>
      </p:sp>
      <p:pic>
        <p:nvPicPr>
          <p:cNvPr id="9" name="Picture 8">
            <a:extLst>
              <a:ext uri="{FF2B5EF4-FFF2-40B4-BE49-F238E27FC236}">
                <a16:creationId xmlns:a16="http://schemas.microsoft.com/office/drawing/2014/main" id="{8BA1A2FB-7499-4BB9-A6D8-103212C1D957}"/>
              </a:ext>
            </a:extLst>
          </p:cNvPr>
          <p:cNvPicPr>
            <a:picLocks noChangeAspect="1"/>
          </p:cNvPicPr>
          <p:nvPr/>
        </p:nvPicPr>
        <p:blipFill>
          <a:blip r:embed="rId3"/>
          <a:stretch>
            <a:fillRect/>
          </a:stretch>
        </p:blipFill>
        <p:spPr>
          <a:xfrm>
            <a:off x="2475193" y="4783765"/>
            <a:ext cx="3237928" cy="1490695"/>
          </a:xfrm>
          <a:prstGeom prst="rect">
            <a:avLst/>
          </a:prstGeom>
        </p:spPr>
      </p:pic>
      <p:pic>
        <p:nvPicPr>
          <p:cNvPr id="10" name="Picture 9">
            <a:extLst>
              <a:ext uri="{FF2B5EF4-FFF2-40B4-BE49-F238E27FC236}">
                <a16:creationId xmlns:a16="http://schemas.microsoft.com/office/drawing/2014/main" id="{5B2CE4C7-2CEE-433A-926C-42361F1366A5}"/>
              </a:ext>
            </a:extLst>
          </p:cNvPr>
          <p:cNvPicPr>
            <a:picLocks noChangeAspect="1"/>
          </p:cNvPicPr>
          <p:nvPr/>
        </p:nvPicPr>
        <p:blipFill>
          <a:blip r:embed="rId4"/>
          <a:stretch>
            <a:fillRect/>
          </a:stretch>
        </p:blipFill>
        <p:spPr>
          <a:xfrm>
            <a:off x="6761548" y="3294336"/>
            <a:ext cx="3372334" cy="1856276"/>
          </a:xfrm>
          <a:prstGeom prst="rect">
            <a:avLst/>
          </a:prstGeom>
        </p:spPr>
      </p:pic>
    </p:spTree>
    <p:extLst>
      <p:ext uri="{BB962C8B-B14F-4D97-AF65-F5344CB8AC3E}">
        <p14:creationId xmlns:p14="http://schemas.microsoft.com/office/powerpoint/2010/main" val="387865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53067" y="796563"/>
            <a:ext cx="1780552"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Percentiles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289237" y="188344"/>
            <a:ext cx="2852896" cy="1528021"/>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4075288" y="3056912"/>
                <a:ext cx="1854931" cy="455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𝑚</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𝑚</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𝑛</m:t>
                                  </m:r>
                                  <m:r>
                                    <a:rPr lang="es-ES" sz="2000" b="0" i="1" smtClean="0">
                                      <a:latin typeface="Cambria Math" panose="02040503050406030204" pitchFamily="18" charset="0"/>
                                    </a:rPr>
                                    <m:t>+1</m:t>
                                  </m:r>
                                </m:e>
                              </m:d>
                            </m:e>
                          </m:d>
                        </m:sub>
                      </m:sSub>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075288" y="3056912"/>
                <a:ext cx="1854931" cy="455702"/>
              </a:xfrm>
              <a:prstGeom prst="rect">
                <a:avLst/>
              </a:prstGeom>
              <a:blipFill rotWithShape="0">
                <a:blip r:embed="rId3"/>
                <a:stretch>
                  <a:fillRect l="-2961" b="-12000"/>
                </a:stretch>
              </a:blipFill>
            </p:spPr>
            <p:txBody>
              <a:bodyPr/>
              <a:lstStyle/>
              <a:p>
                <a:r>
                  <a:rPr lang="en-US">
                    <a:noFill/>
                  </a:rPr>
                  <a:t> </a:t>
                </a:r>
              </a:p>
            </p:txBody>
          </p:sp>
        </mc:Fallback>
      </mc:AlternateContent>
      <p:sp>
        <p:nvSpPr>
          <p:cNvPr id="5" name="Rectángulo 4"/>
          <p:cNvSpPr/>
          <p:nvPr/>
        </p:nvSpPr>
        <p:spPr>
          <a:xfrm>
            <a:off x="1253067" y="1603572"/>
            <a:ext cx="9911645" cy="830997"/>
          </a:xfrm>
          <a:prstGeom prst="rect">
            <a:avLst/>
          </a:prstGeom>
        </p:spPr>
        <p:txBody>
          <a:bodyPr wrap="square">
            <a:spAutoFit/>
          </a:bodyPr>
          <a:lstStyle/>
          <a:p>
            <a:pPr>
              <a:lnSpc>
                <a:spcPct val="150000"/>
              </a:lnSpc>
            </a:pPr>
            <a:r>
              <a:rPr lang="es-ES" sz="1600" dirty="0">
                <a:latin typeface="verdana,geneva"/>
              </a:rPr>
              <a:t>Percentil </a:t>
            </a:r>
            <a:r>
              <a:rPr lang="es-ES" sz="1600" b="1" dirty="0">
                <a:latin typeface="verdana,geneva"/>
              </a:rPr>
              <a:t>m</a:t>
            </a:r>
            <a:r>
              <a:rPr lang="es-ES" sz="1600" dirty="0">
                <a:latin typeface="verdana,geneva"/>
              </a:rPr>
              <a:t> es la puntuación que deja por bajo el </a:t>
            </a:r>
            <a:r>
              <a:rPr lang="es-ES" sz="1600" b="1" dirty="0">
                <a:latin typeface="verdana,geneva"/>
              </a:rPr>
              <a:t>m</a:t>
            </a:r>
            <a:r>
              <a:rPr lang="es-ES" sz="1600" dirty="0">
                <a:latin typeface="verdana,geneva"/>
              </a:rPr>
              <a:t> por ciento de las puntuaciones de una distribución. </a:t>
            </a:r>
            <a:r>
              <a:rPr lang="es-ES" sz="1600" dirty="0"/>
              <a:t>Los </a:t>
            </a:r>
            <a:r>
              <a:rPr lang="es-ES" sz="1600" b="1" dirty="0"/>
              <a:t>percentiles</a:t>
            </a:r>
            <a:r>
              <a:rPr lang="es-ES" sz="1600" dirty="0"/>
              <a:t> dan los valores correspondientes al 1%, al 2%... y al 99% de los datos</a:t>
            </a:r>
          </a:p>
        </p:txBody>
      </p:sp>
      <p:sp>
        <p:nvSpPr>
          <p:cNvPr id="11" name="CuadroTexto 10"/>
          <p:cNvSpPr txBox="1"/>
          <p:nvPr/>
        </p:nvSpPr>
        <p:spPr>
          <a:xfrm>
            <a:off x="1253067" y="3958383"/>
            <a:ext cx="9990667" cy="880369"/>
          </a:xfrm>
          <a:prstGeom prst="rect">
            <a:avLst/>
          </a:prstGeom>
          <a:noFill/>
        </p:spPr>
        <p:txBody>
          <a:bodyPr wrap="square" rtlCol="0">
            <a:spAutoFit/>
          </a:bodyPr>
          <a:lstStyle/>
          <a:p>
            <a:pPr>
              <a:lnSpc>
                <a:spcPct val="150000"/>
              </a:lnSpc>
            </a:pPr>
            <a:r>
              <a:rPr lang="es-ES" dirty="0"/>
              <a:t>Los datos siguientes corresponden a los tiempos de reacción de una muestra aleatoria de 33 personas, medidas en centésimas de segundo. </a:t>
            </a:r>
            <a:r>
              <a:rPr lang="es-ES" b="1" dirty="0"/>
              <a:t>Calcular e interpretar el percentil 55</a:t>
            </a:r>
            <a:r>
              <a:rPr lang="es-ES" dirty="0"/>
              <a:t>.</a:t>
            </a:r>
          </a:p>
        </p:txBody>
      </p:sp>
      <p:sp>
        <p:nvSpPr>
          <p:cNvPr id="12" name="CuadroTexto 11"/>
          <p:cNvSpPr txBox="1"/>
          <p:nvPr/>
        </p:nvSpPr>
        <p:spPr>
          <a:xfrm>
            <a:off x="1253067" y="5379156"/>
            <a:ext cx="10306755" cy="338554"/>
          </a:xfrm>
          <a:prstGeom prst="rect">
            <a:avLst/>
          </a:prstGeom>
          <a:noFill/>
        </p:spPr>
        <p:txBody>
          <a:bodyPr wrap="square" rtlCol="0">
            <a:spAutoFit/>
          </a:bodyPr>
          <a:lstStyle/>
          <a:p>
            <a:r>
              <a:rPr lang="es-ES" sz="1600" dirty="0"/>
              <a:t>55, 51, 60, 56, 64, 56, 63, 63, 61, 57, 62, 50, 49, 70, 72, 54, 48, 53, 58, 66, 68, 45, 74, 65, 58, 61, 62, 59, 64, 57, 63, 52, 67</a:t>
            </a:r>
          </a:p>
        </p:txBody>
      </p:sp>
    </p:spTree>
    <p:extLst>
      <p:ext uri="{BB962C8B-B14F-4D97-AF65-F5344CB8AC3E}">
        <p14:creationId xmlns:p14="http://schemas.microsoft.com/office/powerpoint/2010/main" val="376073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4912" y="4734287"/>
            <a:ext cx="8963378" cy="369332"/>
          </a:xfrm>
          <a:prstGeom prst="rect">
            <a:avLst/>
          </a:prstGeom>
          <a:noFill/>
        </p:spPr>
        <p:txBody>
          <a:bodyPr wrap="square" rtlCol="0">
            <a:spAutoFit/>
          </a:bodyPr>
          <a:lstStyle/>
          <a:p>
            <a:r>
              <a:rPr lang="es-ES" b="1" i="1" dirty="0"/>
              <a:t>El 0.55 de los tiempos de reacción de las personas son inferiores 61 centésimas de segundo. </a:t>
            </a:r>
          </a:p>
        </p:txBody>
      </p:sp>
      <mc:AlternateContent xmlns:mc="http://schemas.openxmlformats.org/markup-compatibility/2006" xmlns:a14="http://schemas.microsoft.com/office/drawing/2010/main">
        <mc:Choice Requires="a14">
          <p:sp>
            <p:nvSpPr>
              <p:cNvPr id="3" name="CuadroTexto 15"/>
              <p:cNvSpPr txBox="1"/>
              <p:nvPr/>
            </p:nvSpPr>
            <p:spPr>
              <a:xfrm>
                <a:off x="1069621" y="3476319"/>
                <a:ext cx="3489481"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55</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55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33+1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18.7</m:t>
                          </m:r>
                        </m:sub>
                      </m:sSub>
                      <m:r>
                        <a:rPr lang="es-ES" sz="2000" b="0" i="1" smtClean="0">
                          <a:latin typeface="Cambria Math" panose="02040503050406030204" pitchFamily="18" charset="0"/>
                        </a:rPr>
                        <m:t>=61</m:t>
                      </m:r>
                    </m:oMath>
                  </m:oMathPara>
                </a14:m>
                <a:endParaRPr lang="es-ES" sz="2000" dirty="0"/>
              </a:p>
            </p:txBody>
          </p:sp>
        </mc:Choice>
        <mc:Fallback xmlns="">
          <p:sp>
            <p:nvSpPr>
              <p:cNvPr id="3" name="CuadroTexto 15"/>
              <p:cNvSpPr txBox="1">
                <a:spLocks noRot="1" noChangeAspect="1" noMove="1" noResize="1" noEditPoints="1" noAdjustHandles="1" noChangeArrowheads="1" noChangeShapeType="1" noTextEdit="1"/>
              </p:cNvSpPr>
              <p:nvPr/>
            </p:nvSpPr>
            <p:spPr>
              <a:xfrm>
                <a:off x="1069621" y="3476319"/>
                <a:ext cx="3489481" cy="481157"/>
              </a:xfrm>
              <a:prstGeom prst="rect">
                <a:avLst/>
              </a:prstGeom>
              <a:blipFill rotWithShape="0">
                <a:blip r:embed="rId2"/>
                <a:stretch>
                  <a:fillRect l="-1222" r="-1222" b="-1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17"/>
              <p:cNvSpPr txBox="1"/>
              <p:nvPr/>
            </p:nvSpPr>
            <p:spPr>
              <a:xfrm>
                <a:off x="6132688" y="3657714"/>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18</m:t>
                        </m:r>
                      </m:sub>
                    </m:sSub>
                    <m:r>
                      <a:rPr lang="es-ES" b="0" i="1" smtClean="0">
                        <a:latin typeface="Cambria Math" panose="02040503050406030204" pitchFamily="18" charset="0"/>
                      </a:rPr>
                      <m:t>=</m:t>
                    </m:r>
                  </m:oMath>
                </a14:m>
                <a:r>
                  <a:rPr lang="es-ES" dirty="0"/>
                  <a:t>61</a:t>
                </a:r>
              </a:p>
            </p:txBody>
          </p:sp>
        </mc:Choice>
        <mc:Fallback xmlns="">
          <p:sp>
            <p:nvSpPr>
              <p:cNvPr id="4" name="CuadroTexto 17"/>
              <p:cNvSpPr txBox="1">
                <a:spLocks noRot="1" noChangeAspect="1" noMove="1" noResize="1" noEditPoints="1" noAdjustHandles="1" noChangeArrowheads="1" noChangeShapeType="1" noTextEdit="1"/>
              </p:cNvSpPr>
              <p:nvPr/>
            </p:nvSpPr>
            <p:spPr>
              <a:xfrm>
                <a:off x="6132688" y="3657714"/>
                <a:ext cx="810030" cy="276999"/>
              </a:xfrm>
              <a:prstGeom prst="rect">
                <a:avLst/>
              </a:prstGeom>
              <a:blipFill rotWithShape="0">
                <a:blip r:embed="rId3"/>
                <a:stretch>
                  <a:fillRect l="-9774" t="-28889" r="-17293" b="-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18"/>
              <p:cNvSpPr txBox="1"/>
              <p:nvPr/>
            </p:nvSpPr>
            <p:spPr>
              <a:xfrm>
                <a:off x="8113694" y="3632257"/>
                <a:ext cx="80522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19</m:t>
                        </m:r>
                      </m:sub>
                    </m:sSub>
                    <m:r>
                      <a:rPr lang="es-ES" b="0" i="1" smtClean="0">
                        <a:latin typeface="Cambria Math" panose="02040503050406030204" pitchFamily="18" charset="0"/>
                      </a:rPr>
                      <m:t>=</m:t>
                    </m:r>
                  </m:oMath>
                </a14:m>
                <a:r>
                  <a:rPr lang="es-ES" dirty="0"/>
                  <a:t>61</a:t>
                </a:r>
              </a:p>
            </p:txBody>
          </p:sp>
        </mc:Choice>
        <mc:Fallback xmlns="">
          <p:sp>
            <p:nvSpPr>
              <p:cNvPr id="5" name="CuadroTexto 18"/>
              <p:cNvSpPr txBox="1">
                <a:spLocks noRot="1" noChangeAspect="1" noMove="1" noResize="1" noEditPoints="1" noAdjustHandles="1" noChangeArrowheads="1" noChangeShapeType="1" noTextEdit="1"/>
              </p:cNvSpPr>
              <p:nvPr/>
            </p:nvSpPr>
            <p:spPr>
              <a:xfrm>
                <a:off x="8113694" y="3632257"/>
                <a:ext cx="805220" cy="276999"/>
              </a:xfrm>
              <a:prstGeom prst="rect">
                <a:avLst/>
              </a:prstGeom>
              <a:blipFill rotWithShape="0">
                <a:blip r:embed="rId4"/>
                <a:stretch>
                  <a:fillRect l="-10606" t="-28889" r="-16667" b="-51111"/>
                </a:stretch>
              </a:blipFill>
            </p:spPr>
            <p:txBody>
              <a:bodyPr/>
              <a:lstStyle/>
              <a:p>
                <a:r>
                  <a:rPr lang="en-US">
                    <a:noFill/>
                  </a:rPr>
                  <a:t> </a:t>
                </a:r>
              </a:p>
            </p:txBody>
          </p:sp>
        </mc:Fallback>
      </mc:AlternateContent>
      <p:sp>
        <p:nvSpPr>
          <p:cNvPr id="6" name="CuadroTexto 13"/>
          <p:cNvSpPr txBox="1"/>
          <p:nvPr/>
        </p:nvSpPr>
        <p:spPr>
          <a:xfrm>
            <a:off x="1069621" y="2176288"/>
            <a:ext cx="10126134" cy="338554"/>
          </a:xfrm>
          <a:prstGeom prst="rect">
            <a:avLst/>
          </a:prstGeom>
          <a:noFill/>
        </p:spPr>
        <p:txBody>
          <a:bodyPr wrap="square" rtlCol="0">
            <a:spAutoFit/>
          </a:bodyPr>
          <a:lstStyle/>
          <a:p>
            <a:r>
              <a:rPr lang="es-ES" sz="1600" dirty="0"/>
              <a:t>45, 48, 49, 50, 51, 52, 53, 54, 55, 56, 56, 57, 57, 58, 58, 59, 60, 61, 61, 62, 62, 63, 63, 63, 64, 64, 65, 66, 67, 68, 70, 72, 74</a:t>
            </a:r>
          </a:p>
        </p:txBody>
      </p:sp>
      <p:sp>
        <p:nvSpPr>
          <p:cNvPr id="7" name="CuadroTexto 14"/>
          <p:cNvSpPr txBox="1"/>
          <p:nvPr/>
        </p:nvSpPr>
        <p:spPr>
          <a:xfrm>
            <a:off x="987778" y="947559"/>
            <a:ext cx="9223022" cy="369332"/>
          </a:xfrm>
          <a:prstGeom prst="rect">
            <a:avLst/>
          </a:prstGeom>
          <a:noFill/>
        </p:spPr>
        <p:txBody>
          <a:bodyPr wrap="square" rtlCol="0">
            <a:spAutoFit/>
          </a:bodyPr>
          <a:lstStyle/>
          <a:p>
            <a:r>
              <a:rPr lang="es-ES" b="1" dirty="0"/>
              <a:t>Primero paso, ordenamiento de los datos en forma ascendente (de menor a mayor)</a:t>
            </a:r>
          </a:p>
        </p:txBody>
      </p:sp>
    </p:spTree>
    <p:extLst>
      <p:ext uri="{BB962C8B-B14F-4D97-AF65-F5344CB8AC3E}">
        <p14:creationId xmlns:p14="http://schemas.microsoft.com/office/powerpoint/2010/main" val="12428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0177" y="959081"/>
            <a:ext cx="122501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Deciles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sp>
        <p:nvSpPr>
          <p:cNvPr id="4" name="Rectángulo 3"/>
          <p:cNvSpPr/>
          <p:nvPr/>
        </p:nvSpPr>
        <p:spPr>
          <a:xfrm>
            <a:off x="1140177" y="1590437"/>
            <a:ext cx="9911645" cy="923330"/>
          </a:xfrm>
          <a:prstGeom prst="rect">
            <a:avLst/>
          </a:prstGeom>
        </p:spPr>
        <p:txBody>
          <a:bodyPr wrap="square">
            <a:spAutoFit/>
          </a:bodyPr>
          <a:lstStyle/>
          <a:p>
            <a:pPr>
              <a:lnSpc>
                <a:spcPct val="150000"/>
              </a:lnSpc>
            </a:pPr>
            <a:r>
              <a:rPr lang="es-ES" dirty="0"/>
              <a:t>Un </a:t>
            </a:r>
            <a:r>
              <a:rPr lang="es-ES" b="1" dirty="0"/>
              <a:t>decil</a:t>
            </a:r>
            <a:r>
              <a:rPr lang="es-ES" dirty="0"/>
              <a:t> es cada uno de los 9 valores que dividen un grupo de datos (clasificados con una relación de orden) en diez partes iguales, y de manera que cada parte representa un décimo de la población. </a:t>
            </a:r>
          </a:p>
        </p:txBody>
      </p:sp>
      <p:pic>
        <p:nvPicPr>
          <p:cNvPr id="16" name="Imagen 15"/>
          <p:cNvPicPr>
            <a:picLocks noChangeAspect="1"/>
          </p:cNvPicPr>
          <p:nvPr/>
        </p:nvPicPr>
        <p:blipFill>
          <a:blip r:embed="rId2"/>
          <a:stretch>
            <a:fillRect/>
          </a:stretch>
        </p:blipFill>
        <p:spPr>
          <a:xfrm>
            <a:off x="2842862" y="2823201"/>
            <a:ext cx="5553075" cy="895350"/>
          </a:xfrm>
          <a:prstGeom prst="rect">
            <a:avLst/>
          </a:prstGeom>
        </p:spPr>
      </p:pic>
      <p:sp>
        <p:nvSpPr>
          <p:cNvPr id="3" name="Rectangle 2"/>
          <p:cNvSpPr/>
          <p:nvPr/>
        </p:nvSpPr>
        <p:spPr>
          <a:xfrm>
            <a:off x="1142535" y="3873268"/>
            <a:ext cx="9787931" cy="507831"/>
          </a:xfrm>
          <a:prstGeom prst="rect">
            <a:avLst/>
          </a:prstGeom>
        </p:spPr>
        <p:txBody>
          <a:bodyPr wrap="square">
            <a:spAutoFit/>
          </a:bodyPr>
          <a:lstStyle/>
          <a:p>
            <a:pPr>
              <a:lnSpc>
                <a:spcPct val="150000"/>
              </a:lnSpc>
            </a:pPr>
            <a:r>
              <a:rPr lang="es-ES" dirty="0"/>
              <a:t>Los </a:t>
            </a:r>
            <a:r>
              <a:rPr lang="es-ES" b="1" dirty="0" err="1"/>
              <a:t>deciles</a:t>
            </a:r>
            <a:r>
              <a:rPr lang="es-ES" dirty="0"/>
              <a:t> dan los valores correspondientes al 10%, al 20%... y al 90% de los datos</a:t>
            </a:r>
          </a:p>
        </p:txBody>
      </p:sp>
      <p:pic>
        <p:nvPicPr>
          <p:cNvPr id="12" name="Picture 11"/>
          <p:cNvPicPr>
            <a:picLocks noChangeAspect="1"/>
          </p:cNvPicPr>
          <p:nvPr/>
        </p:nvPicPr>
        <p:blipFill>
          <a:blip r:embed="rId3"/>
          <a:stretch>
            <a:fillRect/>
          </a:stretch>
        </p:blipFill>
        <p:spPr>
          <a:xfrm>
            <a:off x="2954337" y="4690533"/>
            <a:ext cx="5724525" cy="1981200"/>
          </a:xfrm>
          <a:prstGeom prst="rect">
            <a:avLst/>
          </a:prstGeom>
        </p:spPr>
      </p:pic>
    </p:spTree>
    <p:extLst>
      <p:ext uri="{BB962C8B-B14F-4D97-AF65-F5344CB8AC3E}">
        <p14:creationId xmlns:p14="http://schemas.microsoft.com/office/powerpoint/2010/main" val="422798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4"/>
          <p:cNvSpPr txBox="1"/>
          <p:nvPr/>
        </p:nvSpPr>
        <p:spPr>
          <a:xfrm>
            <a:off x="4549424" y="5858259"/>
            <a:ext cx="5904087" cy="369332"/>
          </a:xfrm>
          <a:prstGeom prst="rect">
            <a:avLst/>
          </a:prstGeom>
          <a:noFill/>
        </p:spPr>
        <p:txBody>
          <a:bodyPr wrap="square" rtlCol="0">
            <a:spAutoFit/>
          </a:bodyPr>
          <a:lstStyle/>
          <a:p>
            <a:r>
              <a:rPr lang="es-ES" b="1" i="1" dirty="0"/>
              <a:t>El 0.70 de las personas tienen una edad inferior a 30.5 años. </a:t>
            </a:r>
          </a:p>
        </p:txBody>
      </p:sp>
      <mc:AlternateContent xmlns:mc="http://schemas.openxmlformats.org/markup-compatibility/2006" xmlns:a14="http://schemas.microsoft.com/office/drawing/2010/main">
        <mc:Choice Requires="a14">
          <p:sp>
            <p:nvSpPr>
              <p:cNvPr id="3" name="CuadroTexto 16"/>
              <p:cNvSpPr txBox="1"/>
              <p:nvPr/>
            </p:nvSpPr>
            <p:spPr>
              <a:xfrm>
                <a:off x="1117600" y="5037668"/>
                <a:ext cx="2494845" cy="923330"/>
              </a:xfrm>
              <a:prstGeom prst="rect">
                <a:avLst/>
              </a:prstGeom>
              <a:noFill/>
            </p:spPr>
            <p:txBody>
              <a:bodyPr wrap="square"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7</m:t>
                        </m:r>
                      </m:sub>
                    </m:sSub>
                    <m:r>
                      <a:rPr lang="es-ES" i="1">
                        <a:latin typeface="Cambria Math" panose="02040503050406030204" pitchFamily="18" charset="0"/>
                      </a:rPr>
                      <m:t>=</m:t>
                    </m:r>
                    <m:r>
                      <a:rPr lang="es-ES" b="0" i="0" smtClean="0">
                        <a:latin typeface="Cambria Math" panose="02040503050406030204" pitchFamily="18" charset="0"/>
                      </a:rPr>
                      <m:t>30</m:t>
                    </m:r>
                  </m:oMath>
                </a14:m>
                <a:r>
                  <a:rPr lang="es-ES" dirty="0"/>
                  <a:t>+0.5(31-30)</a:t>
                </a:r>
              </a:p>
              <a:p>
                <a:r>
                  <a:rPr lang="es-ES" dirty="0"/>
                  <a:t>      = 30+0.5(1)</a:t>
                </a:r>
              </a:p>
              <a:p>
                <a:r>
                  <a:rPr lang="es-ES" dirty="0"/>
                  <a:t>       = 30.5</a:t>
                </a:r>
              </a:p>
            </p:txBody>
          </p:sp>
        </mc:Choice>
        <mc:Fallback xmlns="">
          <p:sp>
            <p:nvSpPr>
              <p:cNvPr id="3" name="CuadroTexto 16"/>
              <p:cNvSpPr txBox="1">
                <a:spLocks noRot="1" noChangeAspect="1" noMove="1" noResize="1" noEditPoints="1" noAdjustHandles="1" noChangeArrowheads="1" noChangeShapeType="1" noTextEdit="1"/>
              </p:cNvSpPr>
              <p:nvPr/>
            </p:nvSpPr>
            <p:spPr>
              <a:xfrm>
                <a:off x="1117600" y="5037668"/>
                <a:ext cx="2494845" cy="923330"/>
              </a:xfrm>
              <a:prstGeom prst="rect">
                <a:avLst/>
              </a:prstGeom>
              <a:blipFill rotWithShape="0">
                <a:blip r:embed="rId2"/>
                <a:stretch>
                  <a:fillRect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10"/>
              <p:cNvSpPr txBox="1"/>
              <p:nvPr/>
            </p:nvSpPr>
            <p:spPr>
              <a:xfrm>
                <a:off x="1117600" y="4070691"/>
                <a:ext cx="4358565" cy="476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𝐷</m:t>
                          </m:r>
                        </m:e>
                        <m:sub>
                          <m:r>
                            <a:rPr lang="es-ES" sz="2000" b="0" i="1" smtClean="0">
                              <a:latin typeface="Cambria Math" panose="02040503050406030204" pitchFamily="18" charset="0"/>
                            </a:rPr>
                            <m:t>7</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70</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70</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10.5</m:t>
                          </m:r>
                        </m:sub>
                      </m:sSub>
                      <m:r>
                        <a:rPr lang="es-ES" sz="2000" b="0" i="1" smtClean="0">
                          <a:latin typeface="Cambria Math" panose="02040503050406030204" pitchFamily="18" charset="0"/>
                        </a:rPr>
                        <m:t>=30.5</m:t>
                      </m:r>
                    </m:oMath>
                  </m:oMathPara>
                </a14:m>
                <a:endParaRPr lang="es-ES" sz="2000" dirty="0"/>
              </a:p>
            </p:txBody>
          </p:sp>
        </mc:Choice>
        <mc:Fallback xmlns="">
          <p:sp>
            <p:nvSpPr>
              <p:cNvPr id="4" name="CuadroTexto 10"/>
              <p:cNvSpPr txBox="1">
                <a:spLocks noRot="1" noChangeAspect="1" noMove="1" noResize="1" noEditPoints="1" noAdjustHandles="1" noChangeArrowheads="1" noChangeShapeType="1" noTextEdit="1"/>
              </p:cNvSpPr>
              <p:nvPr/>
            </p:nvSpPr>
            <p:spPr>
              <a:xfrm>
                <a:off x="1117600" y="4070691"/>
                <a:ext cx="4358565" cy="476734"/>
              </a:xfrm>
              <a:prstGeom prst="rect">
                <a:avLst/>
              </a:prstGeom>
              <a:blipFill rotWithShape="0">
                <a:blip r:embed="rId3"/>
                <a:stretch>
                  <a:fillRect l="-839" r="-979"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12"/>
              <p:cNvSpPr txBox="1"/>
              <p:nvPr/>
            </p:nvSpPr>
            <p:spPr>
              <a:xfrm>
                <a:off x="6366470" y="4170559"/>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10</m:t>
                        </m:r>
                      </m:sub>
                    </m:sSub>
                    <m:r>
                      <a:rPr lang="es-ES" b="0" i="1" smtClean="0">
                        <a:latin typeface="Cambria Math" panose="02040503050406030204" pitchFamily="18" charset="0"/>
                      </a:rPr>
                      <m:t>=</m:t>
                    </m:r>
                  </m:oMath>
                </a14:m>
                <a:r>
                  <a:rPr lang="es-ES" dirty="0"/>
                  <a:t>30</a:t>
                </a:r>
              </a:p>
            </p:txBody>
          </p:sp>
        </mc:Choice>
        <mc:Fallback xmlns="">
          <p:sp>
            <p:nvSpPr>
              <p:cNvPr id="5" name="CuadroTexto 12"/>
              <p:cNvSpPr txBox="1">
                <a:spLocks noRot="1" noChangeAspect="1" noMove="1" noResize="1" noEditPoints="1" noAdjustHandles="1" noChangeArrowheads="1" noChangeShapeType="1" noTextEdit="1"/>
              </p:cNvSpPr>
              <p:nvPr/>
            </p:nvSpPr>
            <p:spPr>
              <a:xfrm>
                <a:off x="6366470" y="4170559"/>
                <a:ext cx="810030" cy="276999"/>
              </a:xfrm>
              <a:prstGeom prst="rect">
                <a:avLst/>
              </a:prstGeom>
              <a:blipFill rotWithShape="0">
                <a:blip r:embed="rId4"/>
                <a:stretch>
                  <a:fillRect l="-9774" t="-28261" r="-1729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13"/>
              <p:cNvSpPr txBox="1"/>
              <p:nvPr/>
            </p:nvSpPr>
            <p:spPr>
              <a:xfrm>
                <a:off x="8341560" y="4170559"/>
                <a:ext cx="885371"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11</m:t>
                        </m:r>
                      </m:sub>
                    </m:sSub>
                    <m:r>
                      <a:rPr lang="es-ES" b="0" i="1" smtClean="0">
                        <a:latin typeface="Cambria Math" panose="02040503050406030204" pitchFamily="18" charset="0"/>
                      </a:rPr>
                      <m:t>=</m:t>
                    </m:r>
                    <m:r>
                      <a:rPr lang="es-ES" b="0" i="0" smtClean="0">
                        <a:latin typeface="Cambria Math" panose="02040503050406030204" pitchFamily="18" charset="0"/>
                      </a:rPr>
                      <m:t>3</m:t>
                    </m:r>
                  </m:oMath>
                </a14:m>
                <a:r>
                  <a:rPr lang="es-ES" dirty="0"/>
                  <a:t>1</a:t>
                </a:r>
              </a:p>
            </p:txBody>
          </p:sp>
        </mc:Choice>
        <mc:Fallback xmlns="">
          <p:sp>
            <p:nvSpPr>
              <p:cNvPr id="6" name="CuadroTexto 13"/>
              <p:cNvSpPr txBox="1">
                <a:spLocks noRot="1" noChangeAspect="1" noMove="1" noResize="1" noEditPoints="1" noAdjustHandles="1" noChangeArrowheads="1" noChangeShapeType="1" noTextEdit="1"/>
              </p:cNvSpPr>
              <p:nvPr/>
            </p:nvSpPr>
            <p:spPr>
              <a:xfrm>
                <a:off x="8341560" y="4170559"/>
                <a:ext cx="885371" cy="276999"/>
              </a:xfrm>
              <a:prstGeom prst="rect">
                <a:avLst/>
              </a:prstGeom>
              <a:blipFill rotWithShape="0">
                <a:blip r:embed="rId5"/>
                <a:stretch>
                  <a:fillRect l="-8904" t="-28261" r="-15068" b="-50000"/>
                </a:stretch>
              </a:blipFill>
            </p:spPr>
            <p:txBody>
              <a:bodyPr/>
              <a:lstStyle/>
              <a:p>
                <a:r>
                  <a:rPr lang="en-US">
                    <a:noFill/>
                  </a:rPr>
                  <a:t> </a:t>
                </a:r>
              </a:p>
            </p:txBody>
          </p:sp>
        </mc:Fallback>
      </mc:AlternateContent>
      <p:graphicFrame>
        <p:nvGraphicFramePr>
          <p:cNvPr id="7" name="Tabla 9"/>
          <p:cNvGraphicFramePr>
            <a:graphicFrameLocks noGrp="1"/>
          </p:cNvGraphicFramePr>
          <p:nvPr>
            <p:extLst>
              <p:ext uri="{D42A27DB-BD31-4B8C-83A1-F6EECF244321}">
                <p14:modId xmlns:p14="http://schemas.microsoft.com/office/powerpoint/2010/main" val="3273038660"/>
              </p:ext>
            </p:extLst>
          </p:nvPr>
        </p:nvGraphicFramePr>
        <p:xfrm>
          <a:off x="1584276" y="3048704"/>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54125">
                  <a:extLst>
                    <a:ext uri="{9D8B030D-6E8A-4147-A177-3AD203B41FA5}">
                      <a16:colId xmlns:a16="http://schemas.microsoft.com/office/drawing/2014/main" val="20006"/>
                    </a:ext>
                  </a:extLst>
                </a:gridCol>
                <a:gridCol w="639675">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800" dirty="0"/>
                        <a:t>10</a:t>
                      </a:r>
                    </a:p>
                  </a:txBody>
                  <a:tcPr/>
                </a:tc>
                <a:tc>
                  <a:txBody>
                    <a:bodyPr/>
                    <a:lstStyle/>
                    <a:p>
                      <a:pPr algn="ctr"/>
                      <a:r>
                        <a:rPr lang="es-ES" sz="1800" dirty="0"/>
                        <a:t>14</a:t>
                      </a:r>
                    </a:p>
                  </a:txBody>
                  <a:tcPr/>
                </a:tc>
                <a:tc>
                  <a:txBody>
                    <a:bodyPr/>
                    <a:lstStyle/>
                    <a:p>
                      <a:pPr algn="ctr"/>
                      <a:r>
                        <a:rPr lang="es-ES" sz="1800" dirty="0"/>
                        <a:t>15</a:t>
                      </a:r>
                    </a:p>
                  </a:txBody>
                  <a:tcPr/>
                </a:tc>
                <a:tc>
                  <a:txBody>
                    <a:bodyPr/>
                    <a:lstStyle/>
                    <a:p>
                      <a:pPr algn="ctr"/>
                      <a:r>
                        <a:rPr lang="es-ES" sz="1800" dirty="0"/>
                        <a:t>18</a:t>
                      </a:r>
                    </a:p>
                  </a:txBody>
                  <a:tcPr/>
                </a:tc>
                <a:tc>
                  <a:txBody>
                    <a:bodyPr/>
                    <a:lstStyle/>
                    <a:p>
                      <a:pPr algn="ctr"/>
                      <a:r>
                        <a:rPr lang="es-ES" sz="1800" dirty="0"/>
                        <a:t>20</a:t>
                      </a:r>
                    </a:p>
                  </a:txBody>
                  <a:tcPr/>
                </a:tc>
                <a:tc>
                  <a:txBody>
                    <a:bodyPr/>
                    <a:lstStyle/>
                    <a:p>
                      <a:pPr algn="ctr"/>
                      <a:r>
                        <a:rPr lang="es-ES" sz="1800" dirty="0"/>
                        <a:t>22</a:t>
                      </a:r>
                    </a:p>
                  </a:txBody>
                  <a:tcPr/>
                </a:tc>
                <a:tc>
                  <a:txBody>
                    <a:bodyPr/>
                    <a:lstStyle/>
                    <a:p>
                      <a:pPr algn="ctr"/>
                      <a:r>
                        <a:rPr lang="es-ES" sz="1800" dirty="0"/>
                        <a:t>22</a:t>
                      </a:r>
                    </a:p>
                  </a:txBody>
                  <a:tcPr/>
                </a:tc>
                <a:tc>
                  <a:txBody>
                    <a:bodyPr/>
                    <a:lstStyle/>
                    <a:p>
                      <a:pPr algn="ctr"/>
                      <a:r>
                        <a:rPr lang="es-ES" sz="1800" dirty="0"/>
                        <a:t>26</a:t>
                      </a:r>
                    </a:p>
                  </a:txBody>
                  <a:tcPr/>
                </a:tc>
                <a:tc>
                  <a:txBody>
                    <a:bodyPr/>
                    <a:lstStyle/>
                    <a:p>
                      <a:pPr algn="ctr"/>
                      <a:r>
                        <a:rPr lang="es-ES" sz="1800" dirty="0"/>
                        <a:t>27</a:t>
                      </a:r>
                    </a:p>
                  </a:txBody>
                  <a:tcPr/>
                </a:tc>
                <a:tc>
                  <a:txBody>
                    <a:bodyPr/>
                    <a:lstStyle/>
                    <a:p>
                      <a:pPr algn="ctr"/>
                      <a:r>
                        <a:rPr lang="es-ES" sz="1800" dirty="0"/>
                        <a:t>30</a:t>
                      </a:r>
                    </a:p>
                  </a:txBody>
                  <a:tcPr/>
                </a:tc>
                <a:tc>
                  <a:txBody>
                    <a:bodyPr/>
                    <a:lstStyle/>
                    <a:p>
                      <a:pPr algn="ctr"/>
                      <a:r>
                        <a:rPr lang="es-ES" sz="1800" dirty="0"/>
                        <a:t>31</a:t>
                      </a:r>
                    </a:p>
                  </a:txBody>
                  <a:tcPr/>
                </a:tc>
                <a:tc>
                  <a:txBody>
                    <a:bodyPr/>
                    <a:lstStyle/>
                    <a:p>
                      <a:pPr algn="ctr"/>
                      <a:r>
                        <a:rPr lang="es-ES" sz="1800" dirty="0"/>
                        <a:t>35</a:t>
                      </a:r>
                    </a:p>
                  </a:txBody>
                  <a:tcPr/>
                </a:tc>
                <a:tc>
                  <a:txBody>
                    <a:bodyPr/>
                    <a:lstStyle/>
                    <a:p>
                      <a:pPr algn="ctr"/>
                      <a:r>
                        <a:rPr lang="es-ES" sz="1800" dirty="0"/>
                        <a:t>40</a:t>
                      </a:r>
                    </a:p>
                  </a:txBody>
                  <a:tcPr/>
                </a:tc>
                <a:tc>
                  <a:txBody>
                    <a:bodyPr/>
                    <a:lstStyle/>
                    <a:p>
                      <a:pPr algn="ctr"/>
                      <a:r>
                        <a:rPr lang="es-ES" sz="1800" dirty="0"/>
                        <a:t>40</a:t>
                      </a:r>
                    </a:p>
                  </a:txBody>
                  <a:tcPr/>
                </a:tc>
                <a:extLst>
                  <a:ext uri="{0D108BD9-81ED-4DB2-BD59-A6C34878D82A}">
                    <a16:rowId xmlns:a16="http://schemas.microsoft.com/office/drawing/2014/main" val="10000"/>
                  </a:ext>
                </a:extLst>
              </a:tr>
            </a:tbl>
          </a:graphicData>
        </a:graphic>
      </p:graphicFrame>
      <p:sp>
        <p:nvSpPr>
          <p:cNvPr id="8" name="CuadroTexto 8"/>
          <p:cNvSpPr txBox="1"/>
          <p:nvPr/>
        </p:nvSpPr>
        <p:spPr>
          <a:xfrm>
            <a:off x="1040451" y="2390526"/>
            <a:ext cx="9444250" cy="369332"/>
          </a:xfrm>
          <a:prstGeom prst="rect">
            <a:avLst/>
          </a:prstGeom>
          <a:noFill/>
        </p:spPr>
        <p:txBody>
          <a:bodyPr wrap="square" rtlCol="0">
            <a:spAutoFit/>
          </a:bodyPr>
          <a:lstStyle/>
          <a:p>
            <a:r>
              <a:rPr lang="es-ES" b="1" dirty="0"/>
              <a:t>Calcular e interpretar el decil 7. </a:t>
            </a:r>
          </a:p>
        </p:txBody>
      </p:sp>
      <p:graphicFrame>
        <p:nvGraphicFramePr>
          <p:cNvPr id="9" name="Tabla 7"/>
          <p:cNvGraphicFramePr>
            <a:graphicFrameLocks noGrp="1"/>
          </p:cNvGraphicFramePr>
          <p:nvPr>
            <p:extLst>
              <p:ext uri="{D42A27DB-BD31-4B8C-83A1-F6EECF244321}">
                <p14:modId xmlns:p14="http://schemas.microsoft.com/office/powerpoint/2010/main" val="1571779272"/>
              </p:ext>
            </p:extLst>
          </p:nvPr>
        </p:nvGraphicFramePr>
        <p:xfrm>
          <a:off x="1660582" y="1637356"/>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96900">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800" dirty="0"/>
                        <a:t>20</a:t>
                      </a:r>
                    </a:p>
                  </a:txBody>
                  <a:tcPr/>
                </a:tc>
                <a:tc>
                  <a:txBody>
                    <a:bodyPr/>
                    <a:lstStyle/>
                    <a:p>
                      <a:pPr algn="ctr"/>
                      <a:r>
                        <a:rPr lang="es-ES" sz="1800" dirty="0"/>
                        <a:t>31</a:t>
                      </a:r>
                    </a:p>
                  </a:txBody>
                  <a:tcPr/>
                </a:tc>
                <a:tc>
                  <a:txBody>
                    <a:bodyPr/>
                    <a:lstStyle/>
                    <a:p>
                      <a:pPr algn="ctr"/>
                      <a:r>
                        <a:rPr lang="es-ES" sz="1800" dirty="0"/>
                        <a:t>15</a:t>
                      </a:r>
                    </a:p>
                  </a:txBody>
                  <a:tcPr/>
                </a:tc>
                <a:tc>
                  <a:txBody>
                    <a:bodyPr/>
                    <a:lstStyle/>
                    <a:p>
                      <a:pPr algn="ctr"/>
                      <a:r>
                        <a:rPr lang="es-ES" sz="1800" dirty="0"/>
                        <a:t>40</a:t>
                      </a:r>
                    </a:p>
                  </a:txBody>
                  <a:tcPr/>
                </a:tc>
                <a:tc>
                  <a:txBody>
                    <a:bodyPr/>
                    <a:lstStyle/>
                    <a:p>
                      <a:pPr algn="ctr"/>
                      <a:r>
                        <a:rPr lang="es-ES" sz="1800" dirty="0"/>
                        <a:t>14</a:t>
                      </a:r>
                    </a:p>
                  </a:txBody>
                  <a:tcPr/>
                </a:tc>
                <a:tc>
                  <a:txBody>
                    <a:bodyPr/>
                    <a:lstStyle/>
                    <a:p>
                      <a:pPr algn="ctr"/>
                      <a:r>
                        <a:rPr lang="es-ES" sz="1800" dirty="0"/>
                        <a:t>40</a:t>
                      </a:r>
                    </a:p>
                  </a:txBody>
                  <a:tcPr/>
                </a:tc>
                <a:tc>
                  <a:txBody>
                    <a:bodyPr/>
                    <a:lstStyle/>
                    <a:p>
                      <a:pPr algn="ctr"/>
                      <a:r>
                        <a:rPr lang="es-ES" sz="1800" dirty="0"/>
                        <a:t>26</a:t>
                      </a:r>
                    </a:p>
                  </a:txBody>
                  <a:tcPr/>
                </a:tc>
                <a:tc>
                  <a:txBody>
                    <a:bodyPr/>
                    <a:lstStyle/>
                    <a:p>
                      <a:pPr algn="ctr"/>
                      <a:r>
                        <a:rPr lang="es-ES" sz="1800" dirty="0"/>
                        <a:t>30</a:t>
                      </a:r>
                    </a:p>
                  </a:txBody>
                  <a:tcPr/>
                </a:tc>
                <a:tc>
                  <a:txBody>
                    <a:bodyPr/>
                    <a:lstStyle/>
                    <a:p>
                      <a:pPr algn="ctr"/>
                      <a:r>
                        <a:rPr lang="es-ES" sz="1800" dirty="0"/>
                        <a:t>22</a:t>
                      </a:r>
                    </a:p>
                  </a:txBody>
                  <a:tcPr/>
                </a:tc>
                <a:tc>
                  <a:txBody>
                    <a:bodyPr/>
                    <a:lstStyle/>
                    <a:p>
                      <a:pPr algn="ctr"/>
                      <a:r>
                        <a:rPr lang="es-ES" sz="1800" dirty="0"/>
                        <a:t>27</a:t>
                      </a:r>
                    </a:p>
                  </a:txBody>
                  <a:tcPr/>
                </a:tc>
                <a:tc>
                  <a:txBody>
                    <a:bodyPr/>
                    <a:lstStyle/>
                    <a:p>
                      <a:pPr algn="ctr"/>
                      <a:r>
                        <a:rPr lang="es-ES" sz="1800" dirty="0"/>
                        <a:t>22</a:t>
                      </a:r>
                    </a:p>
                  </a:txBody>
                  <a:tcPr/>
                </a:tc>
                <a:tc>
                  <a:txBody>
                    <a:bodyPr/>
                    <a:lstStyle/>
                    <a:p>
                      <a:pPr algn="ctr"/>
                      <a:r>
                        <a:rPr lang="es-ES" sz="1800" dirty="0"/>
                        <a:t>10</a:t>
                      </a:r>
                    </a:p>
                  </a:txBody>
                  <a:tcPr/>
                </a:tc>
                <a:tc>
                  <a:txBody>
                    <a:bodyPr/>
                    <a:lstStyle/>
                    <a:p>
                      <a:pPr algn="ctr"/>
                      <a:r>
                        <a:rPr lang="es-ES" sz="1800" dirty="0"/>
                        <a:t>18</a:t>
                      </a:r>
                    </a:p>
                  </a:txBody>
                  <a:tcPr/>
                </a:tc>
                <a:tc>
                  <a:txBody>
                    <a:bodyPr/>
                    <a:lstStyle/>
                    <a:p>
                      <a:pPr algn="ctr"/>
                      <a:r>
                        <a:rPr lang="es-ES" sz="1800" dirty="0"/>
                        <a:t>35</a:t>
                      </a:r>
                    </a:p>
                  </a:txBody>
                  <a:tcPr/>
                </a:tc>
                <a:extLst>
                  <a:ext uri="{0D108BD9-81ED-4DB2-BD59-A6C34878D82A}">
                    <a16:rowId xmlns:a16="http://schemas.microsoft.com/office/drawing/2014/main" val="10000"/>
                  </a:ext>
                </a:extLst>
              </a:tr>
            </a:tbl>
          </a:graphicData>
        </a:graphic>
      </p:graphicFrame>
      <p:sp>
        <p:nvSpPr>
          <p:cNvPr id="10" name="Rectángulo 6"/>
          <p:cNvSpPr/>
          <p:nvPr/>
        </p:nvSpPr>
        <p:spPr>
          <a:xfrm>
            <a:off x="1035248" y="652944"/>
            <a:ext cx="9880644" cy="369332"/>
          </a:xfrm>
          <a:prstGeom prst="rect">
            <a:avLst/>
          </a:prstGeom>
        </p:spPr>
        <p:txBody>
          <a:bodyPr wrap="square">
            <a:spAutoFit/>
          </a:bodyPr>
          <a:lstStyle/>
          <a:p>
            <a:r>
              <a:rPr lang="es-ES_tradnl" dirty="0">
                <a:latin typeface="Times New Roman" panose="02020603050405020304" pitchFamily="18" charset="0"/>
                <a:ea typeface="Times New Roman" panose="02020603050405020304" pitchFamily="18" charset="0"/>
              </a:rPr>
              <a:t>Se tienen los siguientes datos sobre la edad (en años cumplidos) de una muestra aleatoria de 14 personas:</a:t>
            </a:r>
            <a:endParaRPr lang="es-ES" dirty="0"/>
          </a:p>
        </p:txBody>
      </p:sp>
    </p:spTree>
    <p:extLst>
      <p:ext uri="{BB962C8B-B14F-4D97-AF65-F5344CB8AC3E}">
        <p14:creationId xmlns:p14="http://schemas.microsoft.com/office/powerpoint/2010/main" val="19881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1985" y="634008"/>
            <a:ext cx="1465401"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Cuartiles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sp>
        <p:nvSpPr>
          <p:cNvPr id="5" name="Rectángulo 4"/>
          <p:cNvSpPr/>
          <p:nvPr/>
        </p:nvSpPr>
        <p:spPr>
          <a:xfrm>
            <a:off x="1235855" y="1165993"/>
            <a:ext cx="9985829" cy="923330"/>
          </a:xfrm>
          <a:prstGeom prst="rect">
            <a:avLst/>
          </a:prstGeom>
        </p:spPr>
        <p:txBody>
          <a:bodyPr wrap="square">
            <a:spAutoFit/>
          </a:bodyPr>
          <a:lstStyle/>
          <a:p>
            <a:pPr>
              <a:lnSpc>
                <a:spcPct val="150000"/>
              </a:lnSpc>
            </a:pPr>
            <a:r>
              <a:rPr lang="es-ES" dirty="0">
                <a:effectLst/>
              </a:rPr>
              <a:t>Los cuartiles son los tres valores que dividen al conjunto de datos ordenados en cuatro partes iguales, son un caso particular de los percentiles.</a:t>
            </a:r>
            <a:endParaRPr lang="es-ES" dirty="0"/>
          </a:p>
        </p:txBody>
      </p:sp>
      <p:pic>
        <p:nvPicPr>
          <p:cNvPr id="3" name="Imagen 2"/>
          <p:cNvPicPr>
            <a:picLocks noChangeAspect="1"/>
          </p:cNvPicPr>
          <p:nvPr/>
        </p:nvPicPr>
        <p:blipFill>
          <a:blip r:embed="rId2"/>
          <a:stretch>
            <a:fillRect/>
          </a:stretch>
        </p:blipFill>
        <p:spPr>
          <a:xfrm>
            <a:off x="3627952" y="2436642"/>
            <a:ext cx="4472694" cy="871420"/>
          </a:xfrm>
          <a:prstGeom prst="rect">
            <a:avLst/>
          </a:prstGeom>
        </p:spPr>
      </p:pic>
      <p:sp>
        <p:nvSpPr>
          <p:cNvPr id="7" name="Rectángulo 6"/>
          <p:cNvSpPr/>
          <p:nvPr/>
        </p:nvSpPr>
        <p:spPr>
          <a:xfrm>
            <a:off x="1235855" y="3715363"/>
            <a:ext cx="9256889" cy="369332"/>
          </a:xfrm>
          <a:prstGeom prst="rect">
            <a:avLst/>
          </a:prstGeom>
        </p:spPr>
        <p:txBody>
          <a:bodyPr wrap="square">
            <a:spAutoFit/>
          </a:bodyPr>
          <a:lstStyle/>
          <a:p>
            <a:r>
              <a:rPr lang="es-ES" b="1" dirty="0"/>
              <a:t>Q</a:t>
            </a:r>
            <a:r>
              <a:rPr lang="es-ES" b="1" baseline="-25000" dirty="0"/>
              <a:t>1</a:t>
            </a:r>
            <a:r>
              <a:rPr lang="es-ES" b="1" dirty="0"/>
              <a:t>, Q</a:t>
            </a:r>
            <a:r>
              <a:rPr lang="es-ES" b="1" baseline="-25000" dirty="0"/>
              <a:t>2</a:t>
            </a:r>
            <a:r>
              <a:rPr lang="es-ES" b="1" dirty="0"/>
              <a:t> y Q</a:t>
            </a:r>
            <a:r>
              <a:rPr lang="es-ES" b="1" baseline="-25000" dirty="0"/>
              <a:t>3</a:t>
            </a:r>
            <a:r>
              <a:rPr lang="es-ES" dirty="0"/>
              <a:t> determinan los valores correspondientes al </a:t>
            </a:r>
            <a:r>
              <a:rPr lang="es-ES" b="1" dirty="0"/>
              <a:t>25%, al 50% y al 75%</a:t>
            </a:r>
            <a:r>
              <a:rPr lang="es-ES" dirty="0"/>
              <a:t> de los </a:t>
            </a:r>
            <a:r>
              <a:rPr lang="es-ES" b="1" dirty="0"/>
              <a:t>datos</a:t>
            </a:r>
            <a:r>
              <a:rPr lang="es-ES" dirty="0"/>
              <a:t>.</a:t>
            </a:r>
          </a:p>
        </p:txBody>
      </p:sp>
      <p:sp>
        <p:nvSpPr>
          <p:cNvPr id="8" name="Rectángulo 7"/>
          <p:cNvSpPr/>
          <p:nvPr/>
        </p:nvSpPr>
        <p:spPr>
          <a:xfrm>
            <a:off x="1144676" y="4711468"/>
            <a:ext cx="9493956" cy="880369"/>
          </a:xfrm>
          <a:prstGeom prst="rect">
            <a:avLst/>
          </a:prstGeom>
        </p:spPr>
        <p:txBody>
          <a:bodyPr wrap="square">
            <a:spAutoFit/>
          </a:bodyPr>
          <a:lstStyle/>
          <a:p>
            <a:pPr>
              <a:lnSpc>
                <a:spcPct val="150000"/>
              </a:lnSpc>
            </a:pPr>
            <a:r>
              <a:rPr lang="es-ES" dirty="0"/>
              <a:t>Por ejemplo, el cuartil 3, nos indica que el valor obtenido representa bajo sí el 75 % de la distribución de los datos y sobre sí, se encuentra el 25 % de la distribución de datos.</a:t>
            </a:r>
          </a:p>
        </p:txBody>
      </p:sp>
    </p:spTree>
    <p:extLst>
      <p:ext uri="{BB962C8B-B14F-4D97-AF65-F5344CB8AC3E}">
        <p14:creationId xmlns:p14="http://schemas.microsoft.com/office/powerpoint/2010/main" val="93383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4031" y="2060388"/>
            <a:ext cx="4423262" cy="369332"/>
          </a:xfrm>
          <a:prstGeom prst="rect">
            <a:avLst/>
          </a:prstGeom>
        </p:spPr>
        <p:txBody>
          <a:bodyPr wrap="none">
            <a:spAutoFit/>
          </a:bodyPr>
          <a:lstStyle/>
          <a:p>
            <a:r>
              <a:rPr lang="es-ES" b="1" dirty="0"/>
              <a:t>Paso 1</a:t>
            </a:r>
            <a:r>
              <a:rPr lang="es-ES" dirty="0"/>
              <a:t>: Ordenar los datos de menor a mayor:</a:t>
            </a:r>
            <a:endParaRPr lang="es-ES" dirty="0">
              <a:effectLst/>
            </a:endParaRPr>
          </a:p>
        </p:txBody>
      </p:sp>
      <p:sp>
        <p:nvSpPr>
          <p:cNvPr id="3" name="Rectángulo 2"/>
          <p:cNvSpPr/>
          <p:nvPr/>
        </p:nvSpPr>
        <p:spPr>
          <a:xfrm>
            <a:off x="1309512" y="2644610"/>
            <a:ext cx="8048978" cy="369332"/>
          </a:xfrm>
          <a:prstGeom prst="rect">
            <a:avLst/>
          </a:prstGeom>
        </p:spPr>
        <p:txBody>
          <a:bodyPr wrap="square">
            <a:spAutoFit/>
          </a:bodyPr>
          <a:lstStyle/>
          <a:p>
            <a:r>
              <a:rPr lang="es-ES" dirty="0"/>
              <a:t>165, 165, 166, 167, 168, 169, 170, 170, 171, 172, 172, 174, 175, 176, 177, 178, 181</a:t>
            </a:r>
          </a:p>
        </p:txBody>
      </p:sp>
      <p:sp>
        <p:nvSpPr>
          <p:cNvPr id="4" name="Rectángulo 3"/>
          <p:cNvSpPr/>
          <p:nvPr/>
        </p:nvSpPr>
        <p:spPr>
          <a:xfrm>
            <a:off x="634031" y="3296586"/>
            <a:ext cx="8161867" cy="369332"/>
          </a:xfrm>
          <a:prstGeom prst="rect">
            <a:avLst/>
          </a:prstGeom>
        </p:spPr>
        <p:txBody>
          <a:bodyPr wrap="square">
            <a:spAutoFit/>
          </a:bodyPr>
          <a:lstStyle/>
          <a:p>
            <a:r>
              <a:rPr lang="es-ES" b="1" dirty="0"/>
              <a:t>Paso 2</a:t>
            </a:r>
            <a:r>
              <a:rPr lang="es-ES" dirty="0"/>
              <a:t>: Calculamos la posición del Q</a:t>
            </a:r>
            <a:r>
              <a:rPr lang="es-ES" baseline="-25000" dirty="0"/>
              <a:t>1</a:t>
            </a:r>
            <a:r>
              <a:rPr lang="es-ES" dirty="0"/>
              <a:t> que representa el 25 % de la serie de datos</a:t>
            </a:r>
          </a:p>
        </p:txBody>
      </p:sp>
      <mc:AlternateContent xmlns:mc="http://schemas.openxmlformats.org/markup-compatibility/2006" xmlns:a14="http://schemas.microsoft.com/office/drawing/2010/main">
        <mc:Choice Requires="a14">
          <p:sp>
            <p:nvSpPr>
              <p:cNvPr id="5" name="CuadroTexto 4"/>
              <p:cNvSpPr txBox="1"/>
              <p:nvPr/>
            </p:nvSpPr>
            <p:spPr>
              <a:xfrm>
                <a:off x="711199" y="4075200"/>
                <a:ext cx="3435877"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𝑄</m:t>
                          </m:r>
                        </m:e>
                        <m:sub>
                          <m:r>
                            <a:rPr lang="es-ES" sz="2000" b="0" i="1" smtClean="0">
                              <a:latin typeface="Cambria Math" panose="02040503050406030204" pitchFamily="18" charset="0"/>
                            </a:rPr>
                            <m:t>1</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25</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17+1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4.5</m:t>
                          </m:r>
                        </m:sub>
                      </m:sSub>
                    </m:oMath>
                  </m:oMathPara>
                </a14:m>
                <a:endParaRPr lang="es-ES"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11199" y="4075200"/>
                <a:ext cx="3435877" cy="481157"/>
              </a:xfrm>
              <a:prstGeom prst="rect">
                <a:avLst/>
              </a:prstGeom>
              <a:blipFill rotWithShape="0">
                <a:blip r:embed="rId2"/>
                <a:stretch>
                  <a:fillRect l="-1954" r="-35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34031" y="4918762"/>
                <a:ext cx="2494845" cy="923330"/>
              </a:xfrm>
              <a:prstGeom prst="rect">
                <a:avLst/>
              </a:prstGeom>
              <a:noFill/>
            </p:spPr>
            <p:txBody>
              <a:bodyPr wrap="square" rtlCol="0">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1</m:t>
                        </m:r>
                      </m:sub>
                    </m:sSub>
                    <m:r>
                      <a:rPr lang="es-ES" i="1">
                        <a:latin typeface="Cambria Math" panose="02040503050406030204" pitchFamily="18" charset="0"/>
                      </a:rPr>
                      <m:t>=</m:t>
                    </m:r>
                  </m:oMath>
                </a14:m>
                <a:r>
                  <a:rPr lang="es-ES" dirty="0"/>
                  <a:t>167+0.5(168-167)</a:t>
                </a:r>
              </a:p>
              <a:p>
                <a:r>
                  <a:rPr lang="es-ES" dirty="0"/>
                  <a:t>      = 167+0.5(1)</a:t>
                </a:r>
              </a:p>
              <a:p>
                <a:r>
                  <a:rPr lang="es-ES" dirty="0"/>
                  <a:t>       = 167.5</a:t>
                </a:r>
              </a:p>
            </p:txBody>
          </p:sp>
        </mc:Choice>
        <mc:Fallback xmlns="">
          <p:sp>
            <p:nvSpPr>
              <p:cNvPr id="8" name="CuadroTexto 7"/>
              <p:cNvSpPr txBox="1">
                <a:spLocks noRot="1" noChangeAspect="1" noMove="1" noResize="1" noEditPoints="1" noAdjustHandles="1" noChangeArrowheads="1" noChangeShapeType="1" noTextEdit="1"/>
              </p:cNvSpPr>
              <p:nvPr/>
            </p:nvSpPr>
            <p:spPr>
              <a:xfrm>
                <a:off x="634031" y="4918762"/>
                <a:ext cx="2494845" cy="923330"/>
              </a:xfrm>
              <a:prstGeom prst="rect">
                <a:avLst/>
              </a:prstGeom>
              <a:blipFill rotWithShape="0">
                <a:blip r:embed="rId3"/>
                <a:stretch>
                  <a:fillRect l="-489"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88396" y="4075200"/>
                <a:ext cx="897425"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i="1">
                            <a:latin typeface="Cambria Math" panose="02040503050406030204" pitchFamily="18" charset="0"/>
                          </a:rPr>
                          <m:t>4</m:t>
                        </m:r>
                      </m:sub>
                    </m:sSub>
                  </m:oMath>
                </a14:m>
                <a:r>
                  <a:rPr lang="es-ES" dirty="0"/>
                  <a:t>=167</a:t>
                </a:r>
              </a:p>
            </p:txBody>
          </p:sp>
        </mc:Choice>
        <mc:Fallback xmlns="">
          <p:sp>
            <p:nvSpPr>
              <p:cNvPr id="9" name="Rectángulo 8"/>
              <p:cNvSpPr>
                <a:spLocks noRot="1" noChangeAspect="1" noMove="1" noResize="1" noEditPoints="1" noAdjustHandles="1" noChangeArrowheads="1" noChangeShapeType="1" noTextEdit="1"/>
              </p:cNvSpPr>
              <p:nvPr/>
            </p:nvSpPr>
            <p:spPr>
              <a:xfrm>
                <a:off x="5488396" y="4075200"/>
                <a:ext cx="897425" cy="369332"/>
              </a:xfrm>
              <a:prstGeom prst="rect">
                <a:avLst/>
              </a:prstGeom>
              <a:blipFill rotWithShape="0">
                <a:blip r:embed="rId4"/>
                <a:stretch>
                  <a:fillRect t="-10000" r="-473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150683" y="4075200"/>
                <a:ext cx="897425" cy="369332"/>
              </a:xfrm>
              <a:prstGeom prst="rect">
                <a:avLst/>
              </a:prstGeom>
            </p:spPr>
            <p:txBody>
              <a:bodyPr wrap="none">
                <a:spAutoFit/>
              </a:bodyPr>
              <a:lstStyle/>
              <a:p>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5</m:t>
                        </m:r>
                      </m:sub>
                    </m:sSub>
                  </m:oMath>
                </a14:m>
                <a:r>
                  <a:rPr lang="es-ES" dirty="0"/>
                  <a:t>=168</a:t>
                </a:r>
              </a:p>
            </p:txBody>
          </p:sp>
        </mc:Choice>
        <mc:Fallback xmlns="">
          <p:sp>
            <p:nvSpPr>
              <p:cNvPr id="11" name="Rectángulo 10"/>
              <p:cNvSpPr>
                <a:spLocks noRot="1" noChangeAspect="1" noMove="1" noResize="1" noEditPoints="1" noAdjustHandles="1" noChangeArrowheads="1" noChangeShapeType="1" noTextEdit="1"/>
              </p:cNvSpPr>
              <p:nvPr/>
            </p:nvSpPr>
            <p:spPr>
              <a:xfrm>
                <a:off x="7150683" y="4075200"/>
                <a:ext cx="897425" cy="369332"/>
              </a:xfrm>
              <a:prstGeom prst="rect">
                <a:avLst/>
              </a:prstGeom>
              <a:blipFill rotWithShape="0">
                <a:blip r:embed="rId5"/>
                <a:stretch>
                  <a:fillRect t="-10000" r="-5442" b="-26667"/>
                </a:stretch>
              </a:blipFill>
            </p:spPr>
            <p:txBody>
              <a:bodyPr/>
              <a:lstStyle/>
              <a:p>
                <a:r>
                  <a:rPr lang="en-US">
                    <a:noFill/>
                  </a:rPr>
                  <a:t> </a:t>
                </a:r>
              </a:p>
            </p:txBody>
          </p:sp>
        </mc:Fallback>
      </mc:AlternateContent>
      <p:sp>
        <p:nvSpPr>
          <p:cNvPr id="15" name="CuadroTexto 14"/>
          <p:cNvSpPr txBox="1"/>
          <p:nvPr/>
        </p:nvSpPr>
        <p:spPr>
          <a:xfrm>
            <a:off x="634031" y="6038048"/>
            <a:ext cx="9038187" cy="369332"/>
          </a:xfrm>
          <a:prstGeom prst="rect">
            <a:avLst/>
          </a:prstGeom>
          <a:noFill/>
        </p:spPr>
        <p:txBody>
          <a:bodyPr wrap="square" rtlCol="0">
            <a:spAutoFit/>
          </a:bodyPr>
          <a:lstStyle/>
          <a:p>
            <a:r>
              <a:rPr lang="es-ES" b="1" i="1" dirty="0"/>
              <a:t>El 0.25 de los jugadores del equipo de futbol tienen una estatura inferior a 167.5 centímetros. </a:t>
            </a:r>
          </a:p>
        </p:txBody>
      </p:sp>
      <p:sp>
        <p:nvSpPr>
          <p:cNvPr id="12" name="Rectángulo 8"/>
          <p:cNvSpPr/>
          <p:nvPr/>
        </p:nvSpPr>
        <p:spPr>
          <a:xfrm>
            <a:off x="711199" y="270193"/>
            <a:ext cx="9939868" cy="923330"/>
          </a:xfrm>
          <a:prstGeom prst="rect">
            <a:avLst/>
          </a:prstGeom>
        </p:spPr>
        <p:txBody>
          <a:bodyPr wrap="square">
            <a:spAutoFit/>
          </a:bodyPr>
          <a:lstStyle/>
          <a:p>
            <a:pPr>
              <a:lnSpc>
                <a:spcPct val="150000"/>
              </a:lnSpc>
            </a:pPr>
            <a:r>
              <a:rPr lang="es-ES" dirty="0"/>
              <a:t>La estatura en centímetros de los integrantes de los 17 jugadores de un equipo de fútbol es:</a:t>
            </a:r>
          </a:p>
          <a:p>
            <a:pPr>
              <a:lnSpc>
                <a:spcPct val="150000"/>
              </a:lnSpc>
            </a:pPr>
            <a:r>
              <a:rPr lang="es-ES" dirty="0"/>
              <a:t>175, 168, 171, 178, 181, 176, 174, 165, 169, 170, 172, 172, 167, 166, 170, 165, 177.</a:t>
            </a:r>
          </a:p>
        </p:txBody>
      </p:sp>
      <p:sp>
        <p:nvSpPr>
          <p:cNvPr id="14" name="CuadroTexto 5"/>
          <p:cNvSpPr txBox="1"/>
          <p:nvPr/>
        </p:nvSpPr>
        <p:spPr>
          <a:xfrm>
            <a:off x="711199" y="1464190"/>
            <a:ext cx="6050844" cy="369332"/>
          </a:xfrm>
          <a:prstGeom prst="rect">
            <a:avLst/>
          </a:prstGeom>
          <a:noFill/>
        </p:spPr>
        <p:txBody>
          <a:bodyPr wrap="square" rtlCol="0">
            <a:spAutoFit/>
          </a:bodyPr>
          <a:lstStyle/>
          <a:p>
            <a:r>
              <a:rPr lang="es-ES" b="1" dirty="0"/>
              <a:t>Calcular e interpretar el cuartil 1.</a:t>
            </a:r>
          </a:p>
        </p:txBody>
      </p:sp>
    </p:spTree>
    <p:extLst>
      <p:ext uri="{BB962C8B-B14F-4D97-AF65-F5344CB8AC3E}">
        <p14:creationId xmlns:p14="http://schemas.microsoft.com/office/powerpoint/2010/main" val="42566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928" y="1757225"/>
            <a:ext cx="9405259" cy="1711366"/>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parámetros estadísticos. Entre ellas, las medidas de tendencia central, como la media aritmética, la moda o la mediana, ayudan a conocer de forma aproximada el comportamiento de una distribución estadística. </a:t>
            </a:r>
          </a:p>
        </p:txBody>
      </p:sp>
      <p:sp>
        <p:nvSpPr>
          <p:cNvPr id="3" name="Rectángulo 2"/>
          <p:cNvSpPr/>
          <p:nvPr/>
        </p:nvSpPr>
        <p:spPr>
          <a:xfrm>
            <a:off x="3504017" y="989781"/>
            <a:ext cx="3938001" cy="369332"/>
          </a:xfrm>
          <a:prstGeom prst="rect">
            <a:avLst/>
          </a:prstGeom>
          <a:effectLst>
            <a:outerShdw blurRad="50800" dist="38100" dir="18900000" algn="bl" rotWithShape="0">
              <a:prstClr val="black">
                <a:alpha val="40000"/>
              </a:prstClr>
            </a:outerShdw>
          </a:effectLst>
        </p:spPr>
        <p:txBody>
          <a:bodyPr wrap="none">
            <a:spAutoFit/>
          </a:bodyPr>
          <a:lstStyle/>
          <a:p>
            <a:r>
              <a:rPr lang="es-ES_tradnl" dirty="0">
                <a:latin typeface="Franklin Gothic Demi" panose="020B0703020102020204" pitchFamily="34" charset="0"/>
                <a:ea typeface="Times New Roman" panose="02020603050405020304" pitchFamily="18" charset="0"/>
                <a:cs typeface="Times New Roman" panose="02020603050405020304" pitchFamily="18" charset="0"/>
              </a:rPr>
              <a:t>Propósito de las medidas de posición</a:t>
            </a:r>
            <a:endParaRPr lang="es-ES" dirty="0">
              <a:latin typeface="Franklin Gothic Demi" panose="020B0703020102020204" pitchFamily="34" charset="0"/>
            </a:endParaRPr>
          </a:p>
        </p:txBody>
      </p:sp>
      <p:sp>
        <p:nvSpPr>
          <p:cNvPr id="4" name="Rectángulo 3"/>
          <p:cNvSpPr/>
          <p:nvPr/>
        </p:nvSpPr>
        <p:spPr>
          <a:xfrm>
            <a:off x="1582056" y="3575707"/>
            <a:ext cx="9281562" cy="2126864"/>
          </a:xfrm>
          <a:prstGeom prst="rect">
            <a:avLst/>
          </a:prstGeom>
        </p:spPr>
        <p:txBody>
          <a:bodyPr wrap="square">
            <a:spAutoFit/>
          </a:bodyPr>
          <a:lstStyle/>
          <a:p>
            <a:pPr marL="285750" indent="-285750">
              <a:lnSpc>
                <a:spcPct val="150000"/>
              </a:lnSpc>
              <a:buFont typeface="Wingdings" panose="05000000000000000000" pitchFamily="2" charset="2"/>
              <a:buChar char="q"/>
            </a:pPr>
            <a:r>
              <a:rPr lang="es-ES"/>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a:t>
            </a:r>
            <a:r>
              <a:rPr lang="es-ES" dirty="0" err="1"/>
              <a:t>deciles</a:t>
            </a:r>
            <a:r>
              <a:rPr lang="es-ES" dirty="0"/>
              <a:t>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11060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345" y="665162"/>
            <a:ext cx="8984722" cy="3058856"/>
          </a:xfrm>
          <a:prstGeom prst="rect">
            <a:avLst/>
          </a:prstGeom>
        </p:spPr>
      </p:pic>
    </p:spTree>
    <p:extLst>
      <p:ext uri="{BB962C8B-B14F-4D97-AF65-F5344CB8AC3E}">
        <p14:creationId xmlns:p14="http://schemas.microsoft.com/office/powerpoint/2010/main" val="9709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584D89-A675-4057-9572-89ED4089A2A4}"/>
              </a:ext>
            </a:extLst>
          </p:cNvPr>
          <p:cNvPicPr>
            <a:picLocks noChangeAspect="1"/>
          </p:cNvPicPr>
          <p:nvPr/>
        </p:nvPicPr>
        <p:blipFill>
          <a:blip r:embed="rId2"/>
          <a:stretch>
            <a:fillRect/>
          </a:stretch>
        </p:blipFill>
        <p:spPr>
          <a:xfrm>
            <a:off x="766721" y="545146"/>
            <a:ext cx="10858500" cy="4905375"/>
          </a:xfrm>
          <a:prstGeom prst="rect">
            <a:avLst/>
          </a:prstGeom>
        </p:spPr>
      </p:pic>
      <p:pic>
        <p:nvPicPr>
          <p:cNvPr id="4" name="Imagen 3">
            <a:extLst>
              <a:ext uri="{FF2B5EF4-FFF2-40B4-BE49-F238E27FC236}">
                <a16:creationId xmlns:a16="http://schemas.microsoft.com/office/drawing/2014/main" id="{9BAC05AA-3383-4699-A614-33F02C0CF04B}"/>
              </a:ext>
            </a:extLst>
          </p:cNvPr>
          <p:cNvPicPr>
            <a:picLocks noChangeAspect="1"/>
          </p:cNvPicPr>
          <p:nvPr/>
        </p:nvPicPr>
        <p:blipFill>
          <a:blip r:embed="rId3"/>
          <a:stretch>
            <a:fillRect/>
          </a:stretch>
        </p:blipFill>
        <p:spPr>
          <a:xfrm>
            <a:off x="9633527" y="3860166"/>
            <a:ext cx="1996604" cy="1155322"/>
          </a:xfrm>
          <a:prstGeom prst="rect">
            <a:avLst/>
          </a:prstGeom>
        </p:spPr>
      </p:pic>
      <p:pic>
        <p:nvPicPr>
          <p:cNvPr id="5" name="Imagen 4">
            <a:extLst>
              <a:ext uri="{FF2B5EF4-FFF2-40B4-BE49-F238E27FC236}">
                <a16:creationId xmlns:a16="http://schemas.microsoft.com/office/drawing/2014/main" id="{D6F5B95F-F171-457C-ABD7-69A57657C076}"/>
              </a:ext>
            </a:extLst>
          </p:cNvPr>
          <p:cNvPicPr>
            <a:picLocks noChangeAspect="1"/>
          </p:cNvPicPr>
          <p:nvPr/>
        </p:nvPicPr>
        <p:blipFill>
          <a:blip r:embed="rId4"/>
          <a:stretch>
            <a:fillRect/>
          </a:stretch>
        </p:blipFill>
        <p:spPr>
          <a:xfrm>
            <a:off x="9609326" y="1874982"/>
            <a:ext cx="2015895" cy="1403927"/>
          </a:xfrm>
          <a:prstGeom prst="rect">
            <a:avLst/>
          </a:prstGeom>
        </p:spPr>
      </p:pic>
      <p:pic>
        <p:nvPicPr>
          <p:cNvPr id="2" name="Imagen 1">
            <a:extLst>
              <a:ext uri="{FF2B5EF4-FFF2-40B4-BE49-F238E27FC236}">
                <a16:creationId xmlns:a16="http://schemas.microsoft.com/office/drawing/2014/main" id="{327F588D-4995-47DC-AB9E-9A040E8D4BF6}"/>
              </a:ext>
            </a:extLst>
          </p:cNvPr>
          <p:cNvPicPr>
            <a:picLocks noChangeAspect="1"/>
          </p:cNvPicPr>
          <p:nvPr/>
        </p:nvPicPr>
        <p:blipFill>
          <a:blip r:embed="rId5"/>
          <a:stretch>
            <a:fillRect/>
          </a:stretch>
        </p:blipFill>
        <p:spPr>
          <a:xfrm>
            <a:off x="1433656" y="2214430"/>
            <a:ext cx="7100743" cy="1110661"/>
          </a:xfrm>
          <a:prstGeom prst="rect">
            <a:avLst/>
          </a:prstGeom>
        </p:spPr>
      </p:pic>
      <p:pic>
        <p:nvPicPr>
          <p:cNvPr id="6" name="Imagen 5">
            <a:extLst>
              <a:ext uri="{FF2B5EF4-FFF2-40B4-BE49-F238E27FC236}">
                <a16:creationId xmlns:a16="http://schemas.microsoft.com/office/drawing/2014/main" id="{90E7D5E4-F92B-47B1-9C6E-295A33B138B8}"/>
              </a:ext>
            </a:extLst>
          </p:cNvPr>
          <p:cNvPicPr>
            <a:picLocks noChangeAspect="1"/>
          </p:cNvPicPr>
          <p:nvPr/>
        </p:nvPicPr>
        <p:blipFill>
          <a:blip r:embed="rId6"/>
          <a:stretch>
            <a:fillRect/>
          </a:stretch>
        </p:blipFill>
        <p:spPr>
          <a:xfrm>
            <a:off x="1945120" y="4410465"/>
            <a:ext cx="1573647" cy="512518"/>
          </a:xfrm>
          <a:prstGeom prst="rect">
            <a:avLst/>
          </a:prstGeom>
        </p:spPr>
      </p:pic>
      <p:pic>
        <p:nvPicPr>
          <p:cNvPr id="7" name="Imagen 6">
            <a:extLst>
              <a:ext uri="{FF2B5EF4-FFF2-40B4-BE49-F238E27FC236}">
                <a16:creationId xmlns:a16="http://schemas.microsoft.com/office/drawing/2014/main" id="{31F0A562-DB81-44F2-B131-28E1A402EB89}"/>
              </a:ext>
            </a:extLst>
          </p:cNvPr>
          <p:cNvPicPr>
            <a:picLocks noChangeAspect="1"/>
          </p:cNvPicPr>
          <p:nvPr/>
        </p:nvPicPr>
        <p:blipFill>
          <a:blip r:embed="rId7"/>
          <a:stretch>
            <a:fillRect/>
          </a:stretch>
        </p:blipFill>
        <p:spPr>
          <a:xfrm>
            <a:off x="1714642" y="5450521"/>
            <a:ext cx="3269385" cy="854369"/>
          </a:xfrm>
          <a:prstGeom prst="rect">
            <a:avLst/>
          </a:prstGeom>
        </p:spPr>
      </p:pic>
    </p:spTree>
    <p:extLst>
      <p:ext uri="{BB962C8B-B14F-4D97-AF65-F5344CB8AC3E}">
        <p14:creationId xmlns:p14="http://schemas.microsoft.com/office/powerpoint/2010/main" val="39287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115" y="1717800"/>
            <a:ext cx="9671762" cy="1160511"/>
          </a:xfrm>
          <a:prstGeom prst="rect">
            <a:avLst/>
          </a:prstGeom>
        </p:spPr>
        <p:txBody>
          <a:bodyPr wrap="square">
            <a:spAutoFit/>
          </a:bodyPr>
          <a:lstStyle/>
          <a:p>
            <a:pPr algn="just">
              <a:lnSpc>
                <a:spcPct val="15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sp>
        <p:nvSpPr>
          <p:cNvPr id="3" name="Rectángulo 2"/>
          <p:cNvSpPr/>
          <p:nvPr/>
        </p:nvSpPr>
        <p:spPr>
          <a:xfrm>
            <a:off x="1364115" y="962186"/>
            <a:ext cx="507382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Medidas de Variabilidad (o dispersión)</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9143754" y="3869436"/>
            <a:ext cx="1892123" cy="1293311"/>
          </a:xfrm>
          <a:prstGeom prst="rect">
            <a:avLst/>
          </a:prstGeom>
        </p:spPr>
      </p:pic>
      <p:pic>
        <p:nvPicPr>
          <p:cNvPr id="7" name="Picture 6">
            <a:extLst>
              <a:ext uri="{FF2B5EF4-FFF2-40B4-BE49-F238E27FC236}">
                <a16:creationId xmlns:a16="http://schemas.microsoft.com/office/drawing/2014/main" id="{604C731F-A6FE-478A-B579-8EA00389E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182" y="3287460"/>
            <a:ext cx="4110182" cy="3082637"/>
          </a:xfrm>
          <a:prstGeom prst="rect">
            <a:avLst/>
          </a:prstGeom>
        </p:spPr>
      </p:pic>
    </p:spTree>
    <p:extLst>
      <p:ext uri="{BB962C8B-B14F-4D97-AF65-F5344CB8AC3E}">
        <p14:creationId xmlns:p14="http://schemas.microsoft.com/office/powerpoint/2010/main" val="191260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0300" y="979164"/>
            <a:ext cx="2973891"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El Recorrido (o rango)</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1196622" y="1824123"/>
            <a:ext cx="9042400" cy="1338828"/>
          </a:xfrm>
          <a:prstGeom prst="rect">
            <a:avLst/>
          </a:prstGeom>
        </p:spPr>
        <p:txBody>
          <a:bodyPr wrap="square">
            <a:spAutoFit/>
          </a:bodyPr>
          <a:lstStyle/>
          <a:p>
            <a:pPr algn="just">
              <a:lnSpc>
                <a:spcPct val="150000"/>
              </a:lnSpc>
            </a:pPr>
            <a:r>
              <a:rPr lang="es-ES" dirty="0"/>
              <a:t>El recorrido (o rango) se suele definir como la diferencia entre los dos valores extremos que toma la variable. Es la medida de dispersión más sencilla y también, por tanto, la que proporciona menos información. </a:t>
            </a:r>
          </a:p>
        </p:txBody>
      </p:sp>
      <mc:AlternateContent xmlns:mc="http://schemas.openxmlformats.org/markup-compatibility/2006" xmlns:a14="http://schemas.microsoft.com/office/drawing/2010/main">
        <mc:Choice Requires="a14">
          <p:sp>
            <p:nvSpPr>
              <p:cNvPr id="5" name="CuadroTexto 4"/>
              <p:cNvSpPr txBox="1"/>
              <p:nvPr/>
            </p:nvSpPr>
            <p:spPr>
              <a:xfrm>
                <a:off x="4442178" y="3143954"/>
                <a:ext cx="25387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𝑀𝑎𝑥</m:t>
                      </m:r>
                      <m:d>
                        <m:d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dPr>
                        <m:e>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e>
                      </m:d>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𝑀𝑖𝑛</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4442178" y="3143954"/>
                <a:ext cx="2538708" cy="307777"/>
              </a:xfrm>
              <a:prstGeom prst="rect">
                <a:avLst/>
              </a:prstGeom>
              <a:blipFill rotWithShape="0">
                <a:blip r:embed="rId2"/>
                <a:stretch>
                  <a:fillRect l="-2163" t="-6000" r="-4087" b="-42000"/>
                </a:stretch>
              </a:blipFill>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4288559920"/>
              </p:ext>
            </p:extLst>
          </p:nvPr>
        </p:nvGraphicFramePr>
        <p:xfrm>
          <a:off x="1130300" y="4553320"/>
          <a:ext cx="8341080" cy="243840"/>
        </p:xfrm>
        <a:graphic>
          <a:graphicData uri="http://schemas.openxmlformats.org/drawingml/2006/table">
            <a:tbl>
              <a:tblPr>
                <a:tableStyleId>{2D5ABB26-0587-4C30-8999-92F81FD0307C}</a:tableStyleId>
              </a:tblPr>
              <a:tblGrid>
                <a:gridCol w="556072">
                  <a:extLst>
                    <a:ext uri="{9D8B030D-6E8A-4147-A177-3AD203B41FA5}">
                      <a16:colId xmlns:a16="http://schemas.microsoft.com/office/drawing/2014/main" val="20000"/>
                    </a:ext>
                  </a:extLst>
                </a:gridCol>
                <a:gridCol w="556072">
                  <a:extLst>
                    <a:ext uri="{9D8B030D-6E8A-4147-A177-3AD203B41FA5}">
                      <a16:colId xmlns:a16="http://schemas.microsoft.com/office/drawing/2014/main" val="20001"/>
                    </a:ext>
                  </a:extLst>
                </a:gridCol>
                <a:gridCol w="556072">
                  <a:extLst>
                    <a:ext uri="{9D8B030D-6E8A-4147-A177-3AD203B41FA5}">
                      <a16:colId xmlns:a16="http://schemas.microsoft.com/office/drawing/2014/main" val="20002"/>
                    </a:ext>
                  </a:extLst>
                </a:gridCol>
                <a:gridCol w="556072">
                  <a:extLst>
                    <a:ext uri="{9D8B030D-6E8A-4147-A177-3AD203B41FA5}">
                      <a16:colId xmlns:a16="http://schemas.microsoft.com/office/drawing/2014/main" val="20003"/>
                    </a:ext>
                  </a:extLst>
                </a:gridCol>
                <a:gridCol w="556072">
                  <a:extLst>
                    <a:ext uri="{9D8B030D-6E8A-4147-A177-3AD203B41FA5}">
                      <a16:colId xmlns:a16="http://schemas.microsoft.com/office/drawing/2014/main" val="20004"/>
                    </a:ext>
                  </a:extLst>
                </a:gridCol>
                <a:gridCol w="556072">
                  <a:extLst>
                    <a:ext uri="{9D8B030D-6E8A-4147-A177-3AD203B41FA5}">
                      <a16:colId xmlns:a16="http://schemas.microsoft.com/office/drawing/2014/main" val="20005"/>
                    </a:ext>
                  </a:extLst>
                </a:gridCol>
                <a:gridCol w="556072">
                  <a:extLst>
                    <a:ext uri="{9D8B030D-6E8A-4147-A177-3AD203B41FA5}">
                      <a16:colId xmlns:a16="http://schemas.microsoft.com/office/drawing/2014/main" val="20006"/>
                    </a:ext>
                  </a:extLst>
                </a:gridCol>
                <a:gridCol w="556072">
                  <a:extLst>
                    <a:ext uri="{9D8B030D-6E8A-4147-A177-3AD203B41FA5}">
                      <a16:colId xmlns:a16="http://schemas.microsoft.com/office/drawing/2014/main" val="20007"/>
                    </a:ext>
                  </a:extLst>
                </a:gridCol>
                <a:gridCol w="556072">
                  <a:extLst>
                    <a:ext uri="{9D8B030D-6E8A-4147-A177-3AD203B41FA5}">
                      <a16:colId xmlns:a16="http://schemas.microsoft.com/office/drawing/2014/main" val="20008"/>
                    </a:ext>
                  </a:extLst>
                </a:gridCol>
                <a:gridCol w="556072">
                  <a:extLst>
                    <a:ext uri="{9D8B030D-6E8A-4147-A177-3AD203B41FA5}">
                      <a16:colId xmlns:a16="http://schemas.microsoft.com/office/drawing/2014/main" val="20009"/>
                    </a:ext>
                  </a:extLst>
                </a:gridCol>
                <a:gridCol w="556072">
                  <a:extLst>
                    <a:ext uri="{9D8B030D-6E8A-4147-A177-3AD203B41FA5}">
                      <a16:colId xmlns:a16="http://schemas.microsoft.com/office/drawing/2014/main" val="20010"/>
                    </a:ext>
                  </a:extLst>
                </a:gridCol>
                <a:gridCol w="556072">
                  <a:extLst>
                    <a:ext uri="{9D8B030D-6E8A-4147-A177-3AD203B41FA5}">
                      <a16:colId xmlns:a16="http://schemas.microsoft.com/office/drawing/2014/main" val="20011"/>
                    </a:ext>
                  </a:extLst>
                </a:gridCol>
                <a:gridCol w="556072">
                  <a:extLst>
                    <a:ext uri="{9D8B030D-6E8A-4147-A177-3AD203B41FA5}">
                      <a16:colId xmlns:a16="http://schemas.microsoft.com/office/drawing/2014/main" val="20012"/>
                    </a:ext>
                  </a:extLst>
                </a:gridCol>
                <a:gridCol w="556072">
                  <a:extLst>
                    <a:ext uri="{9D8B030D-6E8A-4147-A177-3AD203B41FA5}">
                      <a16:colId xmlns:a16="http://schemas.microsoft.com/office/drawing/2014/main" val="20013"/>
                    </a:ext>
                  </a:extLst>
                </a:gridCol>
                <a:gridCol w="556072">
                  <a:extLst>
                    <a:ext uri="{9D8B030D-6E8A-4147-A177-3AD203B41FA5}">
                      <a16:colId xmlns:a16="http://schemas.microsoft.com/office/drawing/2014/main" val="20014"/>
                    </a:ext>
                  </a:extLst>
                </a:gridCol>
              </a:tblGrid>
              <a:tr h="0">
                <a:tc>
                  <a:txBody>
                    <a:bodyPr/>
                    <a:lstStyle/>
                    <a:p>
                      <a:pPr algn="ctr">
                        <a:spcAft>
                          <a:spcPts val="0"/>
                        </a:spcAft>
                      </a:pPr>
                      <a:r>
                        <a:rPr lang="es-MX" sz="1600" dirty="0">
                          <a:effectLst/>
                        </a:rPr>
                        <a:t>4.1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7.0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4.5</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2.1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4.7</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5.9</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3.8</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4.6</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0"/>
                  </a:ext>
                </a:extLst>
              </a:tr>
            </a:tbl>
          </a:graphicData>
        </a:graphic>
      </p:graphicFrame>
      <p:sp>
        <p:nvSpPr>
          <p:cNvPr id="6" name="Rectángulo 5"/>
          <p:cNvSpPr/>
          <p:nvPr/>
        </p:nvSpPr>
        <p:spPr>
          <a:xfrm>
            <a:off x="1117317" y="3616867"/>
            <a:ext cx="9038821" cy="646331"/>
          </a:xfrm>
          <a:prstGeom prst="rect">
            <a:avLst/>
          </a:prstGeom>
        </p:spPr>
        <p:txBody>
          <a:bodyPr wrap="none">
            <a:spAutoFit/>
          </a:bodyPr>
          <a:lstStyle/>
          <a:p>
            <a:r>
              <a:rPr lang="es-MX" b="1" dirty="0">
                <a:latin typeface="Calibri" panose="020F0502020204030204" pitchFamily="34" charset="0"/>
                <a:ea typeface="Times New Roman" panose="02020603050405020304" pitchFamily="18" charset="0"/>
                <a:cs typeface="Times New Roman" panose="02020603050405020304" pitchFamily="18" charset="0"/>
              </a:rPr>
              <a:t>Ejemplo:</a:t>
            </a:r>
          </a:p>
          <a:p>
            <a:r>
              <a:rPr lang="es-MX" dirty="0">
                <a:latin typeface="Calibri" panose="020F0502020204030204" pitchFamily="34" charset="0"/>
                <a:ea typeface="Times New Roman" panose="02020603050405020304" pitchFamily="18" charset="0"/>
                <a:cs typeface="Times New Roman" panose="02020603050405020304" pitchFamily="18" charset="0"/>
              </a:rPr>
              <a:t>El tiempo requerido para atender a los clientes (en minutos)  en las cajas de un supermercado.</a:t>
            </a:r>
            <a:endParaRPr lang="es-ES" dirty="0"/>
          </a:p>
        </p:txBody>
      </p:sp>
      <mc:AlternateContent xmlns:mc="http://schemas.openxmlformats.org/markup-compatibility/2006" xmlns:a14="http://schemas.microsoft.com/office/drawing/2010/main">
        <mc:Choice Requires="a14">
          <p:sp>
            <p:nvSpPr>
              <p:cNvPr id="7" name="CuadroTexto 6"/>
              <p:cNvSpPr txBox="1"/>
              <p:nvPr/>
            </p:nvSpPr>
            <p:spPr>
              <a:xfrm>
                <a:off x="4481689" y="5046132"/>
                <a:ext cx="1940724" cy="307777"/>
              </a:xfrm>
              <a:prstGeom prst="rect">
                <a:avLst/>
              </a:prstGeom>
              <a:noFill/>
            </p:spPr>
            <p:txBody>
              <a:bodyPr wrap="none" lIns="0" tIns="0" rIns="0" bIns="0" rtlCol="0">
                <a:spAutoFit/>
              </a:bodyPr>
              <a:lstStyle/>
              <a:p>
                <a14:m>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=7.0−1.0</m:t>
                    </m:r>
                  </m:oMath>
                </a14:m>
                <a:r>
                  <a:rPr lang="es-ES" sz="2000" dirty="0">
                    <a:ln w="0"/>
                    <a:effectLst>
                      <a:outerShdw blurRad="38100" dist="19050" dir="2700000" algn="tl" rotWithShape="0">
                        <a:schemeClr val="dk1">
                          <a:alpha val="40000"/>
                        </a:schemeClr>
                      </a:outerShdw>
                    </a:effectLst>
                  </a:rPr>
                  <a:t>=6.0</a:t>
                </a:r>
              </a:p>
            </p:txBody>
          </p:sp>
        </mc:Choice>
        <mc:Fallback xmlns="">
          <p:sp>
            <p:nvSpPr>
              <p:cNvPr id="7" name="CuadroTexto 6"/>
              <p:cNvSpPr txBox="1">
                <a:spLocks noRot="1" noChangeAspect="1" noMove="1" noResize="1" noEditPoints="1" noAdjustHandles="1" noChangeArrowheads="1" noChangeShapeType="1" noTextEdit="1"/>
              </p:cNvSpPr>
              <p:nvPr/>
            </p:nvSpPr>
            <p:spPr>
              <a:xfrm>
                <a:off x="4481689" y="5046132"/>
                <a:ext cx="1940724" cy="307777"/>
              </a:xfrm>
              <a:prstGeom prst="rect">
                <a:avLst/>
              </a:prstGeom>
              <a:blipFill rotWithShape="0">
                <a:blip r:embed="rId3"/>
                <a:stretch>
                  <a:fillRect l="-5016" t="-30000" r="-8150" b="-58000"/>
                </a:stretch>
              </a:blipFill>
            </p:spPr>
            <p:txBody>
              <a:bodyPr/>
              <a:lstStyle/>
              <a:p>
                <a:r>
                  <a:rPr lang="es-ES">
                    <a:noFill/>
                  </a:rPr>
                  <a:t> </a:t>
                </a:r>
              </a:p>
            </p:txBody>
          </p:sp>
        </mc:Fallback>
      </mc:AlternateContent>
      <p:sp>
        <p:nvSpPr>
          <p:cNvPr id="8" name="CuadroTexto 7"/>
          <p:cNvSpPr txBox="1"/>
          <p:nvPr/>
        </p:nvSpPr>
        <p:spPr>
          <a:xfrm>
            <a:off x="1072445" y="5508978"/>
            <a:ext cx="9279467" cy="923330"/>
          </a:xfrm>
          <a:prstGeom prst="rect">
            <a:avLst/>
          </a:prstGeom>
          <a:noFill/>
        </p:spPr>
        <p:txBody>
          <a:bodyPr wrap="square" rtlCol="0">
            <a:spAutoFit/>
          </a:bodyPr>
          <a:lstStyle/>
          <a:p>
            <a:pPr>
              <a:lnSpc>
                <a:spcPct val="150000"/>
              </a:lnSpc>
            </a:pPr>
            <a:r>
              <a:rPr lang="es-ES" dirty="0"/>
              <a:t>Entre el cliente que se tardo más tiempo en ser atendido en la caja y aquel que se atendió más rápido hay 6.0 minutos de diferencia.</a:t>
            </a:r>
          </a:p>
        </p:txBody>
      </p:sp>
      <p:pic>
        <p:nvPicPr>
          <p:cNvPr id="9" name="Imagen 8"/>
          <p:cNvPicPr>
            <a:picLocks noChangeAspect="1"/>
          </p:cNvPicPr>
          <p:nvPr/>
        </p:nvPicPr>
        <p:blipFill>
          <a:blip r:embed="rId4"/>
          <a:stretch>
            <a:fillRect/>
          </a:stretch>
        </p:blipFill>
        <p:spPr>
          <a:xfrm>
            <a:off x="9279467" y="508000"/>
            <a:ext cx="903111" cy="1311660"/>
          </a:xfrm>
          <a:prstGeom prst="rect">
            <a:avLst/>
          </a:prstGeom>
        </p:spPr>
      </p:pic>
    </p:spTree>
    <p:extLst>
      <p:ext uri="{BB962C8B-B14F-4D97-AF65-F5344CB8AC3E}">
        <p14:creationId xmlns:p14="http://schemas.microsoft.com/office/powerpoint/2010/main" val="9092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5024" y="1432045"/>
            <a:ext cx="9290754"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4355674" y="835138"/>
            <a:ext cx="155523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Variancia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1264355" y="2419405"/>
            <a:ext cx="2573867" cy="933300"/>
          </a:xfrm>
          <a:prstGeom prst="rect">
            <a:avLst/>
          </a:prstGeom>
        </p:spPr>
      </p:pic>
      <p:sp>
        <p:nvSpPr>
          <p:cNvPr id="4" name="Rectángulo 3"/>
          <p:cNvSpPr/>
          <p:nvPr/>
        </p:nvSpPr>
        <p:spPr>
          <a:xfrm>
            <a:off x="5271168" y="2520384"/>
            <a:ext cx="469617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La desviación elevada al cuadrado, la varianza no puede tiene las mismas unidades que los datos.</a:t>
            </a:r>
          </a:p>
        </p:txBody>
      </p:sp>
      <p:sp>
        <p:nvSpPr>
          <p:cNvPr id="5" name="Rectángulo 4"/>
          <p:cNvSpPr/>
          <p:nvPr/>
        </p:nvSpPr>
        <p:spPr>
          <a:xfrm>
            <a:off x="1274009" y="4597602"/>
            <a:ext cx="9110133" cy="923330"/>
          </a:xfrm>
          <a:prstGeom prst="rect">
            <a:avLst/>
          </a:prstGeom>
        </p:spPr>
        <p:txBody>
          <a:bodyPr wrap="square">
            <a:spAutoFit/>
          </a:bodyPr>
          <a:lstStyle/>
          <a:p>
            <a:r>
              <a:rPr lang="es-ES" b="1" dirty="0"/>
              <a:t>Ejemplo</a:t>
            </a:r>
            <a:r>
              <a:rPr lang="es-ES" dirty="0"/>
              <a:t>:</a:t>
            </a:r>
          </a:p>
          <a:p>
            <a:r>
              <a:rPr lang="es-ES" dirty="0"/>
              <a:t>Durante un partido de baloncesto, se tiene los puntos anotados por 9 jugadores de un equipo: 0, 2, 4, 5, 8, 10, 10, 15, 38</a:t>
            </a:r>
          </a:p>
        </p:txBody>
      </p:sp>
      <mc:AlternateContent xmlns:mc="http://schemas.openxmlformats.org/markup-compatibility/2006" xmlns:a14="http://schemas.microsoft.com/office/drawing/2010/main">
        <mc:Choice Requires="a14">
          <p:sp>
            <p:nvSpPr>
              <p:cNvPr id="10" name="CuadroTexto 9"/>
              <p:cNvSpPr txBox="1"/>
              <p:nvPr/>
            </p:nvSpPr>
            <p:spPr>
              <a:xfrm>
                <a:off x="2352694" y="5778129"/>
                <a:ext cx="11601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=10.22</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352694" y="5778129"/>
                <a:ext cx="1160126" cy="307777"/>
              </a:xfrm>
              <a:prstGeom prst="rect">
                <a:avLst/>
              </a:prstGeom>
              <a:blipFill rotWithShape="0">
                <a:blip r:embed="rId3"/>
                <a:stretch>
                  <a:fillRect l="-2632" r="-4737"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426136" y="5796991"/>
                <a:ext cx="27578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ES" sz="2000" i="1" smtClean="0">
                              <a:latin typeface="Cambria Math" panose="02040503050406030204" pitchFamily="18" charset="0"/>
                            </a:rPr>
                          </m:ctrlPr>
                        </m:sSubSupPr>
                        <m:e>
                          <m:r>
                            <a:rPr lang="es-ES" sz="2000" b="0" i="1" smtClean="0">
                              <a:latin typeface="Cambria Math" panose="02040503050406030204" pitchFamily="18" charset="0"/>
                            </a:rPr>
                            <m:t>𝑆</m:t>
                          </m:r>
                        </m:e>
                        <m:sub>
                          <m:r>
                            <a:rPr lang="es-ES" sz="2000" b="0" i="1" smtClean="0">
                              <a:latin typeface="Cambria Math" panose="02040503050406030204" pitchFamily="18" charset="0"/>
                            </a:rPr>
                            <m:t>𝑥</m:t>
                          </m:r>
                        </m:sub>
                        <m:sup>
                          <m:r>
                            <a:rPr lang="es-ES" sz="2000" b="0" i="1" smtClean="0">
                              <a:latin typeface="Cambria Math" panose="02040503050406030204" pitchFamily="18" charset="0"/>
                            </a:rPr>
                            <m:t>2</m:t>
                          </m:r>
                        </m:sup>
                      </m:sSubSup>
                      <m:r>
                        <a:rPr lang="es-ES" sz="2000" b="0" i="1" smtClean="0">
                          <a:latin typeface="Cambria Math" panose="02040503050406030204" pitchFamily="18" charset="0"/>
                        </a:rPr>
                        <m:t>=129.694 </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𝑝𝑢𝑛𝑡𝑜𝑠</m:t>
                              </m:r>
                            </m:e>
                          </m:d>
                        </m:e>
                        <m:sup>
                          <m:r>
                            <a:rPr lang="es-ES" sz="2000" b="0" i="1" smtClean="0">
                              <a:latin typeface="Cambria Math" panose="02040503050406030204" pitchFamily="18" charset="0"/>
                            </a:rPr>
                            <m:t>2</m:t>
                          </m:r>
                        </m:sup>
                      </m:sSup>
                    </m:oMath>
                  </m:oMathPara>
                </a14:m>
                <a:endParaRPr lang="es-ES" sz="20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426136" y="5796991"/>
                <a:ext cx="2757871" cy="307777"/>
              </a:xfrm>
              <a:prstGeom prst="rect">
                <a:avLst/>
              </a:prstGeom>
              <a:blipFill rotWithShape="0">
                <a:blip r:embed="rId4"/>
                <a:stretch>
                  <a:fillRect l="-1549" t="-4000" r="-664" b="-30000"/>
                </a:stretch>
              </a:blipFill>
            </p:spPr>
            <p:txBody>
              <a:bodyPr/>
              <a:lstStyle/>
              <a:p>
                <a:r>
                  <a:rPr lang="es-ES">
                    <a:noFill/>
                  </a:rPr>
                  <a:t> </a:t>
                </a:r>
              </a:p>
            </p:txBody>
          </p:sp>
        </mc:Fallback>
      </mc:AlternateContent>
      <p:sp>
        <p:nvSpPr>
          <p:cNvPr id="13" name="Rectángulo 12"/>
          <p:cNvSpPr/>
          <p:nvPr/>
        </p:nvSpPr>
        <p:spPr>
          <a:xfrm>
            <a:off x="1267326" y="3767572"/>
            <a:ext cx="8851232" cy="646331"/>
          </a:xfrm>
          <a:prstGeom prst="rect">
            <a:avLst/>
          </a:prstGeom>
        </p:spPr>
        <p:txBody>
          <a:bodyPr wrap="square">
            <a:spAutoFit/>
          </a:bodyPr>
          <a:lstStyle/>
          <a:p>
            <a:r>
              <a:rPr lang="es-ES" dirty="0"/>
              <a:t>Si la varianza es pequeña, significa que los valores del conjunto están bastante agrupados. Si la varianza es grande, significa que los números están más dispersos. </a:t>
            </a:r>
          </a:p>
        </p:txBody>
      </p:sp>
    </p:spTree>
    <p:extLst>
      <p:ext uri="{BB962C8B-B14F-4D97-AF65-F5344CB8AC3E}">
        <p14:creationId xmlns:p14="http://schemas.microsoft.com/office/powerpoint/2010/main" val="26291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640" y="1573994"/>
            <a:ext cx="9756827" cy="1569660"/>
          </a:xfrm>
          <a:prstGeom prst="rect">
            <a:avLst/>
          </a:prstGeom>
        </p:spPr>
        <p:txBody>
          <a:bodyPr wrap="square">
            <a:spAutoFit/>
          </a:bodyPr>
          <a:lstStyle/>
          <a:p>
            <a:pPr>
              <a:lnSpc>
                <a:spcPct val="150000"/>
              </a:lnSpc>
            </a:pPr>
            <a:r>
              <a:rPr lang="es-ES" sz="1600" dirty="0"/>
              <a:t>La variancia a veces no se interpreta claramente, ya que se mide en unidades cuadráticas. Para evitar ese problema se define otra medida de dispersión, que es la desviación estándar, que se halla como la raíz cuadrada positiva de la varianza. La desviación típica informa sobre la dispersión de los datos respecto al valor de la media; cuanto mayor sea su valor, más dispersos estarán los datos.</a:t>
            </a:r>
            <a:endParaRPr lang="es-ES" sz="1600" b="1" dirty="0"/>
          </a:p>
        </p:txBody>
      </p:sp>
      <p:pic>
        <p:nvPicPr>
          <p:cNvPr id="4" name="Imagen 3"/>
          <p:cNvPicPr>
            <a:picLocks noChangeAspect="1"/>
          </p:cNvPicPr>
          <p:nvPr/>
        </p:nvPicPr>
        <p:blipFill>
          <a:blip r:embed="rId2"/>
          <a:stretch>
            <a:fillRect/>
          </a:stretch>
        </p:blipFill>
        <p:spPr>
          <a:xfrm>
            <a:off x="8564880" y="3346331"/>
            <a:ext cx="3135045" cy="3313017"/>
          </a:xfrm>
          <a:prstGeom prst="rect">
            <a:avLst/>
          </a:prstGeom>
        </p:spPr>
      </p:pic>
      <p:sp>
        <p:nvSpPr>
          <p:cNvPr id="5" name="Rectángulo 4"/>
          <p:cNvSpPr/>
          <p:nvPr/>
        </p:nvSpPr>
        <p:spPr>
          <a:xfrm>
            <a:off x="1554640" y="881738"/>
            <a:ext cx="4288353"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La Desviación Estándar (o típica)</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CuadroTexto 7"/>
          <p:cNvSpPr txBox="1"/>
          <p:nvPr/>
        </p:nvSpPr>
        <p:spPr>
          <a:xfrm>
            <a:off x="1547321" y="3789503"/>
            <a:ext cx="7488394" cy="830997"/>
          </a:xfrm>
          <a:prstGeom prst="rect">
            <a:avLst/>
          </a:prstGeom>
          <a:noFill/>
        </p:spPr>
        <p:txBody>
          <a:bodyPr wrap="square" rtlCol="0">
            <a:spAutoFit/>
          </a:bodyPr>
          <a:lstStyle/>
          <a:p>
            <a:r>
              <a:rPr lang="es-ES" sz="1600" b="1" dirty="0"/>
              <a:t>Ejemplo:</a:t>
            </a:r>
          </a:p>
          <a:p>
            <a:r>
              <a:rPr lang="es-ES" sz="1600" dirty="0"/>
              <a:t>Promedios ponderados de notas de una muestra de estudiantes universitarios según sexo.</a:t>
            </a:r>
          </a:p>
        </p:txBody>
      </p:sp>
      <mc:AlternateContent xmlns:mc="http://schemas.openxmlformats.org/markup-compatibility/2006" xmlns:a14="http://schemas.microsoft.com/office/drawing/2010/main">
        <mc:Choice Requires="a14">
          <p:sp>
            <p:nvSpPr>
              <p:cNvPr id="15" name="CuadroTexto 14"/>
              <p:cNvSpPr txBox="1"/>
              <p:nvPr/>
            </p:nvSpPr>
            <p:spPr>
              <a:xfrm>
                <a:off x="6756868" y="4891979"/>
                <a:ext cx="1239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=7.7</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=1.8925</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=1.37568</m:t>
                      </m:r>
                    </m:oMath>
                  </m:oMathPara>
                </a14:m>
                <a:endParaRPr lang="es-ES" sz="1600" b="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756868" y="4891979"/>
                <a:ext cx="1239635" cy="738664"/>
              </a:xfrm>
              <a:prstGeom prst="rect">
                <a:avLst/>
              </a:prstGeom>
              <a:blipFill rotWithShape="0">
                <a:blip r:embed="rId4"/>
                <a:stretch>
                  <a:fillRect l="-2941" r="-2451" b="-2459"/>
                </a:stretch>
              </a:blipFill>
            </p:spPr>
            <p:txBody>
              <a:bodyPr/>
              <a:lstStyle/>
              <a:p>
                <a:r>
                  <a:rPr lang="es-ES">
                    <a:noFill/>
                  </a:rPr>
                  <a:t> </a:t>
                </a:r>
              </a:p>
            </p:txBody>
          </p:sp>
        </mc:Fallback>
      </mc:AlternateContent>
      <p:pic>
        <p:nvPicPr>
          <p:cNvPr id="19" name="Imagen 18"/>
          <p:cNvPicPr>
            <a:picLocks noChangeAspect="1"/>
          </p:cNvPicPr>
          <p:nvPr/>
        </p:nvPicPr>
        <p:blipFill>
          <a:blip r:embed="rId5"/>
          <a:stretch>
            <a:fillRect/>
          </a:stretch>
        </p:blipFill>
        <p:spPr>
          <a:xfrm>
            <a:off x="1475623" y="4601578"/>
            <a:ext cx="866775" cy="1504950"/>
          </a:xfrm>
          <a:prstGeom prst="rect">
            <a:avLst/>
          </a:prstGeom>
        </p:spPr>
      </p:pic>
      <p:pic>
        <p:nvPicPr>
          <p:cNvPr id="20" name="Imagen 19"/>
          <p:cNvPicPr>
            <a:picLocks noChangeAspect="1"/>
          </p:cNvPicPr>
          <p:nvPr/>
        </p:nvPicPr>
        <p:blipFill>
          <a:blip r:embed="rId6"/>
          <a:stretch>
            <a:fillRect/>
          </a:stretch>
        </p:blipFill>
        <p:spPr>
          <a:xfrm>
            <a:off x="5618394" y="4586733"/>
            <a:ext cx="971550" cy="1495425"/>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2477002" y="4911390"/>
                <a:ext cx="1253613"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=8.225</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=0.44214</m:t>
                      </m:r>
                    </m:oMath>
                  </m:oMathPara>
                </a14:m>
                <a:endParaRPr lang="es-ES" sz="1600" b="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=0.66494</m:t>
                      </m:r>
                    </m:oMath>
                  </m:oMathPara>
                </a14:m>
                <a:endParaRPr lang="es-ES" sz="1600" b="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2477002" y="4911390"/>
                <a:ext cx="1253613" cy="738664"/>
              </a:xfrm>
              <a:prstGeom prst="rect">
                <a:avLst/>
              </a:prstGeom>
              <a:blipFill rotWithShape="0">
                <a:blip r:embed="rId7"/>
                <a:stretch>
                  <a:fillRect l="-2913" r="-2913" b="-2479"/>
                </a:stretch>
              </a:blipFill>
            </p:spPr>
            <p:txBody>
              <a:bodyPr/>
              <a:lstStyle/>
              <a:p>
                <a:r>
                  <a:rPr lang="es-ES">
                    <a:noFill/>
                  </a:rPr>
                  <a:t> </a:t>
                </a:r>
              </a:p>
            </p:txBody>
          </p:sp>
        </mc:Fallback>
      </mc:AlternateContent>
      <p:pic>
        <p:nvPicPr>
          <p:cNvPr id="7" name="Imagen 6">
            <a:extLst>
              <a:ext uri="{FF2B5EF4-FFF2-40B4-BE49-F238E27FC236}">
                <a16:creationId xmlns:a16="http://schemas.microsoft.com/office/drawing/2014/main" id="{BBFB2974-06F9-4243-9C86-49A7EDCEA8E3}"/>
              </a:ext>
            </a:extLst>
          </p:cNvPr>
          <p:cNvPicPr>
            <a:picLocks noChangeAspect="1"/>
          </p:cNvPicPr>
          <p:nvPr/>
        </p:nvPicPr>
        <p:blipFill>
          <a:blip r:embed="rId8"/>
          <a:stretch>
            <a:fillRect/>
          </a:stretch>
        </p:blipFill>
        <p:spPr>
          <a:xfrm>
            <a:off x="4890660" y="3122180"/>
            <a:ext cx="2486025" cy="838200"/>
          </a:xfrm>
          <a:prstGeom prst="rect">
            <a:avLst/>
          </a:prstGeom>
        </p:spPr>
      </p:pic>
    </p:spTree>
    <p:extLst>
      <p:ext uri="{BB962C8B-B14F-4D97-AF65-F5344CB8AC3E}">
        <p14:creationId xmlns:p14="http://schemas.microsoft.com/office/powerpoint/2010/main" val="38969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4B7C5-536A-4656-8094-FE9D21DBC1D4}"/>
              </a:ext>
            </a:extLst>
          </p:cNvPr>
          <p:cNvPicPr>
            <a:picLocks noChangeAspect="1"/>
          </p:cNvPicPr>
          <p:nvPr/>
        </p:nvPicPr>
        <p:blipFill>
          <a:blip r:embed="rId2"/>
          <a:stretch>
            <a:fillRect/>
          </a:stretch>
        </p:blipFill>
        <p:spPr>
          <a:xfrm>
            <a:off x="1282386" y="577038"/>
            <a:ext cx="9627228" cy="3455928"/>
          </a:xfrm>
          <a:prstGeom prst="rect">
            <a:avLst/>
          </a:prstGeom>
        </p:spPr>
      </p:pic>
    </p:spTree>
    <p:extLst>
      <p:ext uri="{BB962C8B-B14F-4D97-AF65-F5344CB8AC3E}">
        <p14:creationId xmlns:p14="http://schemas.microsoft.com/office/powerpoint/2010/main" val="49451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0845" y="876659"/>
            <a:ext cx="4030270"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Diagrama de Caja (o </a:t>
            </a:r>
            <a:r>
              <a:rPr lang="es-ES_tradnl" sz="2000" dirty="0" err="1">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boxplots</a:t>
            </a:r>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948266" y="1541903"/>
            <a:ext cx="10047112" cy="923330"/>
          </a:xfrm>
          <a:prstGeom prst="rect">
            <a:avLst/>
          </a:prstGeom>
        </p:spPr>
        <p:txBody>
          <a:bodyPr wrap="square">
            <a:spAutoFit/>
          </a:bodyPr>
          <a:lstStyle/>
          <a:p>
            <a:pPr algn="just"/>
            <a:r>
              <a:rPr lang="es-ES" dirty="0"/>
              <a:t>Los diagramas de </a:t>
            </a:r>
            <a:r>
              <a:rPr lang="es-ES" b="1" dirty="0"/>
              <a:t>Caja</a:t>
            </a:r>
            <a:r>
              <a:rPr lang="es-ES" dirty="0"/>
              <a:t> son una presentación visual que describe varias características importantes, al mismo tiempo, tales como la dispersión y simetría. Para su realización se representan </a:t>
            </a:r>
            <a:r>
              <a:rPr lang="es-ES" b="1" dirty="0"/>
              <a:t>los tres cuartiles</a:t>
            </a:r>
            <a:r>
              <a:rPr lang="es-ES" dirty="0"/>
              <a:t> y los valores</a:t>
            </a:r>
            <a:r>
              <a:rPr lang="es-ES" b="1" dirty="0"/>
              <a:t> mínimo</a:t>
            </a:r>
            <a:r>
              <a:rPr lang="es-ES" dirty="0"/>
              <a:t> y </a:t>
            </a:r>
            <a:r>
              <a:rPr lang="es-ES" b="1" dirty="0"/>
              <a:t>máximo </a:t>
            </a:r>
            <a:r>
              <a:rPr lang="es-ES" dirty="0"/>
              <a:t>de los datos, sobre un rectángulo, alineado horizontal o verticalmente. </a:t>
            </a:r>
          </a:p>
        </p:txBody>
      </p:sp>
      <p:pic>
        <p:nvPicPr>
          <p:cNvPr id="9" name="Imagen 8"/>
          <p:cNvPicPr>
            <a:picLocks noChangeAspect="1"/>
          </p:cNvPicPr>
          <p:nvPr/>
        </p:nvPicPr>
        <p:blipFill>
          <a:blip r:embed="rId2"/>
          <a:stretch>
            <a:fillRect/>
          </a:stretch>
        </p:blipFill>
        <p:spPr>
          <a:xfrm>
            <a:off x="3349272" y="2598384"/>
            <a:ext cx="5448300" cy="1209675"/>
          </a:xfrm>
          <a:prstGeom prst="rect">
            <a:avLst/>
          </a:prstGeom>
        </p:spPr>
      </p:pic>
      <p:sp>
        <p:nvSpPr>
          <p:cNvPr id="4" name="CuadroTexto 3"/>
          <p:cNvSpPr txBox="1"/>
          <p:nvPr/>
        </p:nvSpPr>
        <p:spPr>
          <a:xfrm>
            <a:off x="970845" y="3815644"/>
            <a:ext cx="9753600" cy="923330"/>
          </a:xfrm>
          <a:prstGeom prst="rect">
            <a:avLst/>
          </a:prstGeom>
          <a:noFill/>
        </p:spPr>
        <p:txBody>
          <a:bodyPr wrap="square" rtlCol="0">
            <a:spAutoFit/>
          </a:bodyPr>
          <a:lstStyle/>
          <a:p>
            <a:pPr algn="just"/>
            <a:r>
              <a:rPr lang="es-ES" b="1" dirty="0"/>
              <a:t>Ejemplo</a:t>
            </a:r>
            <a:r>
              <a:rPr lang="es-ES" dirty="0"/>
              <a:t>: Los siguientes datos representan el dinero del que suelen disponer semanalmente un muestras de estudiantes de la universidad (en miles de colones): 10, 15, 12, 20, 5, 13, 8, 25, 14, 24, 20, 15, 12, 30, 15.</a:t>
            </a:r>
          </a:p>
        </p:txBody>
      </p:sp>
      <p:pic>
        <p:nvPicPr>
          <p:cNvPr id="8" name="Imagen 7"/>
          <p:cNvPicPr>
            <a:picLocks noChangeAspect="1"/>
          </p:cNvPicPr>
          <p:nvPr/>
        </p:nvPicPr>
        <p:blipFill>
          <a:blip r:embed="rId3"/>
          <a:stretch>
            <a:fillRect/>
          </a:stretch>
        </p:blipFill>
        <p:spPr>
          <a:xfrm>
            <a:off x="3289297" y="5142441"/>
            <a:ext cx="5369279" cy="903015"/>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1021645" y="4961466"/>
                <a:ext cx="963725"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1</m:t>
                          </m:r>
                        </m:sub>
                      </m:sSub>
                      <m:r>
                        <a:rPr lang="es-ES" b="0" i="1" smtClean="0">
                          <a:latin typeface="Cambria Math" panose="02040503050406030204" pitchFamily="18" charset="0"/>
                        </a:rPr>
                        <m:t> =12</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2</m:t>
                          </m:r>
                        </m:sub>
                      </m:sSub>
                      <m:r>
                        <a:rPr lang="es-ES" b="0" i="1" smtClean="0">
                          <a:latin typeface="Cambria Math" panose="02040503050406030204" pitchFamily="18" charset="0"/>
                        </a:rPr>
                        <m:t> =15</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3</m:t>
                          </m:r>
                        </m:sub>
                      </m:sSub>
                      <m:r>
                        <a:rPr lang="es-ES" b="0" i="1" smtClean="0">
                          <a:latin typeface="Cambria Math" panose="02040503050406030204" pitchFamily="18" charset="0"/>
                        </a:rPr>
                        <m:t> =20</m:t>
                      </m:r>
                    </m:oMath>
                  </m:oMathPara>
                </a14:m>
                <a:endParaRPr lang="es-ES" b="0" dirty="0"/>
              </a:p>
              <a:p>
                <a:r>
                  <a:rPr lang="es-ES" b="0" dirty="0"/>
                  <a:t> Min. = 5</a:t>
                </a:r>
              </a:p>
              <a:p>
                <a:r>
                  <a:rPr lang="es-ES" dirty="0"/>
                  <a:t> Max.= 30</a:t>
                </a:r>
                <a:endParaRPr lang="es-ES" b="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021645" y="4961466"/>
                <a:ext cx="963725" cy="1384995"/>
              </a:xfrm>
              <a:prstGeom prst="rect">
                <a:avLst/>
              </a:prstGeom>
              <a:blipFill rotWithShape="0">
                <a:blip r:embed="rId4"/>
                <a:stretch>
                  <a:fillRect l="-9494" r="-8861" b="-9251"/>
                </a:stretch>
              </a:blipFill>
            </p:spPr>
            <p:txBody>
              <a:bodyPr/>
              <a:lstStyle/>
              <a:p>
                <a:r>
                  <a:rPr lang="es-ES">
                    <a:noFill/>
                  </a:rPr>
                  <a:t> </a:t>
                </a:r>
              </a:p>
            </p:txBody>
          </p:sp>
        </mc:Fallback>
      </mc:AlternateContent>
    </p:spTree>
    <p:extLst>
      <p:ext uri="{BB962C8B-B14F-4D97-AF65-F5344CB8AC3E}">
        <p14:creationId xmlns:p14="http://schemas.microsoft.com/office/powerpoint/2010/main" val="5841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174" y="143539"/>
            <a:ext cx="8378825" cy="6428843"/>
          </a:xfrm>
          <a:prstGeom prst="rect">
            <a:avLst/>
          </a:prstGeom>
        </p:spPr>
      </p:pic>
      <p:pic>
        <p:nvPicPr>
          <p:cNvPr id="4" name="Picture 3"/>
          <p:cNvPicPr>
            <a:picLocks noChangeAspect="1"/>
          </p:cNvPicPr>
          <p:nvPr/>
        </p:nvPicPr>
        <p:blipFill>
          <a:blip r:embed="rId3"/>
          <a:stretch>
            <a:fillRect/>
          </a:stretch>
        </p:blipFill>
        <p:spPr>
          <a:xfrm>
            <a:off x="4818062" y="2580352"/>
            <a:ext cx="6734326" cy="2618181"/>
          </a:xfrm>
          <a:prstGeom prst="rect">
            <a:avLst/>
          </a:prstGeom>
        </p:spPr>
      </p:pic>
    </p:spTree>
    <p:extLst>
      <p:ext uri="{BB962C8B-B14F-4D97-AF65-F5344CB8AC3E}">
        <p14:creationId xmlns:p14="http://schemas.microsoft.com/office/powerpoint/2010/main" val="22168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A0A10A3-ECEC-17FB-F6D9-695F0DD58612}"/>
              </a:ext>
            </a:extLst>
          </p:cNvPr>
          <p:cNvPicPr>
            <a:picLocks noChangeAspect="1"/>
          </p:cNvPicPr>
          <p:nvPr/>
        </p:nvPicPr>
        <p:blipFill>
          <a:blip r:embed="rId2"/>
          <a:stretch>
            <a:fillRect/>
          </a:stretch>
        </p:blipFill>
        <p:spPr>
          <a:xfrm>
            <a:off x="1762125" y="828675"/>
            <a:ext cx="8667750" cy="5200650"/>
          </a:xfrm>
          <a:prstGeom prst="rect">
            <a:avLst/>
          </a:prstGeom>
        </p:spPr>
      </p:pic>
    </p:spTree>
    <p:extLst>
      <p:ext uri="{BB962C8B-B14F-4D97-AF65-F5344CB8AC3E}">
        <p14:creationId xmlns:p14="http://schemas.microsoft.com/office/powerpoint/2010/main" val="39379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3715" y="1445618"/>
            <a:ext cx="9884228"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1376256" y="3836604"/>
            <a:ext cx="8766629" cy="1200329"/>
          </a:xfrm>
          <a:prstGeom prst="rect">
            <a:avLst/>
          </a:prstGeom>
        </p:spPr>
        <p:txBody>
          <a:bodyPr wrap="square">
            <a:spAutoFit/>
          </a:bodyPr>
          <a:lstStyle/>
          <a:p>
            <a:r>
              <a:rPr lang="es-ES" dirty="0"/>
              <a:t>En un curso de estadística, un estudiante tiene las siguientes notas en las pruebas cortas:</a:t>
            </a:r>
          </a:p>
          <a:p>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2142700" y="2949352"/>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i="1">
                              <a:latin typeface="Cambria Math" panose="02040503050406030204" pitchFamily="18" charset="0"/>
                            </a:rPr>
                            <m:t>𝑆𝑢𝑚𝑎</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𝑣𝑎𝑙𝑜𝑟𝑒𝑠</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𝑣𝑎𝑟𝑖𝑎𝑏𝑙𝑒</m:t>
                          </m:r>
                        </m:num>
                        <m:den>
                          <m:r>
                            <a:rPr lang="es-ES" altLang="es-ES" i="1">
                              <a:latin typeface="Cambria Math" panose="02040503050406030204" pitchFamily="18" charset="0"/>
                            </a:rPr>
                            <m:t>𝑇𝑎𝑚𝑎</m:t>
                          </m:r>
                          <m:r>
                            <a:rPr lang="es-ES" altLang="es-ES" i="1">
                              <a:latin typeface="Cambria Math" panose="02040503050406030204" pitchFamily="18" charset="0"/>
                            </a:rPr>
                            <m:t>ñ</m:t>
                          </m:r>
                          <m:r>
                            <a:rPr lang="es-ES" altLang="es-ES" i="1">
                              <a:latin typeface="Cambria Math" panose="02040503050406030204" pitchFamily="18" charset="0"/>
                            </a:rPr>
                            <m:t>𝑜</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𝑚𝑢𝑒𝑠𝑡𝑟𝑎</m:t>
                          </m:r>
                        </m:den>
                      </m:f>
                      <m:r>
                        <a:rPr lang="es-ES" altLang="es-ES" i="1">
                          <a:latin typeface="Cambria Math" panose="02040503050406030204" pitchFamily="18" charset="0"/>
                        </a:rPr>
                        <m:t>=</m:t>
                      </m:r>
                      <m:f>
                        <m:fPr>
                          <m:ctrlPr>
                            <a:rPr lang="es-ES" altLang="es-ES" i="1">
                              <a:latin typeface="Cambria Math" panose="02040503050406030204" pitchFamily="18" charset="0"/>
                            </a:rPr>
                          </m:ctrlPr>
                        </m:fPr>
                        <m:num>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1</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2</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𝑛</m:t>
                              </m:r>
                            </m:sub>
                          </m:sSub>
                        </m:num>
                        <m:den>
                          <m:r>
                            <a:rPr lang="es-ES" altLang="es-ES" i="1">
                              <a:latin typeface="Cambria Math" panose="02040503050406030204" pitchFamily="18" charset="0"/>
                            </a:rPr>
                            <m:t>𝑛</m:t>
                          </m:r>
                        </m:den>
                      </m:f>
                      <m:r>
                        <a:rPr lang="es-ES" altLang="es-ES" b="0" i="1" smtClean="0">
                          <a:latin typeface="Cambria Math" panose="02040503050406030204" pitchFamily="18" charset="0"/>
                        </a:rPr>
                        <m:t>=</m:t>
                      </m:r>
                      <m:f>
                        <m:fPr>
                          <m:ctrlPr>
                            <a:rPr lang="es-ES" altLang="es-ES" b="0" i="1" smtClean="0">
                              <a:latin typeface="Cambria Math" panose="02040503050406030204" pitchFamily="18" charset="0"/>
                            </a:rPr>
                          </m:ctrlPr>
                        </m:fPr>
                        <m:num>
                          <m:nary>
                            <m:naryPr>
                              <m:chr m:val="∑"/>
                              <m:ctrlPr>
                                <a:rPr lang="es-ES" altLang="es-ES" b="0" i="1" smtClean="0">
                                  <a:latin typeface="Cambria Math" panose="02040503050406030204" pitchFamily="18" charset="0"/>
                                </a:rPr>
                              </m:ctrlPr>
                            </m:naryPr>
                            <m:sub>
                              <m:r>
                                <m:rPr>
                                  <m:brk m:alnAt="23"/>
                                </m:rPr>
                                <a:rPr lang="es-ES" altLang="es-ES" b="0" i="1" smtClean="0">
                                  <a:latin typeface="Cambria Math" panose="02040503050406030204" pitchFamily="18" charset="0"/>
                                </a:rPr>
                                <m:t>𝑖</m:t>
                              </m:r>
                              <m:r>
                                <a:rPr lang="es-ES" altLang="es-ES" b="0" i="1" smtClean="0">
                                  <a:latin typeface="Cambria Math" panose="02040503050406030204" pitchFamily="18" charset="0"/>
                                </a:rPr>
                                <m:t>=1</m:t>
                              </m:r>
                            </m:sub>
                            <m:sup>
                              <m:r>
                                <a:rPr lang="es-ES" altLang="es-ES" b="0" i="1" smtClean="0">
                                  <a:latin typeface="Cambria Math" panose="02040503050406030204" pitchFamily="18" charset="0"/>
                                </a:rPr>
                                <m:t>𝑛</m:t>
                              </m:r>
                            </m:sup>
                            <m:e>
                              <m:sSub>
                                <m:sSubPr>
                                  <m:ctrlPr>
                                    <a:rPr lang="es-ES" altLang="es-ES" b="0" i="1" smtClean="0">
                                      <a:latin typeface="Cambria Math" panose="02040503050406030204" pitchFamily="18" charset="0"/>
                                    </a:rPr>
                                  </m:ctrlPr>
                                </m:sSubPr>
                                <m:e>
                                  <m:r>
                                    <a:rPr lang="es-ES" altLang="es-ES" b="0" i="1" smtClean="0">
                                      <a:latin typeface="Cambria Math" panose="02040503050406030204" pitchFamily="18" charset="0"/>
                                    </a:rPr>
                                    <m:t>𝑥</m:t>
                                  </m:r>
                                </m:e>
                                <m:sub>
                                  <m:r>
                                    <a:rPr lang="es-ES" altLang="es-ES" b="0" i="1" smtClean="0">
                                      <a:latin typeface="Cambria Math" panose="02040503050406030204" pitchFamily="18" charset="0"/>
                                    </a:rPr>
                                    <m:t>𝑖</m:t>
                                  </m:r>
                                </m:sub>
                              </m:sSub>
                            </m:e>
                          </m:nary>
                        </m:num>
                        <m:den>
                          <m:r>
                            <a:rPr lang="es-ES" altLang="es-ES" b="0" i="1" smtClean="0">
                              <a:latin typeface="Cambria Math" panose="02040503050406030204" pitchFamily="18" charset="0"/>
                            </a:rPr>
                            <m:t>𝑛</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142700" y="2949352"/>
                <a:ext cx="7498678" cy="63555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595652" y="5136526"/>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595652" y="5136526"/>
                <a:ext cx="7498678" cy="635559"/>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61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E66BA7B-EDAD-48B6-B5CF-A96DC3CC6371}"/>
                  </a:ext>
                </a:extLst>
              </p:cNvPr>
              <p:cNvSpPr txBox="1"/>
              <p:nvPr/>
            </p:nvSpPr>
            <p:spPr>
              <a:xfrm>
                <a:off x="4812527" y="5263316"/>
                <a:ext cx="2281009" cy="809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𝐶𝑉</m:t>
                      </m:r>
                      <m:r>
                        <a:rPr lang="es-ES" sz="2800" b="0" i="1" smtClean="0">
                          <a:latin typeface="Cambria Math" panose="02040503050406030204" pitchFamily="18" charset="0"/>
                        </a:rPr>
                        <m:t>=</m:t>
                      </m:r>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𝑆</m:t>
                              </m:r>
                            </m:e>
                            <m:sub>
                              <m:r>
                                <a:rPr lang="es-ES" sz="2800" b="0" i="1" smtClean="0">
                                  <a:latin typeface="Cambria Math" panose="02040503050406030204" pitchFamily="18" charset="0"/>
                                </a:rPr>
                                <m:t>𝑥</m:t>
                              </m:r>
                            </m:sub>
                          </m:sSub>
                        </m:num>
                        <m:den>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𝑥</m:t>
                              </m:r>
                            </m:e>
                          </m:acc>
                        </m:den>
                      </m:f>
                      <m:r>
                        <a:rPr lang="es-ES" sz="2800" b="0" i="1" smtClean="0">
                          <a:latin typeface="Cambria Math" panose="02040503050406030204" pitchFamily="18" charset="0"/>
                        </a:rPr>
                        <m:t>∗100</m:t>
                      </m:r>
                    </m:oMath>
                  </m:oMathPara>
                </a14:m>
                <a:endParaRPr lang="es-ES" sz="2800" dirty="0"/>
              </a:p>
            </p:txBody>
          </p:sp>
        </mc:Choice>
        <mc:Fallback xmlns="">
          <p:sp>
            <p:nvSpPr>
              <p:cNvPr id="4" name="CuadroTexto 3">
                <a:extLst>
                  <a:ext uri="{FF2B5EF4-FFF2-40B4-BE49-F238E27FC236}">
                    <a16:creationId xmlns:a16="http://schemas.microsoft.com/office/drawing/2014/main" id="{1E66BA7B-EDAD-48B6-B5CF-A96DC3CC6371}"/>
                  </a:ext>
                </a:extLst>
              </p:cNvPr>
              <p:cNvSpPr txBox="1">
                <a:spLocks noRot="1" noChangeAspect="1" noMove="1" noResize="1" noEditPoints="1" noAdjustHandles="1" noChangeArrowheads="1" noChangeShapeType="1" noTextEdit="1"/>
              </p:cNvSpPr>
              <p:nvPr/>
            </p:nvSpPr>
            <p:spPr>
              <a:xfrm>
                <a:off x="4812527" y="5263316"/>
                <a:ext cx="2281009" cy="809389"/>
              </a:xfrm>
              <a:prstGeom prst="rect">
                <a:avLst/>
              </a:prstGeom>
              <a:blipFill>
                <a:blip r:embed="rId2"/>
                <a:stretch>
                  <a:fillRect/>
                </a:stretch>
              </a:blipFill>
            </p:spPr>
            <p:txBody>
              <a:bodyPr/>
              <a:lstStyle/>
              <a:p>
                <a:r>
                  <a:rPr lang="en-US">
                    <a:noFill/>
                  </a:rPr>
                  <a:t> </a:t>
                </a:r>
              </a:p>
            </p:txBody>
          </p:sp>
        </mc:Fallback>
      </mc:AlternateContent>
      <p:pic>
        <p:nvPicPr>
          <p:cNvPr id="3" name="Imagen 2">
            <a:extLst>
              <a:ext uri="{FF2B5EF4-FFF2-40B4-BE49-F238E27FC236}">
                <a16:creationId xmlns:a16="http://schemas.microsoft.com/office/drawing/2014/main" id="{B5CC4DE8-98BA-43F0-B28F-C25FC4AC7084}"/>
              </a:ext>
            </a:extLst>
          </p:cNvPr>
          <p:cNvPicPr>
            <a:picLocks noChangeAspect="1"/>
          </p:cNvPicPr>
          <p:nvPr/>
        </p:nvPicPr>
        <p:blipFill>
          <a:blip r:embed="rId3"/>
          <a:stretch>
            <a:fillRect/>
          </a:stretch>
        </p:blipFill>
        <p:spPr>
          <a:xfrm>
            <a:off x="911454" y="1411958"/>
            <a:ext cx="9105900" cy="3600450"/>
          </a:xfrm>
          <a:prstGeom prst="rect">
            <a:avLst/>
          </a:prstGeom>
        </p:spPr>
      </p:pic>
      <p:sp>
        <p:nvSpPr>
          <p:cNvPr id="5" name="CuadroTexto 4">
            <a:extLst>
              <a:ext uri="{FF2B5EF4-FFF2-40B4-BE49-F238E27FC236}">
                <a16:creationId xmlns:a16="http://schemas.microsoft.com/office/drawing/2014/main" id="{AB790F7B-3B5F-43B3-A15F-331AF883E319}"/>
              </a:ext>
            </a:extLst>
          </p:cNvPr>
          <p:cNvSpPr txBox="1"/>
          <p:nvPr/>
        </p:nvSpPr>
        <p:spPr>
          <a:xfrm>
            <a:off x="1005722" y="785295"/>
            <a:ext cx="9476884" cy="400110"/>
          </a:xfrm>
          <a:prstGeom prst="rect">
            <a:avLst/>
          </a:prstGeom>
          <a:noFill/>
        </p:spPr>
        <p:txBody>
          <a:bodyPr wrap="square" rtlCol="0">
            <a:spAutoFit/>
          </a:bodyPr>
          <a:lstStyle/>
          <a:p>
            <a:r>
              <a:rPr lang="es-CR"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El Coeficiente de Variación. Variabilidad relativa</a:t>
            </a:r>
            <a:endPar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98996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946276-5AAF-4B8C-A3C4-EF2F71DC94A5}"/>
              </a:ext>
            </a:extLst>
          </p:cNvPr>
          <p:cNvSpPr txBox="1"/>
          <p:nvPr/>
        </p:nvSpPr>
        <p:spPr>
          <a:xfrm>
            <a:off x="770540" y="565960"/>
            <a:ext cx="9565519" cy="2126864"/>
          </a:xfrm>
          <a:prstGeom prst="rect">
            <a:avLst/>
          </a:prstGeom>
          <a:noFill/>
        </p:spPr>
        <p:txBody>
          <a:bodyPr wrap="square" rtlCol="0">
            <a:spAutoFit/>
          </a:bodyPr>
          <a:lstStyle/>
          <a:p>
            <a:pPr algn="just">
              <a:lnSpc>
                <a:spcPct val="150000"/>
              </a:lnSpc>
            </a:pPr>
            <a:r>
              <a:rPr lang="es-ES" dirty="0"/>
              <a:t>Los siguientes datos representa el dinero del que suelen disponer semanalmente una muestra de estudiantes de la universidad (en miles de colones) y el promedio ponderado de notas (PP): </a:t>
            </a:r>
          </a:p>
          <a:p>
            <a:pPr algn="just">
              <a:lnSpc>
                <a:spcPct val="150000"/>
              </a:lnSpc>
            </a:pPr>
            <a:endParaRPr lang="es-ES" dirty="0"/>
          </a:p>
          <a:p>
            <a:pPr>
              <a:lnSpc>
                <a:spcPct val="150000"/>
              </a:lnSpc>
            </a:pPr>
            <a:r>
              <a:rPr lang="es-ES" dirty="0"/>
              <a:t>   </a:t>
            </a:r>
            <a:r>
              <a:rPr lang="es-ES" b="1" dirty="0"/>
              <a:t>Dinero</a:t>
            </a:r>
            <a:r>
              <a:rPr lang="es-ES" dirty="0"/>
              <a:t>:  10     15     12     20       5        13     8       25      14       24       20      15      12      30      15</a:t>
            </a:r>
          </a:p>
          <a:p>
            <a:pPr>
              <a:lnSpc>
                <a:spcPct val="150000"/>
              </a:lnSpc>
            </a:pPr>
            <a:r>
              <a:rPr lang="es-ES" dirty="0"/>
              <a:t>   PP        :  8.0    7.0    9.2    8.4     6.0     7.7    7.0    9.0     8.3      7.9     7.5      7.1    8.5     9.0     8.5</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9CBFADBF-7D7A-4822-94FF-019755F51453}"/>
                  </a:ext>
                </a:extLst>
              </p:cNvPr>
              <p:cNvSpPr txBox="1"/>
              <p:nvPr/>
            </p:nvSpPr>
            <p:spPr>
              <a:xfrm>
                <a:off x="1086913" y="3615475"/>
                <a:ext cx="328801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𝐷𝑖𝑛𝑒𝑟𝑜</m:t>
                          </m:r>
                        </m:sub>
                      </m:sSub>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6.770</m:t>
                          </m:r>
                        </m:num>
                        <m:den>
                          <m:r>
                            <a:rPr lang="es-ES" b="0" i="1" smtClean="0">
                              <a:latin typeface="Cambria Math" panose="02040503050406030204" pitchFamily="18" charset="0"/>
                            </a:rPr>
                            <m:t>15</m:t>
                          </m:r>
                          <m:r>
                            <a:rPr lang="es-CR" b="0" i="1" smtClean="0">
                              <a:latin typeface="Cambria Math" panose="02040503050406030204" pitchFamily="18" charset="0"/>
                            </a:rPr>
                            <m:t>.</m:t>
                          </m:r>
                          <m:r>
                            <a:rPr lang="es-ES" b="0" i="1" smtClean="0">
                              <a:latin typeface="Cambria Math" panose="02040503050406030204" pitchFamily="18" charset="0"/>
                            </a:rPr>
                            <m:t>87</m:t>
                          </m:r>
                        </m:den>
                      </m:f>
                      <m:r>
                        <a:rPr lang="es-ES" b="0" i="1" smtClean="0">
                          <a:latin typeface="Cambria Math" panose="02040503050406030204" pitchFamily="18" charset="0"/>
                        </a:rPr>
                        <m:t>∗100=42.7%</m:t>
                      </m:r>
                    </m:oMath>
                  </m:oMathPara>
                </a14:m>
                <a:endParaRPr lang="es-ES" dirty="0"/>
              </a:p>
            </p:txBody>
          </p:sp>
        </mc:Choice>
        <mc:Fallback xmlns="">
          <p:sp>
            <p:nvSpPr>
              <p:cNvPr id="3" name="CuadroTexto 2">
                <a:extLst>
                  <a:ext uri="{FF2B5EF4-FFF2-40B4-BE49-F238E27FC236}">
                    <a16:creationId xmlns:a16="http://schemas.microsoft.com/office/drawing/2014/main" id="{9CBFADBF-7D7A-4822-94FF-019755F51453}"/>
                  </a:ext>
                </a:extLst>
              </p:cNvPr>
              <p:cNvSpPr txBox="1">
                <a:spLocks noRot="1" noChangeAspect="1" noMove="1" noResize="1" noEditPoints="1" noAdjustHandles="1" noChangeArrowheads="1" noChangeShapeType="1" noTextEdit="1"/>
              </p:cNvSpPr>
              <p:nvPr/>
            </p:nvSpPr>
            <p:spPr>
              <a:xfrm>
                <a:off x="1086913" y="3615475"/>
                <a:ext cx="3288016" cy="5204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8955BFB3-1037-4EF6-A2A8-509E41939E26}"/>
                  </a:ext>
                </a:extLst>
              </p:cNvPr>
              <p:cNvSpPr txBox="1"/>
              <p:nvPr/>
            </p:nvSpPr>
            <p:spPr>
              <a:xfrm>
                <a:off x="5878883" y="3644778"/>
                <a:ext cx="306539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𝑃𝑃</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0.8983</m:t>
                          </m:r>
                        </m:num>
                        <m:den>
                          <m:r>
                            <a:rPr lang="es-ES" b="0" i="1" smtClean="0">
                              <a:latin typeface="Cambria Math" panose="02040503050406030204" pitchFamily="18" charset="0"/>
                            </a:rPr>
                            <m:t>7.940</m:t>
                          </m:r>
                        </m:den>
                      </m:f>
                      <m:r>
                        <a:rPr lang="es-ES" b="0" i="1" smtClean="0">
                          <a:latin typeface="Cambria Math" panose="02040503050406030204" pitchFamily="18" charset="0"/>
                        </a:rPr>
                        <m:t>∗100=11.3%</m:t>
                      </m:r>
                    </m:oMath>
                  </m:oMathPara>
                </a14:m>
                <a:endParaRPr lang="es-ES" dirty="0"/>
              </a:p>
            </p:txBody>
          </p:sp>
        </mc:Choice>
        <mc:Fallback xmlns="">
          <p:sp>
            <p:nvSpPr>
              <p:cNvPr id="4" name="CuadroTexto 3">
                <a:extLst>
                  <a:ext uri="{FF2B5EF4-FFF2-40B4-BE49-F238E27FC236}">
                    <a16:creationId xmlns:a16="http://schemas.microsoft.com/office/drawing/2014/main" id="{8955BFB3-1037-4EF6-A2A8-509E41939E26}"/>
                  </a:ext>
                </a:extLst>
              </p:cNvPr>
              <p:cNvSpPr txBox="1">
                <a:spLocks noRot="1" noChangeAspect="1" noMove="1" noResize="1" noEditPoints="1" noAdjustHandles="1" noChangeArrowheads="1" noChangeShapeType="1" noTextEdit="1"/>
              </p:cNvSpPr>
              <p:nvPr/>
            </p:nvSpPr>
            <p:spPr>
              <a:xfrm>
                <a:off x="5878883" y="3644778"/>
                <a:ext cx="3065391" cy="5203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34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362" y="455084"/>
            <a:ext cx="9630305" cy="2969792"/>
          </a:xfrm>
          <a:prstGeom prst="rect">
            <a:avLst/>
          </a:prstGeom>
        </p:spPr>
      </p:pic>
    </p:spTree>
    <p:extLst>
      <p:ext uri="{BB962C8B-B14F-4D97-AF65-F5344CB8AC3E}">
        <p14:creationId xmlns:p14="http://schemas.microsoft.com/office/powerpoint/2010/main" val="410377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3E569A-ECE8-421A-8F42-84EB3340E433}"/>
              </a:ext>
            </a:extLst>
          </p:cNvPr>
          <p:cNvPicPr>
            <a:picLocks noChangeAspect="1"/>
          </p:cNvPicPr>
          <p:nvPr/>
        </p:nvPicPr>
        <p:blipFill>
          <a:blip r:embed="rId2"/>
          <a:stretch>
            <a:fillRect/>
          </a:stretch>
        </p:blipFill>
        <p:spPr>
          <a:xfrm>
            <a:off x="976312" y="638175"/>
            <a:ext cx="10239375" cy="5581650"/>
          </a:xfrm>
          <a:prstGeom prst="rect">
            <a:avLst/>
          </a:prstGeom>
        </p:spPr>
      </p:pic>
    </p:spTree>
    <p:extLst>
      <p:ext uri="{BB962C8B-B14F-4D97-AF65-F5344CB8AC3E}">
        <p14:creationId xmlns:p14="http://schemas.microsoft.com/office/powerpoint/2010/main" val="186995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CC0B3D-9115-492F-9764-15FA8DD25B27}"/>
              </a:ext>
            </a:extLst>
          </p:cNvPr>
          <p:cNvPicPr>
            <a:picLocks noChangeAspect="1"/>
          </p:cNvPicPr>
          <p:nvPr/>
        </p:nvPicPr>
        <p:blipFill>
          <a:blip r:embed="rId2"/>
          <a:stretch>
            <a:fillRect/>
          </a:stretch>
        </p:blipFill>
        <p:spPr>
          <a:xfrm>
            <a:off x="1023937" y="677011"/>
            <a:ext cx="5413807" cy="5562972"/>
          </a:xfrm>
          <a:prstGeom prst="rect">
            <a:avLst/>
          </a:prstGeom>
        </p:spPr>
      </p:pic>
      <p:pic>
        <p:nvPicPr>
          <p:cNvPr id="3" name="Imagen 2">
            <a:extLst>
              <a:ext uri="{FF2B5EF4-FFF2-40B4-BE49-F238E27FC236}">
                <a16:creationId xmlns:a16="http://schemas.microsoft.com/office/drawing/2014/main" id="{2CB5AC90-1ABA-4517-848A-094392FCDF9A}"/>
              </a:ext>
            </a:extLst>
          </p:cNvPr>
          <p:cNvPicPr>
            <a:picLocks noChangeAspect="1"/>
          </p:cNvPicPr>
          <p:nvPr/>
        </p:nvPicPr>
        <p:blipFill>
          <a:blip r:embed="rId3"/>
          <a:stretch>
            <a:fillRect/>
          </a:stretch>
        </p:blipFill>
        <p:spPr>
          <a:xfrm>
            <a:off x="10366743" y="496257"/>
            <a:ext cx="1287185" cy="1193864"/>
          </a:xfrm>
          <a:prstGeom prst="rect">
            <a:avLst/>
          </a:prstGeom>
        </p:spPr>
      </p:pic>
      <p:sp>
        <p:nvSpPr>
          <p:cNvPr id="4" name="CuadroTexto 3">
            <a:extLst>
              <a:ext uri="{FF2B5EF4-FFF2-40B4-BE49-F238E27FC236}">
                <a16:creationId xmlns:a16="http://schemas.microsoft.com/office/drawing/2014/main" id="{3CE13CA5-3077-4A75-8E1A-AF54D2A3DC7D}"/>
              </a:ext>
            </a:extLst>
          </p:cNvPr>
          <p:cNvSpPr txBox="1"/>
          <p:nvPr/>
        </p:nvSpPr>
        <p:spPr>
          <a:xfrm>
            <a:off x="6698512" y="1811755"/>
            <a:ext cx="5220586" cy="1295868"/>
          </a:xfrm>
          <a:prstGeom prst="rect">
            <a:avLst/>
          </a:prstGeom>
          <a:noFill/>
        </p:spPr>
        <p:txBody>
          <a:bodyPr wrap="square" rtlCol="0">
            <a:spAutoFit/>
          </a:bodyPr>
          <a:lstStyle/>
          <a:p>
            <a:pPr algn="just">
              <a:lnSpc>
                <a:spcPct val="150000"/>
              </a:lnSpc>
            </a:pPr>
            <a:r>
              <a:rPr lang="es-CR" b="1" dirty="0"/>
              <a:t>Comparando la pendiente y la longitud de los principales ríos de Costa Rica, ¿cuál variable presenta menor variabilidad relativa?</a:t>
            </a:r>
            <a:endParaRPr lang="en-US" b="1" dirty="0"/>
          </a:p>
        </p:txBody>
      </p:sp>
    </p:spTree>
    <p:extLst>
      <p:ext uri="{BB962C8B-B14F-4D97-AF65-F5344CB8AC3E}">
        <p14:creationId xmlns:p14="http://schemas.microsoft.com/office/powerpoint/2010/main" val="424254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70303" y="1431195"/>
            <a:ext cx="6841430" cy="4186362"/>
          </a:xfrm>
          <a:prstGeom prst="rect">
            <a:avLst/>
          </a:prstGeom>
        </p:spPr>
      </p:pic>
    </p:spTree>
    <p:extLst>
      <p:ext uri="{BB962C8B-B14F-4D97-AF65-F5344CB8AC3E}">
        <p14:creationId xmlns:p14="http://schemas.microsoft.com/office/powerpoint/2010/main" val="11359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7778" y="1703011"/>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687778" y="3529982"/>
            <a:ext cx="2169994" cy="874675"/>
          </a:xfrm>
          <a:prstGeom prst="rect">
            <a:avLst/>
          </a:prstGeom>
        </p:spPr>
      </p:pic>
      <p:pic>
        <p:nvPicPr>
          <p:cNvPr id="26" name="Imagen 25"/>
          <p:cNvPicPr>
            <a:picLocks noChangeAspect="1"/>
          </p:cNvPicPr>
          <p:nvPr/>
        </p:nvPicPr>
        <p:blipFill>
          <a:blip r:embed="rId7"/>
          <a:stretch>
            <a:fillRect/>
          </a:stretch>
        </p:blipFill>
        <p:spPr>
          <a:xfrm>
            <a:off x="1673439" y="4816380"/>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688158" y="2529220"/>
            <a:ext cx="2212718" cy="772520"/>
          </a:xfrm>
          <a:prstGeom prst="rect">
            <a:avLst/>
          </a:prstGeom>
        </p:spPr>
      </p:pic>
      <p:pic>
        <p:nvPicPr>
          <p:cNvPr id="33" name="Imagen 32"/>
          <p:cNvPicPr>
            <a:picLocks noChangeAspect="1"/>
          </p:cNvPicPr>
          <p:nvPr/>
        </p:nvPicPr>
        <p:blipFill>
          <a:blip r:embed="rId12"/>
          <a:stretch>
            <a:fillRect/>
          </a:stretch>
        </p:blipFill>
        <p:spPr>
          <a:xfrm>
            <a:off x="1211665" y="1807109"/>
            <a:ext cx="361950" cy="457200"/>
          </a:xfrm>
          <a:prstGeom prst="rect">
            <a:avLst/>
          </a:prstGeom>
        </p:spPr>
      </p:pic>
      <p:pic>
        <p:nvPicPr>
          <p:cNvPr id="34" name="Imagen 33"/>
          <p:cNvPicPr>
            <a:picLocks noChangeAspect="1"/>
          </p:cNvPicPr>
          <p:nvPr/>
        </p:nvPicPr>
        <p:blipFill>
          <a:blip r:embed="rId13"/>
          <a:stretch>
            <a:fillRect/>
          </a:stretch>
        </p:blipFill>
        <p:spPr>
          <a:xfrm>
            <a:off x="1168801" y="2600781"/>
            <a:ext cx="371475" cy="390525"/>
          </a:xfrm>
          <a:prstGeom prst="rect">
            <a:avLst/>
          </a:prstGeom>
        </p:spPr>
      </p:pic>
      <p:pic>
        <p:nvPicPr>
          <p:cNvPr id="35" name="Imagen 34"/>
          <p:cNvPicPr>
            <a:picLocks noChangeAspect="1"/>
          </p:cNvPicPr>
          <p:nvPr/>
        </p:nvPicPr>
        <p:blipFill>
          <a:blip r:embed="rId14"/>
          <a:stretch>
            <a:fillRect/>
          </a:stretch>
        </p:blipFill>
        <p:spPr>
          <a:xfrm>
            <a:off x="1135465" y="3828385"/>
            <a:ext cx="438150" cy="409575"/>
          </a:xfrm>
          <a:prstGeom prst="rect">
            <a:avLst/>
          </a:prstGeom>
        </p:spPr>
      </p:pic>
      <p:pic>
        <p:nvPicPr>
          <p:cNvPr id="36" name="Imagen 35"/>
          <p:cNvPicPr>
            <a:picLocks noChangeAspect="1"/>
          </p:cNvPicPr>
          <p:nvPr/>
        </p:nvPicPr>
        <p:blipFill>
          <a:blip r:embed="rId15"/>
          <a:stretch>
            <a:fillRect/>
          </a:stretch>
        </p:blipFill>
        <p:spPr>
          <a:xfrm>
            <a:off x="1106890" y="4987758"/>
            <a:ext cx="419100" cy="390525"/>
          </a:xfrm>
          <a:prstGeom prst="rect">
            <a:avLst/>
          </a:prstGeom>
        </p:spPr>
      </p:pic>
      <p:pic>
        <p:nvPicPr>
          <p:cNvPr id="37" name="Imagen 36"/>
          <p:cNvPicPr>
            <a:picLocks noChangeAspect="1"/>
          </p:cNvPicPr>
          <p:nvPr/>
        </p:nvPicPr>
        <p:blipFill>
          <a:blip r:embed="rId16"/>
          <a:stretch>
            <a:fillRect/>
          </a:stretch>
        </p:blipFill>
        <p:spPr>
          <a:xfrm>
            <a:off x="1187852" y="5936705"/>
            <a:ext cx="333375" cy="409575"/>
          </a:xfrm>
          <a:prstGeom prst="rect">
            <a:avLst/>
          </a:prstGeom>
        </p:spPr>
      </p:pic>
      <p:pic>
        <p:nvPicPr>
          <p:cNvPr id="38" name="Imagen 37"/>
          <p:cNvPicPr>
            <a:picLocks noChangeAspect="1"/>
          </p:cNvPicPr>
          <p:nvPr/>
        </p:nvPicPr>
        <p:blipFill>
          <a:blip r:embed="rId17"/>
          <a:stretch>
            <a:fillRect/>
          </a:stretch>
        </p:blipFill>
        <p:spPr>
          <a:xfrm>
            <a:off x="5113929" y="2269047"/>
            <a:ext cx="381000" cy="390525"/>
          </a:xfrm>
          <a:prstGeom prst="rect">
            <a:avLst/>
          </a:prstGeom>
        </p:spPr>
      </p:pic>
      <p:pic>
        <p:nvPicPr>
          <p:cNvPr id="39" name="Imagen 38"/>
          <p:cNvPicPr>
            <a:picLocks noChangeAspect="1"/>
          </p:cNvPicPr>
          <p:nvPr/>
        </p:nvPicPr>
        <p:blipFill>
          <a:blip r:embed="rId18"/>
          <a:stretch>
            <a:fillRect/>
          </a:stretch>
        </p:blipFill>
        <p:spPr>
          <a:xfrm>
            <a:off x="5098443" y="3120663"/>
            <a:ext cx="361950" cy="400050"/>
          </a:xfrm>
          <a:prstGeom prst="rect">
            <a:avLst/>
          </a:prstGeom>
        </p:spPr>
      </p:pic>
      <p:pic>
        <p:nvPicPr>
          <p:cNvPr id="40" name="Imagen 39"/>
          <p:cNvPicPr>
            <a:picLocks noChangeAspect="1"/>
          </p:cNvPicPr>
          <p:nvPr/>
        </p:nvPicPr>
        <p:blipFill>
          <a:blip r:embed="rId19"/>
          <a:stretch>
            <a:fillRect/>
          </a:stretch>
        </p:blipFill>
        <p:spPr>
          <a:xfrm>
            <a:off x="5088865" y="4406053"/>
            <a:ext cx="409575" cy="457200"/>
          </a:xfrm>
          <a:prstGeom prst="rect">
            <a:avLst/>
          </a:prstGeom>
        </p:spPr>
      </p:pic>
      <p:pic>
        <p:nvPicPr>
          <p:cNvPr id="3" name="Imagen 2"/>
          <p:cNvPicPr>
            <a:picLocks noChangeAspect="1"/>
          </p:cNvPicPr>
          <p:nvPr/>
        </p:nvPicPr>
        <p:blipFill>
          <a:blip r:embed="rId20"/>
          <a:stretch>
            <a:fillRect/>
          </a:stretch>
        </p:blipFill>
        <p:spPr>
          <a:xfrm>
            <a:off x="189206" y="2915480"/>
            <a:ext cx="940195" cy="1895081"/>
          </a:xfrm>
          <a:prstGeom prst="rect">
            <a:avLst/>
          </a:prstGeom>
        </p:spPr>
      </p:pic>
      <p:pic>
        <p:nvPicPr>
          <p:cNvPr id="7" name="Imagen 6">
            <a:extLst>
              <a:ext uri="{FF2B5EF4-FFF2-40B4-BE49-F238E27FC236}">
                <a16:creationId xmlns:a16="http://schemas.microsoft.com/office/drawing/2014/main" id="{0E269CFE-4275-4DA2-9875-2AC813B7945E}"/>
              </a:ext>
            </a:extLst>
          </p:cNvPr>
          <p:cNvPicPr>
            <a:picLocks noChangeAspect="1"/>
          </p:cNvPicPr>
          <p:nvPr/>
        </p:nvPicPr>
        <p:blipFill>
          <a:blip r:embed="rId21"/>
          <a:stretch>
            <a:fillRect/>
          </a:stretch>
        </p:blipFill>
        <p:spPr>
          <a:xfrm>
            <a:off x="1673439" y="5827167"/>
            <a:ext cx="733425" cy="628650"/>
          </a:xfrm>
          <a:prstGeom prst="rect">
            <a:avLst/>
          </a:prstGeom>
        </p:spPr>
      </p:pic>
      <p:pic>
        <p:nvPicPr>
          <p:cNvPr id="9" name="Imagen 8">
            <a:extLst>
              <a:ext uri="{FF2B5EF4-FFF2-40B4-BE49-F238E27FC236}">
                <a16:creationId xmlns:a16="http://schemas.microsoft.com/office/drawing/2014/main" id="{735080AC-106A-445C-B6D0-3B229DF2B3E8}"/>
              </a:ext>
            </a:extLst>
          </p:cNvPr>
          <p:cNvPicPr>
            <a:picLocks noChangeAspect="1"/>
          </p:cNvPicPr>
          <p:nvPr/>
        </p:nvPicPr>
        <p:blipFill>
          <a:blip r:embed="rId22"/>
          <a:stretch>
            <a:fillRect/>
          </a:stretch>
        </p:blipFill>
        <p:spPr>
          <a:xfrm>
            <a:off x="5143231" y="5469980"/>
            <a:ext cx="438150" cy="466725"/>
          </a:xfrm>
          <a:prstGeom prst="rect">
            <a:avLst/>
          </a:prstGeom>
        </p:spPr>
      </p:pic>
      <p:pic>
        <p:nvPicPr>
          <p:cNvPr id="5" name="Imagen 4">
            <a:extLst>
              <a:ext uri="{FF2B5EF4-FFF2-40B4-BE49-F238E27FC236}">
                <a16:creationId xmlns:a16="http://schemas.microsoft.com/office/drawing/2014/main" id="{E4C5E533-2FE0-7B6D-BEBF-ABFFC7C3572E}"/>
              </a:ext>
            </a:extLst>
          </p:cNvPr>
          <p:cNvPicPr>
            <a:picLocks noChangeAspect="1"/>
          </p:cNvPicPr>
          <p:nvPr/>
        </p:nvPicPr>
        <p:blipFill>
          <a:blip r:embed="rId23"/>
          <a:stretch>
            <a:fillRect/>
          </a:stretch>
        </p:blipFill>
        <p:spPr>
          <a:xfrm>
            <a:off x="9131817" y="2368408"/>
            <a:ext cx="2209800" cy="4067175"/>
          </a:xfrm>
          <a:prstGeom prst="rect">
            <a:avLst/>
          </a:prstGeom>
        </p:spPr>
      </p:pic>
    </p:spTree>
    <p:extLst>
      <p:ext uri="{BB962C8B-B14F-4D97-AF65-F5344CB8AC3E}">
        <p14:creationId xmlns:p14="http://schemas.microsoft.com/office/powerpoint/2010/main" val="182713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85492" y="540616"/>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270287" y="1247475"/>
            <a:ext cx="8845895" cy="2308324"/>
          </a:xfrm>
          <a:prstGeom prst="rect">
            <a:avLst/>
          </a:prstGeom>
        </p:spPr>
        <p:txBody>
          <a:bodyPr wrap="square">
            <a:spAutoFit/>
          </a:bodyPr>
          <a:lstStyle/>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
        <p:nvSpPr>
          <p:cNvPr id="3" name="Rectangle 2"/>
          <p:cNvSpPr/>
          <p:nvPr/>
        </p:nvSpPr>
        <p:spPr>
          <a:xfrm>
            <a:off x="1265453" y="4087336"/>
            <a:ext cx="9114679" cy="129586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s-ES" b="1" dirty="0"/>
              <a:t>Desventaja. </a:t>
            </a:r>
            <a:r>
              <a:rPr lang="es-ES" dirty="0"/>
              <a:t>Está influenciada por los valores  extremos (pequeños o grandes). En general, cuando la distribución tenga datos extremos, no se utiliza la media como medida de tendencia central.</a:t>
            </a:r>
          </a:p>
        </p:txBody>
      </p:sp>
    </p:spTree>
    <p:extLst>
      <p:ext uri="{BB962C8B-B14F-4D97-AF65-F5344CB8AC3E}">
        <p14:creationId xmlns:p14="http://schemas.microsoft.com/office/powerpoint/2010/main" val="414164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88" y="1416844"/>
            <a:ext cx="10145486" cy="1200329"/>
          </a:xfrm>
          <a:prstGeom prst="rect">
            <a:avLst/>
          </a:prstGeom>
        </p:spPr>
        <p:txBody>
          <a:bodyPr wrap="square">
            <a:spAutoFit/>
          </a:bodyPr>
          <a:lstStyle/>
          <a:p>
            <a:pPr algn="just"/>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a:p>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p</a:t>
            </a:r>
            <a:r>
              <a:rPr lang="es-ES" b="1" i="1" baseline="-25000" dirty="0"/>
              <a:t>1</a:t>
            </a:r>
            <a:r>
              <a:rPr lang="es-ES" b="1" i="1" dirty="0"/>
              <a:t>, p</a:t>
            </a:r>
            <a:r>
              <a:rPr lang="es-ES" b="1" i="1" baseline="-25000" dirty="0"/>
              <a:t>2</a:t>
            </a:r>
            <a:r>
              <a:rPr lang="es-ES" b="1" i="1" dirty="0"/>
              <a:t>, ..., </a:t>
            </a:r>
            <a:r>
              <a:rPr lang="es-ES" b="1" i="1" dirty="0" err="1"/>
              <a:t>p</a:t>
            </a:r>
            <a:r>
              <a:rPr lang="es-ES" b="1" i="1" baseline="-25000" dirty="0" err="1"/>
              <a:t>n</a:t>
            </a:r>
            <a:r>
              <a:rPr lang="es-ES" dirty="0"/>
              <a:t>, la media ponderada se calculará como sigue:</a:t>
            </a:r>
          </a:p>
        </p:txBody>
      </p:sp>
      <p:sp>
        <p:nvSpPr>
          <p:cNvPr id="4" name="Rectángulo 3"/>
          <p:cNvSpPr/>
          <p:nvPr/>
        </p:nvSpPr>
        <p:spPr>
          <a:xfrm>
            <a:off x="3703714" y="793575"/>
            <a:ext cx="344517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Aritmética Ponderada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1816101" y="2960436"/>
                <a:ext cx="5728940"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𝑝</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𝑡𝑜𝑑𝑜𝑠</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𝑝𝑜𝑟</m:t>
                          </m:r>
                          <m:r>
                            <a:rPr lang="es-ES" b="0" i="1" smtClean="0">
                              <a:latin typeface="Cambria Math" panose="02040503050406030204" pitchFamily="18" charset="0"/>
                            </a:rPr>
                            <m:t> </m:t>
                          </m:r>
                          <m:r>
                            <a:rPr lang="es-ES" b="0" i="1" smtClean="0">
                              <a:latin typeface="Cambria Math" panose="02040503050406030204" pitchFamily="18" charset="0"/>
                            </a:rPr>
                            <m:t>𝑠𝑢𝑠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num>
                        <m:den>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𝑙𝑎𝑠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den>
                      </m:f>
                    </m:oMath>
                  </m:oMathPara>
                </a14:m>
                <a:endParaRPr lang="es-ES" b="0" i="1" dirty="0">
                  <a:latin typeface="Cambria Math" panose="020405030504060302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16101" y="2960436"/>
                <a:ext cx="5728940" cy="572593"/>
              </a:xfrm>
              <a:prstGeom prst="rect">
                <a:avLst/>
              </a:prstGeom>
              <a:blipFill rotWithShape="0">
                <a:blip r:embed="rId2"/>
                <a:stretch>
                  <a:fillRect/>
                </a:stretch>
              </a:blipFill>
            </p:spPr>
            <p:txBody>
              <a:bodyPr/>
              <a:lstStyle/>
              <a:p>
                <a:r>
                  <a:rPr lang="en-US">
                    <a:noFill/>
                  </a:rPr>
                  <a:t> </a:t>
                </a:r>
              </a:p>
            </p:txBody>
          </p:sp>
        </mc:Fallback>
      </mc:AlternateContent>
      <p:sp>
        <p:nvSpPr>
          <p:cNvPr id="10" name="CuadroTexto 9"/>
          <p:cNvSpPr txBox="1"/>
          <p:nvPr/>
        </p:nvSpPr>
        <p:spPr>
          <a:xfrm>
            <a:off x="1046422" y="3737052"/>
            <a:ext cx="8927432" cy="646331"/>
          </a:xfrm>
          <a:prstGeom prst="rect">
            <a:avLst/>
          </a:prstGeom>
          <a:noFill/>
        </p:spPr>
        <p:txBody>
          <a:bodyPr wrap="square" rtlCol="0">
            <a:spAutoFit/>
          </a:bodyPr>
          <a:lstStyle/>
          <a:p>
            <a:r>
              <a:rPr lang="es-ES" b="1" dirty="0"/>
              <a:t>Ejemplo</a:t>
            </a:r>
            <a:r>
              <a:rPr lang="es-ES" dirty="0"/>
              <a:t>. 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𝑝</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Tabla 10"/>
              <p:cNvGraphicFramePr>
                <a:graphicFrameLocks noGrp="1"/>
              </p:cNvGraphicFramePr>
              <p:nvPr>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 xmlns:a16="http://schemas.microsoft.com/office/drawing/2014/main" val="20000"/>
                        </a:ext>
                      </a:extLst>
                    </a:gridCol>
                    <a:gridCol w="950495">
                      <a:extLst>
                        <a:ext uri="{9D8B030D-6E8A-4147-A177-3AD203B41FA5}">
                          <a16:colId xmlns="" xmlns:a16="http://schemas.microsoft.com/office/drawing/2014/main" val="20001"/>
                        </a:ext>
                      </a:extLst>
                    </a:gridCol>
                    <a:gridCol w="859207">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161143">
                      <a:extLst>
                        <a:ext uri="{9D8B030D-6E8A-4147-A177-3AD203B41FA5}">
                          <a16:colId xmlns="" xmlns:a16="http://schemas.microsoft.com/office/drawing/2014/main" val="20004"/>
                        </a:ext>
                      </a:extLst>
                    </a:gridCol>
                    <a:gridCol w="1161143">
                      <a:extLst>
                        <a:ext uri="{9D8B030D-6E8A-4147-A177-3AD203B41FA5}">
                          <a16:colId xmlns="" xmlns:a16="http://schemas.microsoft.com/office/drawing/2014/main" val="20005"/>
                        </a:ext>
                      </a:extLst>
                    </a:gridCol>
                  </a:tblGrid>
                  <a:tr h="335280">
                    <a:tc>
                      <a:txBody>
                        <a:bodyPr/>
                        <a:lstStyle/>
                        <a:p>
                          <a:r>
                            <a:rPr lang="es-ES" sz="1600" dirty="0" smtClean="0">
                              <a:solidFill>
                                <a:schemeClr val="tx1"/>
                              </a:solidFill>
                            </a:rPr>
                            <a:t>Materia</a:t>
                          </a:r>
                          <a:endParaRPr lang="es-E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B</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C</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D</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05455" r="-316727" b="-123636"/>
                          </a:stretch>
                        </a:blip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3</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85246" r="-316727" b="-11475"/>
                          </a:stretch>
                        </a:blipFill>
                      </a:tcPr>
                    </a:tc>
                    <a:tc>
                      <a:txBody>
                        <a:bodyPr/>
                        <a:lstStyle/>
                        <a:p>
                          <a:pPr algn="ctr"/>
                          <a:r>
                            <a:rPr lang="es-ES" sz="1600" dirty="0" smtClean="0">
                              <a:solidFill>
                                <a:schemeClr val="tx1"/>
                              </a:solidFill>
                            </a:rPr>
                            <a:t>8.0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9.0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6.5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2" name="CuadroTexto 11"/>
              <p:cNvSpPr txBox="1"/>
              <p:nvPr/>
            </p:nvSpPr>
            <p:spPr>
              <a:xfrm>
                <a:off x="1816101" y="590393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𝑥</m:t>
                              </m:r>
                            </m:e>
                          </m:acc>
                        </m:e>
                        <m:sub>
                          <m:r>
                            <a:rPr lang="es-ES" b="0" i="1" smtClean="0">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7.5294</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16101" y="5903939"/>
                <a:ext cx="8771020" cy="544252"/>
              </a:xfrm>
              <a:prstGeom prst="rect">
                <a:avLst/>
              </a:prstGeom>
              <a:blipFill rotWithShape="0">
                <a:blip r:embed="rId4"/>
                <a:stretch>
                  <a:fillRect/>
                </a:stretch>
              </a:blipFill>
            </p:spPr>
            <p:txBody>
              <a:bodyPr/>
              <a:lstStyle/>
              <a:p>
                <a:r>
                  <a:rPr lang="en-US">
                    <a:noFill/>
                  </a:rPr>
                  <a:t> </a:t>
                </a:r>
              </a:p>
            </p:txBody>
          </p:sp>
        </mc:Fallback>
      </mc:AlternateContent>
      <p:pic>
        <p:nvPicPr>
          <p:cNvPr id="13" name="Imagen 12"/>
          <p:cNvPicPr>
            <a:picLocks noChangeAspect="1"/>
          </p:cNvPicPr>
          <p:nvPr/>
        </p:nvPicPr>
        <p:blipFill>
          <a:blip r:embed="rId5"/>
          <a:stretch>
            <a:fillRect/>
          </a:stretch>
        </p:blipFill>
        <p:spPr>
          <a:xfrm>
            <a:off x="9825112" y="144379"/>
            <a:ext cx="1099928" cy="1203158"/>
          </a:xfrm>
          <a:prstGeom prst="rect">
            <a:avLst/>
          </a:prstGeom>
        </p:spPr>
      </p:pic>
      <p:pic>
        <p:nvPicPr>
          <p:cNvPr id="3" name="Imagen 2"/>
          <p:cNvPicPr>
            <a:picLocks noChangeAspect="1"/>
          </p:cNvPicPr>
          <p:nvPr/>
        </p:nvPicPr>
        <p:blipFill>
          <a:blip r:embed="rId6"/>
          <a:stretch>
            <a:fillRect/>
          </a:stretch>
        </p:blipFill>
        <p:spPr>
          <a:xfrm>
            <a:off x="10258290" y="2617173"/>
            <a:ext cx="1333500" cy="1238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011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734C5D-9E1A-4FC7-A2C4-D5BF186B51F8}"/>
              </a:ext>
            </a:extLst>
          </p:cNvPr>
          <p:cNvPicPr>
            <a:picLocks noChangeAspect="1"/>
          </p:cNvPicPr>
          <p:nvPr/>
        </p:nvPicPr>
        <p:blipFill>
          <a:blip r:embed="rId2"/>
          <a:stretch>
            <a:fillRect/>
          </a:stretch>
        </p:blipFill>
        <p:spPr>
          <a:xfrm>
            <a:off x="5341383" y="2975217"/>
            <a:ext cx="1719294" cy="2359031"/>
          </a:xfrm>
          <a:prstGeom prst="rect">
            <a:avLst/>
          </a:prstGeom>
        </p:spPr>
      </p:pic>
      <p:pic>
        <p:nvPicPr>
          <p:cNvPr id="6" name="Imagen 5">
            <a:extLst>
              <a:ext uri="{FF2B5EF4-FFF2-40B4-BE49-F238E27FC236}">
                <a16:creationId xmlns:a16="http://schemas.microsoft.com/office/drawing/2014/main" id="{AF349041-AFD9-4DBB-B61C-3CE67734E905}"/>
              </a:ext>
            </a:extLst>
          </p:cNvPr>
          <p:cNvPicPr>
            <a:picLocks noChangeAspect="1"/>
          </p:cNvPicPr>
          <p:nvPr/>
        </p:nvPicPr>
        <p:blipFill>
          <a:blip r:embed="rId3"/>
          <a:stretch>
            <a:fillRect/>
          </a:stretch>
        </p:blipFill>
        <p:spPr>
          <a:xfrm>
            <a:off x="1187385" y="819150"/>
            <a:ext cx="3124200" cy="2609850"/>
          </a:xfrm>
          <a:prstGeom prst="rect">
            <a:avLst/>
          </a:prstGeom>
        </p:spPr>
      </p:pic>
      <p:sp>
        <p:nvSpPr>
          <p:cNvPr id="7" name="CuadroTexto 6">
            <a:extLst>
              <a:ext uri="{FF2B5EF4-FFF2-40B4-BE49-F238E27FC236}">
                <a16:creationId xmlns:a16="http://schemas.microsoft.com/office/drawing/2014/main" id="{FB30B793-8F03-47F1-8393-C2A22DF4B164}"/>
              </a:ext>
            </a:extLst>
          </p:cNvPr>
          <p:cNvSpPr txBox="1"/>
          <p:nvPr/>
        </p:nvSpPr>
        <p:spPr>
          <a:xfrm>
            <a:off x="4722829" y="1884063"/>
            <a:ext cx="6683604" cy="400110"/>
          </a:xfrm>
          <a:prstGeom prst="rect">
            <a:avLst/>
          </a:prstGeom>
          <a:noFill/>
        </p:spPr>
        <p:txBody>
          <a:bodyPr wrap="square" rtlCol="0">
            <a:spAutoFit/>
          </a:bodyPr>
          <a:lstStyle/>
          <a:p>
            <a:r>
              <a:rPr lang="es-CR" sz="2000" dirty="0">
                <a:latin typeface="Agency FB" panose="020B0503020202020204" pitchFamily="34" charset="0"/>
              </a:rPr>
              <a:t>¿Cuál es el promedio ponderado unitario?</a:t>
            </a:r>
            <a:endParaRPr lang="en-US" sz="2000" dirty="0">
              <a:latin typeface="Agency FB" panose="020B0503020202020204" pitchFamily="34" charset="0"/>
            </a:endParaRPr>
          </a:p>
        </p:txBody>
      </p:sp>
    </p:spTree>
    <p:extLst>
      <p:ext uri="{BB962C8B-B14F-4D97-AF65-F5344CB8AC3E}">
        <p14:creationId xmlns:p14="http://schemas.microsoft.com/office/powerpoint/2010/main" val="18032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01421" y="3271871"/>
            <a:ext cx="9276242" cy="1200329"/>
          </a:xfrm>
          <a:prstGeom prst="rect">
            <a:avLst/>
          </a:prstGeom>
        </p:spPr>
        <p:txBody>
          <a:bodyPr wrap="square">
            <a:spAutoFit/>
          </a:bodyPr>
          <a:lstStyle/>
          <a:p>
            <a:r>
              <a:rPr lang="es-ES" b="1" dirty="0"/>
              <a:t>Ejemplo 1:</a:t>
            </a:r>
            <a:endParaRPr lang="es-ES" dirty="0"/>
          </a:p>
          <a:p>
            <a:pPr>
              <a:lnSpc>
                <a:spcPct val="150000"/>
              </a:lnSpc>
            </a:pPr>
            <a:r>
              <a:rPr lang="es-ES" dirty="0"/>
              <a:t>Determinar la moda en el siguiente conjunto de datos que corresponden al número de mensajes WhatsApp por día en una muestra de 13 personas.                </a:t>
            </a:r>
          </a:p>
        </p:txBody>
      </p:sp>
      <p:sp>
        <p:nvSpPr>
          <p:cNvPr id="4" name="Rectángulo 3"/>
          <p:cNvSpPr/>
          <p:nvPr/>
        </p:nvSpPr>
        <p:spPr>
          <a:xfrm>
            <a:off x="1554908" y="1661752"/>
            <a:ext cx="9792871" cy="1338828"/>
          </a:xfrm>
          <a:prstGeom prst="rect">
            <a:avLst/>
          </a:prstGeom>
        </p:spPr>
        <p:txBody>
          <a:bodyPr wrap="square">
            <a:spAutoFit/>
          </a:bodyPr>
          <a:lstStyle/>
          <a:p>
            <a:pPr>
              <a:lnSpc>
                <a:spcPct val="150000"/>
              </a:lnSpc>
            </a:pPr>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4769473" y="1033612"/>
                <a:ext cx="16818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Moda(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𝐌𝐨</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769473" y="1033612"/>
                <a:ext cx="1681871" cy="369332"/>
              </a:xfrm>
              <a:prstGeom prst="rect">
                <a:avLst/>
              </a:prstGeom>
              <a:blipFill rotWithShape="0">
                <a:blip r:embed="rId3"/>
                <a:stretch>
                  <a:fillRect l="-2135" t="-3030" b="-21212"/>
                </a:stretch>
              </a:blipFill>
              <a:ln>
                <a:noFill/>
              </a:ln>
              <a:effectLst/>
            </p:spPr>
            <p:txBody>
              <a:bodyPr/>
              <a:lstStyle/>
              <a:p>
                <a:r>
                  <a:rPr lang="es-ES">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129080186"/>
              </p:ext>
            </p:extLst>
          </p:nvPr>
        </p:nvGraphicFramePr>
        <p:xfrm>
          <a:off x="1735530" y="4743491"/>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15</a:t>
                      </a:r>
                    </a:p>
                  </a:txBody>
                  <a:tcPr/>
                </a:tc>
                <a:tc>
                  <a:txBody>
                    <a:bodyPr/>
                    <a:lstStyle/>
                    <a:p>
                      <a:r>
                        <a:rPr lang="es-ES" dirty="0"/>
                        <a:t>12</a:t>
                      </a:r>
                    </a:p>
                  </a:txBody>
                  <a:tcPr/>
                </a:tc>
                <a:tc>
                  <a:txBody>
                    <a:bodyPr/>
                    <a:lstStyle/>
                    <a:p>
                      <a:r>
                        <a:rPr lang="es-ES" dirty="0"/>
                        <a:t>25</a:t>
                      </a:r>
                    </a:p>
                  </a:txBody>
                  <a:tcPr/>
                </a:tc>
                <a:tc>
                  <a:txBody>
                    <a:bodyPr/>
                    <a:lstStyle/>
                    <a:p>
                      <a:r>
                        <a:rPr lang="es-ES" dirty="0"/>
                        <a:t>15</a:t>
                      </a:r>
                    </a:p>
                  </a:txBody>
                  <a:tcPr/>
                </a:tc>
                <a:tc>
                  <a:txBody>
                    <a:bodyPr/>
                    <a:lstStyle/>
                    <a:p>
                      <a:r>
                        <a:rPr lang="es-ES" dirty="0"/>
                        <a:t>30</a:t>
                      </a:r>
                    </a:p>
                  </a:txBody>
                  <a:tcPr/>
                </a:tc>
                <a:tc>
                  <a:txBody>
                    <a:bodyPr/>
                    <a:lstStyle/>
                    <a:p>
                      <a:r>
                        <a:rPr lang="es-ES" dirty="0"/>
                        <a:t>15</a:t>
                      </a:r>
                    </a:p>
                  </a:txBody>
                  <a:tcPr/>
                </a:tc>
                <a:tc>
                  <a:txBody>
                    <a:bodyPr/>
                    <a:lstStyle/>
                    <a:p>
                      <a:r>
                        <a:rPr lang="es-ES" dirty="0"/>
                        <a:t>15</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p:pic>
        <p:nvPicPr>
          <p:cNvPr id="9" name="Imagen 8"/>
          <p:cNvPicPr>
            <a:picLocks noChangeAspect="1"/>
          </p:cNvPicPr>
          <p:nvPr/>
        </p:nvPicPr>
        <p:blipFill>
          <a:blip r:embed="rId4"/>
          <a:stretch>
            <a:fillRect/>
          </a:stretch>
        </p:blipFill>
        <p:spPr>
          <a:xfrm>
            <a:off x="9978079" y="262103"/>
            <a:ext cx="1599167" cy="122802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1554908" y="5628901"/>
                <a:ext cx="8489245" cy="369332"/>
              </a:xfrm>
              <a:prstGeom prst="rect">
                <a:avLst/>
              </a:prstGeom>
            </p:spPr>
            <p:txBody>
              <a:bodyPr wrap="square">
                <a:spAutoFit/>
              </a:bodyPr>
              <a:lstStyle/>
              <a:p>
                <a:r>
                  <a:rPr lang="es-ES" dirty="0"/>
                  <a:t>Los mensajes que más se repite es 15, por lo tanto, la </a:t>
                </a:r>
                <a:r>
                  <a:rPr lang="es-ES" b="1" dirty="0"/>
                  <a:t>Moda es 15 (</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15)</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554908" y="5628901"/>
                <a:ext cx="8489245" cy="369332"/>
              </a:xfrm>
              <a:prstGeom prst="rect">
                <a:avLst/>
              </a:prstGeom>
              <a:blipFill rotWithShape="0">
                <a:blip r:embed="rId5"/>
                <a:stretch>
                  <a:fillRect l="-574"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858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3068" y="1817510"/>
            <a:ext cx="9211733" cy="1615827"/>
          </a:xfrm>
          <a:prstGeom prst="rect">
            <a:avLst/>
          </a:prstGeom>
          <a:noFill/>
        </p:spPr>
        <p:txBody>
          <a:bodyPr wrap="square" rtlCol="0">
            <a:spAutoFit/>
          </a:bodyPr>
          <a:lstStyle/>
          <a:p>
            <a:r>
              <a:rPr lang="es-ES" b="1" dirty="0"/>
              <a:t>Ejemplo 2:</a:t>
            </a:r>
            <a:endParaRPr lang="es-ES" dirty="0"/>
          </a:p>
          <a:p>
            <a:pPr>
              <a:lnSpc>
                <a:spcPct val="150000"/>
              </a:lnSpc>
            </a:pPr>
            <a:r>
              <a:rPr lang="es-ES" dirty="0"/>
              <a:t>               </a:t>
            </a:r>
          </a:p>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graphicFrame>
        <p:nvGraphicFramePr>
          <p:cNvPr id="3" name="Tabla 2"/>
          <p:cNvGraphicFramePr>
            <a:graphicFrameLocks noGrp="1"/>
          </p:cNvGraphicFramePr>
          <p:nvPr>
            <p:extLst>
              <p:ext uri="{D42A27DB-BD31-4B8C-83A1-F6EECF244321}">
                <p14:modId xmlns:p14="http://schemas.microsoft.com/office/powerpoint/2010/main" val="375855790"/>
              </p:ext>
            </p:extLst>
          </p:nvPr>
        </p:nvGraphicFramePr>
        <p:xfrm>
          <a:off x="1772355" y="3801532"/>
          <a:ext cx="8128000" cy="37084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es-ES" dirty="0"/>
                        <a:t>50</a:t>
                      </a:r>
                    </a:p>
                  </a:txBody>
                  <a:tcPr/>
                </a:tc>
                <a:tc>
                  <a:txBody>
                    <a:bodyPr/>
                    <a:lstStyle/>
                    <a:p>
                      <a:r>
                        <a:rPr lang="es-ES" dirty="0"/>
                        <a:t>40</a:t>
                      </a:r>
                    </a:p>
                  </a:txBody>
                  <a:tcPr/>
                </a:tc>
                <a:tc>
                  <a:txBody>
                    <a:bodyPr/>
                    <a:lstStyle/>
                    <a:p>
                      <a:r>
                        <a:rPr lang="es-ES" dirty="0"/>
                        <a:t>27</a:t>
                      </a:r>
                    </a:p>
                  </a:txBody>
                  <a:tcPr/>
                </a:tc>
                <a:tc>
                  <a:txBody>
                    <a:bodyPr/>
                    <a:lstStyle/>
                    <a:p>
                      <a:r>
                        <a:rPr lang="es-ES" dirty="0"/>
                        <a:t>65</a:t>
                      </a:r>
                    </a:p>
                  </a:txBody>
                  <a:tcPr/>
                </a:tc>
                <a:tc>
                  <a:txBody>
                    <a:bodyPr/>
                    <a:lstStyle/>
                    <a:p>
                      <a:r>
                        <a:rPr lang="es-ES" dirty="0"/>
                        <a:t>80</a:t>
                      </a:r>
                    </a:p>
                  </a:txBody>
                  <a:tcPr/>
                </a:tc>
                <a:tc>
                  <a:txBody>
                    <a:bodyPr/>
                    <a:lstStyle/>
                    <a:p>
                      <a:r>
                        <a:rPr lang="es-ES" dirty="0"/>
                        <a:t>10</a:t>
                      </a:r>
                    </a:p>
                  </a:txBody>
                  <a:tcPr/>
                </a:tc>
                <a:tc>
                  <a:txBody>
                    <a:bodyPr/>
                    <a:lstStyle/>
                    <a:p>
                      <a:r>
                        <a:rPr lang="es-ES" dirty="0"/>
                        <a:t>28</a:t>
                      </a:r>
                    </a:p>
                  </a:txBody>
                  <a:tcPr/>
                </a:tc>
                <a:tc>
                  <a:txBody>
                    <a:bodyPr/>
                    <a:lstStyle/>
                    <a:p>
                      <a:r>
                        <a:rPr lang="es-ES" dirty="0"/>
                        <a:t>33</a:t>
                      </a:r>
                    </a:p>
                  </a:txBody>
                  <a:tcPr/>
                </a:tc>
                <a:extLst>
                  <a:ext uri="{0D108BD9-81ED-4DB2-BD59-A6C34878D82A}">
                    <a16:rowId xmlns:a16="http://schemas.microsoft.com/office/drawing/2014/main" val="10000"/>
                  </a:ext>
                </a:extLst>
              </a:tr>
            </a:tbl>
          </a:graphicData>
        </a:graphic>
      </p:graphicFrame>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7905491" y="705184"/>
            <a:ext cx="2002716" cy="1051426"/>
          </a:xfrm>
          <a:prstGeom prst="rect">
            <a:avLst/>
          </a:prstGeom>
        </p:spPr>
      </p:pic>
    </p:spTree>
    <p:extLst>
      <p:ext uri="{BB962C8B-B14F-4D97-AF65-F5344CB8AC3E}">
        <p14:creationId xmlns:p14="http://schemas.microsoft.com/office/powerpoint/2010/main" val="3931873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 xsi:nil=&quot;true&quot; /&gt;&#10;  &lt;ShowHeaderNumber xsi:nil=&quot;true&quot; /&gt;&#10;  &lt;SectionTemplate&gt;Template2&lt;/SectionTemplate&gt;&#10;  &lt;SectionTemplateColor&gt;&#10;    &lt;A&gt;255&lt;/A&gt;&#10;    &lt;R&gt;128&lt;/R&gt;&#10;    &lt;G&gt;128&lt;/G&gt;&#10;    &lt;B&gt;128&lt;/B&gt;&#10;    &lt;ScA&gt;1&lt;/ScA&gt;&#10;    &lt;ScR&gt;0.2158605&lt;/ScR&gt;&#10;    &lt;ScG&gt;0.2158605&lt;/ScG&gt;&#10;    &lt;ScB&gt;0.2158605&lt;/ScB&gt;&#10;  &lt;/SectionTemplateColor&gt;&#10;  &lt;SectionArrangement&gt;Simple&lt;/SectionArrangement&gt;&#10;&lt;/PresentationMetadata&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8789</TotalTime>
  <Words>2251</Words>
  <Application>Microsoft Office PowerPoint</Application>
  <PresentationFormat>Panorámica</PresentationFormat>
  <Paragraphs>247</Paragraphs>
  <Slides>35</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Agency FB</vt:lpstr>
      <vt:lpstr>Arial</vt:lpstr>
      <vt:lpstr>Arial Black</vt:lpstr>
      <vt:lpstr>Calibri</vt:lpstr>
      <vt:lpstr>Calibri Light</vt:lpstr>
      <vt:lpstr>Cambria Math</vt:lpstr>
      <vt:lpstr>Franklin Gothic Demi</vt:lpstr>
      <vt:lpstr>Segoe UI Black</vt:lpstr>
      <vt:lpstr>Times New Roman</vt:lpstr>
      <vt:lpstr>verdana,geneva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433</cp:revision>
  <dcterms:created xsi:type="dcterms:W3CDTF">2016-04-24T13:44:54Z</dcterms:created>
  <dcterms:modified xsi:type="dcterms:W3CDTF">2025-05-28T01:12:49Z</dcterms:modified>
</cp:coreProperties>
</file>