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68" r:id="rId4"/>
    <p:sldId id="258" r:id="rId5"/>
    <p:sldId id="259" r:id="rId6"/>
    <p:sldId id="578" r:id="rId7"/>
    <p:sldId id="579" r:id="rId8"/>
    <p:sldId id="283" r:id="rId9"/>
    <p:sldId id="257" r:id="rId10"/>
    <p:sldId id="321" r:id="rId11"/>
    <p:sldId id="265" r:id="rId12"/>
    <p:sldId id="296" r:id="rId13"/>
    <p:sldId id="281" r:id="rId14"/>
    <p:sldId id="262" r:id="rId15"/>
    <p:sldId id="580" r:id="rId16"/>
    <p:sldId id="290" r:id="rId17"/>
    <p:sldId id="297" r:id="rId18"/>
    <p:sldId id="286" r:id="rId19"/>
    <p:sldId id="263" r:id="rId20"/>
    <p:sldId id="269" r:id="rId21"/>
    <p:sldId id="303" r:id="rId22"/>
    <p:sldId id="327" r:id="rId23"/>
    <p:sldId id="318" r:id="rId24"/>
    <p:sldId id="260" r:id="rId25"/>
    <p:sldId id="277" r:id="rId26"/>
    <p:sldId id="325" r:id="rId27"/>
    <p:sldId id="266" r:id="rId28"/>
    <p:sldId id="267" r:id="rId29"/>
    <p:sldId id="581" r:id="rId30"/>
    <p:sldId id="264" r:id="rId31"/>
    <p:sldId id="302" r:id="rId32"/>
    <p:sldId id="322" r:id="rId33"/>
    <p:sldId id="28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m" initials="C" lastIdx="1" clrIdx="0">
    <p:extLst>
      <p:ext uri="{19B8F6BF-5375-455C-9EA6-DF929625EA0E}">
        <p15:presenceInfo xmlns:p15="http://schemas.microsoft.com/office/powerpoint/2012/main" userId="Car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65" d="100"/>
          <a:sy n="65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B3C5A-5D1E-418D-83B1-26B8FEEE6D3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C7A48CC1-1AFD-4DDE-B0A6-F67414342471}">
      <dgm:prSet phldrT="[Texto]"/>
      <dgm:spPr/>
      <dgm:t>
        <a:bodyPr/>
        <a:lstStyle/>
        <a:p>
          <a:r>
            <a:rPr lang="es-CR" dirty="0"/>
            <a:t>Razón</a:t>
          </a:r>
        </a:p>
      </dgm:t>
    </dgm:pt>
    <dgm:pt modelId="{0E086B56-B846-49A6-AE9A-62EBD83E5618}" type="parTrans" cxnId="{1D34530F-8407-48B6-9C21-1638714266B1}">
      <dgm:prSet/>
      <dgm:spPr/>
      <dgm:t>
        <a:bodyPr/>
        <a:lstStyle/>
        <a:p>
          <a:endParaRPr lang="es-CR"/>
        </a:p>
      </dgm:t>
    </dgm:pt>
    <dgm:pt modelId="{924E9EF3-E1E8-45CE-ACD7-0B70F96889CE}" type="sibTrans" cxnId="{1D34530F-8407-48B6-9C21-1638714266B1}">
      <dgm:prSet/>
      <dgm:spPr/>
      <dgm:t>
        <a:bodyPr/>
        <a:lstStyle/>
        <a:p>
          <a:endParaRPr lang="es-CR"/>
        </a:p>
      </dgm:t>
    </dgm:pt>
    <dgm:pt modelId="{4EE76C3E-AAE9-4F3D-83D9-3626833437A6}">
      <dgm:prSet phldrT="[Texto]"/>
      <dgm:spPr/>
      <dgm:t>
        <a:bodyPr/>
        <a:lstStyle/>
        <a:p>
          <a:r>
            <a:rPr lang="es-CR" dirty="0"/>
            <a:t>Cociente entre dos números positivos.</a:t>
          </a:r>
        </a:p>
      </dgm:t>
    </dgm:pt>
    <dgm:pt modelId="{A202E7E0-B7E3-4DF8-8023-BC124A6E1720}" type="parTrans" cxnId="{747B9202-6A42-40E1-AE53-C9FE30E7A16C}">
      <dgm:prSet/>
      <dgm:spPr/>
      <dgm:t>
        <a:bodyPr/>
        <a:lstStyle/>
        <a:p>
          <a:endParaRPr lang="es-CR"/>
        </a:p>
      </dgm:t>
    </dgm:pt>
    <dgm:pt modelId="{D24FFC59-4C7A-4467-BCDC-BE903F9E766C}" type="sibTrans" cxnId="{747B9202-6A42-40E1-AE53-C9FE30E7A16C}">
      <dgm:prSet/>
      <dgm:spPr/>
      <dgm:t>
        <a:bodyPr/>
        <a:lstStyle/>
        <a:p>
          <a:endParaRPr lang="es-CR"/>
        </a:p>
      </dgm:t>
    </dgm:pt>
    <dgm:pt modelId="{8D0118B7-5F40-4E6D-B1F0-B326C63C974A}">
      <dgm:prSet phldrT="[Texto]"/>
      <dgm:spPr/>
      <dgm:t>
        <a:bodyPr/>
        <a:lstStyle/>
        <a:p>
          <a:r>
            <a:rPr lang="es-CR" dirty="0"/>
            <a:t>Proporción</a:t>
          </a:r>
        </a:p>
      </dgm:t>
    </dgm:pt>
    <dgm:pt modelId="{C7BF08D6-2D98-4D8B-9998-FFCB1A3A090C}" type="parTrans" cxnId="{4A0A9142-F5CD-4B8D-B2CF-F3B1488E3072}">
      <dgm:prSet/>
      <dgm:spPr/>
      <dgm:t>
        <a:bodyPr/>
        <a:lstStyle/>
        <a:p>
          <a:endParaRPr lang="es-CR"/>
        </a:p>
      </dgm:t>
    </dgm:pt>
    <dgm:pt modelId="{887DBACB-EC81-49C9-B823-4F2E54C366AC}" type="sibTrans" cxnId="{4A0A9142-F5CD-4B8D-B2CF-F3B1488E3072}">
      <dgm:prSet/>
      <dgm:spPr/>
      <dgm:t>
        <a:bodyPr/>
        <a:lstStyle/>
        <a:p>
          <a:endParaRPr lang="es-CR"/>
        </a:p>
      </dgm:t>
    </dgm:pt>
    <dgm:pt modelId="{23EADFCB-6971-44EB-8927-A991C95CCBED}">
      <dgm:prSet phldrT="[Texto]"/>
      <dgm:spPr/>
      <dgm:t>
        <a:bodyPr/>
        <a:lstStyle/>
        <a:p>
          <a:r>
            <a:rPr lang="es-CR" dirty="0"/>
            <a:t>Cociente de una parte con su todo.</a:t>
          </a:r>
        </a:p>
      </dgm:t>
    </dgm:pt>
    <dgm:pt modelId="{EC1D2888-E0D3-4F52-8AF1-0C43CF8D240A}" type="parTrans" cxnId="{959C2B44-3B98-49B2-B83F-4DC6A1C1948D}">
      <dgm:prSet/>
      <dgm:spPr/>
      <dgm:t>
        <a:bodyPr/>
        <a:lstStyle/>
        <a:p>
          <a:endParaRPr lang="es-CR"/>
        </a:p>
      </dgm:t>
    </dgm:pt>
    <dgm:pt modelId="{85809F8A-91D7-4C7D-82AE-E52968EDD760}" type="sibTrans" cxnId="{959C2B44-3B98-49B2-B83F-4DC6A1C1948D}">
      <dgm:prSet/>
      <dgm:spPr/>
      <dgm:t>
        <a:bodyPr/>
        <a:lstStyle/>
        <a:p>
          <a:endParaRPr lang="es-CR"/>
        </a:p>
      </dgm:t>
    </dgm:pt>
    <dgm:pt modelId="{EADACACE-BCC4-4B47-8116-A26DB64E02EC}">
      <dgm:prSet phldrT="[Texto]"/>
      <dgm:spPr/>
      <dgm:t>
        <a:bodyPr/>
        <a:lstStyle/>
        <a:p>
          <a:r>
            <a:rPr lang="es-CR" dirty="0"/>
            <a:t>Tasas</a:t>
          </a:r>
        </a:p>
      </dgm:t>
    </dgm:pt>
    <dgm:pt modelId="{87C023BE-8FD8-4974-A535-8FE04DD9060B}" type="parTrans" cxnId="{AF98E3B7-8EE0-4198-947E-B653370FD5B3}">
      <dgm:prSet/>
      <dgm:spPr/>
      <dgm:t>
        <a:bodyPr/>
        <a:lstStyle/>
        <a:p>
          <a:endParaRPr lang="es-CR"/>
        </a:p>
      </dgm:t>
    </dgm:pt>
    <dgm:pt modelId="{F1758351-2C68-437D-8B39-AA0349CB6625}" type="sibTrans" cxnId="{AF98E3B7-8EE0-4198-947E-B653370FD5B3}">
      <dgm:prSet/>
      <dgm:spPr/>
      <dgm:t>
        <a:bodyPr/>
        <a:lstStyle/>
        <a:p>
          <a:endParaRPr lang="es-CR"/>
        </a:p>
      </dgm:t>
    </dgm:pt>
    <dgm:pt modelId="{CEED09EE-C0F8-4F89-A9DC-F624E97F7355}">
      <dgm:prSet phldrT="[Texto]"/>
      <dgm:spPr/>
      <dgm:t>
        <a:bodyPr/>
        <a:lstStyle/>
        <a:p>
          <a:r>
            <a:rPr lang="es-CR" dirty="0"/>
            <a:t>Índices</a:t>
          </a:r>
        </a:p>
      </dgm:t>
    </dgm:pt>
    <dgm:pt modelId="{A781AFC5-4E3C-475B-B03A-6FE7A9764E49}" type="parTrans" cxnId="{317DDD09-FD1F-4B6A-93F1-940F0790CD34}">
      <dgm:prSet/>
      <dgm:spPr/>
      <dgm:t>
        <a:bodyPr/>
        <a:lstStyle/>
        <a:p>
          <a:endParaRPr lang="es-CR"/>
        </a:p>
      </dgm:t>
    </dgm:pt>
    <dgm:pt modelId="{A60A7104-615F-4F23-80AD-24B05F381223}" type="sibTrans" cxnId="{317DDD09-FD1F-4B6A-93F1-940F0790CD34}">
      <dgm:prSet/>
      <dgm:spPr/>
      <dgm:t>
        <a:bodyPr/>
        <a:lstStyle/>
        <a:p>
          <a:endParaRPr lang="es-CR"/>
        </a:p>
      </dgm:t>
    </dgm:pt>
    <dgm:pt modelId="{91832766-238B-402E-9F13-A7F96B2C0101}">
      <dgm:prSet phldrT="[Texto]"/>
      <dgm:spPr/>
      <dgm:t>
        <a:bodyPr/>
        <a:lstStyle/>
        <a:p>
          <a:r>
            <a:rPr lang="es-CR" dirty="0"/>
            <a:t>Razón que incluye la consideración de un período de tiempo. </a:t>
          </a:r>
        </a:p>
      </dgm:t>
    </dgm:pt>
    <dgm:pt modelId="{4C15DC5D-6861-4C94-8214-969C957FB3DB}" type="parTrans" cxnId="{3BB7C8F4-E0B6-4644-BE2F-A293DE6DC962}">
      <dgm:prSet/>
      <dgm:spPr/>
      <dgm:t>
        <a:bodyPr/>
        <a:lstStyle/>
        <a:p>
          <a:endParaRPr lang="es-CR"/>
        </a:p>
      </dgm:t>
    </dgm:pt>
    <dgm:pt modelId="{5E30C71F-6E69-4DB4-961E-D19147BC4AE4}" type="sibTrans" cxnId="{3BB7C8F4-E0B6-4644-BE2F-A293DE6DC962}">
      <dgm:prSet/>
      <dgm:spPr/>
      <dgm:t>
        <a:bodyPr/>
        <a:lstStyle/>
        <a:p>
          <a:endParaRPr lang="es-CR"/>
        </a:p>
      </dgm:t>
    </dgm:pt>
    <dgm:pt modelId="{C8346BE0-09A1-4946-A9FC-B64FB758DB1B}">
      <dgm:prSet phldrT="[Texto]"/>
      <dgm:spPr/>
      <dgm:t>
        <a:bodyPr/>
        <a:lstStyle/>
        <a:p>
          <a:r>
            <a:rPr lang="es-CR" dirty="0"/>
            <a:t>Son relaciones que toman un número variado de variables, las cuales pueden o no ponderarse.</a:t>
          </a:r>
        </a:p>
      </dgm:t>
    </dgm:pt>
    <dgm:pt modelId="{9CE70E94-CE01-4D04-898E-DCB526A1407A}" type="parTrans" cxnId="{0F6EA7D4-D80B-4765-BB97-D7213BAE967A}">
      <dgm:prSet/>
      <dgm:spPr/>
      <dgm:t>
        <a:bodyPr/>
        <a:lstStyle/>
        <a:p>
          <a:endParaRPr lang="es-CR"/>
        </a:p>
      </dgm:t>
    </dgm:pt>
    <dgm:pt modelId="{D8D54F81-72A1-4459-AFEF-724912A6DFD9}" type="sibTrans" cxnId="{0F6EA7D4-D80B-4765-BB97-D7213BAE967A}">
      <dgm:prSet/>
      <dgm:spPr/>
      <dgm:t>
        <a:bodyPr/>
        <a:lstStyle/>
        <a:p>
          <a:endParaRPr lang="es-CR"/>
        </a:p>
      </dgm:t>
    </dgm:pt>
    <dgm:pt modelId="{1FEB8B61-1008-461D-9ABA-9FDD411D7126}" type="pres">
      <dgm:prSet presAssocID="{744B3C5A-5D1E-418D-83B1-26B8FEEE6D39}" presName="linear" presStyleCnt="0">
        <dgm:presLayoutVars>
          <dgm:animLvl val="lvl"/>
          <dgm:resizeHandles val="exact"/>
        </dgm:presLayoutVars>
      </dgm:prSet>
      <dgm:spPr/>
    </dgm:pt>
    <dgm:pt modelId="{2AB6A511-EF26-4845-A30D-AE6655E244F3}" type="pres">
      <dgm:prSet presAssocID="{C7A48CC1-1AFD-4DDE-B0A6-F6741434247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CBACFE-5BEE-4EB4-A2C4-9BBB5734504D}" type="pres">
      <dgm:prSet presAssocID="{C7A48CC1-1AFD-4DDE-B0A6-F67414342471}" presName="childText" presStyleLbl="revTx" presStyleIdx="0" presStyleCnt="4">
        <dgm:presLayoutVars>
          <dgm:bulletEnabled val="1"/>
        </dgm:presLayoutVars>
      </dgm:prSet>
      <dgm:spPr/>
    </dgm:pt>
    <dgm:pt modelId="{0459FF7A-5A59-4A2E-A1D7-FCFD7FC82E19}" type="pres">
      <dgm:prSet presAssocID="{8D0118B7-5F40-4E6D-B1F0-B326C63C97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FC3DBA-1C9B-452F-8AD5-7C17791F29E4}" type="pres">
      <dgm:prSet presAssocID="{8D0118B7-5F40-4E6D-B1F0-B326C63C974A}" presName="childText" presStyleLbl="revTx" presStyleIdx="1" presStyleCnt="4">
        <dgm:presLayoutVars>
          <dgm:bulletEnabled val="1"/>
        </dgm:presLayoutVars>
      </dgm:prSet>
      <dgm:spPr/>
    </dgm:pt>
    <dgm:pt modelId="{98F33398-8AF3-4A18-8CB3-06BD83512B46}" type="pres">
      <dgm:prSet presAssocID="{EADACACE-BCC4-4B47-8116-A26DB64E02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9741F6-2330-4AF1-9C07-830B406D0A36}" type="pres">
      <dgm:prSet presAssocID="{EADACACE-BCC4-4B47-8116-A26DB64E02EC}" presName="childText" presStyleLbl="revTx" presStyleIdx="2" presStyleCnt="4">
        <dgm:presLayoutVars>
          <dgm:bulletEnabled val="1"/>
        </dgm:presLayoutVars>
      </dgm:prSet>
      <dgm:spPr/>
    </dgm:pt>
    <dgm:pt modelId="{0C503B8F-B132-4DE0-B511-752697FD7354}" type="pres">
      <dgm:prSet presAssocID="{CEED09EE-C0F8-4F89-A9DC-F624E97F735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B852AAF-C335-41BD-A3AD-F6C9CBC2E443}" type="pres">
      <dgm:prSet presAssocID="{CEED09EE-C0F8-4F89-A9DC-F624E97F735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47B9202-6A42-40E1-AE53-C9FE30E7A16C}" srcId="{C7A48CC1-1AFD-4DDE-B0A6-F67414342471}" destId="{4EE76C3E-AAE9-4F3D-83D9-3626833437A6}" srcOrd="0" destOrd="0" parTransId="{A202E7E0-B7E3-4DF8-8023-BC124A6E1720}" sibTransId="{D24FFC59-4C7A-4467-BCDC-BE903F9E766C}"/>
    <dgm:cxn modelId="{317DDD09-FD1F-4B6A-93F1-940F0790CD34}" srcId="{744B3C5A-5D1E-418D-83B1-26B8FEEE6D39}" destId="{CEED09EE-C0F8-4F89-A9DC-F624E97F7355}" srcOrd="3" destOrd="0" parTransId="{A781AFC5-4E3C-475B-B03A-6FE7A9764E49}" sibTransId="{A60A7104-615F-4F23-80AD-24B05F381223}"/>
    <dgm:cxn modelId="{1D34530F-8407-48B6-9C21-1638714266B1}" srcId="{744B3C5A-5D1E-418D-83B1-26B8FEEE6D39}" destId="{C7A48CC1-1AFD-4DDE-B0A6-F67414342471}" srcOrd="0" destOrd="0" parTransId="{0E086B56-B846-49A6-AE9A-62EBD83E5618}" sibTransId="{924E9EF3-E1E8-45CE-ACD7-0B70F96889CE}"/>
    <dgm:cxn modelId="{067E4320-5110-4BDD-8C45-E4A6052F39AE}" type="presOf" srcId="{23EADFCB-6971-44EB-8927-A991C95CCBED}" destId="{77FC3DBA-1C9B-452F-8AD5-7C17791F29E4}" srcOrd="0" destOrd="0" presId="urn:microsoft.com/office/officeart/2005/8/layout/vList2"/>
    <dgm:cxn modelId="{CE6BB029-353E-48B4-B05B-B354DEE46144}" type="presOf" srcId="{8D0118B7-5F40-4E6D-B1F0-B326C63C974A}" destId="{0459FF7A-5A59-4A2E-A1D7-FCFD7FC82E19}" srcOrd="0" destOrd="0" presId="urn:microsoft.com/office/officeart/2005/8/layout/vList2"/>
    <dgm:cxn modelId="{4A0A9142-F5CD-4B8D-B2CF-F3B1488E3072}" srcId="{744B3C5A-5D1E-418D-83B1-26B8FEEE6D39}" destId="{8D0118B7-5F40-4E6D-B1F0-B326C63C974A}" srcOrd="1" destOrd="0" parTransId="{C7BF08D6-2D98-4D8B-9998-FFCB1A3A090C}" sibTransId="{887DBACB-EC81-49C9-B823-4F2E54C366AC}"/>
    <dgm:cxn modelId="{959C2B44-3B98-49B2-B83F-4DC6A1C1948D}" srcId="{8D0118B7-5F40-4E6D-B1F0-B326C63C974A}" destId="{23EADFCB-6971-44EB-8927-A991C95CCBED}" srcOrd="0" destOrd="0" parTransId="{EC1D2888-E0D3-4F52-8AF1-0C43CF8D240A}" sibTransId="{85809F8A-91D7-4C7D-82AE-E52968EDD760}"/>
    <dgm:cxn modelId="{94D1284F-16FF-4FD6-AE68-486CC0BAB889}" type="presOf" srcId="{91832766-238B-402E-9F13-A7F96B2C0101}" destId="{DB9741F6-2330-4AF1-9C07-830B406D0A36}" srcOrd="0" destOrd="0" presId="urn:microsoft.com/office/officeart/2005/8/layout/vList2"/>
    <dgm:cxn modelId="{1F93415A-3834-4AD0-B3C8-2831E552AE39}" type="presOf" srcId="{744B3C5A-5D1E-418D-83B1-26B8FEEE6D39}" destId="{1FEB8B61-1008-461D-9ABA-9FDD411D7126}" srcOrd="0" destOrd="0" presId="urn:microsoft.com/office/officeart/2005/8/layout/vList2"/>
    <dgm:cxn modelId="{E1E9AA96-487C-4DF3-A2E6-93BC5249DA63}" type="presOf" srcId="{4EE76C3E-AAE9-4F3D-83D9-3626833437A6}" destId="{BDCBACFE-5BEE-4EB4-A2C4-9BBB5734504D}" srcOrd="0" destOrd="0" presId="urn:microsoft.com/office/officeart/2005/8/layout/vList2"/>
    <dgm:cxn modelId="{CAF8A6A8-6CEB-4BFC-91A9-828EA7DAF412}" type="presOf" srcId="{C7A48CC1-1AFD-4DDE-B0A6-F67414342471}" destId="{2AB6A511-EF26-4845-A30D-AE6655E244F3}" srcOrd="0" destOrd="0" presId="urn:microsoft.com/office/officeart/2005/8/layout/vList2"/>
    <dgm:cxn modelId="{AF98E3B7-8EE0-4198-947E-B653370FD5B3}" srcId="{744B3C5A-5D1E-418D-83B1-26B8FEEE6D39}" destId="{EADACACE-BCC4-4B47-8116-A26DB64E02EC}" srcOrd="2" destOrd="0" parTransId="{87C023BE-8FD8-4974-A535-8FE04DD9060B}" sibTransId="{F1758351-2C68-437D-8B39-AA0349CB6625}"/>
    <dgm:cxn modelId="{54BF69BD-4421-4CB3-8AF7-9D139BB8C589}" type="presOf" srcId="{EADACACE-BCC4-4B47-8116-A26DB64E02EC}" destId="{98F33398-8AF3-4A18-8CB3-06BD83512B46}" srcOrd="0" destOrd="0" presId="urn:microsoft.com/office/officeart/2005/8/layout/vList2"/>
    <dgm:cxn modelId="{0F6EA7D4-D80B-4765-BB97-D7213BAE967A}" srcId="{CEED09EE-C0F8-4F89-A9DC-F624E97F7355}" destId="{C8346BE0-09A1-4946-A9FC-B64FB758DB1B}" srcOrd="0" destOrd="0" parTransId="{9CE70E94-CE01-4D04-898E-DCB526A1407A}" sibTransId="{D8D54F81-72A1-4459-AFEF-724912A6DFD9}"/>
    <dgm:cxn modelId="{B400E5DD-06F4-41C1-B86A-0058EFB2D966}" type="presOf" srcId="{C8346BE0-09A1-4946-A9FC-B64FB758DB1B}" destId="{9B852AAF-C335-41BD-A3AD-F6C9CBC2E443}" srcOrd="0" destOrd="0" presId="urn:microsoft.com/office/officeart/2005/8/layout/vList2"/>
    <dgm:cxn modelId="{E41402E9-0CA7-4719-9A95-C5D81BBFD6E2}" type="presOf" srcId="{CEED09EE-C0F8-4F89-A9DC-F624E97F7355}" destId="{0C503B8F-B132-4DE0-B511-752697FD7354}" srcOrd="0" destOrd="0" presId="urn:microsoft.com/office/officeart/2005/8/layout/vList2"/>
    <dgm:cxn modelId="{3BB7C8F4-E0B6-4644-BE2F-A293DE6DC962}" srcId="{EADACACE-BCC4-4B47-8116-A26DB64E02EC}" destId="{91832766-238B-402E-9F13-A7F96B2C0101}" srcOrd="0" destOrd="0" parTransId="{4C15DC5D-6861-4C94-8214-969C957FB3DB}" sibTransId="{5E30C71F-6E69-4DB4-961E-D19147BC4AE4}"/>
    <dgm:cxn modelId="{2CC64412-D55E-46AD-A804-23CB6F750C51}" type="presParOf" srcId="{1FEB8B61-1008-461D-9ABA-9FDD411D7126}" destId="{2AB6A511-EF26-4845-A30D-AE6655E244F3}" srcOrd="0" destOrd="0" presId="urn:microsoft.com/office/officeart/2005/8/layout/vList2"/>
    <dgm:cxn modelId="{24678540-282A-4520-9159-F18F6FD9A4ED}" type="presParOf" srcId="{1FEB8B61-1008-461D-9ABA-9FDD411D7126}" destId="{BDCBACFE-5BEE-4EB4-A2C4-9BBB5734504D}" srcOrd="1" destOrd="0" presId="urn:microsoft.com/office/officeart/2005/8/layout/vList2"/>
    <dgm:cxn modelId="{5CC2B069-2D50-44DE-A148-22E04A299825}" type="presParOf" srcId="{1FEB8B61-1008-461D-9ABA-9FDD411D7126}" destId="{0459FF7A-5A59-4A2E-A1D7-FCFD7FC82E19}" srcOrd="2" destOrd="0" presId="urn:microsoft.com/office/officeart/2005/8/layout/vList2"/>
    <dgm:cxn modelId="{659FC22E-20FF-47A0-81EC-FCE528B49E1D}" type="presParOf" srcId="{1FEB8B61-1008-461D-9ABA-9FDD411D7126}" destId="{77FC3DBA-1C9B-452F-8AD5-7C17791F29E4}" srcOrd="3" destOrd="0" presId="urn:microsoft.com/office/officeart/2005/8/layout/vList2"/>
    <dgm:cxn modelId="{BB0FBD8C-AB15-49B6-85A9-E1BB1EC5D7E0}" type="presParOf" srcId="{1FEB8B61-1008-461D-9ABA-9FDD411D7126}" destId="{98F33398-8AF3-4A18-8CB3-06BD83512B46}" srcOrd="4" destOrd="0" presId="urn:microsoft.com/office/officeart/2005/8/layout/vList2"/>
    <dgm:cxn modelId="{60C6A9CB-5BEB-44C9-BB89-DA5EB369CD03}" type="presParOf" srcId="{1FEB8B61-1008-461D-9ABA-9FDD411D7126}" destId="{DB9741F6-2330-4AF1-9C07-830B406D0A36}" srcOrd="5" destOrd="0" presId="urn:microsoft.com/office/officeart/2005/8/layout/vList2"/>
    <dgm:cxn modelId="{4049F141-3E8B-4019-B224-F6D84F31428A}" type="presParOf" srcId="{1FEB8B61-1008-461D-9ABA-9FDD411D7126}" destId="{0C503B8F-B132-4DE0-B511-752697FD7354}" srcOrd="6" destOrd="0" presId="urn:microsoft.com/office/officeart/2005/8/layout/vList2"/>
    <dgm:cxn modelId="{13DCA334-68D6-494C-B8BA-08F7556B859A}" type="presParOf" srcId="{1FEB8B61-1008-461D-9ABA-9FDD411D7126}" destId="{9B852AAF-C335-41BD-A3AD-F6C9CBC2E44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6A511-EF26-4845-A30D-AE6655E244F3}">
      <dsp:nvSpPr>
        <dsp:cNvPr id="0" name=""/>
        <dsp:cNvSpPr/>
      </dsp:nvSpPr>
      <dsp:spPr>
        <a:xfrm>
          <a:off x="0" y="18770"/>
          <a:ext cx="82296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Razón</a:t>
          </a:r>
        </a:p>
      </dsp:txBody>
      <dsp:txXfrm>
        <a:off x="31613" y="50383"/>
        <a:ext cx="8166374" cy="584369"/>
      </dsp:txXfrm>
    </dsp:sp>
    <dsp:sp modelId="{BDCBACFE-5BEE-4EB4-A2C4-9BBB5734504D}">
      <dsp:nvSpPr>
        <dsp:cNvPr id="0" name=""/>
        <dsp:cNvSpPr/>
      </dsp:nvSpPr>
      <dsp:spPr>
        <a:xfrm>
          <a:off x="0" y="666365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100" kern="1200" dirty="0"/>
            <a:t>Cociente entre dos números positivos.</a:t>
          </a:r>
        </a:p>
      </dsp:txBody>
      <dsp:txXfrm>
        <a:off x="0" y="666365"/>
        <a:ext cx="8229600" cy="447120"/>
      </dsp:txXfrm>
    </dsp:sp>
    <dsp:sp modelId="{0459FF7A-5A59-4A2E-A1D7-FCFD7FC82E19}">
      <dsp:nvSpPr>
        <dsp:cNvPr id="0" name=""/>
        <dsp:cNvSpPr/>
      </dsp:nvSpPr>
      <dsp:spPr>
        <a:xfrm>
          <a:off x="0" y="1113485"/>
          <a:ext cx="8229600" cy="64759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Proporción</a:t>
          </a:r>
        </a:p>
      </dsp:txBody>
      <dsp:txXfrm>
        <a:off x="31613" y="1145098"/>
        <a:ext cx="8166374" cy="584369"/>
      </dsp:txXfrm>
    </dsp:sp>
    <dsp:sp modelId="{77FC3DBA-1C9B-452F-8AD5-7C17791F29E4}">
      <dsp:nvSpPr>
        <dsp:cNvPr id="0" name=""/>
        <dsp:cNvSpPr/>
      </dsp:nvSpPr>
      <dsp:spPr>
        <a:xfrm>
          <a:off x="0" y="1761080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100" kern="1200" dirty="0"/>
            <a:t>Cociente de una parte con su todo.</a:t>
          </a:r>
        </a:p>
      </dsp:txBody>
      <dsp:txXfrm>
        <a:off x="0" y="1761080"/>
        <a:ext cx="8229600" cy="447120"/>
      </dsp:txXfrm>
    </dsp:sp>
    <dsp:sp modelId="{98F33398-8AF3-4A18-8CB3-06BD83512B46}">
      <dsp:nvSpPr>
        <dsp:cNvPr id="0" name=""/>
        <dsp:cNvSpPr/>
      </dsp:nvSpPr>
      <dsp:spPr>
        <a:xfrm>
          <a:off x="0" y="2208200"/>
          <a:ext cx="8229600" cy="647595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Tasas</a:t>
          </a:r>
        </a:p>
      </dsp:txBody>
      <dsp:txXfrm>
        <a:off x="31613" y="2239813"/>
        <a:ext cx="8166374" cy="584369"/>
      </dsp:txXfrm>
    </dsp:sp>
    <dsp:sp modelId="{DB9741F6-2330-4AF1-9C07-830B406D0A36}">
      <dsp:nvSpPr>
        <dsp:cNvPr id="0" name=""/>
        <dsp:cNvSpPr/>
      </dsp:nvSpPr>
      <dsp:spPr>
        <a:xfrm>
          <a:off x="0" y="2855795"/>
          <a:ext cx="82296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100" kern="1200" dirty="0"/>
            <a:t>Razón que incluye la consideración de un período de tiempo. </a:t>
          </a:r>
        </a:p>
      </dsp:txBody>
      <dsp:txXfrm>
        <a:off x="0" y="2855795"/>
        <a:ext cx="8229600" cy="447120"/>
      </dsp:txXfrm>
    </dsp:sp>
    <dsp:sp modelId="{0C503B8F-B132-4DE0-B511-752697FD7354}">
      <dsp:nvSpPr>
        <dsp:cNvPr id="0" name=""/>
        <dsp:cNvSpPr/>
      </dsp:nvSpPr>
      <dsp:spPr>
        <a:xfrm>
          <a:off x="0" y="3302915"/>
          <a:ext cx="8229600" cy="64759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700" kern="1200" dirty="0"/>
            <a:t>Índices</a:t>
          </a:r>
        </a:p>
      </dsp:txBody>
      <dsp:txXfrm>
        <a:off x="31613" y="3334528"/>
        <a:ext cx="8166374" cy="584369"/>
      </dsp:txXfrm>
    </dsp:sp>
    <dsp:sp modelId="{9B852AAF-C335-41BD-A3AD-F6C9CBC2E443}">
      <dsp:nvSpPr>
        <dsp:cNvPr id="0" name=""/>
        <dsp:cNvSpPr/>
      </dsp:nvSpPr>
      <dsp:spPr>
        <a:xfrm>
          <a:off x="0" y="3950510"/>
          <a:ext cx="82296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R" sz="2100" kern="1200" dirty="0"/>
            <a:t>Son relaciones que toman un número variado de variables, las cuales pueden o no ponderarse.</a:t>
          </a:r>
        </a:p>
      </dsp:txBody>
      <dsp:txXfrm>
        <a:off x="0" y="3950510"/>
        <a:ext cx="8229600" cy="656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13579-21D3-4771-8A2D-B83CB3B3A07C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B6FF0-38F3-4CA7-B7FC-C1DC02B96F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B6FF0-38F3-4CA7-B7FC-C1DC02B96FE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0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18/04/2025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0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066925" cy="2209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96136" y="60932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4FB2-BA9E-A638-2A38-1335B210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6952"/>
            <a:ext cx="7452320" cy="15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2AEA1-321B-4A14-96B3-53C4A2935095}"/>
              </a:ext>
            </a:extLst>
          </p:cNvPr>
          <p:cNvSpPr txBox="1"/>
          <p:nvPr/>
        </p:nvSpPr>
        <p:spPr>
          <a:xfrm>
            <a:off x="827584" y="7521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Densidad de población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E1E207-488D-4483-BDEB-FDA8B2A566E9}"/>
              </a:ext>
            </a:extLst>
          </p:cNvPr>
          <p:cNvSpPr txBox="1"/>
          <p:nvPr/>
        </p:nvSpPr>
        <p:spPr>
          <a:xfrm>
            <a:off x="755576" y="1556792"/>
            <a:ext cx="763284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La </a:t>
            </a:r>
            <a:r>
              <a:rPr lang="es-ES" b="1" dirty="0"/>
              <a:t>densidad de población</a:t>
            </a:r>
            <a:r>
              <a:rPr lang="es-ES" dirty="0"/>
              <a:t>, algunas veces también denominada </a:t>
            </a:r>
            <a:r>
              <a:rPr lang="es-ES" i="1" dirty="0"/>
              <a:t>población relativa</a:t>
            </a:r>
            <a:r>
              <a:rPr lang="es-ES" dirty="0"/>
              <a:t>, se refiere al número promedio de habitantes de un país, región, área urbana o rural en relación a una unidad de superficie dada del territorio donde se encuentra ese país, región o área.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73085-6C85-4245-8018-DD9339182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87612"/>
            <a:ext cx="3962400" cy="13239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D188D5-18B6-4309-8643-B9508ACF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005064"/>
            <a:ext cx="4405626" cy="21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19F50-9E6E-4F4E-8FF8-8BE71298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8135598" cy="52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74A62F-3C03-4105-909A-8D18FF69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388424" cy="10052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817309-0938-485D-909A-62795040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3838575" cy="895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057AFA-C216-4A09-8E56-60FAA339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87" y="3103033"/>
            <a:ext cx="7353426" cy="387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09F211-9E7E-4B6A-ADA5-C4CCD5E22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1" y="3813983"/>
            <a:ext cx="7159638" cy="8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67744" y="908720"/>
            <a:ext cx="395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Clases de Índices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31640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Es una medida estadística que permite analizar los cambios que se producen en distintas magnitudes económicas con respecto al tiempo.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3149"/>
              </p:ext>
            </p:extLst>
          </p:nvPr>
        </p:nvGraphicFramePr>
        <p:xfrm>
          <a:off x="2411760" y="2852936"/>
          <a:ext cx="468052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Clases de Índices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Precios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Cantidades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Costos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Abrir llave 10"/>
          <p:cNvSpPr/>
          <p:nvPr/>
        </p:nvSpPr>
        <p:spPr>
          <a:xfrm>
            <a:off x="4499992" y="2924944"/>
            <a:ext cx="333751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31640" y="4437112"/>
            <a:ext cx="6840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Índices de Precios. </a:t>
            </a:r>
            <a:r>
              <a:rPr lang="es-ES" sz="1400" dirty="0"/>
              <a:t>Estudian la evolución de los precios de un bien o de un conjunto de bienes.</a:t>
            </a:r>
          </a:p>
          <a:p>
            <a:endParaRPr lang="es-ES" sz="1400" dirty="0"/>
          </a:p>
          <a:p>
            <a:r>
              <a:rPr lang="es-ES" sz="1400" b="1" dirty="0"/>
              <a:t>Índices de Cantidades</a:t>
            </a:r>
            <a:r>
              <a:rPr lang="es-ES" sz="1400" dirty="0"/>
              <a:t>. Estudian la evolución de la producción o el consumo de un bien o de un conjunto de bienes.</a:t>
            </a:r>
          </a:p>
          <a:p>
            <a:endParaRPr lang="es-ES" sz="1400" dirty="0"/>
          </a:p>
          <a:p>
            <a:r>
              <a:rPr lang="es-ES" sz="1400" b="1" dirty="0"/>
              <a:t>Índices de Costos</a:t>
            </a:r>
            <a:r>
              <a:rPr lang="es-ES" sz="1400" dirty="0"/>
              <a:t>. Estudian la evolución del costo de un bien o de un conjunto de bienes.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6441593"/>
            <a:ext cx="3448050" cy="200025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90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02" y="260648"/>
            <a:ext cx="5629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25499"/>
            <a:ext cx="5688632" cy="32969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15816" y="1844824"/>
            <a:ext cx="3953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Índice de Precios Simples</a:t>
            </a:r>
          </a:p>
          <a:p>
            <a:pPr algn="ctr"/>
            <a:r>
              <a:rPr lang="es-E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(No Ponderados)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666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07704" y="76470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Índice Relativo simple de precios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563888" y="1484784"/>
                <a:ext cx="2077043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𝑖𝑜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484784"/>
                <a:ext cx="2077043" cy="691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619672" y="249289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Octubre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/>
                        <a:t>Marzo 2025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Plátano (Unidad)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3131840" y="3645024"/>
                <a:ext cx="303288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270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135.0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645024"/>
                <a:ext cx="3032882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1619672" y="4581128"/>
          <a:ext cx="60960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Producto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Enero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/>
                        <a:t>Marzo 2025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Tomate (</a:t>
                      </a:r>
                      <a:r>
                        <a:rPr lang="es-ES" dirty="0" err="1"/>
                        <a:t>Kgr</a:t>
                      </a:r>
                      <a:r>
                        <a:rPr lang="es-ES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2987824" y="5589240"/>
                <a:ext cx="303288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𝐼𝑅𝑆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1100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2800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39.3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589240"/>
                <a:ext cx="3032882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07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704" y="76470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Índice Agregado simple de precios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275856" y="1556792"/>
                <a:ext cx="2299924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𝐼𝐴𝑆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𝑖𝑡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ES" sz="2000" i="1">
                                          <a:latin typeface="Cambria Math" panose="02040503050406030204" pitchFamily="18" charset="0"/>
                                        </a:rPr>
                                        <m:t>𝑖𝑜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556792"/>
                <a:ext cx="2299924" cy="6915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2817032" y="5062103"/>
                <a:ext cx="350993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𝐼𝐴𝑆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R" sz="2000" b="0" i="1" smtClean="0">
                                  <a:latin typeface="Cambria Math" panose="02040503050406030204" pitchFamily="18" charset="0"/>
                                </a:rPr>
                                <m:t>9860</m:t>
                              </m:r>
                            </m:num>
                            <m:den>
                              <m:r>
                                <a:rPr lang="es-CR" sz="2000" b="0" i="1" smtClean="0">
                                  <a:latin typeface="Cambria Math" panose="02040503050406030204" pitchFamily="18" charset="0"/>
                                </a:rPr>
                                <m:t>11450</m:t>
                              </m:r>
                            </m:den>
                          </m:f>
                        </m:e>
                      </m:d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sz="2000" b="0" i="1" smtClean="0">
                          <a:latin typeface="Cambria Math" panose="02040503050406030204" pitchFamily="18" charset="0"/>
                        </a:rPr>
                        <m:t>86.1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032" y="5062103"/>
                <a:ext cx="3509935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CE17BC-0269-37CF-4379-D8BA4B2DE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33853"/>
              </p:ext>
            </p:extLst>
          </p:nvPr>
        </p:nvGraphicFramePr>
        <p:xfrm>
          <a:off x="673224" y="2578751"/>
          <a:ext cx="8229600" cy="1781556"/>
        </p:xfrm>
        <a:graphic>
          <a:graphicData uri="http://schemas.openxmlformats.org/drawingml/2006/table">
            <a:tbl>
              <a:tblPr firstRow="1" firstCol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66313855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4234847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39718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Abril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58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Melón (Kgr.)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850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Tomates (Kgr.)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399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Leche (litro)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613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Huevos (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docena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92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Pechuga de pollo (kgr.)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R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00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C41712-BA3E-4D67-B0D3-2E7CAAEE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6924675" cy="800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A76F66-2A4C-4CFC-9639-1AD5D8A1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8013322" cy="648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7399-8DF5-4FDE-8308-0E1A99C3B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57" y="3143974"/>
            <a:ext cx="8013322" cy="6946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F35DB8-20F4-4113-B9B2-C6BA2C1F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221088"/>
            <a:ext cx="6362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1381B9-8830-2B99-8F2B-9F92481C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6672"/>
            <a:ext cx="8028384" cy="5837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124A24-C302-6F58-70A6-6D531817F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7" y="1076740"/>
            <a:ext cx="8075070" cy="31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6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91680" y="2391271"/>
            <a:ext cx="496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Bold ITC" panose="020B0907030504020204" pitchFamily="34" charset="0"/>
              </a:rPr>
              <a:t>Índice de Precios Ponderados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11" y="563513"/>
            <a:ext cx="3248065" cy="14973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81947"/>
            <a:ext cx="7572375" cy="6953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230" y="3218791"/>
            <a:ext cx="11049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6395061"/>
            <a:ext cx="4969371" cy="247892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86153B-E040-49E3-BA1B-061288C11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166" y="3247367"/>
            <a:ext cx="34766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6525344"/>
            <a:ext cx="4579788" cy="196588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683568" y="476672"/>
            <a:ext cx="799288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Los números relativos, son una poderosa herramienta para explicar una gran cantidad de situaciones que difícilmente se podrían interpretar en términos absolutos.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el resultado de la relación de dos números, generalmente la división de uno por el otro.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933056"/>
            <a:ext cx="74168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R" dirty="0"/>
              <a:t>Se evita el problema de las grandes cantidades.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CR" dirty="0"/>
              <a:t>Pueden hacerse comparaciones entre conjuntos de datos.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4351" y="3501008"/>
            <a:ext cx="177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dirty="0"/>
              <a:t>Ventajas del uso:</a:t>
            </a:r>
          </a:p>
        </p:txBody>
      </p:sp>
    </p:spTree>
    <p:extLst>
      <p:ext uri="{BB962C8B-B14F-4D97-AF65-F5344CB8AC3E}">
        <p14:creationId xmlns:p14="http://schemas.microsoft.com/office/powerpoint/2010/main" val="388815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787630" y="5013176"/>
                <a:ext cx="756873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𝐼𝑃𝐿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+600(2)</m:t>
                              </m:r>
                            </m:num>
                            <m:den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CR" b="0" i="1" smtClean="0"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+1450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C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+1700</m:t>
                              </m:r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+720(2)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116.47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0" y="5013176"/>
                <a:ext cx="7568739" cy="616387"/>
              </a:xfrm>
              <a:prstGeom prst="rect">
                <a:avLst/>
              </a:prstGeom>
              <a:blipFill>
                <a:blip r:embed="rId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9407BB-BAC2-262F-B8FD-ECCCE8465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48825"/>
              </p:ext>
            </p:extLst>
          </p:nvPr>
        </p:nvGraphicFramePr>
        <p:xfrm>
          <a:off x="1268844" y="1024146"/>
          <a:ext cx="6183474" cy="3757422"/>
        </p:xfrm>
        <a:graphic>
          <a:graphicData uri="http://schemas.openxmlformats.org/drawingml/2006/table">
            <a:tbl>
              <a:tblPr firstRow="1" firstCol="1" bandRow="1"/>
              <a:tblGrid>
                <a:gridCol w="1862996">
                  <a:extLst>
                    <a:ext uri="{9D8B030D-6E8A-4147-A177-3AD203B41FA5}">
                      <a16:colId xmlns:a16="http://schemas.microsoft.com/office/drawing/2014/main" val="2970908620"/>
                    </a:ext>
                  </a:extLst>
                </a:gridCol>
                <a:gridCol w="1061086">
                  <a:extLst>
                    <a:ext uri="{9D8B030D-6E8A-4147-A177-3AD203B41FA5}">
                      <a16:colId xmlns:a16="http://schemas.microsoft.com/office/drawing/2014/main" val="3991505916"/>
                    </a:ext>
                  </a:extLst>
                </a:gridCol>
                <a:gridCol w="1462041">
                  <a:extLst>
                    <a:ext uri="{9D8B030D-6E8A-4147-A177-3AD203B41FA5}">
                      <a16:colId xmlns:a16="http://schemas.microsoft.com/office/drawing/2014/main" val="4153282400"/>
                    </a:ext>
                  </a:extLst>
                </a:gridCol>
                <a:gridCol w="1797351">
                  <a:extLst>
                    <a:ext uri="{9D8B030D-6E8A-4147-A177-3AD203B41FA5}">
                      <a16:colId xmlns:a16="http://schemas.microsoft.com/office/drawing/2014/main" val="326209295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Enero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Marzo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122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Precio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032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Platano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16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Leche (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litro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002209"/>
                  </a:ext>
                </a:extLst>
              </a:tr>
              <a:tr h="298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Arroz (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kgr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710398"/>
                  </a:ext>
                </a:extLst>
              </a:tr>
              <a:tr h="272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Huevos (12 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unid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260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Tomate (</a:t>
                      </a:r>
                      <a:r>
                        <a:rPr lang="en-US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kgr</a:t>
                      </a: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70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8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39752" y="548680"/>
            <a:ext cx="395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ras Bold ITC" panose="020B0907030504020204" pitchFamily="34" charset="0"/>
              </a:rPr>
              <a:t>Valor Deflactado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2123728" y="3161703"/>
                <a:ext cx="4608512" cy="402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𝑉𝑎𝑙𝑜𝑟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𝑑𝑒𝑓𝑙𝑎𝑐𝑡𝑎𝑑𝑜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𝑉𝑎𝑙𝑜𝑟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𝑜𝑚𝑖𝑛𝑎𝑙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𝑛𝑑𝑖𝑐𝑒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𝑃𝑟𝑒𝑐𝑖𝑜𝑠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s-CR" b="0" i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s-ES" dirty="0"/>
                  <a:t> 100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61703"/>
                <a:ext cx="4608512" cy="402995"/>
              </a:xfrm>
              <a:prstGeom prst="rect">
                <a:avLst/>
              </a:prstGeom>
              <a:blipFill rotWithShape="0">
                <a:blip r:embed="rId2"/>
                <a:stretch>
                  <a:fillRect l="-1852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1043608" y="1412777"/>
            <a:ext cx="73808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Transformar una magnitud económica expresada en términos monetarios a precios corrientes en otra magnitud expresada también en términos monetarios, pero a precios del año base. </a:t>
            </a:r>
            <a:r>
              <a:rPr lang="es-ES" b="1" dirty="0"/>
              <a:t>Eliminar del valor el efecto de la inflación o subida de precios.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63588" y="414908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Sí una propiedad en junio del 2022  tiene un valor de 25 millones de colones. Y se tiene la siguiente serie de índices de precios al consumidor (IPC) de Costa Rica. </a:t>
            </a:r>
            <a:r>
              <a:rPr lang="es-ES" sz="1600" b="1" dirty="0"/>
              <a:t>Deflacte el valor de la propiedad para expresarla en colones de diciembre de 2020.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737" y="172309"/>
            <a:ext cx="1353691" cy="1039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A382D-1149-43EE-A55B-CC597EE4B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326" y="6237312"/>
            <a:ext cx="4767068" cy="453527"/>
          </a:xfrm>
          <a:prstGeom prst="rect">
            <a:avLst/>
          </a:prstGeom>
          <a:effectLst>
            <a:glow rad="279400">
              <a:srgbClr val="FF0000">
                <a:alpha val="30000"/>
              </a:srgb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00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F9DB0-84D5-E94D-D6E9-F6F1CE9D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57249"/>
            <a:ext cx="5015285" cy="63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9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3A4576-C2CA-4B8B-B20A-24FC47F6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26" y="6237312"/>
            <a:ext cx="4767068" cy="453527"/>
          </a:xfrm>
          <a:prstGeom prst="rect">
            <a:avLst/>
          </a:prstGeom>
          <a:effectLst>
            <a:glow rad="279400">
              <a:srgbClr val="FF0000">
                <a:alpha val="30000"/>
              </a:srgbClr>
            </a:glow>
            <a:reflection endPos="0" dist="50800" dir="5400000" sy="-100000" algn="bl" rotWithShape="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E7F90F-1B69-91EB-2F55-6E557458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7956376" cy="26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688"/>
            <a:ext cx="2130177" cy="156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72816"/>
            <a:ext cx="6257925" cy="94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971600" y="2924944"/>
                <a:ext cx="7270645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𝑇𝑎𝑠𝑎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𝐵𝑟𝑢𝑡𝑎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𝑁𝑎𝑡𝑎𝑙𝑖𝑑𝑎𝑑</m:t>
                    </m:r>
                    <m:r>
                      <a:rPr lang="es-ES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𝑁𝑎𝑐𝑖𝑚𝑖𝑒𝑛𝑡𝑜𝑠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𝑣𝑖𝑣𝑜𝑠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𝑜𝑐𝑢𝑟𝑟𝑖𝑑𝑜𝑠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𝑑𝑢𝑟𝑎𝑛𝑡𝑒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𝑃𝑜𝑏𝑙𝑎𝑐𝑖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𝑚𝑖𝑡𝑎𝑑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𝑑𝑒𝑙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ñ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𝑛𝑎𝑡𝑢𝑟𝑎𝑙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s-E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*1000</a:t>
                </a:r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4944"/>
                <a:ext cx="7270645" cy="402995"/>
              </a:xfrm>
              <a:prstGeom prst="rect">
                <a:avLst/>
              </a:prstGeom>
              <a:blipFill rotWithShape="0">
                <a:blip r:embed="rId5"/>
                <a:stretch>
                  <a:fillRect l="-1257" t="-6061" r="-1341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3789040"/>
            <a:ext cx="4392488" cy="1917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10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176464" cy="11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60848"/>
            <a:ext cx="3781581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843808" y="5589240"/>
                <a:ext cx="357642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𝑇𝐵𝑁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71819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4807000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∗1000=14.9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89240"/>
                <a:ext cx="3576427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1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A68548-D7B0-861B-7642-983FAA15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56691"/>
            <a:ext cx="4824536" cy="59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4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06910"/>
            <a:ext cx="4533900" cy="87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59632" y="2780928"/>
                <a:ext cx="7217810" cy="468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𝑇𝑎𝑠𝑎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𝐵𝑟𝑢𝑡𝑎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𝑀𝑜𝑟𝑡𝑎𝑙𝑖𝑑𝑎𝑑</m:t>
                      </m:r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𝐷𝑒𝑓𝑢𝑛𝑐𝑖𝑜𝑛𝑒𝑠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𝑜𝑐𝑢𝑟𝑟𝑖𝑑𝑎𝑠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𝑑𝑢𝑟𝑎𝑛𝑡𝑒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𝑃𝑜𝑏𝑙𝑎𝑐𝑖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𝑚𝑖𝑡𝑎𝑑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ñ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𝑛𝑎𝑡𝑢𝑟𝑎𝑙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s-ES" sz="1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∗1000</m:t>
                      </m:r>
                    </m:oMath>
                  </m:oMathPara>
                </a14:m>
                <a:endParaRPr lang="es-E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7217810" cy="468205"/>
              </a:xfrm>
              <a:prstGeom prst="rect">
                <a:avLst/>
              </a:prstGeom>
              <a:blipFill rotWithShape="0"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32656"/>
            <a:ext cx="2447925" cy="14763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3789040"/>
            <a:ext cx="4032448" cy="2149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922" y="6453336"/>
            <a:ext cx="4188693" cy="208689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040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543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72055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267743" y="5733258"/>
                <a:ext cx="4561319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𝑇𝐵𝑀</m:t>
                      </m:r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21039</m:t>
                          </m:r>
                        </m:num>
                        <m:den>
                          <m:r>
                            <a:rPr lang="es-ES" sz="2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4807000</m:t>
                          </m:r>
                        </m:den>
                      </m:f>
                      <m:r>
                        <a:rPr lang="es-ES" sz="2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∗1000</m:t>
                      </m:r>
                      <m:r>
                        <a:rPr lang="es-ES" sz="2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=4.38 </m:t>
                      </m:r>
                      <m:r>
                        <a:rPr lang="es-ES" sz="2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5733258"/>
                <a:ext cx="4561319" cy="578235"/>
              </a:xfrm>
              <a:prstGeom prst="rect">
                <a:avLst/>
              </a:prstGeom>
              <a:blipFill rotWithShape="0">
                <a:blip r:embed="rId4"/>
                <a:stretch>
                  <a:fillRect b="-73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7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D3F129-92BE-BD88-2B6D-2FA159C9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79" y="620688"/>
            <a:ext cx="7351842" cy="56166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6F5877-08CB-9381-5025-E6FBDBE3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3068959"/>
            <a:ext cx="2930885" cy="19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8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s-C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Tipos de Números Relativos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768752" cy="26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3181878" y="5366769"/>
                <a:ext cx="30682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𝐶𝑁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=14.9−4.38=10.52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𝑚𝑖𝑙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878" y="5366769"/>
                <a:ext cx="3068276" cy="276999"/>
              </a:xfrm>
              <a:prstGeom prst="rect">
                <a:avLst/>
              </a:prstGeom>
              <a:blipFill>
                <a:blip r:embed="rId3"/>
                <a:stretch>
                  <a:fillRect l="-1392" r="-139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EEB8AF96-680D-B487-7EBB-BD64BFC39AF0}"/>
              </a:ext>
            </a:extLst>
          </p:cNvPr>
          <p:cNvSpPr txBox="1"/>
          <p:nvPr/>
        </p:nvSpPr>
        <p:spPr>
          <a:xfrm>
            <a:off x="3527884" y="460287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FF0000"/>
                </a:solidFill>
              </a:rPr>
              <a:t>2015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163E37C-9E49-4325-AFBF-9F36149B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571500"/>
            <a:ext cx="6505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5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DABD6-6C61-4258-9689-0564FA40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74524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652462"/>
            <a:ext cx="72485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572000" y="2647568"/>
                <a:ext cx="1344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s-E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47568"/>
                <a:ext cx="134453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525" t="-4918" r="-452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26501"/>
                  </p:ext>
                </p:extLst>
              </p:nvPr>
            </p:nvGraphicFramePr>
            <p:xfrm>
              <a:off x="1187624" y="3501008"/>
              <a:ext cx="6456040" cy="219678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444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1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Muestra de Estudiantes de la Sede</a:t>
                          </a:r>
                          <a:r>
                            <a:rPr lang="es-ES" baseline="0" dirty="0"/>
                            <a:t> de Occidente</a:t>
                          </a:r>
                          <a:r>
                            <a:rPr lang="es-ES" dirty="0"/>
                            <a:t>(n= 30)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Número de mujeres (</a:t>
                          </a:r>
                          <a:r>
                            <a:rPr lang="es-ES" b="1" i="1" dirty="0"/>
                            <a:t>x= 22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𝑀𝑢𝑗𝑒𝑟𝑒𝑠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beca (</a:t>
                          </a:r>
                          <a:r>
                            <a:rPr lang="es-ES" b="1" i="1" dirty="0"/>
                            <a:t>x=25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í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internet</a:t>
                          </a:r>
                          <a:r>
                            <a:rPr lang="es-ES" baseline="0" dirty="0"/>
                            <a:t> en su casa (</a:t>
                          </a:r>
                          <a:r>
                            <a:rPr lang="es-ES" i="1" baseline="0" dirty="0"/>
                            <a:t>x=20</a:t>
                          </a:r>
                          <a:r>
                            <a:rPr lang="es-ES" baseline="0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CR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sub>
                                </m:sSub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s-E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CR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  <m:r>
                                  <a:rPr lang="es-ES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s-CR" b="0" i="0" smtClean="0">
                                    <a:latin typeface="Cambria Math" panose="02040503050406030204" pitchFamily="18" charset="0"/>
                                  </a:rPr>
                                  <m:t>.67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26501"/>
                  </p:ext>
                </p:extLst>
              </p:nvPr>
            </p:nvGraphicFramePr>
            <p:xfrm>
              <a:off x="1187624" y="3501008"/>
              <a:ext cx="6456040" cy="219678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7444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116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Muestra de Estudiantes de la Sede</a:t>
                          </a:r>
                          <a:r>
                            <a:rPr lang="es-ES" baseline="0" dirty="0"/>
                            <a:t> de Occidente</a:t>
                          </a:r>
                          <a:r>
                            <a:rPr lang="es-ES" dirty="0"/>
                            <a:t>(n= 30)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Número de mujeres (</a:t>
                          </a:r>
                          <a:r>
                            <a:rPr lang="es-ES" b="1" i="1" dirty="0"/>
                            <a:t>x= 22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66000" r="-225" b="-2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beca (</a:t>
                          </a:r>
                          <a:r>
                            <a:rPr lang="es-ES" b="1" i="1" dirty="0"/>
                            <a:t>x=25</a:t>
                          </a:r>
                          <a:r>
                            <a:rPr lang="es-E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166000" r="-225" b="-1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Tienen internet</a:t>
                          </a:r>
                          <a:r>
                            <a:rPr lang="es-ES" baseline="0" dirty="0"/>
                            <a:t> en su casa (</a:t>
                          </a:r>
                          <a:r>
                            <a:rPr lang="es-ES" i="1" baseline="0" dirty="0"/>
                            <a:t>x=20</a:t>
                          </a:r>
                          <a:r>
                            <a:rPr lang="es-ES" baseline="0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202" t="-266000" r="-225" b="-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/>
          <p:cNvSpPr txBox="1"/>
          <p:nvPr/>
        </p:nvSpPr>
        <p:spPr>
          <a:xfrm>
            <a:off x="3347864" y="54868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 Extra Bold" panose="02060903040505020403" pitchFamily="18" charset="0"/>
              </a:rPr>
              <a:t>Proporciones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7584" y="1340768"/>
            <a:ext cx="770485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dirty="0"/>
              <a:t>Es el cociente del número de veces que se presenta un valor o característica con respecto al total de la muestra de la variable en estudio.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339752" y="2518110"/>
                <a:ext cx="80701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518110"/>
                <a:ext cx="807016" cy="566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552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594123" cy="97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43608" y="1628800"/>
            <a:ext cx="712879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En la práctica, puede resultar incómodo interpretar, analizar y comunicar proporciones expresadas en valores por unidad, por ello, es muy común  que se expresen “por cien”, multiplicándolos por ese número y usando el símbolo de %.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31840" y="780017"/>
            <a:ext cx="2392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 Extra Bold" panose="02060903040505020403" pitchFamily="18" charset="0"/>
              </a:rPr>
              <a:t>Porcentajes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18EC449-6AAE-F368-1B7F-0140B1C1C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195310"/>
                  </p:ext>
                </p:extLst>
              </p:nvPr>
            </p:nvGraphicFramePr>
            <p:xfrm>
              <a:off x="1115616" y="2895381"/>
              <a:ext cx="7130938" cy="3435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038">
                      <a:extLst>
                        <a:ext uri="{9D8B030D-6E8A-4147-A177-3AD203B41FA5}">
                          <a16:colId xmlns:a16="http://schemas.microsoft.com/office/drawing/2014/main" val="859358666"/>
                        </a:ext>
                      </a:extLst>
                    </a:gridCol>
                    <a:gridCol w="1511300">
                      <a:extLst>
                        <a:ext uri="{9D8B030D-6E8A-4147-A177-3AD203B41FA5}">
                          <a16:colId xmlns:a16="http://schemas.microsoft.com/office/drawing/2014/main" val="1626323586"/>
                        </a:ext>
                      </a:extLst>
                    </a:gridCol>
                    <a:gridCol w="863600">
                      <a:extLst>
                        <a:ext uri="{9D8B030D-6E8A-4147-A177-3AD203B41FA5}">
                          <a16:colId xmlns:a16="http://schemas.microsoft.com/office/drawing/2014/main" val="4250952235"/>
                        </a:ext>
                      </a:extLst>
                    </a:gridCol>
                  </a:tblGrid>
                  <a:tr h="9036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Estudiantes matriculados en la Sede de Occidente. II ciclo lectivo 2024: 2820, Tienen beca: 1723 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s-CR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kern="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s-CR" sz="1600" kern="100">
                                      <a:effectLst/>
                                    </a:rPr>
                                    <m:t>𝟏𝟕𝟐𝟑</m:t>
                                  </m:r>
                                </m:num>
                                <m:den>
                                  <m:r>
                                    <a:rPr lang="es-CR" sz="1600" kern="100">
                                      <a:effectLst/>
                                    </a:rPr>
                                    <m:t>𝟐𝟖𝟐𝟎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kern="100">
                              <a:effectLst/>
                            </a:rPr>
                            <a:t>*100=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61.1%</a:t>
                          </a: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76742"/>
                      </a:ext>
                    </a:extLst>
                  </a:tr>
                  <a:tr h="9163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Capacidad de un disco duro interno:  1TB</a:t>
                          </a:r>
                          <a:endParaRPr lang="en-US" sz="1600" kern="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Espacio ocupado del disco: 435 GB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kern="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s-CR" sz="1600" kern="100">
                                      <a:effectLst/>
                                    </a:rPr>
                                    <m:t>𝟒𝟑𝟓</m:t>
                                  </m:r>
                                </m:num>
                                <m:den>
                                  <m:r>
                                    <a:rPr lang="es-CR" sz="1600" kern="100">
                                      <a:effectLst/>
                                    </a:rPr>
                                    <m:t>𝟏𝟎𝟎𝟎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kern="100">
                              <a:effectLst/>
                            </a:rPr>
                            <a:t>*100=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>
                              <a:effectLst/>
                            </a:rPr>
                            <a:t>43.5%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54547"/>
                      </a:ext>
                    </a:extLst>
                  </a:tr>
                  <a:tr h="9163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>
                              <a:effectLst/>
                            </a:rPr>
                            <a:t>Total de turista extranjeros (febrero 2025):  270810 , Turistas de Canadá: 37.975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kern="1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es-CR" sz="1600" kern="100">
                                      <a:effectLst/>
                                    </a:rPr>
                                    <m:t>𝟑𝟕𝟗𝟕𝟓</m:t>
                                  </m:r>
                                </m:num>
                                <m:den>
                                  <m:r>
                                    <a:rPr lang="es-CR" sz="1600" kern="100">
                                      <a:effectLst/>
                                    </a:rPr>
                                    <m:t>𝟐𝟕𝟎𝟖𝟏𝟎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kern="100">
                              <a:effectLst/>
                            </a:rPr>
                            <a:t>*100=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14.0%</a:t>
                          </a: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2390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18EC449-6AAE-F368-1B7F-0140B1C1CD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195310"/>
                  </p:ext>
                </p:extLst>
              </p:nvPr>
            </p:nvGraphicFramePr>
            <p:xfrm>
              <a:off x="1115616" y="2895381"/>
              <a:ext cx="7130938" cy="34354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038">
                      <a:extLst>
                        <a:ext uri="{9D8B030D-6E8A-4147-A177-3AD203B41FA5}">
                          <a16:colId xmlns:a16="http://schemas.microsoft.com/office/drawing/2014/main" val="859358666"/>
                        </a:ext>
                      </a:extLst>
                    </a:gridCol>
                    <a:gridCol w="1511300">
                      <a:extLst>
                        <a:ext uri="{9D8B030D-6E8A-4147-A177-3AD203B41FA5}">
                          <a16:colId xmlns:a16="http://schemas.microsoft.com/office/drawing/2014/main" val="1626323586"/>
                        </a:ext>
                      </a:extLst>
                    </a:gridCol>
                    <a:gridCol w="863600">
                      <a:extLst>
                        <a:ext uri="{9D8B030D-6E8A-4147-A177-3AD203B41FA5}">
                          <a16:colId xmlns:a16="http://schemas.microsoft.com/office/drawing/2014/main" val="4250952235"/>
                        </a:ext>
                      </a:extLst>
                    </a:gridCol>
                  </a:tblGrid>
                  <a:tr h="139979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Estudiantes matriculados en la Sede de Occidente. II ciclo lectivo 2024: 2820, Tienen beca: 1723 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s-CR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5323" t="-435" r="-58871" b="-14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61.1%</a:t>
                          </a: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76742"/>
                      </a:ext>
                    </a:extLst>
                  </a:tr>
                  <a:tr h="111937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Capacidad de un disco duro interno:  1TB</a:t>
                          </a:r>
                          <a:endParaRPr lang="en-US" sz="1600" kern="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Espacio ocupado del disco: 435 GB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5323" t="-125543" r="-58871" b="-83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>
                              <a:effectLst/>
                            </a:rPr>
                            <a:t>43.5%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54547"/>
                      </a:ext>
                    </a:extLst>
                  </a:tr>
                  <a:tr h="91630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>
                              <a:effectLst/>
                            </a:rPr>
                            <a:t>Total de turista extranjeros (febrero 2025):  270810 , Turistas de Canadá: 37.975</a:t>
                          </a:r>
                          <a:endParaRPr lang="en-US" sz="16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5323" t="-274834" r="-5887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s-CR" sz="1600" kern="100" dirty="0">
                              <a:effectLst/>
                            </a:rPr>
                            <a:t>14.0%</a:t>
                          </a:r>
                          <a:endParaRPr lang="en-US" sz="16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72390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067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BEC56-E013-4B32-974C-8FE0B4ED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Cálculo del cambio porcentual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3D988-46E9-4476-9025-103159E5D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Ingresos 2019                 1 200</a:t>
            </a:r>
          </a:p>
          <a:p>
            <a:r>
              <a:rPr lang="es-ES" sz="2000" dirty="0"/>
              <a:t>Ingresos 2020                 1 450 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</a:rPr>
              <a:t>Incremento = (1 450</a:t>
            </a:r>
            <a:r>
              <a:rPr lang="en-US" sz="2000" dirty="0">
                <a:solidFill>
                  <a:srgbClr val="0070C0"/>
                </a:solidFill>
              </a:rPr>
              <a:t>-1 200</a:t>
            </a:r>
            <a:r>
              <a:rPr lang="es-ES" sz="2000" dirty="0">
                <a:solidFill>
                  <a:srgbClr val="0070C0"/>
                </a:solidFill>
              </a:rPr>
              <a:t>)/1 200 *100 = 20,8%</a:t>
            </a:r>
          </a:p>
          <a:p>
            <a:pPr marL="0" indent="0">
              <a:buNone/>
            </a:pPr>
            <a:r>
              <a:rPr lang="es-ES" sz="2000" dirty="0"/>
              <a:t>Se dio un incremento en los ingresos del 20,8% en el año 2020 con respecto al 2019.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>
                <a:solidFill>
                  <a:srgbClr val="0070C0"/>
                </a:solidFill>
              </a:rPr>
              <a:t>Tasa = 1 450/1 200*100 = 120,8% </a:t>
            </a:r>
          </a:p>
          <a:p>
            <a:pPr marL="0" indent="0">
              <a:buNone/>
            </a:pPr>
            <a:r>
              <a:rPr lang="es-ES" sz="2000" dirty="0"/>
              <a:t>Por cada 100 colones de ingresos en el 2019 en el 2020 se generaron 120,8 colones.</a:t>
            </a:r>
          </a:p>
        </p:txBody>
      </p:sp>
    </p:spTree>
    <p:extLst>
      <p:ext uri="{BB962C8B-B14F-4D97-AF65-F5344CB8AC3E}">
        <p14:creationId xmlns:p14="http://schemas.microsoft.com/office/powerpoint/2010/main" val="347134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74A62F-3C03-4105-909A-8D18FF69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388424" cy="10052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817309-0938-485D-909A-62795040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16832"/>
            <a:ext cx="3838575" cy="895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057AFA-C216-4A09-8E56-60FAA339F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87" y="3103033"/>
            <a:ext cx="7353426" cy="3878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309F211-9E7E-4B6A-ADA5-C4CCD5E22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81" y="3813983"/>
            <a:ext cx="7159638" cy="8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344816" cy="425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9262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819271" y="2740168"/>
                <a:ext cx="3308342" cy="5107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𝑅𝑎𝑧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𝑀𝑎𝑠𝑐𝑢𝑙𝑖𝑛𝑖𝑑𝑎𝑑</m:t>
                      </m:r>
                      <m:r>
                        <a:rPr lang="es-ES" sz="1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R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𝐻𝑜𝑚𝑏𝑟𝑒𝑠</m:t>
                          </m:r>
                        </m:num>
                        <m:den>
                          <m:r>
                            <a:rPr lang="es-CR" sz="1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𝑀𝑢𝑗𝑒𝑟</m:t>
                          </m:r>
                          <m:r>
                            <a:rPr lang="es-ES" sz="1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𝑒𝑠</m:t>
                          </m:r>
                        </m:den>
                      </m:f>
                    </m:oMath>
                  </m:oMathPara>
                </a14:m>
                <a:endParaRPr lang="es-E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71" y="2740168"/>
                <a:ext cx="3308342" cy="510717"/>
              </a:xfrm>
              <a:prstGeom prst="rect">
                <a:avLst/>
              </a:prstGeom>
              <a:blipFill rotWithShape="0">
                <a:blip r:embed="rId2"/>
                <a:stretch>
                  <a:fillRect b="-6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547664" y="3140968"/>
                <a:ext cx="602152" cy="521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0968"/>
                <a:ext cx="602152" cy="5216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640906" y="4797152"/>
                <a:ext cx="62683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06" y="4797152"/>
                <a:ext cx="626838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043608" y="256490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Razón entre variables aleatorias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15616" y="39330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Razón de componentes de una misma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896232" y="3580417"/>
                <a:ext cx="115441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s-C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232" y="3580417"/>
                <a:ext cx="1154419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971600" y="1282421"/>
            <a:ext cx="712879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Es la relación entre dos números. Los números que se relacionan pueden pertenecer al mismo universo de datos o provenir de universos diferentes.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47864" y="548680"/>
            <a:ext cx="123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Razones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4368821"/>
            <a:ext cx="3951709" cy="18938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80" y="6381328"/>
            <a:ext cx="5310361" cy="272326"/>
          </a:xfrm>
          <a:prstGeom prst="rect">
            <a:avLst/>
          </a:prstGeom>
          <a:effectLst>
            <a:glow rad="101600">
              <a:schemeClr val="bg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5069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5421</TotalTime>
  <Words>893</Words>
  <Application>Microsoft Office PowerPoint</Application>
  <PresentationFormat>Presentación en pantalla (4:3)</PresentationFormat>
  <Paragraphs>147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Adobe Fan Heiti Std B</vt:lpstr>
      <vt:lpstr>Adobe Gothic Std B</vt:lpstr>
      <vt:lpstr>Arial</vt:lpstr>
      <vt:lpstr>Arial Rounded MT Bold</vt:lpstr>
      <vt:lpstr>Bookman Old Style</vt:lpstr>
      <vt:lpstr>Britannic Bold</vt:lpstr>
      <vt:lpstr>Calibri</vt:lpstr>
      <vt:lpstr>Cambria Math</vt:lpstr>
      <vt:lpstr>Eras Bold ITC</vt:lpstr>
      <vt:lpstr>Rockwell Extra Bold</vt:lpstr>
      <vt:lpstr>Tema de Office</vt:lpstr>
      <vt:lpstr>Presentación de PowerPoint</vt:lpstr>
      <vt:lpstr>Presentación de PowerPoint</vt:lpstr>
      <vt:lpstr>Tipos de Números Relativos</vt:lpstr>
      <vt:lpstr>Presentación de PowerPoint</vt:lpstr>
      <vt:lpstr>Presentación de PowerPoint</vt:lpstr>
      <vt:lpstr>Cálculo del cambio porcentual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403</cp:revision>
  <dcterms:created xsi:type="dcterms:W3CDTF">2016-04-03T02:47:20Z</dcterms:created>
  <dcterms:modified xsi:type="dcterms:W3CDTF">2025-04-18T21:25:52Z</dcterms:modified>
</cp:coreProperties>
</file>