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6" r:id="rId4"/>
    <p:sldId id="263" r:id="rId5"/>
    <p:sldId id="273" r:id="rId6"/>
    <p:sldId id="275" r:id="rId7"/>
    <p:sldId id="277" r:id="rId8"/>
    <p:sldId id="278" r:id="rId9"/>
    <p:sldId id="279" r:id="rId10"/>
    <p:sldId id="280" r:id="rId11"/>
    <p:sldId id="281" r:id="rId12"/>
    <p:sldId id="282" r:id="rId13"/>
    <p:sldId id="291" r:id="rId14"/>
    <p:sldId id="283" r:id="rId15"/>
    <p:sldId id="284" r:id="rId16"/>
    <p:sldId id="285" r:id="rId17"/>
    <p:sldId id="286" r:id="rId18"/>
    <p:sldId id="289" r:id="rId19"/>
    <p:sldId id="309" r:id="rId20"/>
    <p:sldId id="310" r:id="rId21"/>
    <p:sldId id="294" r:id="rId22"/>
    <p:sldId id="311" r:id="rId23"/>
    <p:sldId id="31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99" autoAdjust="0"/>
    <p:restoredTop sz="94660"/>
  </p:normalViewPr>
  <p:slideViewPr>
    <p:cSldViewPr>
      <p:cViewPr varScale="1">
        <p:scale>
          <a:sx n="69" d="100"/>
          <a:sy n="69" d="100"/>
        </p:scale>
        <p:origin x="-1194"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7/26/2008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7/26/2008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7/26/2008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7/26/2008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7/26/2008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7/26/2008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7/26/2008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7/26/2008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7/26/2008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7/26/2008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7/26/2008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7/26/2008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slide" Target="slide12.xml"/><Relationship Id="rId7" Type="http://schemas.openxmlformats.org/officeDocument/2006/relationships/slide" Target="slide14.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slide" Target="slide6.xml"/><Relationship Id="rId5" Type="http://schemas.openxmlformats.org/officeDocument/2006/relationships/slide" Target="slide18.xml"/><Relationship Id="rId4" Type="http://schemas.openxmlformats.org/officeDocument/2006/relationships/slide" Target="slide17.xml"/></Relationships>
</file>

<file path=ppt/slides/_rels/slide6.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slide" Target="slide23.xml"/><Relationship Id="rId3" Type="http://schemas.openxmlformats.org/officeDocument/2006/relationships/slide" Target="slide7.xml"/><Relationship Id="rId7" Type="http://schemas.openxmlformats.org/officeDocument/2006/relationships/slide" Target="slide10.xml"/><Relationship Id="rId12" Type="http://schemas.openxmlformats.org/officeDocument/2006/relationships/slide" Target="slide2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20.xml"/><Relationship Id="rId5" Type="http://schemas.openxmlformats.org/officeDocument/2006/relationships/slide" Target="slide8.xml"/><Relationship Id="rId10" Type="http://schemas.openxmlformats.org/officeDocument/2006/relationships/slide" Target="slide19.xml"/><Relationship Id="rId4" Type="http://schemas.openxmlformats.org/officeDocument/2006/relationships/slide" Target="slide9.xml"/><Relationship Id="rId9" Type="http://schemas.openxmlformats.org/officeDocument/2006/relationships/slide" Target="slide18.xml"/><Relationship Id="rId14" Type="http://schemas.openxmlformats.org/officeDocument/2006/relationships/slide" Target="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en.wikipedia.org/wiki/Jumper_%28computing%29" TargetMode="External"/><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Under the </a:t>
            </a:r>
            <a:r>
              <a:rPr lang="en-US" dirty="0" smtClean="0"/>
              <a:t>Hood</a:t>
            </a:r>
            <a:endParaRPr lang="en-US" dirty="0"/>
          </a:p>
        </p:txBody>
      </p:sp>
      <p:sp>
        <p:nvSpPr>
          <p:cNvPr id="3" name="Subtitle 2"/>
          <p:cNvSpPr>
            <a:spLocks noGrp="1"/>
          </p:cNvSpPr>
          <p:nvPr>
            <p:ph type="subTitle" idx="1"/>
          </p:nvPr>
        </p:nvSpPr>
        <p:spPr/>
        <p:txBody>
          <a:bodyPr/>
          <a:lstStyle/>
          <a:p>
            <a:r>
              <a:rPr lang="en-US" dirty="0" smtClean="0"/>
              <a:t>By Virus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Standard Computer or PC</a:t>
            </a:r>
            <a:endParaRPr lang="en-US" dirty="0"/>
          </a:p>
        </p:txBody>
      </p:sp>
      <p:pic>
        <p:nvPicPr>
          <p:cNvPr id="7" name="Content Placeholder 6" descr="computer_package.jpg"/>
          <p:cNvPicPr>
            <a:picLocks noGrp="1" noChangeAspect="1"/>
          </p:cNvPicPr>
          <p:nvPr>
            <p:ph idx="1"/>
          </p:nvPr>
        </p:nvPicPr>
        <p:blipFill>
          <a:blip r:embed="rId2"/>
          <a:stretch>
            <a:fillRect/>
          </a:stretch>
        </p:blipFill>
        <p:spPr>
          <a:xfrm>
            <a:off x="724884" y="1600200"/>
            <a:ext cx="7504716" cy="4938103"/>
          </a:xfrm>
        </p:spPr>
      </p:pic>
    </p:spTree>
  </p:cSld>
  <p:clrMapOvr>
    <a:masterClrMapping/>
  </p:clrMapOvr>
  <p:transition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instructions</a:t>
            </a:r>
            <a:endParaRPr lang="en-US" dirty="0"/>
          </a:p>
        </p:txBody>
      </p:sp>
      <p:sp>
        <p:nvSpPr>
          <p:cNvPr id="3" name="Content Placeholder 2"/>
          <p:cNvSpPr>
            <a:spLocks noGrp="1"/>
          </p:cNvSpPr>
          <p:nvPr>
            <p:ph idx="1"/>
          </p:nvPr>
        </p:nvSpPr>
        <p:spPr/>
        <p:txBody>
          <a:bodyPr/>
          <a:lstStyle/>
          <a:p>
            <a:r>
              <a:rPr lang="en-US" dirty="0" smtClean="0"/>
              <a:t>These buttons are located on slides for your assistance. </a:t>
            </a:r>
          </a:p>
          <a:p>
            <a:r>
              <a:rPr lang="en-US" dirty="0" smtClean="0"/>
              <a:t>For </a:t>
            </a:r>
            <a:r>
              <a:rPr lang="en-US" dirty="0" smtClean="0"/>
              <a:t>help press</a:t>
            </a:r>
          </a:p>
          <a:p>
            <a:endParaRPr lang="en-US" dirty="0" smtClean="0"/>
          </a:p>
          <a:p>
            <a:r>
              <a:rPr lang="en-US" dirty="0" smtClean="0"/>
              <a:t>Return </a:t>
            </a:r>
            <a:r>
              <a:rPr lang="en-US" dirty="0" smtClean="0"/>
              <a:t>to previous </a:t>
            </a:r>
            <a:r>
              <a:rPr lang="en-US" dirty="0" smtClean="0"/>
              <a:t>slide</a:t>
            </a:r>
          </a:p>
          <a:p>
            <a:endParaRPr lang="en-US" dirty="0" smtClean="0"/>
          </a:p>
          <a:p>
            <a:r>
              <a:rPr lang="en-US" dirty="0" smtClean="0"/>
              <a:t>A clickable object</a:t>
            </a:r>
            <a:endParaRPr lang="en-US" dirty="0"/>
          </a:p>
        </p:txBody>
      </p:sp>
      <p:sp>
        <p:nvSpPr>
          <p:cNvPr id="4" name="Action Button: Help 3">
            <a:hlinkClick r:id="" action="ppaction://noaction" highlightClick="1"/>
          </p:cNvPr>
          <p:cNvSpPr/>
          <p:nvPr/>
        </p:nvSpPr>
        <p:spPr>
          <a:xfrm>
            <a:off x="3429000" y="2667000"/>
            <a:ext cx="609600" cy="685800"/>
          </a:xfrm>
          <a:prstGeom prst="actionButtonHel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ction Button: Return 4">
            <a:hlinkClick r:id="" action="ppaction://noaction" highlightClick="1"/>
          </p:cNvPr>
          <p:cNvSpPr/>
          <p:nvPr/>
        </p:nvSpPr>
        <p:spPr>
          <a:xfrm>
            <a:off x="5029200" y="3733800"/>
            <a:ext cx="609600" cy="6858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hlinkClick r:id="rId2" action="ppaction://hlinksldjump"/>
          </p:cNvPr>
          <p:cNvSpPr/>
          <p:nvPr/>
        </p:nvSpPr>
        <p:spPr>
          <a:xfrm>
            <a:off x="4267200" y="5029200"/>
            <a:ext cx="1752600" cy="6096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Tower with monitor</a:t>
            </a:r>
            <a:endParaRPr lang="en-US" dirty="0"/>
          </a:p>
        </p:txBody>
      </p:sp>
      <p:pic>
        <p:nvPicPr>
          <p:cNvPr id="4" name="Content Placeholder 3" descr="Copy of blank monitor_front_view_monitor_off.jpg"/>
          <p:cNvPicPr>
            <a:picLocks noGrp="1" noChangeAspect="1"/>
          </p:cNvPicPr>
          <p:nvPr>
            <p:ph idx="1"/>
          </p:nvPr>
        </p:nvPicPr>
        <p:blipFill>
          <a:blip r:embed="rId2"/>
          <a:stretch>
            <a:fillRect/>
          </a:stretch>
        </p:blipFill>
        <p:spPr>
          <a:xfrm>
            <a:off x="3200400" y="2069846"/>
            <a:ext cx="4610100" cy="4026154"/>
          </a:xfrm>
        </p:spPr>
      </p:pic>
      <p:pic>
        <p:nvPicPr>
          <p:cNvPr id="6" name="Content Placeholder 7" descr="computer_front_side.jpg"/>
          <p:cNvPicPr>
            <a:picLocks noChangeAspect="1"/>
          </p:cNvPicPr>
          <p:nvPr/>
        </p:nvPicPr>
        <p:blipFill>
          <a:blip r:embed="rId3"/>
          <a:stretch>
            <a:fillRect/>
          </a:stretch>
        </p:blipFill>
        <p:spPr>
          <a:xfrm>
            <a:off x="438150" y="1666875"/>
            <a:ext cx="2533650" cy="4505325"/>
          </a:xfrm>
          <a:prstGeom prst="rect">
            <a:avLst/>
          </a:prstGeom>
        </p:spPr>
      </p:pic>
    </p:spTree>
  </p:cSld>
  <p:clrMapOvr>
    <a:masterClrMapping/>
  </p:clrMapOvr>
  <p:transition advTm="3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computer_front_view_inside.jpg"/>
          <p:cNvPicPr>
            <a:picLocks noGrp="1" noChangeAspect="1"/>
          </p:cNvPicPr>
          <p:nvPr>
            <p:ph idx="1"/>
          </p:nvPr>
        </p:nvPicPr>
        <p:blipFill>
          <a:blip r:embed="rId2"/>
          <a:stretch>
            <a:fillRect/>
          </a:stretch>
        </p:blipFill>
        <p:spPr>
          <a:xfrm>
            <a:off x="838200" y="228600"/>
            <a:ext cx="7315200" cy="6553200"/>
          </a:xfrm>
        </p:spPr>
      </p:pic>
      <p:sp>
        <p:nvSpPr>
          <p:cNvPr id="3" name="Rectangle 2">
            <a:hlinkClick r:id="rId3" action="ppaction://hlinksldjump"/>
          </p:cNvPr>
          <p:cNvSpPr/>
          <p:nvPr/>
        </p:nvSpPr>
        <p:spPr>
          <a:xfrm>
            <a:off x="5486400" y="1600200"/>
            <a:ext cx="1752600" cy="9144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hlinkClick r:id="rId4" action="ppaction://hlinksldjump"/>
          </p:cNvPr>
          <p:cNvSpPr/>
          <p:nvPr/>
        </p:nvSpPr>
        <p:spPr>
          <a:xfrm>
            <a:off x="6858000" y="3429000"/>
            <a:ext cx="457200" cy="10668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hlinkClick r:id="rId5" action="ppaction://hlinksldjump"/>
          </p:cNvPr>
          <p:cNvSpPr/>
          <p:nvPr/>
        </p:nvSpPr>
        <p:spPr>
          <a:xfrm>
            <a:off x="4038600" y="3200400"/>
            <a:ext cx="1752600" cy="4572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hlinkClick r:id="rId6" action="ppaction://hlinksldjump"/>
          </p:cNvPr>
          <p:cNvSpPr/>
          <p:nvPr/>
        </p:nvSpPr>
        <p:spPr>
          <a:xfrm>
            <a:off x="4267200" y="3124200"/>
            <a:ext cx="2971800" cy="20574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hlinkClick r:id="rId7" action="ppaction://hlinksldjump"/>
          </p:cNvPr>
          <p:cNvSpPr/>
          <p:nvPr/>
        </p:nvSpPr>
        <p:spPr>
          <a:xfrm>
            <a:off x="2057400" y="3352800"/>
            <a:ext cx="1447800" cy="6096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hlinkClick r:id="rId8" action="ppaction://hlinksldjump"/>
          </p:cNvPr>
          <p:cNvSpPr/>
          <p:nvPr/>
        </p:nvSpPr>
        <p:spPr>
          <a:xfrm>
            <a:off x="1828800" y="1676400"/>
            <a:ext cx="1752600" cy="12192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sus_motherboard_topview_description.jpg"/>
          <p:cNvPicPr>
            <a:picLocks noGrp="1" noChangeAspect="1"/>
          </p:cNvPicPr>
          <p:nvPr>
            <p:ph idx="1"/>
          </p:nvPr>
        </p:nvPicPr>
        <p:blipFill>
          <a:blip r:embed="rId2"/>
          <a:stretch>
            <a:fillRect/>
          </a:stretch>
        </p:blipFill>
        <p:spPr>
          <a:xfrm>
            <a:off x="419080" y="0"/>
            <a:ext cx="7962920" cy="6858000"/>
          </a:xfrm>
        </p:spPr>
      </p:pic>
      <p:sp>
        <p:nvSpPr>
          <p:cNvPr id="3" name="Rectangle 2">
            <a:hlinkClick r:id="rId3" action="ppaction://hlinksldjump"/>
          </p:cNvPr>
          <p:cNvSpPr/>
          <p:nvPr/>
        </p:nvSpPr>
        <p:spPr>
          <a:xfrm>
            <a:off x="3733800" y="3429000"/>
            <a:ext cx="685800" cy="5334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hlinkClick r:id="rId4" action="ppaction://hlinksldjump"/>
          </p:cNvPr>
          <p:cNvSpPr/>
          <p:nvPr/>
        </p:nvSpPr>
        <p:spPr>
          <a:xfrm>
            <a:off x="6553200" y="4038600"/>
            <a:ext cx="381000" cy="9144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hlinkClick r:id="rId5" action="ppaction://hlinksldjump"/>
          </p:cNvPr>
          <p:cNvSpPr/>
          <p:nvPr/>
        </p:nvSpPr>
        <p:spPr>
          <a:xfrm>
            <a:off x="5181600" y="4343400"/>
            <a:ext cx="762000" cy="6858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hlinkClick r:id="rId6" action="ppaction://hlinksldjump"/>
          </p:cNvPr>
          <p:cNvSpPr/>
          <p:nvPr/>
        </p:nvSpPr>
        <p:spPr>
          <a:xfrm rot="16200000">
            <a:off x="3048000" y="4953001"/>
            <a:ext cx="304799" cy="7620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hlinkClick r:id="rId7" action="ppaction://hlinksldjump"/>
          </p:cNvPr>
          <p:cNvSpPr/>
          <p:nvPr/>
        </p:nvSpPr>
        <p:spPr>
          <a:xfrm rot="16200000">
            <a:off x="3733802" y="3200399"/>
            <a:ext cx="304800" cy="19812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hlinkClick r:id="rId8" action="ppaction://hlinksldjump"/>
          </p:cNvPr>
          <p:cNvSpPr/>
          <p:nvPr/>
        </p:nvSpPr>
        <p:spPr>
          <a:xfrm>
            <a:off x="6553200" y="2667000"/>
            <a:ext cx="381000" cy="12192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hlinkClick r:id="rId9" action="ppaction://hlinksldjump"/>
          </p:cNvPr>
          <p:cNvSpPr/>
          <p:nvPr/>
        </p:nvSpPr>
        <p:spPr>
          <a:xfrm flipH="1">
            <a:off x="5562600" y="1143000"/>
            <a:ext cx="609600" cy="28956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hlinkClick r:id="rId10" action="ppaction://hlinksldjump"/>
          </p:cNvPr>
          <p:cNvSpPr/>
          <p:nvPr/>
        </p:nvSpPr>
        <p:spPr>
          <a:xfrm flipH="1">
            <a:off x="4572000" y="4724400"/>
            <a:ext cx="533400" cy="6096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rId11" action="ppaction://hlinksldjump"/>
          </p:cNvPr>
          <p:cNvSpPr/>
          <p:nvPr/>
        </p:nvSpPr>
        <p:spPr>
          <a:xfrm>
            <a:off x="6172200" y="5105400"/>
            <a:ext cx="609600" cy="3810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rId12" action="ppaction://hlinksldjump"/>
          </p:cNvPr>
          <p:cNvSpPr/>
          <p:nvPr/>
        </p:nvSpPr>
        <p:spPr>
          <a:xfrm rot="16200000">
            <a:off x="3352800" y="3962400"/>
            <a:ext cx="533400" cy="16002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hlinkClick r:id="rId13" action="ppaction://hlinksldjump"/>
          </p:cNvPr>
          <p:cNvSpPr/>
          <p:nvPr/>
        </p:nvSpPr>
        <p:spPr>
          <a:xfrm flipH="1">
            <a:off x="3962400" y="1752600"/>
            <a:ext cx="1143000" cy="1066800"/>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ction Button: Return 16">
            <a:hlinkClick r:id="rId14" action="ppaction://hlinksldjump" highlightClick="1"/>
          </p:cNvPr>
          <p:cNvSpPr/>
          <p:nvPr/>
        </p:nvSpPr>
        <p:spPr>
          <a:xfrm>
            <a:off x="8077200" y="6172200"/>
            <a:ext cx="533400" cy="5334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Northbridge</a:t>
            </a:r>
            <a:endParaRPr lang="en-US" dirty="0"/>
          </a:p>
        </p:txBody>
      </p:sp>
      <p:sp>
        <p:nvSpPr>
          <p:cNvPr id="7" name="Text Placeholder 6"/>
          <p:cNvSpPr>
            <a:spLocks noGrp="1"/>
          </p:cNvSpPr>
          <p:nvPr>
            <p:ph type="body" sz="half" idx="2"/>
          </p:nvPr>
        </p:nvSpPr>
        <p:spPr>
          <a:xfrm>
            <a:off x="76200" y="1435100"/>
            <a:ext cx="4038600" cy="5422900"/>
          </a:xfrm>
        </p:spPr>
        <p:txBody>
          <a:bodyPr>
            <a:noAutofit/>
          </a:bodyPr>
          <a:lstStyle/>
          <a:p>
            <a:pPr>
              <a:buFont typeface="Arial" pitchFamily="34" charset="0"/>
              <a:buChar char="•"/>
            </a:pPr>
            <a:r>
              <a:rPr lang="en-US" sz="1800" dirty="0" smtClean="0"/>
              <a:t> The communications between the CPU and memory occur over what is known as the </a:t>
            </a:r>
            <a:r>
              <a:rPr lang="en-US" sz="1800" i="1" dirty="0" smtClean="0"/>
              <a:t>frontside bus (FSB), which is just a set of signal pathways between the CPU and main memory. The backside bus, on the other hand, is a set of signal pathways between the CPU and Level 2 cache </a:t>
            </a:r>
            <a:r>
              <a:rPr lang="en-US" sz="1800" dirty="0" smtClean="0"/>
              <a:t>memory (if present).</a:t>
            </a:r>
          </a:p>
          <a:p>
            <a:pPr>
              <a:buFont typeface="Arial" pitchFamily="34" charset="0"/>
              <a:buChar char="•"/>
            </a:pPr>
            <a:r>
              <a:rPr lang="en-US" sz="1800" dirty="0" smtClean="0"/>
              <a:t> The Northbridge chipsets also manage the communications between the Southbridge chipset (discussed next) and the rest of the computer. Finally, if a motherboard has onboard video circuitry (especially if it needs direct access to main memory), that circuitry will be found within the Northbridge chipset.</a:t>
            </a:r>
            <a:endParaRPr lang="en-US" sz="1800" dirty="0"/>
          </a:p>
        </p:txBody>
      </p:sp>
      <p:pic>
        <p:nvPicPr>
          <p:cNvPr id="9" name="Content Placeholder 8" descr="Asus_northbridge.jpg"/>
          <p:cNvPicPr>
            <a:picLocks noGrp="1" noChangeAspect="1"/>
          </p:cNvPicPr>
          <p:nvPr>
            <p:ph idx="1"/>
          </p:nvPr>
        </p:nvPicPr>
        <p:blipFill>
          <a:blip r:embed="rId2"/>
          <a:stretch>
            <a:fillRect/>
          </a:stretch>
        </p:blipFill>
        <p:spPr>
          <a:xfrm>
            <a:off x="6781800" y="1219200"/>
            <a:ext cx="2047151" cy="1743869"/>
          </a:xfrm>
        </p:spPr>
      </p:pic>
      <p:sp>
        <p:nvSpPr>
          <p:cNvPr id="10" name="Action Button: Return 9">
            <a:hlinkClick r:id="" action="ppaction://hlinkshowjump?jump=lastslideviewed" highlightClick="1"/>
          </p:cNvPr>
          <p:cNvSpPr/>
          <p:nvPr/>
        </p:nvSpPr>
        <p:spPr>
          <a:xfrm>
            <a:off x="8153400" y="6172200"/>
            <a:ext cx="533400" cy="6096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orthsouthbridge.svg.png"/>
          <p:cNvPicPr>
            <a:picLocks noChangeAspect="1"/>
          </p:cNvPicPr>
          <p:nvPr/>
        </p:nvPicPr>
        <p:blipFill>
          <a:blip r:embed="rId3"/>
          <a:stretch>
            <a:fillRect/>
          </a:stretch>
        </p:blipFill>
        <p:spPr>
          <a:xfrm>
            <a:off x="3962400" y="1066800"/>
            <a:ext cx="5486400" cy="5334000"/>
          </a:xfrm>
          <a:prstGeom prst="rect">
            <a:avLst/>
          </a:prstGeom>
        </p:spPr>
      </p:pic>
    </p:spTree>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Southbridge</a:t>
            </a:r>
            <a:endParaRPr lang="en-US" dirty="0"/>
          </a:p>
        </p:txBody>
      </p:sp>
      <p:pic>
        <p:nvPicPr>
          <p:cNvPr id="10" name="Content Placeholder 9" descr="Asus_southbrdige_chipset.jpg"/>
          <p:cNvPicPr>
            <a:picLocks noGrp="1" noChangeAspect="1"/>
          </p:cNvPicPr>
          <p:nvPr>
            <p:ph idx="1"/>
          </p:nvPr>
        </p:nvPicPr>
        <p:blipFill>
          <a:blip r:embed="rId2"/>
          <a:stretch>
            <a:fillRect/>
          </a:stretch>
        </p:blipFill>
        <p:spPr>
          <a:xfrm>
            <a:off x="7010400" y="1143000"/>
            <a:ext cx="1905000" cy="1582615"/>
          </a:xfrm>
        </p:spPr>
      </p:pic>
      <p:sp>
        <p:nvSpPr>
          <p:cNvPr id="9" name="Text Placeholder 8"/>
          <p:cNvSpPr>
            <a:spLocks noGrp="1"/>
          </p:cNvSpPr>
          <p:nvPr>
            <p:ph type="body" sz="half" idx="2"/>
          </p:nvPr>
        </p:nvSpPr>
        <p:spPr>
          <a:xfrm>
            <a:off x="76200" y="1435100"/>
            <a:ext cx="4495800" cy="4691063"/>
          </a:xfrm>
        </p:spPr>
        <p:txBody>
          <a:bodyPr>
            <a:noAutofit/>
          </a:bodyPr>
          <a:lstStyle/>
          <a:p>
            <a:pPr>
              <a:buFont typeface="Arial" pitchFamily="34" charset="0"/>
              <a:buChar char="•"/>
            </a:pPr>
            <a:r>
              <a:rPr lang="en-US" sz="2400" dirty="0" smtClean="0"/>
              <a:t>The </a:t>
            </a:r>
            <a:r>
              <a:rPr lang="en-US" sz="2400" i="1" dirty="0" smtClean="0"/>
              <a:t>Southbridge chipset, as mentioned earlier, is responsible for providing support to the myriad </a:t>
            </a:r>
            <a:r>
              <a:rPr lang="en-US" sz="2400" dirty="0" smtClean="0"/>
              <a:t>onboard peripherals (PS/2, Parallel, IDE, and so on), managing their communications with the rest of the computer and the resources given to them.</a:t>
            </a:r>
          </a:p>
          <a:p>
            <a:pPr>
              <a:buFont typeface="Arial" pitchFamily="34" charset="0"/>
              <a:buChar char="•"/>
            </a:pPr>
            <a:r>
              <a:rPr lang="en-US" sz="2400" dirty="0" smtClean="0"/>
              <a:t>The Southbridge chipset is also responsible for managing communications with the other expansion buses, such as PCI, USB, and legacy buses.</a:t>
            </a:r>
            <a:endParaRPr lang="en-US" sz="2400" dirty="0"/>
          </a:p>
        </p:txBody>
      </p:sp>
      <p:sp>
        <p:nvSpPr>
          <p:cNvPr id="11" name="Action Button: Return 10">
            <a:hlinkClick r:id="" action="ppaction://hlinkshowjump?jump=lastslideviewed" highlightClick="1"/>
          </p:cNvPr>
          <p:cNvSpPr/>
          <p:nvPr/>
        </p:nvSpPr>
        <p:spPr>
          <a:xfrm>
            <a:off x="8077200" y="6096000"/>
            <a:ext cx="609600" cy="6096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p>
          <a:p>
            <a:pPr algn="ctr"/>
            <a:endParaRPr lang="en-US" dirty="0"/>
          </a:p>
        </p:txBody>
      </p:sp>
      <p:pic>
        <p:nvPicPr>
          <p:cNvPr id="7" name="Picture 6" descr="Northsouthbridge.svg.png"/>
          <p:cNvPicPr>
            <a:picLocks noChangeAspect="1"/>
          </p:cNvPicPr>
          <p:nvPr/>
        </p:nvPicPr>
        <p:blipFill>
          <a:blip r:embed="rId3"/>
          <a:stretch>
            <a:fillRect/>
          </a:stretch>
        </p:blipFill>
        <p:spPr>
          <a:xfrm>
            <a:off x="4419600" y="1020762"/>
            <a:ext cx="4495800" cy="5151438"/>
          </a:xfrm>
          <a:prstGeom prst="rect">
            <a:avLst/>
          </a:prstGeom>
        </p:spPr>
      </p:pic>
    </p:spTree>
  </p:cSld>
  <p:clrMapOvr>
    <a:masterClrMapping/>
  </p:clrMapOvr>
  <p:transition advClick="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IDE Controller</a:t>
            </a:r>
            <a:endParaRPr lang="en-US" dirty="0"/>
          </a:p>
        </p:txBody>
      </p:sp>
      <p:pic>
        <p:nvPicPr>
          <p:cNvPr id="7" name="Content Placeholder 6" descr="asus_idecontroller.jpg"/>
          <p:cNvPicPr>
            <a:picLocks noGrp="1" noChangeAspect="1"/>
          </p:cNvPicPr>
          <p:nvPr>
            <p:ph idx="1"/>
          </p:nvPr>
        </p:nvPicPr>
        <p:blipFill>
          <a:blip r:embed="rId2"/>
          <a:stretch>
            <a:fillRect/>
          </a:stretch>
        </p:blipFill>
        <p:spPr>
          <a:xfrm>
            <a:off x="4419600" y="1828800"/>
            <a:ext cx="3947319" cy="3947319"/>
          </a:xfrm>
        </p:spPr>
      </p:pic>
      <p:sp>
        <p:nvSpPr>
          <p:cNvPr id="9" name="Text Placeholder 8"/>
          <p:cNvSpPr>
            <a:spLocks noGrp="1"/>
          </p:cNvSpPr>
          <p:nvPr>
            <p:ph type="body" sz="half" idx="2"/>
          </p:nvPr>
        </p:nvSpPr>
        <p:spPr/>
        <p:txBody>
          <a:bodyPr>
            <a:normAutofit fontScale="85000" lnSpcReduction="10000"/>
          </a:bodyPr>
          <a:lstStyle/>
          <a:p>
            <a:pPr>
              <a:buFont typeface="Arial" pitchFamily="34" charset="0"/>
              <a:buChar char="•"/>
            </a:pPr>
            <a:r>
              <a:rPr lang="en-US" sz="2400" dirty="0" smtClean="0"/>
              <a:t>There are usually two IDE Controllers that connect your hard drive(s), DVD/ROM drives to the motherboard</a:t>
            </a:r>
          </a:p>
          <a:p>
            <a:pPr>
              <a:buFont typeface="Arial" pitchFamily="34" charset="0"/>
              <a:buChar char="•"/>
            </a:pPr>
            <a:r>
              <a:rPr lang="en-US" sz="2400" dirty="0" smtClean="0"/>
              <a:t>There is a primary and a secondary. It does not matter what device is connected to what only that its connected.</a:t>
            </a:r>
          </a:p>
          <a:p>
            <a:pPr>
              <a:buFont typeface="Arial" pitchFamily="34" charset="0"/>
              <a:buChar char="•"/>
            </a:pPr>
            <a:r>
              <a:rPr lang="en-US" sz="2400" dirty="0" smtClean="0"/>
              <a:t>The cable can only go on easily one-way.  If its hard to put on the most likely your forcing it on backwards and that’s incorrect.</a:t>
            </a:r>
          </a:p>
          <a:p>
            <a:endParaRPr lang="en-US" dirty="0"/>
          </a:p>
        </p:txBody>
      </p:sp>
      <p:sp>
        <p:nvSpPr>
          <p:cNvPr id="8" name="Rectangle 7"/>
          <p:cNvSpPr/>
          <p:nvPr/>
        </p:nvSpPr>
        <p:spPr>
          <a:xfrm>
            <a:off x="6096000" y="1981200"/>
            <a:ext cx="762000" cy="3733800"/>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ction Button: Return 9">
            <a:hlinkClick r:id="" action="ppaction://hlinkshowjump?jump=lastslideviewed" highlightClick="1"/>
          </p:cNvPr>
          <p:cNvSpPr/>
          <p:nvPr/>
        </p:nvSpPr>
        <p:spPr>
          <a:xfrm>
            <a:off x="7924800" y="5791200"/>
            <a:ext cx="533400" cy="5334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PCI expansion slot</a:t>
            </a:r>
            <a:endParaRPr lang="en-US" dirty="0"/>
          </a:p>
        </p:txBody>
      </p:sp>
      <p:pic>
        <p:nvPicPr>
          <p:cNvPr id="7" name="Content Placeholder 6" descr="asus_PCIExpress_slot.jpg"/>
          <p:cNvPicPr>
            <a:picLocks noGrp="1" noChangeAspect="1"/>
          </p:cNvPicPr>
          <p:nvPr>
            <p:ph idx="1"/>
          </p:nvPr>
        </p:nvPicPr>
        <p:blipFill>
          <a:blip r:embed="rId2"/>
          <a:stretch>
            <a:fillRect/>
          </a:stretch>
        </p:blipFill>
        <p:spPr>
          <a:xfrm>
            <a:off x="4953000" y="1447800"/>
            <a:ext cx="2541588" cy="4879849"/>
          </a:xfrm>
        </p:spPr>
      </p:pic>
      <p:sp>
        <p:nvSpPr>
          <p:cNvPr id="9" name="Text Placeholder 8"/>
          <p:cNvSpPr>
            <a:spLocks noGrp="1"/>
          </p:cNvSpPr>
          <p:nvPr>
            <p:ph type="body" sz="half" idx="2"/>
          </p:nvPr>
        </p:nvSpPr>
        <p:spPr>
          <a:xfrm>
            <a:off x="457200" y="1435100"/>
            <a:ext cx="4038600" cy="4691063"/>
          </a:xfrm>
        </p:spPr>
        <p:txBody>
          <a:bodyPr>
            <a:normAutofit/>
          </a:bodyPr>
          <a:lstStyle/>
          <a:p>
            <a:pPr>
              <a:buFont typeface="Arial" pitchFamily="34" charset="0"/>
              <a:buChar char="•"/>
            </a:pPr>
            <a:r>
              <a:rPr lang="en-US" sz="1800" i="1" dirty="0" smtClean="0"/>
              <a:t>Accelerated Graphics Port (AGP) slots are very popular for video card use. </a:t>
            </a:r>
          </a:p>
          <a:p>
            <a:pPr>
              <a:buFont typeface="Arial" pitchFamily="34" charset="0"/>
              <a:buChar char="•"/>
            </a:pPr>
            <a:r>
              <a:rPr lang="en-US" sz="1800" i="1" dirty="0" smtClean="0"/>
              <a:t>In the past, if </a:t>
            </a:r>
            <a:r>
              <a:rPr lang="en-US" sz="1800" dirty="0" smtClean="0"/>
              <a:t>you wanted to use a high-speed, accelerated 3D graphics video card, you had to install the card into an existing PCI or ISA slot. </a:t>
            </a:r>
          </a:p>
          <a:p>
            <a:pPr>
              <a:buFont typeface="Arial" pitchFamily="34" charset="0"/>
              <a:buChar char="•"/>
            </a:pPr>
            <a:r>
              <a:rPr lang="en-US" sz="1800" dirty="0" smtClean="0"/>
              <a:t>AGP slots were designed to be a direct connection between the video circuitry and the PC’s memory. </a:t>
            </a:r>
          </a:p>
          <a:p>
            <a:pPr>
              <a:buFont typeface="Arial" pitchFamily="34" charset="0"/>
              <a:buChar char="•"/>
            </a:pPr>
            <a:r>
              <a:rPr lang="en-US" sz="1800" dirty="0" smtClean="0"/>
              <a:t>They are also easily recognizable because they are usually </a:t>
            </a:r>
            <a:r>
              <a:rPr lang="en-US" sz="1800" u="sng" dirty="0" smtClean="0"/>
              <a:t>brown,</a:t>
            </a:r>
            <a:r>
              <a:rPr lang="en-US" sz="1800" dirty="0" smtClean="0"/>
              <a:t> are located right next to the PCI slots on the motherboard, and are shorter than the PCI slots.</a:t>
            </a:r>
            <a:endParaRPr lang="en-US" dirty="0"/>
          </a:p>
        </p:txBody>
      </p:sp>
      <p:sp>
        <p:nvSpPr>
          <p:cNvPr id="8" name="Rectangle 7"/>
          <p:cNvSpPr/>
          <p:nvPr/>
        </p:nvSpPr>
        <p:spPr>
          <a:xfrm>
            <a:off x="5867400" y="1524000"/>
            <a:ext cx="609600" cy="3886200"/>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ction Button: Return 9">
            <a:hlinkClick r:id="" action="ppaction://hlinkshowjump?jump=lastslideviewed" highlightClick="1"/>
          </p:cNvPr>
          <p:cNvSpPr/>
          <p:nvPr/>
        </p:nvSpPr>
        <p:spPr>
          <a:xfrm>
            <a:off x="8077200" y="6019800"/>
            <a:ext cx="457200" cy="6096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Onboard Audio Chip </a:t>
            </a:r>
            <a:endParaRPr lang="en-US" dirty="0"/>
          </a:p>
        </p:txBody>
      </p:sp>
      <p:pic>
        <p:nvPicPr>
          <p:cNvPr id="7" name="Content Placeholder 6" descr="aus_onboard_audio.jpg"/>
          <p:cNvPicPr>
            <a:picLocks noGrp="1" noChangeAspect="1"/>
          </p:cNvPicPr>
          <p:nvPr>
            <p:ph idx="1"/>
          </p:nvPr>
        </p:nvPicPr>
        <p:blipFill>
          <a:blip r:embed="rId2"/>
          <a:stretch>
            <a:fillRect/>
          </a:stretch>
        </p:blipFill>
        <p:spPr>
          <a:xfrm>
            <a:off x="4433094" y="2362200"/>
            <a:ext cx="2882106" cy="2882106"/>
          </a:xfrm>
        </p:spPr>
      </p:pic>
      <p:sp>
        <p:nvSpPr>
          <p:cNvPr id="8" name="Text Placeholder 7"/>
          <p:cNvSpPr>
            <a:spLocks noGrp="1"/>
          </p:cNvSpPr>
          <p:nvPr>
            <p:ph type="body" sz="half" idx="2"/>
          </p:nvPr>
        </p:nvSpPr>
        <p:spPr/>
        <p:txBody>
          <a:bodyPr>
            <a:normAutofit/>
          </a:bodyPr>
          <a:lstStyle/>
          <a:p>
            <a:pPr>
              <a:buFont typeface="Arial" pitchFamily="34" charset="0"/>
              <a:buChar char="•"/>
            </a:pPr>
            <a:r>
              <a:rPr lang="en-US" sz="2400" dirty="0" smtClean="0"/>
              <a:t>Some motherboards have this chip as a substitute for an audio/sound card.</a:t>
            </a:r>
          </a:p>
          <a:p>
            <a:pPr>
              <a:buFont typeface="Arial" pitchFamily="34" charset="0"/>
              <a:buChar char="•"/>
            </a:pPr>
            <a:r>
              <a:rPr lang="en-US" sz="2400" dirty="0" smtClean="0"/>
              <a:t>I do not recommend this because if the sound goes bad you have to replace the entire motherboard versus replacing a sound card</a:t>
            </a:r>
            <a:endParaRPr lang="en-US" sz="2400" dirty="0"/>
          </a:p>
        </p:txBody>
      </p:sp>
      <p:sp>
        <p:nvSpPr>
          <p:cNvPr id="4" name="Action Button: Return 3">
            <a:hlinkClick r:id="" action="ppaction://hlinkshowjump?jump=lastslideviewed" highlightClick="1"/>
          </p:cNvPr>
          <p:cNvSpPr/>
          <p:nvPr/>
        </p:nvSpPr>
        <p:spPr>
          <a:xfrm>
            <a:off x="8001000" y="6096000"/>
            <a:ext cx="533400" cy="6096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u="sng" dirty="0" smtClean="0"/>
              <a:t>Power Supply</a:t>
            </a:r>
            <a:endParaRPr lang="en-US" sz="3600" u="sng" dirty="0"/>
          </a:p>
        </p:txBody>
      </p:sp>
      <p:pic>
        <p:nvPicPr>
          <p:cNvPr id="7" name="Content Placeholder 6" descr="400watt_powersupply_cables.jpg"/>
          <p:cNvPicPr>
            <a:picLocks noGrp="1" noChangeAspect="1"/>
          </p:cNvPicPr>
          <p:nvPr>
            <p:ph idx="1"/>
          </p:nvPr>
        </p:nvPicPr>
        <p:blipFill>
          <a:blip r:embed="rId2"/>
          <a:stretch>
            <a:fillRect/>
          </a:stretch>
        </p:blipFill>
        <p:spPr>
          <a:xfrm>
            <a:off x="3733800" y="1371600"/>
            <a:ext cx="4762500" cy="4762500"/>
          </a:xfrm>
        </p:spPr>
      </p:pic>
      <p:sp>
        <p:nvSpPr>
          <p:cNvPr id="6" name="Text Placeholder 5"/>
          <p:cNvSpPr>
            <a:spLocks noGrp="1"/>
          </p:cNvSpPr>
          <p:nvPr>
            <p:ph type="body" sz="half" idx="2"/>
          </p:nvPr>
        </p:nvSpPr>
        <p:spPr/>
        <p:txBody>
          <a:bodyPr>
            <a:noAutofit/>
          </a:bodyPr>
          <a:lstStyle/>
          <a:p>
            <a:pPr>
              <a:buFont typeface="Wingdings" pitchFamily="2" charset="2"/>
              <a:buChar char="§"/>
            </a:pPr>
            <a:r>
              <a:rPr lang="en-US" sz="2000" dirty="0" smtClean="0">
                <a:latin typeface="Times New Roman" pitchFamily="18" charset="0"/>
                <a:cs typeface="Times New Roman" pitchFamily="18" charset="0"/>
              </a:rPr>
              <a:t>  A power supply converts  110 volt or 220 volt AC voltages into the DC voltages that a computer needs to operate. </a:t>
            </a:r>
          </a:p>
          <a:p>
            <a:pPr>
              <a:buFont typeface="Wingdings" pitchFamily="2" charset="2"/>
              <a:buChar char="§"/>
            </a:pPr>
            <a:r>
              <a:rPr lang="en-US" sz="2000" dirty="0" smtClean="0">
                <a:latin typeface="Times New Roman" pitchFamily="18" charset="0"/>
                <a:cs typeface="Times New Roman" pitchFamily="18" charset="0"/>
              </a:rPr>
              <a:t>  These voltages are +3.3 volts DC, +5 volts DC, –5 volts DC (ground), +12 volts DC, –12 volts DC (ground), and +5 volts DC standby. </a:t>
            </a:r>
          </a:p>
          <a:p>
            <a:pPr>
              <a:buFont typeface="Wingdings" pitchFamily="2" charset="2"/>
              <a:buChar char="§"/>
            </a:pPr>
            <a:r>
              <a:rPr lang="en-US" sz="2000" dirty="0" smtClean="0">
                <a:latin typeface="Times New Roman" pitchFamily="18" charset="0"/>
                <a:cs typeface="Times New Roman" pitchFamily="18" charset="0"/>
              </a:rPr>
              <a:t>  The 3.3 volts DC and +5 volts DC standby voltages were first used by ATX motherboards.</a:t>
            </a:r>
            <a:endParaRPr lang="en-US" sz="2000" dirty="0">
              <a:latin typeface="Times New Roman" pitchFamily="18" charset="0"/>
              <a:cs typeface="Times New Roman" pitchFamily="18" charset="0"/>
            </a:endParaRPr>
          </a:p>
        </p:txBody>
      </p:sp>
      <p:sp>
        <p:nvSpPr>
          <p:cNvPr id="5" name="Action Button: Return 4">
            <a:hlinkClick r:id="" action="ppaction://hlinkshowjump?jump=lastslideviewed" highlightClick="1"/>
          </p:cNvPr>
          <p:cNvSpPr/>
          <p:nvPr/>
        </p:nvSpPr>
        <p:spPr>
          <a:xfrm>
            <a:off x="8001000" y="6248400"/>
            <a:ext cx="457200" cy="3810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err="1" smtClean="0"/>
              <a:t>PCIe</a:t>
            </a:r>
            <a:r>
              <a:rPr lang="en-US" dirty="0" smtClean="0"/>
              <a:t> slot</a:t>
            </a:r>
            <a:endParaRPr lang="en-US" dirty="0"/>
          </a:p>
        </p:txBody>
      </p:sp>
      <p:pic>
        <p:nvPicPr>
          <p:cNvPr id="5" name="Content Placeholder 4" descr="Asus_PCIe.jpg"/>
          <p:cNvPicPr>
            <a:picLocks noGrp="1" noChangeAspect="1"/>
          </p:cNvPicPr>
          <p:nvPr>
            <p:ph idx="1"/>
          </p:nvPr>
        </p:nvPicPr>
        <p:blipFill>
          <a:blip r:embed="rId2"/>
          <a:stretch>
            <a:fillRect/>
          </a:stretch>
        </p:blipFill>
        <p:spPr>
          <a:xfrm>
            <a:off x="4532750" y="1524000"/>
            <a:ext cx="3315850" cy="1542256"/>
          </a:xfrm>
        </p:spPr>
      </p:pic>
      <p:sp>
        <p:nvSpPr>
          <p:cNvPr id="11" name="Text Placeholder 10"/>
          <p:cNvSpPr>
            <a:spLocks noGrp="1"/>
          </p:cNvSpPr>
          <p:nvPr>
            <p:ph type="body" sz="half" idx="2"/>
          </p:nvPr>
        </p:nvSpPr>
        <p:spPr>
          <a:xfrm>
            <a:off x="457200" y="1435100"/>
            <a:ext cx="3429000" cy="4691063"/>
          </a:xfrm>
        </p:spPr>
        <p:txBody>
          <a:bodyPr/>
          <a:lstStyle/>
          <a:p>
            <a:pPr>
              <a:buFont typeface="Arial" pitchFamily="34" charset="0"/>
              <a:buChar char="•"/>
            </a:pPr>
            <a:r>
              <a:rPr lang="en-US" sz="2000" dirty="0" smtClean="0"/>
              <a:t>The newest expansion slot architecture that is being used by motherboards is </a:t>
            </a:r>
            <a:r>
              <a:rPr lang="en-US" sz="2000" i="1" dirty="0" smtClean="0"/>
              <a:t>PCI Express</a:t>
            </a:r>
          </a:p>
          <a:p>
            <a:r>
              <a:rPr lang="en-US" sz="2000" i="1" dirty="0" smtClean="0"/>
              <a:t>(</a:t>
            </a:r>
            <a:r>
              <a:rPr lang="en-US" sz="2000" i="1" dirty="0" err="1" smtClean="0"/>
              <a:t>PCIe</a:t>
            </a:r>
            <a:r>
              <a:rPr lang="en-US" sz="2000" i="1" dirty="0" smtClean="0"/>
              <a:t>). </a:t>
            </a:r>
          </a:p>
          <a:p>
            <a:pPr>
              <a:buFont typeface="Arial" pitchFamily="34" charset="0"/>
              <a:buChar char="•"/>
            </a:pPr>
            <a:r>
              <a:rPr lang="en-US" sz="2000" i="1" dirty="0" smtClean="0"/>
              <a:t>It was designed to be a replacement for AGP and PCI. It has the capability of being </a:t>
            </a:r>
            <a:r>
              <a:rPr lang="en-US" sz="2000" dirty="0" smtClean="0"/>
              <a:t>faster than AGP while maintaining the flexibility of PCI. And motherboards with </a:t>
            </a:r>
            <a:r>
              <a:rPr lang="en-US" sz="2000" dirty="0" err="1" smtClean="0"/>
              <a:t>PCIe</a:t>
            </a:r>
            <a:r>
              <a:rPr lang="en-US" sz="2000" dirty="0" smtClean="0"/>
              <a:t> will have regular PCI slots for backward compatibility with PCI</a:t>
            </a:r>
            <a:r>
              <a:rPr lang="en-US" dirty="0" smtClean="0"/>
              <a:t>.</a:t>
            </a:r>
            <a:endParaRPr lang="en-US" dirty="0"/>
          </a:p>
        </p:txBody>
      </p:sp>
      <p:sp>
        <p:nvSpPr>
          <p:cNvPr id="6" name="Action Button: Return 5">
            <a:hlinkClick r:id="" action="ppaction://hlinkshowjump?jump=lastslideviewed" highlightClick="1"/>
          </p:cNvPr>
          <p:cNvSpPr/>
          <p:nvPr/>
        </p:nvSpPr>
        <p:spPr>
          <a:xfrm>
            <a:off x="8153400" y="5943600"/>
            <a:ext cx="457200" cy="6096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3"/>
          <a:srcRect/>
          <a:stretch>
            <a:fillRect/>
          </a:stretch>
        </p:blipFill>
        <p:spPr bwMode="auto">
          <a:xfrm>
            <a:off x="4267200" y="3581400"/>
            <a:ext cx="3896591" cy="1371600"/>
          </a:xfrm>
          <a:prstGeom prst="rect">
            <a:avLst/>
          </a:prstGeom>
          <a:noFill/>
          <a:ln w="9525">
            <a:noFill/>
            <a:miter lim="800000"/>
            <a:headEnd/>
            <a:tailEnd/>
          </a:ln>
          <a:effectLst/>
        </p:spPr>
      </p:pic>
      <p:cxnSp>
        <p:nvCxnSpPr>
          <p:cNvPr id="8" name="Straight Arrow Connector 7"/>
          <p:cNvCxnSpPr/>
          <p:nvPr/>
        </p:nvCxnSpPr>
        <p:spPr>
          <a:xfrm rot="5400000">
            <a:off x="5486400" y="3048000"/>
            <a:ext cx="1066800" cy="1588"/>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smtClean="0"/>
              <a:t>HDD</a:t>
            </a:r>
            <a:endParaRPr lang="en-US" dirty="0"/>
          </a:p>
        </p:txBody>
      </p:sp>
      <p:sp>
        <p:nvSpPr>
          <p:cNvPr id="8" name="Text Placeholder 7"/>
          <p:cNvSpPr>
            <a:spLocks noGrp="1"/>
          </p:cNvSpPr>
          <p:nvPr>
            <p:ph type="body" idx="1"/>
          </p:nvPr>
        </p:nvSpPr>
        <p:spPr/>
        <p:txBody>
          <a:bodyPr/>
          <a:lstStyle/>
          <a:p>
            <a:r>
              <a:rPr lang="en-US" dirty="0" smtClean="0"/>
              <a:t>Rear HDD</a:t>
            </a:r>
            <a:endParaRPr lang="en-US" dirty="0"/>
          </a:p>
        </p:txBody>
      </p:sp>
      <p:pic>
        <p:nvPicPr>
          <p:cNvPr id="7" name="Content Placeholder 6" descr="CDROM_closer_look.jpg"/>
          <p:cNvPicPr>
            <a:picLocks noGrp="1" noChangeAspect="1"/>
          </p:cNvPicPr>
          <p:nvPr>
            <p:ph sz="half" idx="2"/>
          </p:nvPr>
        </p:nvPicPr>
        <p:blipFill>
          <a:blip r:embed="rId2"/>
          <a:stretch>
            <a:fillRect/>
          </a:stretch>
        </p:blipFill>
        <p:spPr>
          <a:xfrm>
            <a:off x="457200" y="3215638"/>
            <a:ext cx="4040188" cy="1869761"/>
          </a:xfrm>
        </p:spPr>
      </p:pic>
      <p:sp>
        <p:nvSpPr>
          <p:cNvPr id="9" name="Text Placeholder 8"/>
          <p:cNvSpPr>
            <a:spLocks noGrp="1"/>
          </p:cNvSpPr>
          <p:nvPr>
            <p:ph type="body" sz="quarter" idx="3"/>
          </p:nvPr>
        </p:nvSpPr>
        <p:spPr/>
        <p:txBody>
          <a:bodyPr/>
          <a:lstStyle/>
          <a:p>
            <a:r>
              <a:rPr lang="en-US" dirty="0" smtClean="0"/>
              <a:t>Inside the HDD</a:t>
            </a:r>
            <a:endParaRPr lang="en-US" dirty="0"/>
          </a:p>
        </p:txBody>
      </p:sp>
      <p:sp>
        <p:nvSpPr>
          <p:cNvPr id="12" name="Content Placeholder 11"/>
          <p:cNvSpPr>
            <a:spLocks noGrp="1"/>
          </p:cNvSpPr>
          <p:nvPr>
            <p:ph sz="quarter" idx="4"/>
          </p:nvPr>
        </p:nvSpPr>
        <p:spPr/>
        <p:txBody>
          <a:bodyPr/>
          <a:lstStyle/>
          <a:p>
            <a:endParaRPr lang="en-US"/>
          </a:p>
        </p:txBody>
      </p:sp>
      <p:pic>
        <p:nvPicPr>
          <p:cNvPr id="4" name="Content Placeholder 6" descr="HDD_description.jpg"/>
          <p:cNvPicPr>
            <a:picLocks noChangeAspect="1"/>
          </p:cNvPicPr>
          <p:nvPr/>
        </p:nvPicPr>
        <p:blipFill>
          <a:blip r:embed="rId3"/>
          <a:stretch>
            <a:fillRect/>
          </a:stretch>
        </p:blipFill>
        <p:spPr>
          <a:xfrm>
            <a:off x="4602459" y="2133600"/>
            <a:ext cx="4541541" cy="3696603"/>
          </a:xfrm>
          <a:prstGeom prst="rect">
            <a:avLst/>
          </a:prstGeom>
        </p:spPr>
      </p:pic>
      <p:sp>
        <p:nvSpPr>
          <p:cNvPr id="13" name="Action Button: Return 12">
            <a:hlinkClick r:id="" action="ppaction://hlinkshowjump?jump=lastslideviewed" highlightClick="1"/>
          </p:cNvPr>
          <p:cNvSpPr/>
          <p:nvPr/>
        </p:nvSpPr>
        <p:spPr>
          <a:xfrm>
            <a:off x="8153400" y="6324600"/>
            <a:ext cx="381000" cy="4572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ATX Power Connection</a:t>
            </a:r>
            <a:endParaRPr lang="en-US" dirty="0"/>
          </a:p>
        </p:txBody>
      </p:sp>
      <p:pic>
        <p:nvPicPr>
          <p:cNvPr id="12" name="Content Placeholder 11" descr="ATX_Power.jpg"/>
          <p:cNvPicPr>
            <a:picLocks noGrp="1" noChangeAspect="1"/>
          </p:cNvPicPr>
          <p:nvPr>
            <p:ph idx="1"/>
          </p:nvPr>
        </p:nvPicPr>
        <p:blipFill>
          <a:blip r:embed="rId2"/>
          <a:stretch>
            <a:fillRect/>
          </a:stretch>
        </p:blipFill>
        <p:spPr>
          <a:xfrm>
            <a:off x="7536872" y="2286000"/>
            <a:ext cx="921328" cy="3200400"/>
          </a:xfrm>
        </p:spPr>
      </p:pic>
      <p:sp>
        <p:nvSpPr>
          <p:cNvPr id="11" name="Text Placeholder 10"/>
          <p:cNvSpPr>
            <a:spLocks noGrp="1"/>
          </p:cNvSpPr>
          <p:nvPr>
            <p:ph type="body" sz="half" idx="2"/>
          </p:nvPr>
        </p:nvSpPr>
        <p:spPr/>
        <p:txBody>
          <a:bodyPr>
            <a:noAutofit/>
          </a:bodyPr>
          <a:lstStyle/>
          <a:p>
            <a:pPr>
              <a:buFont typeface="Arial" pitchFamily="34" charset="0"/>
              <a:buChar char="•"/>
            </a:pPr>
            <a:r>
              <a:rPr lang="en-US" sz="2800" dirty="0" smtClean="0"/>
              <a:t>Most computers today use some form of ATX power connector to provide power to the motherboard.</a:t>
            </a:r>
          </a:p>
          <a:p>
            <a:pPr>
              <a:buFont typeface="Arial" pitchFamily="34" charset="0"/>
              <a:buChar char="•"/>
            </a:pPr>
            <a:r>
              <a:rPr lang="en-US" sz="2800" dirty="0" smtClean="0"/>
              <a:t>The power supply connector plugs  directly into the motherboards ATX Power connection.</a:t>
            </a:r>
            <a:endParaRPr lang="en-US" sz="2800" dirty="0"/>
          </a:p>
        </p:txBody>
      </p:sp>
      <p:pic>
        <p:nvPicPr>
          <p:cNvPr id="1026" name="Picture 2"/>
          <p:cNvPicPr>
            <a:picLocks noChangeAspect="1" noChangeArrowheads="1"/>
          </p:cNvPicPr>
          <p:nvPr/>
        </p:nvPicPr>
        <p:blipFill>
          <a:blip r:embed="rId3" cstate="print"/>
          <a:srcRect/>
          <a:stretch>
            <a:fillRect/>
          </a:stretch>
        </p:blipFill>
        <p:spPr bwMode="auto">
          <a:xfrm>
            <a:off x="3845155" y="2286000"/>
            <a:ext cx="3546245" cy="3065022"/>
          </a:xfrm>
          <a:prstGeom prst="rect">
            <a:avLst/>
          </a:prstGeom>
          <a:noFill/>
          <a:ln w="9525">
            <a:noFill/>
            <a:miter lim="800000"/>
            <a:headEnd/>
            <a:tailEnd/>
          </a:ln>
          <a:effectLst/>
        </p:spPr>
      </p:pic>
      <p:sp>
        <p:nvSpPr>
          <p:cNvPr id="6" name="Action Button: Return 5">
            <a:hlinkClick r:id="" action="ppaction://hlinkshowjump?jump=lastslideviewed" highlightClick="1"/>
          </p:cNvPr>
          <p:cNvSpPr/>
          <p:nvPr/>
        </p:nvSpPr>
        <p:spPr>
          <a:xfrm>
            <a:off x="8153400" y="6248400"/>
            <a:ext cx="457200" cy="4572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DVDROM Drive</a:t>
            </a:r>
            <a:endParaRPr lang="en-US" dirty="0"/>
          </a:p>
        </p:txBody>
      </p:sp>
      <p:pic>
        <p:nvPicPr>
          <p:cNvPr id="9" name="Content Placeholder 8" descr="CDROM_side_view.jpg"/>
          <p:cNvPicPr>
            <a:picLocks noGrp="1" noChangeAspect="1"/>
          </p:cNvPicPr>
          <p:nvPr>
            <p:ph idx="1"/>
          </p:nvPr>
        </p:nvPicPr>
        <p:blipFill>
          <a:blip r:embed="rId2"/>
          <a:stretch>
            <a:fillRect/>
          </a:stretch>
        </p:blipFill>
        <p:spPr>
          <a:xfrm>
            <a:off x="4435475" y="1409700"/>
            <a:ext cx="4076700" cy="4076700"/>
          </a:xfrm>
        </p:spPr>
      </p:pic>
      <p:sp>
        <p:nvSpPr>
          <p:cNvPr id="6" name="Text Placeholder 5"/>
          <p:cNvSpPr>
            <a:spLocks noGrp="1"/>
          </p:cNvSpPr>
          <p:nvPr>
            <p:ph type="body" sz="half" idx="2"/>
          </p:nvPr>
        </p:nvSpPr>
        <p:spPr>
          <a:xfrm>
            <a:off x="457200" y="1435100"/>
            <a:ext cx="3810000" cy="5041900"/>
          </a:xfrm>
        </p:spPr>
        <p:txBody>
          <a:bodyPr>
            <a:normAutofit fontScale="92500" lnSpcReduction="20000"/>
          </a:bodyPr>
          <a:lstStyle/>
          <a:p>
            <a:pPr>
              <a:buFont typeface="Arial" pitchFamily="34" charset="0"/>
              <a:buChar char="•"/>
            </a:pPr>
            <a:r>
              <a:rPr lang="en-US" sz="2000" dirty="0" smtClean="0"/>
              <a:t>DVDROM (also known as </a:t>
            </a:r>
            <a:r>
              <a:rPr lang="en-US" sz="2000" b="1" dirty="0" smtClean="0"/>
              <a:t>Digital Video Disc ) </a:t>
            </a:r>
            <a:r>
              <a:rPr lang="en-US" sz="2000" dirty="0" smtClean="0"/>
              <a:t>is a popular optical disc storage media format. Its main uses are video and data storage. </a:t>
            </a:r>
          </a:p>
          <a:p>
            <a:pPr>
              <a:buFont typeface="Arial" pitchFamily="34" charset="0"/>
              <a:buChar char="•"/>
            </a:pPr>
            <a:r>
              <a:rPr lang="en-US" sz="2000" dirty="0" smtClean="0"/>
              <a:t>A DVD-ROM drive is basically the same as the DVD player’s drive in a home theater system. As a result, a computer equipped with a DVD-ROM drive and the proper video card can play back DVD movies on the monitor.</a:t>
            </a:r>
          </a:p>
          <a:p>
            <a:pPr>
              <a:buFont typeface="Arial" pitchFamily="34" charset="0"/>
              <a:buChar char="•"/>
            </a:pPr>
            <a:r>
              <a:rPr lang="en-US" sz="2000" dirty="0" smtClean="0"/>
              <a:t>However, in a computer, a DVD-ROM drive is much more useful. Because DVD-ROMs use slightly different technology than CD-ROMs, they can store up to 4.3GB of data.</a:t>
            </a:r>
          </a:p>
          <a:p>
            <a:pPr>
              <a:buFont typeface="Arial" pitchFamily="34" charset="0"/>
              <a:buChar char="•"/>
            </a:pPr>
            <a:r>
              <a:rPr lang="en-US" sz="2000" dirty="0" smtClean="0"/>
              <a:t>A CDROM plays only CDs and Audio CDs and not DVDs. Don’t confuse the two.</a:t>
            </a:r>
            <a:endParaRPr lang="en-US" sz="2000" dirty="0"/>
          </a:p>
        </p:txBody>
      </p:sp>
      <p:sp>
        <p:nvSpPr>
          <p:cNvPr id="5" name="Action Button: Return 4">
            <a:hlinkClick r:id="" action="ppaction://hlinkshowjump?jump=lastslideviewed" highlightClick="1"/>
          </p:cNvPr>
          <p:cNvSpPr/>
          <p:nvPr/>
        </p:nvSpPr>
        <p:spPr>
          <a:xfrm>
            <a:off x="7924800" y="6172200"/>
            <a:ext cx="381000" cy="4572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CPU Fan</a:t>
            </a:r>
            <a:endParaRPr lang="en-US" dirty="0"/>
          </a:p>
        </p:txBody>
      </p:sp>
      <p:pic>
        <p:nvPicPr>
          <p:cNvPr id="7" name="Content Placeholder 6" descr="cpu_fan_general.jpg"/>
          <p:cNvPicPr>
            <a:picLocks noGrp="1" noChangeAspect="1"/>
          </p:cNvPicPr>
          <p:nvPr>
            <p:ph idx="1"/>
          </p:nvPr>
        </p:nvPicPr>
        <p:blipFill>
          <a:blip r:embed="rId2"/>
          <a:stretch>
            <a:fillRect/>
          </a:stretch>
        </p:blipFill>
        <p:spPr>
          <a:xfrm>
            <a:off x="4702175" y="2400300"/>
            <a:ext cx="2857500" cy="2857500"/>
          </a:xfrm>
        </p:spPr>
      </p:pic>
      <p:sp>
        <p:nvSpPr>
          <p:cNvPr id="6" name="Text Placeholder 5"/>
          <p:cNvSpPr>
            <a:spLocks noGrp="1"/>
          </p:cNvSpPr>
          <p:nvPr>
            <p:ph type="body" sz="half" idx="2"/>
          </p:nvPr>
        </p:nvSpPr>
        <p:spPr/>
        <p:txBody>
          <a:bodyPr>
            <a:noAutofit/>
          </a:bodyPr>
          <a:lstStyle/>
          <a:p>
            <a:pPr>
              <a:buFont typeface="Wingdings" pitchFamily="2" charset="2"/>
              <a:buChar char="§"/>
            </a:pPr>
            <a:r>
              <a:rPr lang="en-US" sz="2800" dirty="0" smtClean="0"/>
              <a:t>The CPU Fan along with a metal heat sink is hat draws the heat away from the chips on the motherboard.</a:t>
            </a:r>
          </a:p>
          <a:p>
            <a:pPr>
              <a:buFont typeface="Wingdings" pitchFamily="2" charset="2"/>
              <a:buChar char="§"/>
            </a:pPr>
            <a:r>
              <a:rPr lang="en-US" sz="2800" dirty="0" smtClean="0"/>
              <a:t>Without the heat sink and the fans the CPU would be destroyed due to excessive heat.</a:t>
            </a:r>
            <a:endParaRPr lang="en-US" sz="2800" dirty="0"/>
          </a:p>
        </p:txBody>
      </p:sp>
      <p:sp>
        <p:nvSpPr>
          <p:cNvPr id="5" name="Action Button: Return 4">
            <a:hlinkClick r:id="" action="ppaction://hlinkshowjump?jump=lastslideviewed" highlightClick="1"/>
          </p:cNvPr>
          <p:cNvSpPr/>
          <p:nvPr/>
        </p:nvSpPr>
        <p:spPr>
          <a:xfrm>
            <a:off x="7924800" y="5943600"/>
            <a:ext cx="457200" cy="5334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184 Pin SIMM Memory</a:t>
            </a:r>
            <a:endParaRPr lang="en-US" dirty="0"/>
          </a:p>
        </p:txBody>
      </p:sp>
      <p:pic>
        <p:nvPicPr>
          <p:cNvPr id="7" name="Content Placeholder 6" descr="DIMM_184Pin_Memory.jpg"/>
          <p:cNvPicPr>
            <a:picLocks noGrp="1" noChangeAspect="1"/>
          </p:cNvPicPr>
          <p:nvPr>
            <p:ph idx="1"/>
          </p:nvPr>
        </p:nvPicPr>
        <p:blipFill>
          <a:blip r:embed="rId2"/>
          <a:stretch>
            <a:fillRect/>
          </a:stretch>
        </p:blipFill>
        <p:spPr>
          <a:xfrm>
            <a:off x="4702175" y="1866900"/>
            <a:ext cx="2857500" cy="2857500"/>
          </a:xfrm>
        </p:spPr>
      </p:pic>
      <p:sp>
        <p:nvSpPr>
          <p:cNvPr id="6" name="Text Placeholder 5"/>
          <p:cNvSpPr>
            <a:spLocks noGrp="1"/>
          </p:cNvSpPr>
          <p:nvPr>
            <p:ph type="body" sz="half" idx="2"/>
          </p:nvPr>
        </p:nvSpPr>
        <p:spPr/>
        <p:txBody>
          <a:bodyPr>
            <a:normAutofit fontScale="85000" lnSpcReduction="20000"/>
          </a:bodyPr>
          <a:lstStyle/>
          <a:p>
            <a:pPr>
              <a:buFont typeface="Wingdings" pitchFamily="2" charset="2"/>
              <a:buChar char="§"/>
            </a:pPr>
            <a:r>
              <a:rPr lang="en-US" sz="2000" dirty="0" smtClean="0"/>
              <a:t>Random access memory (RAM) is the computer’s physical memory. The more RAM you</a:t>
            </a:r>
          </a:p>
          <a:p>
            <a:pPr>
              <a:buFont typeface="Wingdings" pitchFamily="2" charset="2"/>
              <a:buChar char="§"/>
            </a:pPr>
            <a:r>
              <a:rPr lang="en-US" sz="2000" dirty="0" smtClean="0"/>
              <a:t>put into the machine, the more items it can remember without looking anything up. And the</a:t>
            </a:r>
          </a:p>
          <a:p>
            <a:pPr>
              <a:buFont typeface="Wingdings" pitchFamily="2" charset="2"/>
              <a:buChar char="§"/>
            </a:pPr>
            <a:r>
              <a:rPr lang="en-US" sz="2000" dirty="0" smtClean="0"/>
              <a:t>larger the swap file, the fewer times the machine has to do intensive drive searches.</a:t>
            </a:r>
          </a:p>
          <a:p>
            <a:pPr>
              <a:buFont typeface="Wingdings" pitchFamily="2" charset="2"/>
              <a:buChar char="§"/>
            </a:pPr>
            <a:r>
              <a:rPr lang="en-US" sz="2000" dirty="0" smtClean="0"/>
              <a:t>Restarting the computer clears the memory and starts the computer with a clean slate.</a:t>
            </a:r>
          </a:p>
          <a:p>
            <a:pPr>
              <a:buFont typeface="Wingdings" pitchFamily="2" charset="2"/>
              <a:buChar char="§"/>
            </a:pPr>
            <a:r>
              <a:rPr lang="en-US" sz="2000" dirty="0" smtClean="0"/>
              <a:t>Bottom line is the more memory in your computer the faster the computers programs will run.  If you want a fast computer put as much memory as you can for what your needs are.</a:t>
            </a:r>
            <a:endParaRPr lang="en-US" sz="2000" dirty="0"/>
          </a:p>
        </p:txBody>
      </p:sp>
      <p:sp>
        <p:nvSpPr>
          <p:cNvPr id="5" name="Action Button: Return 4">
            <a:hlinkClick r:id="" action="ppaction://hlinkshowjump?jump=lastslideviewed" highlightClick="1"/>
          </p:cNvPr>
          <p:cNvSpPr/>
          <p:nvPr/>
        </p:nvSpPr>
        <p:spPr>
          <a:xfrm>
            <a:off x="8077200" y="6172200"/>
            <a:ext cx="457200" cy="4572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CMOS Battery</a:t>
            </a:r>
            <a:endParaRPr lang="en-US" dirty="0"/>
          </a:p>
        </p:txBody>
      </p:sp>
      <p:sp>
        <p:nvSpPr>
          <p:cNvPr id="6" name="Text Placeholder 5"/>
          <p:cNvSpPr>
            <a:spLocks noGrp="1"/>
          </p:cNvSpPr>
          <p:nvPr>
            <p:ph type="body" sz="half" idx="2"/>
          </p:nvPr>
        </p:nvSpPr>
        <p:spPr>
          <a:xfrm>
            <a:off x="228600" y="1435100"/>
            <a:ext cx="6096000" cy="5270500"/>
          </a:xfrm>
        </p:spPr>
        <p:txBody>
          <a:bodyPr>
            <a:normAutofit/>
          </a:bodyPr>
          <a:lstStyle/>
          <a:p>
            <a:pPr>
              <a:buFont typeface="Wingdings" pitchFamily="2" charset="2"/>
              <a:buChar char="§"/>
            </a:pPr>
            <a:r>
              <a:rPr lang="en-US" sz="1800" b="1" dirty="0" smtClean="0"/>
              <a:t>Non-volatile BIOS memory</a:t>
            </a:r>
            <a:r>
              <a:rPr lang="en-US" sz="1800" dirty="0" smtClean="0"/>
              <a:t> refers to the memory on a personal computer motherboard containing BIOS settings and sometimes the code used to initialize the computer and load the operating system. The non-volatile memory was historically called </a:t>
            </a:r>
            <a:r>
              <a:rPr lang="en-US" sz="1800" b="1" dirty="0" smtClean="0"/>
              <a:t>CMOS RAM</a:t>
            </a:r>
            <a:r>
              <a:rPr lang="en-US" sz="1800" dirty="0" smtClean="0"/>
              <a:t> or just </a:t>
            </a:r>
            <a:r>
              <a:rPr lang="en-US" sz="1800" b="1" dirty="0" smtClean="0"/>
              <a:t>CMOS</a:t>
            </a:r>
            <a:r>
              <a:rPr lang="en-US" sz="1800" dirty="0" smtClean="0"/>
              <a:t> because it traditionally used a low-power CMOS memory chip (the Motorola MC146818, or one of its higher-capacity clones), which was powered by a small battery when the system power was off. </a:t>
            </a:r>
            <a:endParaRPr lang="en-US" sz="1800" dirty="0" smtClean="0"/>
          </a:p>
          <a:p>
            <a:pPr>
              <a:buFont typeface="Wingdings" pitchFamily="2" charset="2"/>
              <a:buChar char="§"/>
            </a:pPr>
            <a:r>
              <a:rPr lang="en-US" sz="1800" dirty="0" smtClean="0"/>
              <a:t> Two ways to access </a:t>
            </a:r>
            <a:r>
              <a:rPr lang="en-US" sz="1800" dirty="0" smtClean="0"/>
              <a:t>the BIOS setup </a:t>
            </a:r>
            <a:r>
              <a:rPr lang="en-US" sz="1800" dirty="0" smtClean="0"/>
              <a:t>or reset BIOS password if forgotten when </a:t>
            </a:r>
            <a:r>
              <a:rPr lang="en-US" sz="1800" dirty="0" smtClean="0"/>
              <a:t>the machine fails to operate, occasionally a drastic move is required. </a:t>
            </a:r>
            <a:r>
              <a:rPr lang="en-US" sz="1800" dirty="0" smtClean="0"/>
              <a:t> </a:t>
            </a:r>
          </a:p>
          <a:p>
            <a:pPr lvl="1">
              <a:buFont typeface="Wingdings" pitchFamily="2" charset="2"/>
              <a:buChar char="§"/>
            </a:pPr>
            <a:r>
              <a:rPr lang="en-US" sz="1800" dirty="0" smtClean="0"/>
              <a:t>motherboards offer a CMOS-reset </a:t>
            </a:r>
            <a:r>
              <a:rPr lang="en-US" sz="1800" dirty="0" smtClean="0">
                <a:hlinkClick r:id="rId2" tooltip="Jumper (computing)"/>
              </a:rPr>
              <a:t>jumper</a:t>
            </a:r>
            <a:endParaRPr lang="en-US" sz="1800" dirty="0" smtClean="0"/>
          </a:p>
          <a:p>
            <a:pPr lvl="1">
              <a:buFont typeface="Wingdings" pitchFamily="2" charset="2"/>
              <a:buChar char="§"/>
            </a:pPr>
            <a:r>
              <a:rPr lang="en-US" sz="1800" dirty="0" smtClean="0"/>
              <a:t>Remove CMOS battery for 2 minutes then replace.</a:t>
            </a:r>
            <a:endParaRPr lang="en-US" sz="1800" dirty="0" smtClean="0"/>
          </a:p>
          <a:p>
            <a:pPr>
              <a:buFont typeface="Wingdings" pitchFamily="2" charset="2"/>
              <a:buChar char="§"/>
            </a:pPr>
            <a:r>
              <a:rPr lang="en-US" sz="1800" dirty="0" smtClean="0"/>
              <a:t>For a PM CMOS battery should be replaced every 5 years or when Date &amp; Time settings are incorrect and reset to Jan 1999 at 12:00 every time you reboot your computer after you just set the correct time and date.</a:t>
            </a:r>
            <a:endParaRPr lang="en-US" sz="1800" dirty="0"/>
          </a:p>
        </p:txBody>
      </p:sp>
      <p:pic>
        <p:nvPicPr>
          <p:cNvPr id="8" name="Content Placeholder 7" descr="CMOS_Battery.jpg"/>
          <p:cNvPicPr>
            <a:picLocks noGrp="1" noChangeAspect="1"/>
          </p:cNvPicPr>
          <p:nvPr>
            <p:ph idx="1"/>
          </p:nvPr>
        </p:nvPicPr>
        <p:blipFill>
          <a:blip r:embed="rId3"/>
          <a:stretch>
            <a:fillRect/>
          </a:stretch>
        </p:blipFill>
        <p:spPr>
          <a:xfrm>
            <a:off x="6477000" y="1513681"/>
            <a:ext cx="2080863" cy="2143919"/>
          </a:xfrm>
        </p:spPr>
      </p:pic>
      <p:sp>
        <p:nvSpPr>
          <p:cNvPr id="9" name="Action Button: Return 8">
            <a:hlinkClick r:id="" action="ppaction://hlinkshowjump?jump=lastslideviewed" highlightClick="1"/>
          </p:cNvPr>
          <p:cNvSpPr/>
          <p:nvPr/>
        </p:nvSpPr>
        <p:spPr>
          <a:xfrm>
            <a:off x="8077200" y="6019800"/>
            <a:ext cx="381000" cy="5334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4"/>
          <a:srcRect/>
          <a:stretch>
            <a:fillRect/>
          </a:stretch>
        </p:blipFill>
        <p:spPr bwMode="auto">
          <a:xfrm>
            <a:off x="7010400" y="4162425"/>
            <a:ext cx="1428750" cy="1247775"/>
          </a:xfrm>
          <a:prstGeom prst="rect">
            <a:avLst/>
          </a:prstGeom>
          <a:noFill/>
          <a:ln w="9525">
            <a:noFill/>
            <a:miter lim="800000"/>
            <a:headEnd/>
            <a:tailEnd/>
          </a:ln>
          <a:effectLst/>
        </p:spPr>
      </p:pic>
      <p:cxnSp>
        <p:nvCxnSpPr>
          <p:cNvPr id="11" name="Straight Arrow Connector 10"/>
          <p:cNvCxnSpPr>
            <a:endCxn id="3074" idx="0"/>
          </p:cNvCxnSpPr>
          <p:nvPr/>
        </p:nvCxnSpPr>
        <p:spPr>
          <a:xfrm rot="16200000" flipH="1">
            <a:off x="7038975" y="3476624"/>
            <a:ext cx="1343025" cy="28575"/>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SATA</a:t>
            </a:r>
            <a:endParaRPr lang="en-US" dirty="0"/>
          </a:p>
        </p:txBody>
      </p:sp>
      <p:sp>
        <p:nvSpPr>
          <p:cNvPr id="6" name="Text Placeholder 5"/>
          <p:cNvSpPr>
            <a:spLocks noGrp="1"/>
          </p:cNvSpPr>
          <p:nvPr>
            <p:ph type="body" sz="half" idx="2"/>
          </p:nvPr>
        </p:nvSpPr>
        <p:spPr>
          <a:xfrm>
            <a:off x="457200" y="1435100"/>
            <a:ext cx="4267200" cy="5270500"/>
          </a:xfrm>
        </p:spPr>
        <p:txBody>
          <a:bodyPr>
            <a:normAutofit lnSpcReduction="10000"/>
          </a:bodyPr>
          <a:lstStyle/>
          <a:p>
            <a:pPr>
              <a:buFont typeface="Wingdings" pitchFamily="2" charset="2"/>
              <a:buChar char="§"/>
            </a:pPr>
            <a:r>
              <a:rPr lang="en-US" sz="1800" b="1" dirty="0" smtClean="0"/>
              <a:t>Serial Advanced Technology Attachment</a:t>
            </a:r>
            <a:r>
              <a:rPr lang="en-US" sz="1800" dirty="0" smtClean="0"/>
              <a:t> (</a:t>
            </a:r>
            <a:r>
              <a:rPr lang="en-US" sz="1800" b="1" dirty="0" smtClean="0"/>
              <a:t>SATA</a:t>
            </a:r>
            <a:r>
              <a:rPr lang="en-US" sz="1800" dirty="0" smtClean="0"/>
              <a:t>, </a:t>
            </a:r>
            <a:r>
              <a:rPr lang="en-US" sz="1800" dirty="0" smtClean="0"/>
              <a:t>is </a:t>
            </a:r>
            <a:r>
              <a:rPr lang="en-US" sz="1800" dirty="0" smtClean="0"/>
              <a:t>a computer bus primarily designed for transfer of data between a computer and mass storage devices such as hard disk drives and optical </a:t>
            </a:r>
            <a:r>
              <a:rPr lang="en-US" sz="1800" dirty="0" smtClean="0"/>
              <a:t>drives (CDROM/DVDROM).</a:t>
            </a:r>
            <a:endParaRPr lang="en-US" sz="1800" dirty="0" smtClean="0"/>
          </a:p>
          <a:p>
            <a:pPr>
              <a:buFont typeface="Wingdings" pitchFamily="2" charset="2"/>
              <a:buChar char="§"/>
            </a:pPr>
            <a:r>
              <a:rPr lang="en-US" sz="1800" dirty="0" smtClean="0"/>
              <a:t>The main advantages over the older parallel ATA </a:t>
            </a:r>
            <a:r>
              <a:rPr lang="en-US" sz="1800" dirty="0" smtClean="0"/>
              <a:t>(known as IDE Controllers) interface </a:t>
            </a:r>
            <a:r>
              <a:rPr lang="en-US" sz="1800" dirty="0" smtClean="0"/>
              <a:t>are faster data transfer, ability to remove or add devices while operating (hot swapping), thinner cables that let air cooling work more efficiently, and more reliable operation with tighter data integrity checks.</a:t>
            </a:r>
          </a:p>
          <a:p>
            <a:pPr>
              <a:buFont typeface="Wingdings" pitchFamily="2" charset="2"/>
              <a:buChar char="§"/>
            </a:pPr>
            <a:r>
              <a:rPr lang="en-US" sz="1800" dirty="0" smtClean="0"/>
              <a:t>It </a:t>
            </a:r>
            <a:r>
              <a:rPr lang="en-US" sz="1800" dirty="0" smtClean="0"/>
              <a:t>is </a:t>
            </a:r>
            <a:r>
              <a:rPr lang="en-US" sz="1800" dirty="0" smtClean="0"/>
              <a:t>expected to eventually replace the older </a:t>
            </a:r>
            <a:r>
              <a:rPr lang="en-US" sz="1800" dirty="0" smtClean="0"/>
              <a:t>IDE technology (Parallel </a:t>
            </a:r>
            <a:r>
              <a:rPr lang="en-US" sz="1800" dirty="0" smtClean="0"/>
              <a:t>ATA or </a:t>
            </a:r>
            <a:r>
              <a:rPr lang="en-US" sz="1800" dirty="0" smtClean="0"/>
              <a:t>IDE </a:t>
            </a:r>
            <a:r>
              <a:rPr lang="en-US" sz="1800" dirty="0" smtClean="0"/>
              <a:t>Controllers</a:t>
            </a:r>
            <a:r>
              <a:rPr lang="en-US" sz="1800" dirty="0" smtClean="0"/>
              <a:t>. </a:t>
            </a:r>
            <a:r>
              <a:rPr lang="en-US" sz="1800" dirty="0" smtClean="0"/>
              <a:t>Serial ATA adapters and devices communicate over a high-speed serial cable.</a:t>
            </a:r>
            <a:endParaRPr lang="en-US" sz="1800" dirty="0"/>
          </a:p>
        </p:txBody>
      </p:sp>
      <p:pic>
        <p:nvPicPr>
          <p:cNvPr id="7" name="Content Placeholder 6" descr="SATA_ports.jpg"/>
          <p:cNvPicPr>
            <a:picLocks noGrp="1" noChangeAspect="1"/>
          </p:cNvPicPr>
          <p:nvPr>
            <p:ph idx="1"/>
          </p:nvPr>
        </p:nvPicPr>
        <p:blipFill>
          <a:blip r:embed="rId2"/>
          <a:stretch>
            <a:fillRect/>
          </a:stretch>
        </p:blipFill>
        <p:spPr>
          <a:xfrm>
            <a:off x="5029200" y="1529080"/>
            <a:ext cx="3413760" cy="3042920"/>
          </a:xfrm>
        </p:spPr>
      </p:pic>
      <p:sp>
        <p:nvSpPr>
          <p:cNvPr id="9" name="Action Button: Information 8">
            <a:hlinkClick r:id="rId3" action="ppaction://hlinksldjump" highlightClick="1"/>
          </p:cNvPr>
          <p:cNvSpPr/>
          <p:nvPr/>
        </p:nvSpPr>
        <p:spPr>
          <a:xfrm>
            <a:off x="5486400" y="4953000"/>
            <a:ext cx="457200" cy="457200"/>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5105400" y="5486400"/>
            <a:ext cx="1371600" cy="923330"/>
          </a:xfrm>
          <a:prstGeom prst="rect">
            <a:avLst/>
          </a:prstGeom>
          <a:noFill/>
        </p:spPr>
        <p:txBody>
          <a:bodyPr wrap="square" rtlCol="0">
            <a:spAutoFit/>
          </a:bodyPr>
          <a:lstStyle/>
          <a:p>
            <a:r>
              <a:rPr lang="en-US" dirty="0" smtClean="0"/>
              <a:t>Click icon to see cables illustrations</a:t>
            </a:r>
            <a:endParaRPr lang="en-US" dirty="0"/>
          </a:p>
        </p:txBody>
      </p:sp>
      <p:sp>
        <p:nvSpPr>
          <p:cNvPr id="11" name="Action Button: Return 10">
            <a:hlinkClick r:id="" action="ppaction://hlinkshowjump?jump=lastslideviewed" highlightClick="1"/>
          </p:cNvPr>
          <p:cNvSpPr/>
          <p:nvPr/>
        </p:nvSpPr>
        <p:spPr>
          <a:xfrm>
            <a:off x="8001000" y="6172200"/>
            <a:ext cx="457200" cy="4572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HDD Cable</a:t>
            </a:r>
            <a:endParaRPr lang="en-US" dirty="0"/>
          </a:p>
        </p:txBody>
      </p:sp>
      <p:pic>
        <p:nvPicPr>
          <p:cNvPr id="9" name="Content Placeholder 8" descr="IDE_Cable.jpg"/>
          <p:cNvPicPr>
            <a:picLocks noGrp="1" noChangeAspect="1"/>
          </p:cNvPicPr>
          <p:nvPr>
            <p:ph idx="1"/>
          </p:nvPr>
        </p:nvPicPr>
        <p:blipFill>
          <a:blip r:embed="rId2"/>
          <a:stretch>
            <a:fillRect/>
          </a:stretch>
        </p:blipFill>
        <p:spPr>
          <a:xfrm>
            <a:off x="1066800" y="1596231"/>
            <a:ext cx="7790474" cy="2061369"/>
          </a:xfrm>
        </p:spPr>
      </p:pic>
      <p:pic>
        <p:nvPicPr>
          <p:cNvPr id="10" name="Picture 9" descr="SATA_Cable.jpg"/>
          <p:cNvPicPr>
            <a:picLocks noChangeAspect="1"/>
          </p:cNvPicPr>
          <p:nvPr/>
        </p:nvPicPr>
        <p:blipFill>
          <a:blip r:embed="rId3"/>
          <a:stretch>
            <a:fillRect/>
          </a:stretch>
        </p:blipFill>
        <p:spPr>
          <a:xfrm>
            <a:off x="990600" y="3810000"/>
            <a:ext cx="7450014" cy="2743200"/>
          </a:xfrm>
          <a:prstGeom prst="rect">
            <a:avLst/>
          </a:prstGeom>
        </p:spPr>
      </p:pic>
      <p:sp>
        <p:nvSpPr>
          <p:cNvPr id="8" name="Action Button: Return 7">
            <a:hlinkClick r:id="" action="ppaction://hlinkshowjump?jump=lastslideviewed" highlightClick="1"/>
          </p:cNvPr>
          <p:cNvSpPr/>
          <p:nvPr/>
        </p:nvSpPr>
        <p:spPr>
          <a:xfrm>
            <a:off x="8229600" y="6248400"/>
            <a:ext cx="381000" cy="4572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advTm="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US" sz="4000" dirty="0" smtClean="0"/>
              <a:t>What components can we insert into</a:t>
            </a:r>
            <a:br>
              <a:rPr lang="en-US" sz="4000" dirty="0" smtClean="0"/>
            </a:br>
            <a:r>
              <a:rPr lang="en-US" sz="4000" dirty="0" smtClean="0"/>
              <a:t>PCI Slots</a:t>
            </a:r>
            <a:endParaRPr lang="en-US" sz="4000" dirty="0"/>
          </a:p>
        </p:txBody>
      </p:sp>
      <p:pic>
        <p:nvPicPr>
          <p:cNvPr id="8" name="Content Placeholder 7" descr="videocard_6600.jpg"/>
          <p:cNvPicPr>
            <a:picLocks noGrp="1" noChangeAspect="1"/>
          </p:cNvPicPr>
          <p:nvPr>
            <p:ph sz="half" idx="1"/>
          </p:nvPr>
        </p:nvPicPr>
        <p:blipFill>
          <a:blip r:embed="rId2"/>
          <a:stretch>
            <a:fillRect/>
          </a:stretch>
        </p:blipFill>
        <p:spPr>
          <a:xfrm>
            <a:off x="457200" y="2362200"/>
            <a:ext cx="4038600" cy="4038600"/>
          </a:xfrm>
        </p:spPr>
      </p:pic>
      <p:pic>
        <p:nvPicPr>
          <p:cNvPr id="9" name="Content Placeholder 8" descr="NIC.jpg"/>
          <p:cNvPicPr>
            <a:picLocks noGrp="1" noChangeAspect="1"/>
          </p:cNvPicPr>
          <p:nvPr>
            <p:ph sz="half" idx="2"/>
          </p:nvPr>
        </p:nvPicPr>
        <p:blipFill>
          <a:blip r:embed="rId3"/>
          <a:stretch>
            <a:fillRect/>
          </a:stretch>
        </p:blipFill>
        <p:spPr>
          <a:xfrm>
            <a:off x="5715000" y="1685925"/>
            <a:ext cx="2476500" cy="1743075"/>
          </a:xfrm>
        </p:spPr>
      </p:pic>
      <p:sp>
        <p:nvSpPr>
          <p:cNvPr id="10" name="TextBox 9"/>
          <p:cNvSpPr txBox="1"/>
          <p:nvPr/>
        </p:nvSpPr>
        <p:spPr>
          <a:xfrm>
            <a:off x="914400" y="1905000"/>
            <a:ext cx="1828800" cy="369332"/>
          </a:xfrm>
          <a:prstGeom prst="rect">
            <a:avLst/>
          </a:prstGeom>
          <a:noFill/>
        </p:spPr>
        <p:txBody>
          <a:bodyPr wrap="square" rtlCol="0">
            <a:spAutoFit/>
          </a:bodyPr>
          <a:lstStyle/>
          <a:p>
            <a:r>
              <a:rPr lang="en-US" dirty="0" smtClean="0"/>
              <a:t>Video Card</a:t>
            </a:r>
            <a:endParaRPr lang="en-US" dirty="0"/>
          </a:p>
        </p:txBody>
      </p:sp>
      <p:sp>
        <p:nvSpPr>
          <p:cNvPr id="11" name="TextBox 10"/>
          <p:cNvSpPr txBox="1"/>
          <p:nvPr/>
        </p:nvSpPr>
        <p:spPr>
          <a:xfrm>
            <a:off x="5715000" y="2678668"/>
            <a:ext cx="1828800" cy="369332"/>
          </a:xfrm>
          <a:prstGeom prst="rect">
            <a:avLst/>
          </a:prstGeom>
          <a:noFill/>
        </p:spPr>
        <p:txBody>
          <a:bodyPr wrap="square" rtlCol="0">
            <a:spAutoFit/>
          </a:bodyPr>
          <a:lstStyle/>
          <a:p>
            <a:r>
              <a:rPr lang="en-US" dirty="0" smtClean="0"/>
              <a:t>NIC</a:t>
            </a:r>
            <a:endParaRPr lang="en-US" dirty="0"/>
          </a:p>
        </p:txBody>
      </p:sp>
      <p:sp>
        <p:nvSpPr>
          <p:cNvPr id="12" name="TextBox 11"/>
          <p:cNvSpPr txBox="1"/>
          <p:nvPr/>
        </p:nvSpPr>
        <p:spPr>
          <a:xfrm>
            <a:off x="6629400" y="3505200"/>
            <a:ext cx="1828800" cy="369332"/>
          </a:xfrm>
          <a:prstGeom prst="rect">
            <a:avLst/>
          </a:prstGeom>
          <a:noFill/>
        </p:spPr>
        <p:txBody>
          <a:bodyPr wrap="square" rtlCol="0">
            <a:spAutoFit/>
          </a:bodyPr>
          <a:lstStyle/>
          <a:p>
            <a:r>
              <a:rPr lang="en-US" dirty="0" smtClean="0"/>
              <a:t>Sound card</a:t>
            </a:r>
            <a:endParaRPr lang="en-US" dirty="0"/>
          </a:p>
        </p:txBody>
      </p:sp>
      <p:pic>
        <p:nvPicPr>
          <p:cNvPr id="1026" name="Picture 2" descr="D:\things\pc pics\soundcard_top_view.jpg"/>
          <p:cNvPicPr>
            <a:picLocks noChangeAspect="1" noChangeArrowheads="1"/>
          </p:cNvPicPr>
          <p:nvPr/>
        </p:nvPicPr>
        <p:blipFill>
          <a:blip r:embed="rId4"/>
          <a:srcRect/>
          <a:stretch>
            <a:fillRect/>
          </a:stretch>
        </p:blipFill>
        <p:spPr bwMode="auto">
          <a:xfrm>
            <a:off x="5867400" y="3810000"/>
            <a:ext cx="2990850" cy="2990850"/>
          </a:xfrm>
          <a:prstGeom prst="rect">
            <a:avLst/>
          </a:prstGeom>
          <a:noFill/>
        </p:spPr>
      </p:pic>
      <p:sp>
        <p:nvSpPr>
          <p:cNvPr id="14" name="Action Button: Return 13">
            <a:hlinkClick r:id="" action="ppaction://hlinkshowjump?jump=lastslideviewed" highlightClick="1"/>
          </p:cNvPr>
          <p:cNvSpPr/>
          <p:nvPr/>
        </p:nvSpPr>
        <p:spPr>
          <a:xfrm>
            <a:off x="5029200" y="6172200"/>
            <a:ext cx="457200" cy="4572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CPU</a:t>
            </a:r>
            <a:endParaRPr lang="en-US" dirty="0"/>
          </a:p>
        </p:txBody>
      </p:sp>
      <p:sp>
        <p:nvSpPr>
          <p:cNvPr id="7" name="Text Placeholder 6"/>
          <p:cNvSpPr>
            <a:spLocks noGrp="1"/>
          </p:cNvSpPr>
          <p:nvPr>
            <p:ph type="body" sz="half" idx="2"/>
          </p:nvPr>
        </p:nvSpPr>
        <p:spPr/>
        <p:txBody>
          <a:bodyPr/>
          <a:lstStyle/>
          <a:p>
            <a:pPr>
              <a:buFont typeface="Wingdings" pitchFamily="2" charset="2"/>
              <a:buChar char="§"/>
            </a:pPr>
            <a:r>
              <a:rPr lang="en-US" dirty="0" smtClean="0"/>
              <a:t>A </a:t>
            </a:r>
            <a:r>
              <a:rPr lang="en-US" b="1" dirty="0" smtClean="0"/>
              <a:t>Central Processing Unit</a:t>
            </a:r>
            <a:r>
              <a:rPr lang="en-US" dirty="0" smtClean="0"/>
              <a:t> (</a:t>
            </a:r>
            <a:r>
              <a:rPr lang="en-US" b="1" dirty="0" smtClean="0"/>
              <a:t>CPU</a:t>
            </a:r>
            <a:r>
              <a:rPr lang="en-US" dirty="0" smtClean="0"/>
              <a:t>), or sometimes just called </a:t>
            </a:r>
            <a:r>
              <a:rPr lang="en-US" b="1" dirty="0" smtClean="0"/>
              <a:t>processor</a:t>
            </a:r>
            <a:r>
              <a:rPr lang="en-US" dirty="0" smtClean="0"/>
              <a:t>, is a description of a class of logic machines that can execute computer programs</a:t>
            </a:r>
            <a:r>
              <a:rPr lang="en-US" dirty="0" smtClean="0"/>
              <a:t>. It’s the brains of the machine where from decision making to calculations are made.</a:t>
            </a:r>
          </a:p>
          <a:p>
            <a:pPr>
              <a:buFont typeface="Wingdings" pitchFamily="2" charset="2"/>
              <a:buChar char="§"/>
            </a:pPr>
            <a:r>
              <a:rPr lang="en-US" b="1" dirty="0" smtClean="0"/>
              <a:t>Moore's law</a:t>
            </a:r>
            <a:r>
              <a:rPr lang="en-US" dirty="0" smtClean="0"/>
              <a:t> describes an important trend in the history of computer hardware: that the number of transistors that can be inexpensively placed on an integrated circuit is increasing </a:t>
            </a:r>
            <a:r>
              <a:rPr lang="en-US" dirty="0" smtClean="0"/>
              <a:t>doubles </a:t>
            </a:r>
            <a:r>
              <a:rPr lang="en-US" dirty="0" smtClean="0"/>
              <a:t>approximately every </a:t>
            </a:r>
            <a:r>
              <a:rPr lang="en-US" dirty="0" smtClean="0"/>
              <a:t>six months to two </a:t>
            </a:r>
            <a:r>
              <a:rPr lang="en-US" dirty="0" smtClean="0"/>
              <a:t>years</a:t>
            </a:r>
            <a:r>
              <a:rPr lang="en-US" dirty="0" smtClean="0"/>
              <a:t>.</a:t>
            </a:r>
          </a:p>
          <a:p>
            <a:pPr>
              <a:buFont typeface="Wingdings" pitchFamily="2" charset="2"/>
              <a:buChar char="§"/>
            </a:pPr>
            <a:r>
              <a:rPr lang="en-US" dirty="0" smtClean="0"/>
              <a:t>Popular processors are : </a:t>
            </a:r>
            <a:r>
              <a:rPr lang="en-US" b="1" dirty="0" smtClean="0"/>
              <a:t>Advanced Micro Devices, </a:t>
            </a:r>
            <a:r>
              <a:rPr lang="en-US" b="1" dirty="0" smtClean="0"/>
              <a:t>(</a:t>
            </a:r>
            <a:r>
              <a:rPr lang="en-US" dirty="0" smtClean="0"/>
              <a:t>AMD) and Pentium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4572000" y="1447800"/>
            <a:ext cx="3328910" cy="2729706"/>
          </a:xfrm>
          <a:prstGeom prst="rect">
            <a:avLst/>
          </a:prstGeom>
          <a:noFill/>
          <a:ln w="9525">
            <a:noFill/>
            <a:miter lim="800000"/>
            <a:headEnd/>
            <a:tailEnd/>
          </a:ln>
          <a:effectLst/>
        </p:spPr>
      </p:pic>
      <p:sp>
        <p:nvSpPr>
          <p:cNvPr id="9" name="Action Button: Return 8">
            <a:hlinkClick r:id="" action="ppaction://hlinkshowjump?jump=lastslideviewed" highlightClick="1"/>
          </p:cNvPr>
          <p:cNvSpPr/>
          <p:nvPr/>
        </p:nvSpPr>
        <p:spPr>
          <a:xfrm>
            <a:off x="7543800" y="5943600"/>
            <a:ext cx="381000" cy="3810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TotalTime>
  <Words>1273</Words>
  <Application>Microsoft Office PowerPoint</Application>
  <PresentationFormat>On-screen Show (4:3)</PresentationFormat>
  <Paragraphs>77</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Under the Hood</vt:lpstr>
      <vt:lpstr>Standard Computer or PC</vt:lpstr>
      <vt:lpstr>instructions</vt:lpstr>
      <vt:lpstr>Tower with monitor</vt:lpstr>
      <vt:lpstr>Slide 5</vt:lpstr>
      <vt:lpstr>Slide 6</vt:lpstr>
      <vt:lpstr>Northbridge</vt:lpstr>
      <vt:lpstr>Southbridge</vt:lpstr>
      <vt:lpstr>IDE Controller</vt:lpstr>
      <vt:lpstr>PCI expansion slot</vt:lpstr>
      <vt:lpstr>Onboard Audio Chip </vt:lpstr>
      <vt:lpstr>Power Supply</vt:lpstr>
      <vt:lpstr>PCIe slot</vt:lpstr>
      <vt:lpstr>HDD</vt:lpstr>
      <vt:lpstr>ATX Power Connection</vt:lpstr>
      <vt:lpstr>DVDROM Drive</vt:lpstr>
      <vt:lpstr>CPU Fan</vt:lpstr>
      <vt:lpstr>184 Pin SIMM Memory</vt:lpstr>
      <vt:lpstr>CMOS Battery</vt:lpstr>
      <vt:lpstr>SATA</vt:lpstr>
      <vt:lpstr>HDD Cable</vt:lpstr>
      <vt:lpstr>What components can we insert into PCI Slots</vt:lpstr>
      <vt:lpstr>CPU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v!ru$ unkn0wn</cp:lastModifiedBy>
  <cp:revision>73</cp:revision>
  <dcterms:created xsi:type="dcterms:W3CDTF">2006-08-16T00:00:00Z</dcterms:created>
  <dcterms:modified xsi:type="dcterms:W3CDTF">2008-07-26T17:49:42Z</dcterms:modified>
</cp:coreProperties>
</file>