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57" r:id="rId7"/>
    <p:sldId id="264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63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3E0E-3ECA-49B5-BF74-23500911B6F1}" type="datetimeFigureOut">
              <a:rPr lang="es-PE" smtClean="0"/>
              <a:pPr/>
              <a:t>04/06/2012</a:t>
            </a:fld>
            <a:endParaRPr lang="es-P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36AF10-7E20-445F-905D-E8C14D314929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3E0E-3ECA-49B5-BF74-23500911B6F1}" type="datetimeFigureOut">
              <a:rPr lang="es-PE" smtClean="0"/>
              <a:pPr/>
              <a:t>04/06/2012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AF10-7E20-445F-905D-E8C14D314929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3E0E-3ECA-49B5-BF74-23500911B6F1}" type="datetimeFigureOut">
              <a:rPr lang="es-PE" smtClean="0"/>
              <a:pPr/>
              <a:t>04/06/2012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AF10-7E20-445F-905D-E8C14D314929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003E0E-3ECA-49B5-BF74-23500911B6F1}" type="datetimeFigureOut">
              <a:rPr lang="es-PE" smtClean="0"/>
              <a:pPr/>
              <a:t>04/06/2012</a:t>
            </a:fld>
            <a:endParaRPr lang="es-PE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36AF10-7E20-445F-905D-E8C14D314929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3E0E-3ECA-49B5-BF74-23500911B6F1}" type="datetimeFigureOut">
              <a:rPr lang="es-PE" smtClean="0"/>
              <a:pPr/>
              <a:t>04/06/2012</a:t>
            </a:fld>
            <a:endParaRPr lang="es-PE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36AF10-7E20-445F-905D-E8C14D314929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3003E0E-3ECA-49B5-BF74-23500911B6F1}" type="datetimeFigureOut">
              <a:rPr lang="es-PE" smtClean="0"/>
              <a:pPr/>
              <a:t>04/06/2012</a:t>
            </a:fld>
            <a:endParaRPr lang="es-PE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36AF10-7E20-445F-905D-E8C14D314929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3003E0E-3ECA-49B5-BF74-23500911B6F1}" type="datetimeFigureOut">
              <a:rPr lang="es-PE" smtClean="0"/>
              <a:pPr/>
              <a:t>04/06/2012</a:t>
            </a:fld>
            <a:endParaRPr lang="es-PE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36AF10-7E20-445F-905D-E8C14D314929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3E0E-3ECA-49B5-BF74-23500911B6F1}" type="datetimeFigureOut">
              <a:rPr lang="es-PE" smtClean="0"/>
              <a:pPr/>
              <a:t>04/06/2012</a:t>
            </a:fld>
            <a:endParaRPr lang="es-P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36AF10-7E20-445F-905D-E8C14D314929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3E0E-3ECA-49B5-BF74-23500911B6F1}" type="datetimeFigureOut">
              <a:rPr lang="es-PE" smtClean="0"/>
              <a:pPr/>
              <a:t>04/06/2012</a:t>
            </a:fld>
            <a:endParaRPr lang="es-P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36AF10-7E20-445F-905D-E8C14D314929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3003E0E-3ECA-49B5-BF74-23500911B6F1}" type="datetimeFigureOut">
              <a:rPr lang="es-PE" smtClean="0"/>
              <a:pPr/>
              <a:t>04/06/2012</a:t>
            </a:fld>
            <a:endParaRPr lang="es-P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36AF10-7E20-445F-905D-E8C14D314929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003E0E-3ECA-49B5-BF74-23500911B6F1}" type="datetimeFigureOut">
              <a:rPr lang="es-PE" smtClean="0"/>
              <a:pPr/>
              <a:t>04/06/2012</a:t>
            </a:fld>
            <a:endParaRPr lang="es-PE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36AF10-7E20-445F-905D-E8C14D314929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93003E0E-3ECA-49B5-BF74-23500911B6F1}" type="datetimeFigureOut">
              <a:rPr lang="es-PE" smtClean="0"/>
              <a:pPr/>
              <a:t>04/06/2012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6336AF10-7E20-445F-905D-E8C14D314929}" type="slidenum">
              <a:rPr lang="es-PE" smtClean="0"/>
              <a:pPr/>
              <a:t>‹Nº›</a:t>
            </a:fld>
            <a:endParaRPr lang="es-P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10410" y="1628800"/>
            <a:ext cx="76328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8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Normalización en una base de datos</a:t>
            </a:r>
            <a:endParaRPr lang="es-PE" sz="8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653" t="31125" r="72447" b="47219"/>
          <a:stretch>
            <a:fillRect/>
          </a:stretch>
        </p:blipFill>
        <p:spPr bwMode="auto">
          <a:xfrm>
            <a:off x="1619672" y="1196752"/>
            <a:ext cx="439248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95536" y="260648"/>
            <a:ext cx="5325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b="1" dirty="0" smtClean="0"/>
              <a:t>DEPENDENCIA FUNCIONAL</a:t>
            </a:r>
            <a:endParaRPr lang="es-PE" sz="36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8008" t="31125" r="67890" b="47219"/>
          <a:stretch>
            <a:fillRect/>
          </a:stretch>
        </p:blipFill>
        <p:spPr bwMode="auto">
          <a:xfrm>
            <a:off x="6012160" y="908720"/>
            <a:ext cx="129614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9340" t="44920" r="57563" b="20641"/>
          <a:stretch>
            <a:fillRect/>
          </a:stretch>
        </p:blipFill>
        <p:spPr bwMode="auto">
          <a:xfrm>
            <a:off x="3059832" y="260648"/>
            <a:ext cx="3312368" cy="61206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3934" t="46902" r="49331" b="22987"/>
          <a:stretch>
            <a:fillRect/>
          </a:stretch>
        </p:blipFill>
        <p:spPr bwMode="auto">
          <a:xfrm>
            <a:off x="6444208" y="764704"/>
            <a:ext cx="12961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6991" t="50907" r="71034" b="33126"/>
          <a:stretch>
            <a:fillRect/>
          </a:stretch>
        </p:blipFill>
        <p:spPr bwMode="auto">
          <a:xfrm>
            <a:off x="683568" y="1484784"/>
            <a:ext cx="2304256" cy="33843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3059832" y="4293096"/>
            <a:ext cx="3312368" cy="20882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67544" y="404664"/>
            <a:ext cx="65405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200" b="1" dirty="0" smtClean="0"/>
              <a:t>Veamos la factura en forma de tabla</a:t>
            </a:r>
            <a:endParaRPr lang="es-PE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8859" t="43922" r="40938" b="31469"/>
          <a:stretch>
            <a:fillRect/>
          </a:stretch>
        </p:blipFill>
        <p:spPr bwMode="auto">
          <a:xfrm>
            <a:off x="539552" y="2564904"/>
            <a:ext cx="813690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9340" t="44920" r="57563" b="20641"/>
          <a:stretch>
            <a:fillRect/>
          </a:stretch>
        </p:blipFill>
        <p:spPr bwMode="auto">
          <a:xfrm>
            <a:off x="7092280" y="188640"/>
            <a:ext cx="1584176" cy="22118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5504" t="19313" r="46844" b="48844"/>
          <a:stretch>
            <a:fillRect/>
          </a:stretch>
        </p:blipFill>
        <p:spPr bwMode="auto">
          <a:xfrm>
            <a:off x="395536" y="1268760"/>
            <a:ext cx="842493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404664"/>
            <a:ext cx="262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b="1" dirty="0" smtClean="0"/>
              <a:t>2 FORMA NORMAL</a:t>
            </a:r>
            <a:endParaRPr lang="es-PE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0336" t="30141" r="42415" b="48203"/>
          <a:stretch>
            <a:fillRect/>
          </a:stretch>
        </p:blipFill>
        <p:spPr bwMode="auto">
          <a:xfrm>
            <a:off x="539552" y="1412776"/>
            <a:ext cx="828092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1556792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4000" b="1" dirty="0" smtClean="0"/>
              <a:t>1. Identificar los atributos con dependencia funcional incompleta.</a:t>
            </a:r>
          </a:p>
          <a:p>
            <a:r>
              <a:rPr lang="es-PE" sz="4000" b="1" dirty="0" smtClean="0"/>
              <a:t>2. Remover los atributos con DF incompleta y crear una nueva entidad.</a:t>
            </a:r>
          </a:p>
          <a:p>
            <a:r>
              <a:rPr lang="es-PE" sz="4000" b="1" dirty="0" smtClean="0"/>
              <a:t>3. Llevar la clave a la nueva entidad.</a:t>
            </a:r>
            <a:endParaRPr lang="es-PE" sz="4000" b="1" dirty="0"/>
          </a:p>
        </p:txBody>
      </p:sp>
      <p:sp>
        <p:nvSpPr>
          <p:cNvPr id="5" name="4 Rectángulo"/>
          <p:cNvSpPr/>
          <p:nvPr/>
        </p:nvSpPr>
        <p:spPr>
          <a:xfrm>
            <a:off x="467544" y="404664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3600" b="1" dirty="0" smtClean="0"/>
              <a:t>PASOS DE LA 2FN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9933" t="37031" r="52658" b="38360"/>
          <a:stretch/>
        </p:blipFill>
        <p:spPr bwMode="auto">
          <a:xfrm>
            <a:off x="539552" y="476671"/>
            <a:ext cx="5785048" cy="523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7418" t="45979" r="42415" b="49222"/>
          <a:stretch/>
        </p:blipFill>
        <p:spPr bwMode="auto">
          <a:xfrm>
            <a:off x="5742957" y="5709387"/>
            <a:ext cx="3401043" cy="111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6660232" y="1700808"/>
            <a:ext cx="206382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2000" b="1" dirty="0" smtClean="0"/>
              <a:t>NO PERTENECEN A:</a:t>
            </a:r>
            <a:endParaRPr lang="es-PE" sz="2000" b="1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3707904" y="2852936"/>
            <a:ext cx="2520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3707904" y="3356992"/>
            <a:ext cx="2520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3707904" y="3933056"/>
            <a:ext cx="2520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3923928" y="1628800"/>
            <a:ext cx="24006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H="1">
            <a:off x="6228184" y="1628800"/>
            <a:ext cx="48208" cy="23042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6242" t="61640" r="49798" b="16704"/>
          <a:stretch>
            <a:fillRect/>
          </a:stretch>
        </p:blipFill>
        <p:spPr bwMode="auto">
          <a:xfrm>
            <a:off x="899592" y="4221088"/>
            <a:ext cx="763284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8972" t="25219" r="49798" b="40329"/>
          <a:stretch/>
        </p:blipFill>
        <p:spPr bwMode="auto">
          <a:xfrm>
            <a:off x="899592" y="116632"/>
            <a:ext cx="763284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9598" t="22266" r="41676" b="41313"/>
          <a:stretch>
            <a:fillRect/>
          </a:stretch>
        </p:blipFill>
        <p:spPr bwMode="auto">
          <a:xfrm>
            <a:off x="323528" y="404664"/>
            <a:ext cx="856895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9598" t="36047" r="50536" b="30485"/>
          <a:stretch>
            <a:fillRect/>
          </a:stretch>
        </p:blipFill>
        <p:spPr bwMode="auto">
          <a:xfrm>
            <a:off x="323528" y="404664"/>
            <a:ext cx="849694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67544" y="33265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3600" b="1" dirty="0" smtClean="0"/>
              <a:t>Las bases de datos relacionales se normalizan para: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11560" y="1628800"/>
            <a:ext cx="7091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PE" sz="2800" b="1" dirty="0" smtClean="0"/>
              <a:t>Evitar la redundancia de los datos.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11560" y="2132856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PE" sz="2800" b="1" dirty="0" smtClean="0"/>
              <a:t>Evitar problemas de actualización de los datos en las tablas.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11559" y="3068960"/>
            <a:ext cx="72212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PE" sz="2800" b="1" dirty="0" smtClean="0"/>
              <a:t>Proteger la integridad de los datos.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11560" y="3625860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PE" sz="2800" b="1" dirty="0" smtClean="0"/>
              <a:t>Cada tabla debe tener su nombre único.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11560" y="4275093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PE" sz="2800" b="1" dirty="0" smtClean="0"/>
              <a:t>No puede haber dos filas iguales. No se permiten los  duplicados.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11560" y="5427221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PE" sz="2800" b="1" dirty="0" smtClean="0"/>
              <a:t>Todos los datos en una columna deben ser del mismo tipo.</a:t>
            </a:r>
            <a:endParaRPr lang="es-PE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8859" t="18329" r="40938" b="54953"/>
          <a:stretch>
            <a:fillRect/>
          </a:stretch>
        </p:blipFill>
        <p:spPr bwMode="auto">
          <a:xfrm>
            <a:off x="683568" y="260648"/>
            <a:ext cx="75608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8859" t="45715" r="40938" b="25563"/>
          <a:stretch>
            <a:fillRect/>
          </a:stretch>
        </p:blipFill>
        <p:spPr bwMode="auto">
          <a:xfrm>
            <a:off x="827584" y="3356992"/>
            <a:ext cx="756084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3289" t="30141" r="46844" b="36391"/>
          <a:stretch>
            <a:fillRect/>
          </a:stretch>
        </p:blipFill>
        <p:spPr bwMode="auto">
          <a:xfrm>
            <a:off x="395536" y="764704"/>
            <a:ext cx="849694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67544" y="26064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 smtClean="0"/>
              <a:t>DISEÑO FINAL</a:t>
            </a:r>
            <a:endParaRPr lang="es-PE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28054" t="37031" r="60134" b="43282"/>
          <a:stretch>
            <a:fillRect/>
          </a:stretch>
        </p:blipFill>
        <p:spPr bwMode="auto">
          <a:xfrm>
            <a:off x="2627784" y="1340768"/>
            <a:ext cx="36004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899592" y="548680"/>
            <a:ext cx="2942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 smtClean="0"/>
              <a:t>CUARTA FORMA NORMAL</a:t>
            </a:r>
            <a:endParaRPr lang="es-PE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20672" t="44906" r="53489" b="30485"/>
          <a:stretch>
            <a:fillRect/>
          </a:stretch>
        </p:blipFill>
        <p:spPr bwMode="auto">
          <a:xfrm>
            <a:off x="611560" y="404664"/>
            <a:ext cx="792088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9598" t="29156" r="46106" b="28516"/>
          <a:stretch>
            <a:fillRect/>
          </a:stretch>
        </p:blipFill>
        <p:spPr bwMode="auto">
          <a:xfrm>
            <a:off x="395536" y="332656"/>
            <a:ext cx="8411601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453" t="33094" r="42097" b="44266"/>
          <a:stretch/>
        </p:blipFill>
        <p:spPr bwMode="auto">
          <a:xfrm>
            <a:off x="323528" y="620688"/>
            <a:ext cx="870072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39082" y="2852936"/>
            <a:ext cx="8690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4800" b="1" dirty="0" smtClean="0"/>
              <a:t>EJEMPLO DE NORMALIZACION</a:t>
            </a:r>
            <a:endParaRPr lang="es-PE" sz="4800" b="1" dirty="0"/>
          </a:p>
        </p:txBody>
      </p:sp>
    </p:spTree>
    <p:extLst>
      <p:ext uri="{BB962C8B-B14F-4D97-AF65-F5344CB8AC3E}">
        <p14:creationId xmlns:p14="http://schemas.microsoft.com/office/powerpoint/2010/main" val="361453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" t="2857" r="4885"/>
          <a:stretch/>
        </p:blipFill>
        <p:spPr bwMode="auto">
          <a:xfrm>
            <a:off x="1709056" y="116632"/>
            <a:ext cx="5649687" cy="666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63688" y="260648"/>
            <a:ext cx="5400600" cy="28083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4 Rectángulo"/>
          <p:cNvSpPr/>
          <p:nvPr/>
        </p:nvSpPr>
        <p:spPr>
          <a:xfrm>
            <a:off x="1763688" y="3212976"/>
            <a:ext cx="5400600" cy="338437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6 Rectángulo"/>
          <p:cNvSpPr/>
          <p:nvPr/>
        </p:nvSpPr>
        <p:spPr>
          <a:xfrm>
            <a:off x="7358743" y="548680"/>
            <a:ext cx="1677753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/>
              <a:t>No considerar los datos por Defecto</a:t>
            </a:r>
            <a:endParaRPr lang="es-PE" sz="2400" b="1" dirty="0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1907704" y="548680"/>
            <a:ext cx="4968552" cy="23762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979712" y="404664"/>
            <a:ext cx="4824536" cy="25202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196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604958" y="1340768"/>
            <a:ext cx="3066865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PE" sz="3600" b="1" dirty="0" err="1" smtClean="0"/>
              <a:t>N°_TICKET</a:t>
            </a:r>
            <a:endParaRPr lang="es-PE" sz="3600" b="1" dirty="0"/>
          </a:p>
          <a:p>
            <a:r>
              <a:rPr lang="es-PE" sz="3600" b="1" dirty="0" smtClean="0"/>
              <a:t>FECHA_TIC</a:t>
            </a:r>
          </a:p>
          <a:p>
            <a:r>
              <a:rPr lang="es-PE" sz="3600" b="1" dirty="0" smtClean="0"/>
              <a:t>COD_ART</a:t>
            </a:r>
          </a:p>
          <a:p>
            <a:r>
              <a:rPr lang="es-PE" sz="3600" b="1" dirty="0" smtClean="0"/>
              <a:t>DESCRIPCION</a:t>
            </a:r>
          </a:p>
          <a:p>
            <a:r>
              <a:rPr lang="es-PE" sz="3600" b="1" dirty="0" smtClean="0"/>
              <a:t>CANTIDAD</a:t>
            </a:r>
          </a:p>
          <a:p>
            <a:r>
              <a:rPr lang="es-PE" sz="3600" b="1" dirty="0" smtClean="0"/>
              <a:t>PRECIO</a:t>
            </a:r>
          </a:p>
          <a:p>
            <a:r>
              <a:rPr lang="es-PE" sz="3600" b="1" dirty="0" smtClean="0"/>
              <a:t>IMPORTE</a:t>
            </a:r>
          </a:p>
          <a:p>
            <a:r>
              <a:rPr lang="es-PE" sz="3600" b="1" dirty="0" smtClean="0"/>
              <a:t>TOTAL</a:t>
            </a:r>
            <a:endParaRPr lang="es-PE" sz="36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614824" y="620688"/>
            <a:ext cx="166103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PE" sz="3600" b="1" dirty="0" smtClean="0"/>
              <a:t>TICKET</a:t>
            </a:r>
            <a:endParaRPr lang="es-PE" sz="3600" b="1" dirty="0"/>
          </a:p>
        </p:txBody>
      </p:sp>
      <p:sp>
        <p:nvSpPr>
          <p:cNvPr id="8" name="7 Rectángulo"/>
          <p:cNvSpPr/>
          <p:nvPr/>
        </p:nvSpPr>
        <p:spPr>
          <a:xfrm>
            <a:off x="1614824" y="2564904"/>
            <a:ext cx="3056999" cy="33001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9836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604958" y="1340768"/>
            <a:ext cx="246734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PE" sz="3600" b="1" dirty="0" err="1" smtClean="0"/>
              <a:t>N°_TICKET</a:t>
            </a:r>
            <a:endParaRPr lang="es-PE" sz="3600" b="1" dirty="0"/>
          </a:p>
          <a:p>
            <a:r>
              <a:rPr lang="es-PE" sz="3600" b="1" dirty="0" smtClean="0"/>
              <a:t>FECHA_TIC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614824" y="620688"/>
            <a:ext cx="166103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PE" sz="3600" b="1" dirty="0" smtClean="0"/>
              <a:t>TICKET</a:t>
            </a:r>
            <a:endParaRPr lang="es-PE" sz="3600" b="1" dirty="0"/>
          </a:p>
        </p:txBody>
      </p:sp>
      <p:sp>
        <p:nvSpPr>
          <p:cNvPr id="9" name="8 Rectángulo"/>
          <p:cNvSpPr/>
          <p:nvPr/>
        </p:nvSpPr>
        <p:spPr>
          <a:xfrm>
            <a:off x="5868144" y="2696721"/>
            <a:ext cx="2664296" cy="3108543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sz="2800" b="1" dirty="0" smtClean="0"/>
              <a:t>COD_ART</a:t>
            </a:r>
          </a:p>
          <a:p>
            <a:r>
              <a:rPr lang="es-PE" sz="2800" b="1" dirty="0" err="1" smtClean="0"/>
              <a:t>N°_TICKET</a:t>
            </a:r>
            <a:endParaRPr lang="es-PE" sz="2800" b="1" dirty="0"/>
          </a:p>
          <a:p>
            <a:r>
              <a:rPr lang="es-PE" sz="2800" b="1" dirty="0"/>
              <a:t>DESCRIPCION</a:t>
            </a:r>
          </a:p>
          <a:p>
            <a:r>
              <a:rPr lang="es-PE" sz="2800" b="1" dirty="0"/>
              <a:t>CANTIDAD</a:t>
            </a:r>
          </a:p>
          <a:p>
            <a:r>
              <a:rPr lang="es-PE" sz="2800" b="1" dirty="0" smtClean="0"/>
              <a:t>PRECIO</a:t>
            </a:r>
          </a:p>
          <a:p>
            <a:r>
              <a:rPr lang="es-PE" sz="2800" b="1" dirty="0"/>
              <a:t>IMPORTE</a:t>
            </a:r>
          </a:p>
          <a:p>
            <a:r>
              <a:rPr lang="es-PE" sz="2800" b="1" dirty="0" smtClean="0"/>
              <a:t>TOTAL</a:t>
            </a:r>
            <a:endParaRPr lang="es-PE" sz="28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5852838" y="2175247"/>
            <a:ext cx="267960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E" sz="2400" b="1" dirty="0" smtClean="0"/>
              <a:t>DETALLE TICKET</a:t>
            </a:r>
            <a:endParaRPr lang="es-PE" sz="2400" b="1" dirty="0"/>
          </a:p>
        </p:txBody>
      </p:sp>
      <p:cxnSp>
        <p:nvCxnSpPr>
          <p:cNvPr id="4" name="3 Conector angular"/>
          <p:cNvCxnSpPr/>
          <p:nvPr/>
        </p:nvCxnSpPr>
        <p:spPr>
          <a:xfrm>
            <a:off x="4072300" y="1700808"/>
            <a:ext cx="1795844" cy="1656184"/>
          </a:xfrm>
          <a:prstGeom prst="bentConnector3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395536" y="5085184"/>
            <a:ext cx="5142755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PE" sz="3200" b="1" dirty="0" smtClean="0"/>
              <a:t>PRIMERA FORMA NORMAL</a:t>
            </a:r>
            <a:endParaRPr lang="es-PE" sz="3200" b="1" dirty="0"/>
          </a:p>
        </p:txBody>
      </p:sp>
    </p:spTree>
    <p:extLst>
      <p:ext uri="{BB962C8B-B14F-4D97-AF65-F5344CB8AC3E}">
        <p14:creationId xmlns:p14="http://schemas.microsoft.com/office/powerpoint/2010/main" val="51176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188640"/>
            <a:ext cx="6793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DEPENDENDENCIA FUNCIONAL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67544" y="836712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3600" b="1" dirty="0" smtClean="0"/>
              <a:t>Conexión </a:t>
            </a:r>
            <a:r>
              <a:rPr lang="es-PE" sz="3600" b="1" dirty="0"/>
              <a:t>entre uno o más atributos. </a:t>
            </a:r>
            <a:endParaRPr lang="es-PE" sz="3600" b="1" dirty="0" smtClean="0"/>
          </a:p>
          <a:p>
            <a:pPr algn="just"/>
            <a:r>
              <a:rPr lang="es-PE" sz="3600" b="1" dirty="0" smtClean="0">
                <a:solidFill>
                  <a:srgbClr val="FF0000"/>
                </a:solidFill>
              </a:rPr>
              <a:t>Por </a:t>
            </a:r>
            <a:r>
              <a:rPr lang="es-PE" sz="3600" b="1" dirty="0">
                <a:solidFill>
                  <a:srgbClr val="FF0000"/>
                </a:solidFill>
              </a:rPr>
              <a:t>ejemplo </a:t>
            </a:r>
            <a:r>
              <a:rPr lang="es-PE" sz="3600" b="1" dirty="0"/>
              <a:t>si se conoce el valor </a:t>
            </a:r>
            <a:r>
              <a:rPr lang="es-PE" sz="3600" b="1" dirty="0" smtClean="0"/>
              <a:t>de </a:t>
            </a:r>
            <a:r>
              <a:rPr lang="es-PE" sz="3600" b="1" i="1" dirty="0" err="1" smtClean="0">
                <a:solidFill>
                  <a:srgbClr val="0070C0"/>
                </a:solidFill>
              </a:rPr>
              <a:t>FechaDeNacimiento</a:t>
            </a:r>
            <a:r>
              <a:rPr lang="es-PE" sz="3600" b="1" dirty="0"/>
              <a:t> podemos conocer el </a:t>
            </a:r>
            <a:r>
              <a:rPr lang="es-PE" sz="3600" b="1" dirty="0">
                <a:solidFill>
                  <a:srgbClr val="0070C0"/>
                </a:solidFill>
              </a:rPr>
              <a:t>valor de </a:t>
            </a:r>
            <a:r>
              <a:rPr lang="es-PE" sz="3600" b="1" i="1" dirty="0">
                <a:solidFill>
                  <a:srgbClr val="0070C0"/>
                </a:solidFill>
              </a:rPr>
              <a:t>Edad</a:t>
            </a:r>
            <a:r>
              <a:rPr lang="es-PE" sz="36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2050" name="Picture 2" descr="\rightarr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25" y="-136525"/>
            <a:ext cx="171450" cy="762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83568" y="3717032"/>
            <a:ext cx="79928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32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  <a:cs typeface="Arial" charset="0"/>
              </a:rPr>
              <a:t>FechaDeNacimiento</a:t>
            </a:r>
            <a:r>
              <a:rPr kumimoji="0" lang="es-PE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  <a:cs typeface="Arial" charset="0"/>
              </a:rPr>
              <a:t>   </a:t>
            </a:r>
            <a:r>
              <a:rPr kumimoji="0" lang="es-PE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  <a:cs typeface="Arial" charset="0"/>
              </a:rPr>
              <a:t>         		</a:t>
            </a:r>
            <a:r>
              <a:rPr kumimoji="0" lang="es-PE" sz="3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  <a:cs typeface="Arial" charset="0"/>
              </a:rPr>
              <a:t>Edad</a:t>
            </a:r>
            <a:r>
              <a:rPr kumimoji="0" lang="es-PE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es-PE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4932040" y="4221088"/>
            <a:ext cx="216024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://upload.wikimedia.org/wikipedia/commons/thumb/2/25/DependenciaFunional.png/450px-DependenciaFunio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653136"/>
            <a:ext cx="5616624" cy="1644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05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34075" y="1328571"/>
            <a:ext cx="246734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PE" sz="3600" b="1" dirty="0" err="1" smtClean="0"/>
              <a:t>N°_TICKET</a:t>
            </a:r>
            <a:endParaRPr lang="es-PE" sz="3600" b="1" dirty="0"/>
          </a:p>
          <a:p>
            <a:r>
              <a:rPr lang="es-PE" sz="3600" b="1" dirty="0" smtClean="0"/>
              <a:t>FECHA_TIC</a:t>
            </a:r>
          </a:p>
          <a:p>
            <a:r>
              <a:rPr lang="es-PE" sz="3600" b="1" dirty="0" smtClean="0"/>
              <a:t>TOTAL</a:t>
            </a:r>
            <a:endParaRPr lang="es-PE" sz="36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51520" y="404664"/>
            <a:ext cx="166103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PE" sz="3600" b="1" dirty="0" smtClean="0"/>
              <a:t>TICKET</a:t>
            </a:r>
            <a:endParaRPr lang="es-PE" sz="3600" b="1" dirty="0"/>
          </a:p>
        </p:txBody>
      </p:sp>
      <p:sp>
        <p:nvSpPr>
          <p:cNvPr id="9" name="8 Rectángulo"/>
          <p:cNvSpPr/>
          <p:nvPr/>
        </p:nvSpPr>
        <p:spPr>
          <a:xfrm>
            <a:off x="5335716" y="1618428"/>
            <a:ext cx="2664296" cy="1384995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sz="2800" b="1" dirty="0" err="1"/>
              <a:t>N°_TICKET</a:t>
            </a:r>
            <a:endParaRPr lang="es-PE" sz="2800" b="1" dirty="0"/>
          </a:p>
          <a:p>
            <a:r>
              <a:rPr lang="es-PE" sz="2800" b="1" dirty="0" smtClean="0"/>
              <a:t>COD_ART</a:t>
            </a:r>
          </a:p>
          <a:p>
            <a:r>
              <a:rPr lang="es-PE" sz="2800" b="1" dirty="0" smtClean="0"/>
              <a:t>IMPORTE</a:t>
            </a:r>
            <a:endParaRPr lang="es-PE" sz="28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5292080" y="1080234"/>
            <a:ext cx="267960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E" sz="2400" b="1" dirty="0" smtClean="0"/>
              <a:t>DETALLE TICKET</a:t>
            </a:r>
            <a:endParaRPr lang="es-PE" sz="2400" b="1" dirty="0"/>
          </a:p>
        </p:txBody>
      </p:sp>
      <p:sp>
        <p:nvSpPr>
          <p:cNvPr id="3" name="2 Rectángulo"/>
          <p:cNvSpPr/>
          <p:nvPr/>
        </p:nvSpPr>
        <p:spPr>
          <a:xfrm>
            <a:off x="323528" y="4077072"/>
            <a:ext cx="2736304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sz="2800" b="1" dirty="0"/>
              <a:t>COD_ART</a:t>
            </a:r>
          </a:p>
          <a:p>
            <a:r>
              <a:rPr lang="es-PE" sz="2800" b="1" dirty="0"/>
              <a:t>DESCRIPCION</a:t>
            </a:r>
          </a:p>
          <a:p>
            <a:r>
              <a:rPr lang="es-PE" sz="2800" b="1" dirty="0"/>
              <a:t>CANTIDAD</a:t>
            </a:r>
          </a:p>
          <a:p>
            <a:r>
              <a:rPr lang="es-PE" sz="2800" b="1" dirty="0"/>
              <a:t>PRECIO</a:t>
            </a:r>
          </a:p>
        </p:txBody>
      </p:sp>
      <p:cxnSp>
        <p:nvCxnSpPr>
          <p:cNvPr id="8" name="7 Conector angular"/>
          <p:cNvCxnSpPr/>
          <p:nvPr/>
        </p:nvCxnSpPr>
        <p:spPr>
          <a:xfrm>
            <a:off x="2701417" y="1628800"/>
            <a:ext cx="2518655" cy="299935"/>
          </a:xfrm>
          <a:prstGeom prst="bentConnector3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15 Conector angular"/>
          <p:cNvCxnSpPr/>
          <p:nvPr/>
        </p:nvCxnSpPr>
        <p:spPr>
          <a:xfrm flipV="1">
            <a:off x="3059832" y="2354190"/>
            <a:ext cx="2232248" cy="2010914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323528" y="3430741"/>
            <a:ext cx="273630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E" sz="3600" b="1" dirty="0" smtClean="0"/>
              <a:t>ARTICULOS</a:t>
            </a:r>
            <a:endParaRPr lang="es-PE" sz="3600" b="1" dirty="0"/>
          </a:p>
        </p:txBody>
      </p:sp>
    </p:spTree>
    <p:extLst>
      <p:ext uri="{BB962C8B-B14F-4D97-AF65-F5344CB8AC3E}">
        <p14:creationId xmlns:p14="http://schemas.microsoft.com/office/powerpoint/2010/main" val="45697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260648"/>
            <a:ext cx="7461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 smtClean="0"/>
              <a:t>PROPIEDADES DE LA  DEPENDENCIA FUNCIONAL </a:t>
            </a:r>
            <a:endParaRPr lang="es-PE" sz="2800" b="1" dirty="0"/>
          </a:p>
        </p:txBody>
      </p:sp>
      <p:sp>
        <p:nvSpPr>
          <p:cNvPr id="5" name="4 Rectángulo"/>
          <p:cNvSpPr/>
          <p:nvPr/>
        </p:nvSpPr>
        <p:spPr>
          <a:xfrm>
            <a:off x="683568" y="1124744"/>
            <a:ext cx="5230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b="1" dirty="0"/>
              <a:t>Dependencia funcional Reflexiva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83568" y="3111351"/>
            <a:ext cx="5806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b="1" dirty="0"/>
              <a:t>Dependencia funcional Aumentativa</a:t>
            </a: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83568" y="1505691"/>
            <a:ext cx="63367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Si "x" está incluido en "x" entonces x   </a:t>
            </a:r>
            <a:r>
              <a:rPr kumimoji="0" lang="es-PE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es-PE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x</a:t>
            </a:r>
            <a:r>
              <a:rPr kumimoji="0" lang="es-PE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es-PE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83568" y="2132856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800" b="1" dirty="0" smtClean="0">
                <a:solidFill>
                  <a:srgbClr val="92D050"/>
                </a:solidFill>
              </a:rPr>
              <a:t>parte </a:t>
            </a:r>
            <a:r>
              <a:rPr lang="es-PE" sz="2800" b="1" dirty="0">
                <a:solidFill>
                  <a:srgbClr val="92D050"/>
                </a:solidFill>
              </a:rPr>
              <a:t>de cualquier atributo o conjunto de atributos siempre puede deducirse él mismo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83568" y="3640956"/>
            <a:ext cx="81369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s-PE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charset="0"/>
                <a:cs typeface="Arial" charset="0"/>
              </a:rPr>
              <a:t> X</a:t>
            </a:r>
            <a:r>
              <a:rPr kumimoji="0" lang="es-PE" sz="2400" b="1" i="0" u="none" strike="noStrike" cap="none" normalizeH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charset="0"/>
                <a:cs typeface="Arial" charset="0"/>
              </a:rPr>
              <a:t>  	Y </a:t>
            </a:r>
            <a:r>
              <a:rPr kumimoji="0" lang="es-PE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charset="0"/>
                <a:cs typeface="Arial" charset="0"/>
              </a:rPr>
              <a:t> entonces   XZ  	       YZ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9988" algn="l"/>
              </a:tabLst>
            </a:pPr>
            <a:r>
              <a:rPr kumimoji="0" lang="es-PE" sz="24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charset="0"/>
                <a:cs typeface="Arial" charset="0"/>
              </a:rPr>
              <a:t>DNI</a:t>
            </a:r>
            <a:r>
              <a:rPr kumimoji="0" lang="es-PE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charset="0"/>
                <a:cs typeface="Arial" charset="0"/>
              </a:rPr>
              <a:t>  	</a:t>
            </a:r>
            <a:r>
              <a:rPr kumimoji="0" lang="es-PE" sz="24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charset="0"/>
                <a:cs typeface="Arial" charset="0"/>
              </a:rPr>
              <a:t>nombre</a:t>
            </a:r>
            <a:endParaRPr kumimoji="0" lang="es-PE" sz="24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4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charset="0"/>
                <a:cs typeface="Arial" charset="0"/>
              </a:rPr>
              <a:t>DNI, dirección</a:t>
            </a:r>
            <a:r>
              <a:rPr lang="es-PE" sz="2400" b="1" i="1" dirty="0">
                <a:solidFill>
                  <a:srgbClr val="92D050"/>
                </a:solidFill>
                <a:latin typeface="Arial" charset="0"/>
                <a:cs typeface="Arial" charset="0"/>
              </a:rPr>
              <a:t>	</a:t>
            </a:r>
            <a:r>
              <a:rPr lang="es-PE" sz="2400" b="1" i="1" dirty="0" smtClean="0">
                <a:solidFill>
                  <a:srgbClr val="92D050"/>
                </a:solidFill>
                <a:latin typeface="Arial" charset="0"/>
                <a:cs typeface="Arial" charset="0"/>
              </a:rPr>
              <a:t>	</a:t>
            </a:r>
            <a:r>
              <a:rPr kumimoji="0" lang="es-PE" sz="24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charset="0"/>
                <a:cs typeface="Arial" charset="0"/>
              </a:rPr>
              <a:t>nombre, dirección</a:t>
            </a:r>
            <a:endParaRPr kumimoji="0" lang="es-PE" sz="24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charset="0"/>
                <a:cs typeface="Arial" charset="0"/>
              </a:rPr>
              <a:t>Si con el DNI se determina el nombre de una persona, entonces con el DNI más la dirección también se determina el nombre o su dirección.</a:t>
            </a:r>
          </a:p>
        </p:txBody>
      </p:sp>
      <p:pic>
        <p:nvPicPr>
          <p:cNvPr id="8196" name="Picture 4" descr="x \rightarrow 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273050"/>
            <a:ext cx="495300" cy="123825"/>
          </a:xfrm>
          <a:prstGeom prst="rect">
            <a:avLst/>
          </a:prstGeom>
          <a:noFill/>
        </p:spPr>
      </p:pic>
      <p:pic>
        <p:nvPicPr>
          <p:cNvPr id="8197" name="Picture 5" descr="xz \rightarrow y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025" y="-273050"/>
            <a:ext cx="695325" cy="123825"/>
          </a:xfrm>
          <a:prstGeom prst="rect">
            <a:avLst/>
          </a:prstGeom>
          <a:noFill/>
        </p:spPr>
      </p:pic>
      <p:pic>
        <p:nvPicPr>
          <p:cNvPr id="8198" name="Picture 6" descr="\rightarr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25" y="-136525"/>
            <a:ext cx="171450" cy="76200"/>
          </a:xfrm>
          <a:prstGeom prst="rect">
            <a:avLst/>
          </a:prstGeom>
          <a:noFill/>
        </p:spPr>
      </p:pic>
      <p:pic>
        <p:nvPicPr>
          <p:cNvPr id="8199" name="Picture 7" descr="\rightarr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375" y="0"/>
            <a:ext cx="171450" cy="76200"/>
          </a:xfrm>
          <a:prstGeom prst="rect">
            <a:avLst/>
          </a:prstGeom>
          <a:noFill/>
        </p:spPr>
      </p:pic>
      <p:cxnSp>
        <p:nvCxnSpPr>
          <p:cNvPr id="17" name="16 Conector recto de flecha"/>
          <p:cNvCxnSpPr/>
          <p:nvPr/>
        </p:nvCxnSpPr>
        <p:spPr>
          <a:xfrm>
            <a:off x="1043608" y="3861048"/>
            <a:ext cx="64807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4139952" y="3859460"/>
            <a:ext cx="79208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1331640" y="4291508"/>
            <a:ext cx="57606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2987824" y="4651548"/>
            <a:ext cx="122413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332656"/>
            <a:ext cx="5094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b="1" dirty="0"/>
              <a:t>Dependencia funcional transitiva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39552" y="836712"/>
            <a:ext cx="3480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400" b="1" dirty="0" smtClean="0"/>
              <a:t>Sean </a:t>
            </a:r>
            <a:r>
              <a:rPr lang="es-PE" sz="2400" b="1" i="1" dirty="0" smtClean="0"/>
              <a:t>X, Y, Z</a:t>
            </a:r>
            <a:r>
              <a:rPr lang="es-PE" sz="2400" b="1" dirty="0" smtClean="0"/>
              <a:t> tres atributos </a:t>
            </a:r>
            <a:endParaRPr lang="es-PE" sz="2400" b="1" dirty="0"/>
          </a:p>
        </p:txBody>
      </p:sp>
      <p:sp>
        <p:nvSpPr>
          <p:cNvPr id="6" name="5 Rectángulo"/>
          <p:cNvSpPr/>
          <p:nvPr/>
        </p:nvSpPr>
        <p:spPr>
          <a:xfrm>
            <a:off x="611560" y="1268760"/>
            <a:ext cx="85324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3200" b="1" dirty="0" smtClean="0"/>
              <a:t>X 	Y 	Z entonces X 	 Z</a:t>
            </a:r>
          </a:p>
          <a:p>
            <a:r>
              <a:rPr lang="es-PE" sz="3200" b="1" dirty="0" err="1" smtClean="0"/>
              <a:t>FechaDeNacimiento</a:t>
            </a:r>
            <a:r>
              <a:rPr lang="es-PE" sz="3200" b="1" dirty="0" smtClean="0"/>
              <a:t>  		Edad</a:t>
            </a:r>
          </a:p>
          <a:p>
            <a:r>
              <a:rPr lang="es-PE" sz="3200" b="1" dirty="0" smtClean="0"/>
              <a:t>Edad  	Conducir</a:t>
            </a:r>
          </a:p>
          <a:p>
            <a:r>
              <a:rPr lang="es-PE" sz="3200" b="1" dirty="0" err="1" smtClean="0"/>
              <a:t>FechaDeNacimiento</a:t>
            </a:r>
            <a:r>
              <a:rPr lang="es-PE" sz="3200" b="1" dirty="0" smtClean="0"/>
              <a:t> 	 	Edad 	 Conducir</a:t>
            </a:r>
            <a:endParaRPr lang="es-PE" sz="3200" b="1" dirty="0"/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971600" y="1556792"/>
            <a:ext cx="64807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1835696" y="1556792"/>
            <a:ext cx="64807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4644008" y="1556792"/>
            <a:ext cx="64807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4211960" y="2060848"/>
            <a:ext cx="100811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1547664" y="2564904"/>
            <a:ext cx="100811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4067944" y="3068960"/>
            <a:ext cx="100811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6084168" y="3068960"/>
            <a:ext cx="100811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22 Imagen"/>
          <p:cNvPicPr/>
          <p:nvPr/>
        </p:nvPicPr>
        <p:blipFill>
          <a:blip r:embed="rId2" cstate="print"/>
          <a:srcRect l="47772" t="43478" r="3150" b="43478"/>
          <a:stretch>
            <a:fillRect/>
          </a:stretch>
        </p:blipFill>
        <p:spPr bwMode="auto">
          <a:xfrm>
            <a:off x="1043608" y="3933056"/>
            <a:ext cx="7056784" cy="1800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835696" y="188640"/>
            <a:ext cx="5503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b="1" dirty="0" smtClean="0"/>
              <a:t>Terminología relacional equivalente</a:t>
            </a:r>
            <a:endParaRPr lang="es-PE" sz="2800" b="1" dirty="0"/>
          </a:p>
        </p:txBody>
      </p:sp>
      <p:sp>
        <p:nvSpPr>
          <p:cNvPr id="5" name="4 Rectángulo"/>
          <p:cNvSpPr/>
          <p:nvPr/>
        </p:nvSpPr>
        <p:spPr>
          <a:xfrm>
            <a:off x="3491880" y="764704"/>
            <a:ext cx="2320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b="1" dirty="0" smtClean="0"/>
              <a:t>Normalización</a:t>
            </a:r>
            <a:endParaRPr lang="es-PE" sz="2800" b="1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39552" y="1318116"/>
            <a:ext cx="828092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52625" algn="l"/>
              </a:tabLst>
            </a:pPr>
            <a:r>
              <a:rPr kumimoji="0" lang="es-P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Relación = tabla o archivo</a:t>
            </a:r>
            <a:endParaRPr kumimoji="0" lang="es-P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52625" algn="l"/>
              </a:tabLst>
            </a:pPr>
            <a:r>
              <a:rPr kumimoji="0" lang="es-P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Registro = registro, fila , renglón o </a:t>
            </a:r>
            <a:r>
              <a:rPr kumimoji="0" lang="es-P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tupla</a:t>
            </a:r>
            <a:endParaRPr kumimoji="0" lang="es-P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52625" algn="l"/>
              </a:tabLst>
            </a:pPr>
            <a:r>
              <a:rPr kumimoji="0" lang="es-P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Atributo = columna o campo</a:t>
            </a:r>
            <a:endParaRPr kumimoji="0" lang="es-P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52625" algn="l"/>
              </a:tabLst>
            </a:pPr>
            <a:r>
              <a:rPr kumimoji="0" lang="es-P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Clave = llave o código de identificación</a:t>
            </a:r>
            <a:endParaRPr kumimoji="0" lang="es-P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52625" algn="l"/>
              </a:tabLst>
            </a:pPr>
            <a:r>
              <a:rPr kumimoji="0" lang="es-P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Clave Candidata = </a:t>
            </a:r>
            <a:r>
              <a:rPr kumimoji="0" lang="es-P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superclave</a:t>
            </a:r>
            <a:r>
              <a:rPr kumimoji="0" lang="es-P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mínima</a:t>
            </a:r>
            <a:endParaRPr kumimoji="0" lang="es-P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52625" algn="l"/>
              </a:tabLst>
            </a:pPr>
            <a:r>
              <a:rPr kumimoji="0" lang="es-P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Clave Primaria = clave candidata elegida</a:t>
            </a:r>
            <a:endParaRPr kumimoji="0" lang="es-P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52625" algn="l"/>
              </a:tabLst>
            </a:pPr>
            <a:r>
              <a:rPr kumimoji="0" lang="es-P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Clave Ajena (o foránea) = clave externa o clave foránea</a:t>
            </a:r>
            <a:endParaRPr kumimoji="0" lang="es-P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52625" algn="l"/>
              </a:tabLst>
            </a:pPr>
            <a:r>
              <a:rPr kumimoji="0" lang="es-P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Clave Alternativa = clave secundaria</a:t>
            </a:r>
            <a:endParaRPr kumimoji="0" lang="es-P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52625" algn="l"/>
              </a:tabLst>
            </a:pPr>
            <a:r>
              <a:rPr kumimoji="0" lang="es-P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Dependencia </a:t>
            </a:r>
            <a:r>
              <a:rPr kumimoji="0" lang="es-P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Multivaluada</a:t>
            </a:r>
            <a:r>
              <a:rPr kumimoji="0" lang="es-P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= dependencia </a:t>
            </a:r>
            <a:r>
              <a:rPr kumimoji="0" lang="es-P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multivalor</a:t>
            </a:r>
            <a:endParaRPr kumimoji="0" lang="es-P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52625" algn="l"/>
              </a:tabLst>
            </a:pPr>
            <a:r>
              <a:rPr kumimoji="0" lang="es-P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RDBMS = Del inglés </a:t>
            </a:r>
            <a:r>
              <a:rPr kumimoji="0" lang="es-P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Relational</a:t>
            </a:r>
            <a:r>
              <a:rPr kumimoji="0" lang="es-P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Data Base Manager </a:t>
            </a:r>
            <a:r>
              <a:rPr kumimoji="0" lang="es-P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System</a:t>
            </a:r>
            <a:r>
              <a:rPr kumimoji="0" lang="es-P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que significa, Sistema Gestor de Bases de Datos Relacionales.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952625" algn="l"/>
              </a:tabLst>
            </a:pPr>
            <a:r>
              <a:rPr lang="es-PE" sz="1600" dirty="0" smtClean="0">
                <a:latin typeface="+mj-lt"/>
                <a:cs typeface="Arial" pitchFamily="34" charset="0"/>
              </a:rPr>
              <a:t>1FN = Significa, Primera Forma Normal o 1NF del inglés </a:t>
            </a:r>
            <a:r>
              <a:rPr lang="es-PE" sz="1600" dirty="0" err="1" smtClean="0">
                <a:latin typeface="+mj-lt"/>
                <a:cs typeface="Arial" pitchFamily="34" charset="0"/>
              </a:rPr>
              <a:t>First</a:t>
            </a:r>
            <a:r>
              <a:rPr lang="es-PE" sz="1600" dirty="0" smtClean="0">
                <a:latin typeface="+mj-lt"/>
                <a:cs typeface="Arial" pitchFamily="34" charset="0"/>
              </a:rPr>
              <a:t> Normal </a:t>
            </a:r>
            <a:r>
              <a:rPr lang="es-PE" sz="1600" dirty="0" err="1" smtClean="0">
                <a:latin typeface="+mj-lt"/>
                <a:cs typeface="Arial" pitchFamily="34" charset="0"/>
              </a:rPr>
              <a:t>Form</a:t>
            </a:r>
            <a:endParaRPr kumimoji="0" lang="es-P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052" name="Imagen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437112"/>
            <a:ext cx="5560690" cy="21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223" t="39374" r="45004" b="34079"/>
          <a:stretch>
            <a:fillRect/>
          </a:stretch>
        </p:blipFill>
        <p:spPr bwMode="auto">
          <a:xfrm>
            <a:off x="539552" y="764704"/>
            <a:ext cx="784887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260648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solidFill>
                  <a:srgbClr val="7030A0"/>
                </a:solidFill>
              </a:rPr>
              <a:t>PRIMERA FORMA NORMAL – 1FN</a:t>
            </a:r>
            <a:endParaRPr lang="es-PE" sz="2000" b="1" dirty="0">
              <a:solidFill>
                <a:srgbClr val="7030A0"/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67544" y="713452"/>
            <a:ext cx="835292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25" algn="l"/>
              </a:tabLst>
            </a:pPr>
            <a:r>
              <a:rPr kumimoji="0" lang="es-PE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Una tabla está en Primera Forma Normal si:</a:t>
            </a:r>
            <a:endParaRPr kumimoji="0" lang="es-PE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52625" algn="l"/>
              </a:tabLst>
            </a:pPr>
            <a:r>
              <a:rPr kumimoji="0" lang="es-P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Todos los atributos son atómicos. Un atributo es atómico si los elementos del dominio son indivisibles, mínimos.</a:t>
            </a:r>
            <a:endParaRPr kumimoji="0" lang="es-P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52625" algn="l"/>
              </a:tabLst>
            </a:pPr>
            <a:r>
              <a:rPr kumimoji="0" lang="es-P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 tabla contiene una clave primaria única.</a:t>
            </a:r>
            <a:endParaRPr kumimoji="0" lang="es-P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52625" algn="l"/>
              </a:tabLst>
            </a:pPr>
            <a:r>
              <a:rPr kumimoji="0" lang="es-P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 clave primaria no contiene atributos nulos.</a:t>
            </a:r>
            <a:endParaRPr kumimoji="0" lang="es-P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52625" algn="l"/>
              </a:tabLst>
            </a:pPr>
            <a:r>
              <a:rPr kumimoji="0" lang="es-P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No debe existir variación en el número de columnas.</a:t>
            </a:r>
            <a:endParaRPr kumimoji="0" lang="es-P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52625" algn="l"/>
              </a:tabLst>
            </a:pPr>
            <a:r>
              <a:rPr kumimoji="0" lang="es-P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Los Campos no clave deben identificarse por la clave (Dependencia Funcional)</a:t>
            </a:r>
            <a:endParaRPr kumimoji="0" lang="es-P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52625" algn="l"/>
              </a:tabLst>
            </a:pPr>
            <a:r>
              <a:rPr kumimoji="0" lang="es-P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Debe Existir una independencia del orden tanto de las filas como de las columnas, es decir, si los datos cambian de orden no deben cambiar sus significados</a:t>
            </a:r>
            <a:endParaRPr kumimoji="0" lang="es-P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52625" algn="l"/>
              </a:tabLst>
            </a:pPr>
            <a:r>
              <a:rPr kumimoji="0" lang="es-P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Una tabla no puede tener múltiples valores en cada columna. Los datos son atómicos. (Si a cada valor de X le pertenece un valor de Y </a:t>
            </a:r>
            <a:r>
              <a:rPr kumimoji="0" lang="es-P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</a:t>
            </a:r>
            <a:r>
              <a:rPr kumimoji="0" lang="es-P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viceversa)</a:t>
            </a:r>
            <a:endParaRPr kumimoji="0" lang="es-P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52625" algn="l"/>
              </a:tabLst>
            </a:pPr>
            <a:r>
              <a:rPr kumimoji="0" lang="es-P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Esta forma normal elimina los valores repetidos dentro de una BD</a:t>
            </a:r>
            <a:endParaRPr kumimoji="0" lang="es-P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4016" y="1596856"/>
            <a:ext cx="8748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PE" sz="3600" b="1" dirty="0" smtClean="0"/>
              <a:t>Valores atómicos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PE" sz="3600" b="1" dirty="0" smtClean="0"/>
              <a:t>Identificar los grupos repetitivos y no repetitivos (GR, GNR).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PE" sz="3600" b="1" dirty="0" smtClean="0"/>
              <a:t>Remover los GR y crear una nueva entidad con ellos.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PE" sz="3600" b="1" dirty="0" smtClean="0"/>
              <a:t> Llevar la clave a la nueva entidad.</a:t>
            </a:r>
            <a:endParaRPr lang="es-PE" sz="36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467544" y="332656"/>
            <a:ext cx="4332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 smtClean="0"/>
              <a:t>PRIMERA FORMA NORMAL</a:t>
            </a:r>
            <a:endParaRPr lang="es-PE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745</TotalTime>
  <Words>443</Words>
  <Application>Microsoft Office PowerPoint</Application>
  <PresentationFormat>Presentación en pantalla (4:3)</PresentationFormat>
  <Paragraphs>101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Mylar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Asociasion Virgen Maria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Virgen Maria</dc:creator>
  <cp:lastModifiedBy>Pc-18</cp:lastModifiedBy>
  <cp:revision>24</cp:revision>
  <dcterms:created xsi:type="dcterms:W3CDTF">2011-08-16T16:37:37Z</dcterms:created>
  <dcterms:modified xsi:type="dcterms:W3CDTF">2012-06-04T23:00:20Z</dcterms:modified>
</cp:coreProperties>
</file>