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60" r:id="rId3"/>
    <p:sldId id="257" r:id="rId4"/>
    <p:sldId id="275" r:id="rId5"/>
    <p:sldId id="269" r:id="rId6"/>
    <p:sldId id="270" r:id="rId7"/>
    <p:sldId id="276" r:id="rId8"/>
    <p:sldId id="264" r:id="rId9"/>
    <p:sldId id="265" r:id="rId10"/>
    <p:sldId id="266" r:id="rId11"/>
    <p:sldId id="258" r:id="rId12"/>
    <p:sldId id="267" r:id="rId13"/>
    <p:sldId id="272" r:id="rId14"/>
    <p:sldId id="259" r:id="rId15"/>
    <p:sldId id="261" r:id="rId16"/>
    <p:sldId id="262" r:id="rId17"/>
    <p:sldId id="268" r:id="rId18"/>
    <p:sldId id="271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4" autoAdjust="0"/>
    <p:restoredTop sz="94660"/>
  </p:normalViewPr>
  <p:slideViewPr>
    <p:cSldViewPr>
      <p:cViewPr varScale="1">
        <p:scale>
          <a:sx n="46" d="100"/>
          <a:sy n="46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5A30-09D6-49C1-AB0F-911CE0822513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C415-7E38-4FA5-BC72-45B3412A1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C415-7E38-4FA5-BC72-45B3412A1F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35EE64-2088-40DF-868D-4B5D581DBAF9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D054D3-F0A9-41A1-836D-CBB63020E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0"/>
            <a:ext cx="4879848" cy="2301240"/>
          </a:xfrm>
        </p:spPr>
        <p:txBody>
          <a:bodyPr>
            <a:normAutofit/>
          </a:bodyPr>
          <a:lstStyle/>
          <a:p>
            <a:r>
              <a:rPr lang="en-US" sz="60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Manajemen</a:t>
            </a:r>
            <a:r>
              <a:rPr lang="en-US" sz="6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0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Berkas</a:t>
            </a:r>
            <a:endParaRPr lang="en-US" sz="6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86200"/>
            <a:ext cx="4495800" cy="243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6900" b="1" dirty="0" err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4" descr="signs-exclamatio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40" y="3733800"/>
            <a:ext cx="1553560" cy="2047875"/>
          </a:xfrm>
          <a:prstGeom prst="rect">
            <a:avLst/>
          </a:prstGeom>
        </p:spPr>
      </p:pic>
      <p:pic>
        <p:nvPicPr>
          <p:cNvPr id="6" name="Picture 5" descr="computer-happycomput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09600"/>
            <a:ext cx="2895600" cy="1752600"/>
          </a:xfrm>
          <a:prstGeom prst="rect">
            <a:avLst/>
          </a:prstGeom>
        </p:spPr>
      </p:pic>
      <p:pic>
        <p:nvPicPr>
          <p:cNvPr id="1026" name="Picture 2" descr="D:\ptoku\welcome1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7620000" cy="1511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4400" i="1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&gt;&gt;&gt;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70037"/>
            <a:ext cx="8229600" cy="53641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i="1" dirty="0" err="1" smtClean="0"/>
              <a:t>Proteksi</a:t>
            </a:r>
            <a:r>
              <a:rPr lang="en-GB" dirty="0" smtClean="0"/>
              <a:t>;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informasi</a:t>
            </a:r>
            <a:r>
              <a:rPr lang="en-GB" dirty="0" smtClean="0"/>
              <a:t> </a:t>
            </a:r>
            <a:r>
              <a:rPr lang="en-GB" dirty="0" err="1" smtClean="0"/>
              <a:t>mengenai</a:t>
            </a:r>
            <a:r>
              <a:rPr lang="en-GB" dirty="0" smtClean="0"/>
              <a:t> </a:t>
            </a:r>
            <a:r>
              <a:rPr lang="en-GB" dirty="0" err="1" smtClean="0"/>
              <a:t>kontrol</a:t>
            </a:r>
            <a:r>
              <a:rPr lang="en-GB" dirty="0" smtClean="0"/>
              <a:t> </a:t>
            </a:r>
            <a:r>
              <a:rPr lang="en-GB" dirty="0" err="1" smtClean="0"/>
              <a:t>akses</a:t>
            </a:r>
            <a:r>
              <a:rPr lang="en-GB" dirty="0" smtClean="0"/>
              <a:t>, </a:t>
            </a:r>
            <a:r>
              <a:rPr lang="en-GB" dirty="0" err="1" smtClean="0"/>
              <a:t>misalnya</a:t>
            </a:r>
            <a:r>
              <a:rPr lang="en-GB" dirty="0" smtClean="0"/>
              <a:t> </a:t>
            </a:r>
            <a:r>
              <a:rPr lang="en-GB" dirty="0" err="1" smtClean="0"/>
              <a:t>siapa</a:t>
            </a:r>
            <a:r>
              <a:rPr lang="en-GB" dirty="0" smtClean="0"/>
              <a:t> </a:t>
            </a:r>
            <a:r>
              <a:rPr lang="en-GB" dirty="0" err="1" smtClean="0"/>
              <a:t>saja</a:t>
            </a:r>
            <a:r>
              <a:rPr lang="en-GB" dirty="0" smtClean="0"/>
              <a:t> yang </a:t>
            </a:r>
            <a:r>
              <a:rPr lang="en-GB" dirty="0" err="1" smtClean="0"/>
              <a:t>boleh</a:t>
            </a:r>
            <a:r>
              <a:rPr lang="en-GB" dirty="0" smtClean="0"/>
              <a:t> </a:t>
            </a:r>
            <a:r>
              <a:rPr lang="en-GB" dirty="0" err="1" smtClean="0"/>
              <a:t>membaca</a:t>
            </a:r>
            <a:r>
              <a:rPr lang="en-GB" dirty="0" smtClean="0"/>
              <a:t>, </a:t>
            </a:r>
            <a:r>
              <a:rPr lang="en-GB" dirty="0" err="1" smtClean="0"/>
              <a:t>menulis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mengeksekusi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</a:p>
          <a:p>
            <a:pPr>
              <a:lnSpc>
                <a:spcPct val="80000"/>
              </a:lnSpc>
              <a:spcBef>
                <a:spcPts val="700"/>
              </a:spcBef>
              <a:buNone/>
            </a:pPr>
            <a:endParaRPr lang="en-GB" dirty="0" smtClean="0"/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i="1" dirty="0" err="1" smtClean="0"/>
              <a:t>Waktu</a:t>
            </a:r>
            <a:r>
              <a:rPr lang="en-GB" i="1" dirty="0" smtClean="0"/>
              <a:t>, </a:t>
            </a:r>
            <a:r>
              <a:rPr lang="en-GB" i="1" dirty="0" err="1" smtClean="0"/>
              <a:t>tanggal</a:t>
            </a:r>
            <a:r>
              <a:rPr lang="en-GB" i="1" dirty="0" smtClean="0"/>
              <a:t> </a:t>
            </a:r>
            <a:r>
              <a:rPr lang="en-GB" i="1" dirty="0" err="1" smtClean="0"/>
              <a:t>dan</a:t>
            </a:r>
            <a:r>
              <a:rPr lang="en-GB" i="1" dirty="0" smtClean="0"/>
              <a:t> </a:t>
            </a:r>
            <a:r>
              <a:rPr lang="en-GB" i="1" dirty="0" err="1" smtClean="0"/>
              <a:t>identifikasi</a:t>
            </a:r>
            <a:r>
              <a:rPr lang="en-GB" i="1" dirty="0" smtClean="0"/>
              <a:t> </a:t>
            </a:r>
            <a:r>
              <a:rPr lang="en-GB" i="1" dirty="0" err="1" smtClean="0"/>
              <a:t>pengguna</a:t>
            </a:r>
            <a:r>
              <a:rPr lang="en-GB" dirty="0" smtClean="0"/>
              <a:t>; </a:t>
            </a:r>
            <a:r>
              <a:rPr lang="en-GB" dirty="0" err="1" smtClean="0"/>
              <a:t>informasi</a:t>
            </a:r>
            <a:r>
              <a:rPr lang="en-GB" dirty="0" smtClean="0"/>
              <a:t>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biasanya</a:t>
            </a:r>
            <a:r>
              <a:rPr lang="en-GB" dirty="0" smtClean="0"/>
              <a:t> </a:t>
            </a:r>
            <a:r>
              <a:rPr lang="en-GB" dirty="0" err="1" smtClean="0"/>
              <a:t>disimpan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: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400" dirty="0" err="1" smtClean="0"/>
              <a:t>pembuatan</a:t>
            </a:r>
            <a:r>
              <a:rPr lang="en-GB" sz="2400" dirty="0" smtClean="0"/>
              <a:t> </a:t>
            </a:r>
            <a:r>
              <a:rPr lang="en-GB" sz="2400" dirty="0" err="1" smtClean="0"/>
              <a:t>berkas</a:t>
            </a:r>
            <a:r>
              <a:rPr lang="en-GB" sz="2400" dirty="0" smtClean="0"/>
              <a:t>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400" dirty="0" err="1" smtClean="0"/>
              <a:t>modifikasi</a:t>
            </a:r>
            <a:r>
              <a:rPr lang="en-GB" sz="2400" dirty="0" smtClean="0"/>
              <a:t> </a:t>
            </a:r>
            <a:r>
              <a:rPr lang="en-GB" sz="2400" dirty="0" err="1" smtClean="0"/>
              <a:t>terakhir</a:t>
            </a:r>
            <a:r>
              <a:rPr lang="en-GB" sz="2400" dirty="0" smtClean="0"/>
              <a:t> yang </a:t>
            </a:r>
            <a:r>
              <a:rPr lang="en-GB" sz="2400" dirty="0" err="1" smtClean="0"/>
              <a:t>dilakukan</a:t>
            </a:r>
            <a:r>
              <a:rPr lang="en-GB" sz="2400" dirty="0" smtClean="0"/>
              <a:t>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berkas</a:t>
            </a:r>
            <a:r>
              <a:rPr lang="en-GB" sz="2400" dirty="0" smtClean="0"/>
              <a:t>,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400" dirty="0" err="1" smtClean="0"/>
              <a:t>penggunaan</a:t>
            </a:r>
            <a:r>
              <a:rPr lang="en-GB" sz="2400" dirty="0" smtClean="0"/>
              <a:t> </a:t>
            </a:r>
            <a:r>
              <a:rPr lang="en-GB" sz="2400" dirty="0" err="1" smtClean="0"/>
              <a:t>terakhir</a:t>
            </a:r>
            <a:r>
              <a:rPr lang="en-GB" sz="2400" dirty="0" smtClean="0"/>
              <a:t> </a:t>
            </a:r>
            <a:r>
              <a:rPr lang="en-GB" sz="2400" dirty="0" err="1" smtClean="0"/>
              <a:t>berkas</a:t>
            </a:r>
            <a:endParaRPr lang="en-GB" sz="24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GB" sz="2400" dirty="0" smtClean="0"/>
          </a:p>
          <a:p>
            <a:pPr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dirty="0" smtClean="0"/>
              <a:t>Data-data </a:t>
            </a:r>
            <a:r>
              <a:rPr lang="en-GB" sz="2800" dirty="0" err="1" smtClean="0"/>
              <a:t>tersebut</a:t>
            </a:r>
            <a:r>
              <a:rPr lang="en-GB" sz="2800" dirty="0" smtClean="0"/>
              <a:t> </a:t>
            </a:r>
            <a:r>
              <a:rPr lang="en-GB" sz="2800" dirty="0" err="1" smtClean="0"/>
              <a:t>dapat</a:t>
            </a:r>
            <a:r>
              <a:rPr lang="en-GB" sz="2800" dirty="0" smtClean="0"/>
              <a:t> </a:t>
            </a:r>
            <a:r>
              <a:rPr lang="en-GB" sz="2800" dirty="0" err="1" smtClean="0"/>
              <a:t>berguna</a:t>
            </a:r>
            <a:r>
              <a:rPr lang="en-GB" sz="2800" dirty="0" smtClean="0"/>
              <a:t> </a:t>
            </a:r>
            <a:r>
              <a:rPr lang="en-GB" sz="2800" dirty="0" err="1" smtClean="0"/>
              <a:t>untuk</a:t>
            </a:r>
            <a:r>
              <a:rPr lang="en-GB" sz="2800" dirty="0" smtClean="0"/>
              <a:t> </a:t>
            </a:r>
            <a:r>
              <a:rPr lang="en-GB" sz="2800" dirty="0" err="1" smtClean="0"/>
              <a:t>proteksi</a:t>
            </a:r>
            <a:r>
              <a:rPr lang="en-GB" sz="2800" dirty="0" smtClean="0"/>
              <a:t>, </a:t>
            </a:r>
            <a:r>
              <a:rPr lang="en-GB" sz="2800" dirty="0" err="1" smtClean="0"/>
              <a:t>keamanan</a:t>
            </a:r>
            <a:r>
              <a:rPr lang="en-GB" sz="2800" dirty="0" smtClean="0"/>
              <a:t>, </a:t>
            </a:r>
            <a:r>
              <a:rPr lang="en-GB" sz="2800" dirty="0" err="1" smtClean="0"/>
              <a:t>dan</a:t>
            </a:r>
            <a:r>
              <a:rPr lang="en-GB" sz="2800" dirty="0" smtClean="0"/>
              <a:t> monitoring </a:t>
            </a:r>
            <a:r>
              <a:rPr lang="en-GB" sz="2800" dirty="0" err="1" smtClean="0"/>
              <a:t>penggunaan</a:t>
            </a:r>
            <a:r>
              <a:rPr lang="en-GB" sz="2800" dirty="0" smtClean="0"/>
              <a:t> </a:t>
            </a:r>
            <a:r>
              <a:rPr lang="en-GB" sz="2800" dirty="0" err="1" smtClean="0"/>
              <a:t>dari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endParaRPr lang="en-GB" sz="28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6" name="Picture 5" descr="kupu2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81200"/>
            <a:ext cx="2743200" cy="1943100"/>
          </a:xfrm>
          <a:prstGeom prst="rect">
            <a:avLst/>
          </a:prstGeom>
        </p:spPr>
      </p:pic>
      <p:pic>
        <p:nvPicPr>
          <p:cNvPr id="8" name="Picture 7" descr="kupu2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-533400"/>
            <a:ext cx="2743200" cy="1943100"/>
          </a:xfrm>
          <a:prstGeom prst="rect">
            <a:avLst/>
          </a:prstGeom>
        </p:spPr>
      </p:pic>
      <p:pic>
        <p:nvPicPr>
          <p:cNvPr id="9" name="Picture 8" descr="kupu2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191000"/>
            <a:ext cx="2743200" cy="19431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dalam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Operasi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48768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Hampir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semua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melibatkan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pencarian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direktori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kebanyakan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membuka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apabila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digunakan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aktif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GB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menyimpan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tabel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kecil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berisi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informasi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semua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dibuka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disebut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“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tabel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terbuka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”. 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Ketika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sudah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digunakan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lagi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sudah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ditutup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menggunakan</a:t>
            </a:r>
            <a:r>
              <a:rPr lang="en-GB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maka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mengeluarkan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tabel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terbuka</a:t>
            </a:r>
            <a:r>
              <a:rPr lang="en-GB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worl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sz="54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54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sz="54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54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Berkas</a:t>
            </a:r>
            <a:endParaRPr lang="en-US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Sebuah</a:t>
            </a:r>
            <a:r>
              <a:rPr lang="en-GB" sz="36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sz="36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adalah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tipe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data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abstrak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mendefinisikan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tepat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kita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perlu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melihat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dilakukan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GB" sz="36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sz="36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menyediakan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system calls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GB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membuat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membaca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menulis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mencari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menghapus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sebagainya</a:t>
            </a:r>
            <a:endParaRPr lang="en-US" dirty="0"/>
          </a:p>
        </p:txBody>
      </p:sp>
      <p:pic>
        <p:nvPicPr>
          <p:cNvPr id="4" name="Picture 3" descr="ann_luc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334000"/>
            <a:ext cx="1219200" cy="1143000"/>
          </a:xfrm>
          <a:prstGeom prst="rect">
            <a:avLst/>
          </a:prstGeom>
        </p:spPr>
      </p:pic>
      <p:pic>
        <p:nvPicPr>
          <p:cNvPr id="5" name="Picture 4" descr="ann_luc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57800"/>
            <a:ext cx="1295400" cy="1295400"/>
          </a:xfrm>
          <a:prstGeom prst="rect">
            <a:avLst/>
          </a:prstGeom>
        </p:spPr>
      </p:pic>
      <p:pic>
        <p:nvPicPr>
          <p:cNvPr id="6" name="Picture 5" descr="ann_luc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181600"/>
            <a:ext cx="1066800" cy="1371600"/>
          </a:xfrm>
          <a:prstGeom prst="rect">
            <a:avLst/>
          </a:prstGeom>
        </p:spPr>
      </p:pic>
      <p:pic>
        <p:nvPicPr>
          <p:cNvPr id="7" name="Picture 6" descr="ann_luc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181600"/>
            <a:ext cx="1143000" cy="1295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&gt;&gt;&gt;</a:t>
            </a:r>
            <a:endParaRPr lang="en-US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baca</a:t>
            </a:r>
            <a:r>
              <a:rPr lang="en-GB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tulis</a:t>
            </a:r>
            <a:r>
              <a:rPr lang="en-GB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memori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alamat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dianggap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sebagai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operasi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baca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tulis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alamat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Menutup</a:t>
            </a:r>
            <a:r>
              <a:rPr lang="en-GB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mengakibatkan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semua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data yang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alamat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memori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dikembalikan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disk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dihilangkan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virtual memory yang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digunakan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proses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None/>
            </a:pP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ann_rose_kup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29200"/>
            <a:ext cx="8153400" cy="1828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9144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Tanggung</a:t>
            </a:r>
            <a:r>
              <a:rPr lang="en-US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jawab</a:t>
            </a:r>
            <a:r>
              <a:rPr lang="en-US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US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operasi</a:t>
            </a:r>
            <a:endParaRPr lang="en-US" sz="4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3840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dirty="0" smtClean="0">
                <a:latin typeface="Baskerville Old Face" pitchFamily="18" charset="0"/>
              </a:rPr>
              <a:t>    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-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Pembuatan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penghapusan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berkas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   - </a:t>
            </a:r>
            <a:r>
              <a:rPr lang="en-US" sz="3600" dirty="0" err="1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Pembuatan</a:t>
            </a:r>
            <a:r>
              <a:rPr lang="en-US" sz="36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dan</a:t>
            </a:r>
            <a:r>
              <a:rPr lang="en-US" sz="36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penghapusan</a:t>
            </a:r>
            <a:r>
              <a:rPr lang="en-US" sz="36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direktori</a:t>
            </a:r>
            <a:r>
              <a:rPr lang="en-US" sz="3600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latin typeface="Baskerville Old Face" pitchFamily="18" charset="0"/>
              </a:rPr>
              <a:t>   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-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Mendukung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manipulasi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berkas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direktori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latin typeface="Baskerville Old Face" pitchFamily="18" charset="0"/>
              </a:rPr>
              <a:t>    </a:t>
            </a:r>
            <a:r>
              <a:rPr lang="en-US" sz="36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- </a:t>
            </a:r>
            <a:r>
              <a:rPr lang="en-US" sz="3600" dirty="0" err="1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Memetakan</a:t>
            </a:r>
            <a:r>
              <a:rPr lang="en-US" sz="36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berkas</a:t>
            </a:r>
            <a:r>
              <a:rPr lang="en-US" sz="36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ke</a:t>
            </a:r>
            <a:r>
              <a:rPr lang="en-US" sz="36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i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secondary storage</a:t>
            </a:r>
            <a:r>
              <a:rPr lang="en-US" sz="36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latin typeface="Baskerville Old Face" pitchFamily="18" charset="0"/>
              </a:rPr>
              <a:t>    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-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Mem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-</a:t>
            </a:r>
            <a:r>
              <a:rPr lang="en-US" sz="36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backup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berkas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ke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media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penyimpanan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yang  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permanen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(</a:t>
            </a:r>
            <a:r>
              <a:rPr lang="en-US" sz="36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non-volatile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).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6" name="Picture 5" descr="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733800"/>
            <a:ext cx="2667000" cy="2438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Pembuatan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dan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penghapusan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berkas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skerville Old Face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 err="1" smtClean="0"/>
              <a:t>Ada</a:t>
            </a:r>
            <a:r>
              <a:rPr lang="en-GB" b="1" i="1" dirty="0" smtClean="0"/>
              <a:t> </a:t>
            </a:r>
            <a:r>
              <a:rPr lang="en-GB" b="1" i="1" dirty="0" err="1" smtClean="0"/>
              <a:t>dua</a:t>
            </a:r>
            <a:r>
              <a:rPr lang="en-GB" b="1" i="1" dirty="0" smtClean="0"/>
              <a:t> </a:t>
            </a:r>
            <a:r>
              <a:rPr lang="en-GB" b="1" i="1" dirty="0" err="1" smtClean="0"/>
              <a:t>cara</a:t>
            </a:r>
            <a:r>
              <a:rPr lang="en-GB" b="1" i="1" dirty="0" smtClean="0"/>
              <a:t> </a:t>
            </a:r>
            <a:r>
              <a:rPr lang="en-GB" b="1" i="1" dirty="0" err="1" smtClean="0"/>
              <a:t>dalam</a:t>
            </a:r>
            <a:r>
              <a:rPr lang="en-GB" b="1" i="1" dirty="0" smtClean="0"/>
              <a:t> </a:t>
            </a:r>
            <a:r>
              <a:rPr lang="en-GB" b="1" i="1" dirty="0" err="1" smtClean="0"/>
              <a:t>membuat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berkas</a:t>
            </a:r>
            <a:r>
              <a:rPr lang="en-GB" b="1" i="1" dirty="0" smtClean="0"/>
              <a:t>.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/>
              <a:t>Pertama</a:t>
            </a:r>
            <a:r>
              <a:rPr lang="en-GB" b="1" dirty="0" smtClean="0"/>
              <a:t>, </a:t>
            </a:r>
            <a:r>
              <a:rPr lang="en-GB" dirty="0" err="1" smtClean="0"/>
              <a:t>tempat</a:t>
            </a:r>
            <a:r>
              <a:rPr lang="en-GB" dirty="0" smtClean="0"/>
              <a:t> </a:t>
            </a:r>
            <a:r>
              <a:rPr lang="en-GB" dirty="0" err="1" smtClean="0"/>
              <a:t>baru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alokasikan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yang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dibuat</a:t>
            </a:r>
            <a:r>
              <a:rPr lang="en-GB" dirty="0" smtClean="0"/>
              <a:t>.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/>
              <a:t>Kedua</a:t>
            </a:r>
            <a:r>
              <a:rPr lang="en-GB" b="1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direktori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mempersiapkan</a:t>
            </a:r>
            <a:r>
              <a:rPr lang="en-GB" dirty="0" smtClean="0"/>
              <a:t> </a:t>
            </a:r>
            <a:r>
              <a:rPr lang="en-GB" dirty="0" err="1" smtClean="0"/>
              <a:t>tempat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baru</a:t>
            </a:r>
            <a:r>
              <a:rPr lang="en-GB" dirty="0" smtClean="0"/>
              <a:t>, </a:t>
            </a:r>
            <a:r>
              <a:rPr lang="en-GB" dirty="0" err="1" smtClean="0"/>
              <a:t>kemudian</a:t>
            </a:r>
            <a:r>
              <a:rPr lang="en-GB" dirty="0" smtClean="0"/>
              <a:t> </a:t>
            </a:r>
            <a:r>
              <a:rPr lang="en-GB" dirty="0" err="1" smtClean="0"/>
              <a:t>direktori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mencatat</a:t>
            </a:r>
            <a:r>
              <a:rPr lang="en-GB" dirty="0" smtClean="0"/>
              <a:t> </a:t>
            </a:r>
            <a:r>
              <a:rPr lang="en-GB" dirty="0" err="1" smtClean="0"/>
              <a:t>nama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lokasinya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. </a:t>
            </a:r>
          </a:p>
          <a:p>
            <a:pPr>
              <a:buNone/>
            </a:pPr>
            <a:r>
              <a:rPr lang="en-GB" b="1" i="1" dirty="0" err="1" smtClean="0"/>
              <a:t>Menghapus</a:t>
            </a:r>
            <a:r>
              <a:rPr lang="en-GB" b="1" i="1" dirty="0" smtClean="0"/>
              <a:t> </a:t>
            </a:r>
            <a:r>
              <a:rPr lang="en-GB" b="1" i="1" dirty="0" err="1" smtClean="0"/>
              <a:t>sebuah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berkas</a:t>
            </a:r>
            <a:r>
              <a:rPr lang="en-GB" b="1" dirty="0" smtClean="0"/>
              <a:t>: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menghapus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 </a:t>
            </a:r>
            <a:r>
              <a:rPr lang="en-GB" dirty="0" err="1" smtClean="0"/>
              <a:t>perlu</a:t>
            </a:r>
            <a:r>
              <a:rPr lang="en-GB" dirty="0" smtClean="0"/>
              <a:t> </a:t>
            </a:r>
            <a:r>
              <a:rPr lang="en-GB" dirty="0" err="1" smtClean="0"/>
              <a:t>mencari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direktori</a:t>
            </a:r>
            <a:r>
              <a:rPr lang="en-GB" dirty="0" smtClean="0"/>
              <a:t>. </a:t>
            </a:r>
            <a:r>
              <a:rPr lang="en-GB" dirty="0" err="1" smtClean="0"/>
              <a:t>Setelah</a:t>
            </a:r>
            <a:r>
              <a:rPr lang="en-GB" dirty="0" smtClean="0"/>
              <a:t> </a:t>
            </a:r>
            <a:r>
              <a:rPr lang="en-GB" dirty="0" err="1" smtClean="0"/>
              <a:t>ditemukan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 </a:t>
            </a:r>
            <a:r>
              <a:rPr lang="en-GB" dirty="0" err="1" smtClean="0"/>
              <a:t>membebaskan</a:t>
            </a:r>
            <a:r>
              <a:rPr lang="en-GB" dirty="0" smtClean="0"/>
              <a:t> </a:t>
            </a:r>
            <a:r>
              <a:rPr lang="en-GB" dirty="0" err="1" smtClean="0"/>
              <a:t>tempat</a:t>
            </a:r>
            <a:r>
              <a:rPr lang="en-GB" dirty="0" smtClean="0"/>
              <a:t> yang </a:t>
            </a:r>
            <a:r>
              <a:rPr lang="en-GB" dirty="0" err="1" smtClean="0"/>
              <a:t>dipakai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(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digunakkan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lain )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menghapus</a:t>
            </a:r>
            <a:r>
              <a:rPr lang="en-GB" dirty="0" smtClean="0"/>
              <a:t> </a:t>
            </a:r>
            <a:r>
              <a:rPr lang="en-GB" dirty="0" err="1" smtClean="0"/>
              <a:t>tempatnya</a:t>
            </a:r>
            <a:r>
              <a:rPr lang="en-GB" dirty="0" smtClean="0"/>
              <a:t> </a:t>
            </a:r>
            <a:r>
              <a:rPr lang="en-GB" dirty="0" err="1" smtClean="0"/>
              <a:t>lagi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direktori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Pembuatan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penghapusan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direktori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sz="2800" dirty="0" err="1" smtClean="0"/>
              <a:t>Hampir</a:t>
            </a:r>
            <a:r>
              <a:rPr lang="en-GB" sz="2800" dirty="0" smtClean="0"/>
              <a:t> </a:t>
            </a:r>
            <a:r>
              <a:rPr lang="en-GB" sz="2800" dirty="0" err="1" smtClean="0"/>
              <a:t>semua</a:t>
            </a:r>
            <a:r>
              <a:rPr lang="en-GB" sz="2800" dirty="0" smtClean="0"/>
              <a:t> </a:t>
            </a:r>
            <a:r>
              <a:rPr lang="en-GB" sz="2800" dirty="0" err="1" smtClean="0"/>
              <a:t>operasi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melibatkan</a:t>
            </a:r>
            <a:r>
              <a:rPr lang="en-GB" sz="2800" dirty="0" smtClean="0"/>
              <a:t> </a:t>
            </a:r>
            <a:r>
              <a:rPr lang="en-GB" sz="2800" dirty="0" err="1" smtClean="0"/>
              <a:t>pencarian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err="1" smtClean="0"/>
              <a:t>direktori</a:t>
            </a:r>
            <a:r>
              <a:rPr lang="en-GB" sz="2800" dirty="0" smtClean="0"/>
              <a:t>.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sz="2800" dirty="0" err="1" smtClean="0"/>
              <a:t>Untuk</a:t>
            </a:r>
            <a:r>
              <a:rPr lang="en-GB" sz="2800" dirty="0" smtClean="0"/>
              <a:t> </a:t>
            </a:r>
            <a:r>
              <a:rPr lang="en-GB" sz="2800" dirty="0" err="1" smtClean="0"/>
              <a:t>menghindari</a:t>
            </a:r>
            <a:r>
              <a:rPr lang="en-GB" sz="2800" dirty="0" smtClean="0"/>
              <a:t> </a:t>
            </a:r>
            <a:r>
              <a:rPr lang="en-GB" sz="2800" dirty="0" err="1" smtClean="0"/>
              <a:t>pencarian</a:t>
            </a:r>
            <a:r>
              <a:rPr lang="en-GB" sz="2800" dirty="0" smtClean="0"/>
              <a:t> yang lama, </a:t>
            </a:r>
            <a:r>
              <a:rPr lang="en-GB" sz="2800" dirty="0" err="1" smtClean="0"/>
              <a:t>kebanyakan</a:t>
            </a:r>
            <a:r>
              <a:rPr lang="en-GB" sz="2800" dirty="0" smtClean="0"/>
              <a:t> </a:t>
            </a:r>
            <a:r>
              <a:rPr lang="en-GB" sz="2800" dirty="0" err="1" smtClean="0"/>
              <a:t>sistem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membuka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apabila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tersebut</a:t>
            </a:r>
            <a:r>
              <a:rPr lang="en-GB" sz="2800" dirty="0" smtClean="0"/>
              <a:t> </a:t>
            </a:r>
            <a:r>
              <a:rPr lang="en-GB" sz="2800" dirty="0" err="1" smtClean="0"/>
              <a:t>digunakan</a:t>
            </a:r>
            <a:r>
              <a:rPr lang="en-GB" sz="2800" dirty="0" smtClean="0"/>
              <a:t> </a:t>
            </a:r>
            <a:r>
              <a:rPr lang="en-GB" sz="2800" dirty="0" err="1" smtClean="0"/>
              <a:t>secara</a:t>
            </a:r>
            <a:r>
              <a:rPr lang="en-GB" sz="2800" dirty="0" smtClean="0"/>
              <a:t> </a:t>
            </a:r>
            <a:r>
              <a:rPr lang="en-GB" sz="2800" dirty="0" err="1" smtClean="0"/>
              <a:t>aktif</a:t>
            </a:r>
            <a:r>
              <a:rPr lang="en-GB" sz="2800" dirty="0" smtClean="0"/>
              <a:t>.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sz="2800" dirty="0" err="1" smtClean="0"/>
              <a:t>Sistem</a:t>
            </a:r>
            <a:r>
              <a:rPr lang="en-GB" sz="2800" dirty="0" smtClean="0"/>
              <a:t> </a:t>
            </a:r>
            <a:r>
              <a:rPr lang="en-GB" sz="2800" dirty="0" err="1" smtClean="0"/>
              <a:t>operasi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menyimpan</a:t>
            </a:r>
            <a:r>
              <a:rPr lang="en-GB" sz="2800" dirty="0" smtClean="0"/>
              <a:t> </a:t>
            </a:r>
            <a:r>
              <a:rPr lang="en-GB" sz="2800" dirty="0" err="1" smtClean="0"/>
              <a:t>tabel</a:t>
            </a:r>
            <a:r>
              <a:rPr lang="en-GB" sz="2800" dirty="0" smtClean="0"/>
              <a:t> </a:t>
            </a:r>
            <a:r>
              <a:rPr lang="en-GB" sz="2800" dirty="0" err="1" smtClean="0"/>
              <a:t>kecil</a:t>
            </a:r>
            <a:r>
              <a:rPr lang="en-GB" sz="2800" dirty="0" smtClean="0"/>
              <a:t> yang </a:t>
            </a:r>
            <a:r>
              <a:rPr lang="en-GB" sz="2800" dirty="0" err="1" smtClean="0"/>
              <a:t>berisi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informasi</a:t>
            </a:r>
            <a:r>
              <a:rPr lang="en-GB" sz="2800" dirty="0" smtClean="0"/>
              <a:t> </a:t>
            </a:r>
            <a:r>
              <a:rPr lang="en-GB" sz="2800" dirty="0" err="1" smtClean="0"/>
              <a:t>semua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dibuka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disebut</a:t>
            </a:r>
            <a:r>
              <a:rPr lang="en-GB" sz="2800" dirty="0" smtClean="0"/>
              <a:t> “</a:t>
            </a:r>
            <a:r>
              <a:rPr lang="en-GB" sz="2800" dirty="0" err="1" smtClean="0"/>
              <a:t>tabel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terbuka</a:t>
            </a:r>
            <a:r>
              <a:rPr lang="en-GB" sz="2800" dirty="0" smtClean="0"/>
              <a:t>”.</a:t>
            </a:r>
          </a:p>
          <a:p>
            <a:pPr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membuat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menghapusnya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sama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seperti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membuat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menghapus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2800" i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sz="28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800" i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dog_an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28600"/>
            <a:ext cx="2514600" cy="3657600"/>
          </a:xfrm>
          <a:prstGeom prst="rect">
            <a:avLst/>
          </a:prstGeom>
        </p:spPr>
      </p:pic>
      <p:pic>
        <p:nvPicPr>
          <p:cNvPr id="6" name="Picture 5" descr="dog_an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581400"/>
            <a:ext cx="1905000" cy="2438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Mendukung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manipulasi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berkas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dan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direktori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229600" cy="304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 err="1" smtClean="0"/>
              <a:t>Untuk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menipulasi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berkas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direktori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ini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adalah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dengan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memberikan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atribut-atribut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seperti</a:t>
            </a:r>
            <a:r>
              <a:rPr lang="en-US" sz="3600" i="1" dirty="0" smtClean="0"/>
              <a:t> yang </a:t>
            </a:r>
            <a:r>
              <a:rPr lang="en-US" sz="3600" i="1" dirty="0" err="1" smtClean="0"/>
              <a:t>dijelaskan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sebelumnya</a:t>
            </a:r>
            <a:r>
              <a:rPr lang="en-US" sz="3600" i="1" dirty="0" smtClean="0"/>
              <a:t>.</a:t>
            </a:r>
          </a:p>
          <a:p>
            <a:pPr>
              <a:buNone/>
            </a:pP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atribut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diberikan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maka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mendukung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manipulasi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direktori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3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love_wea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524500"/>
            <a:ext cx="3581400" cy="13335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Meletakan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berkas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secondary storage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b="1" i="1" dirty="0" err="1" smtClean="0">
                <a:latin typeface="Arial Black" pitchFamily="34" charset="0"/>
              </a:rPr>
              <a:t>Lokasi</a:t>
            </a:r>
            <a:r>
              <a:rPr lang="en-GB" sz="2800" b="1" i="1" dirty="0" smtClean="0">
                <a:latin typeface="Arial Black" pitchFamily="34" charset="0"/>
              </a:rPr>
              <a:t> </a:t>
            </a:r>
            <a:r>
              <a:rPr lang="en-GB" sz="2800" b="1" i="1" dirty="0" err="1" smtClean="0">
                <a:latin typeface="Arial Black" pitchFamily="34" charset="0"/>
              </a:rPr>
              <a:t>berkas</a:t>
            </a:r>
            <a:r>
              <a:rPr lang="en-GB" sz="2800" b="1" i="1" dirty="0" smtClean="0">
                <a:latin typeface="Arial Black" pitchFamily="34" charset="0"/>
              </a:rPr>
              <a:t> </a:t>
            </a:r>
            <a:r>
              <a:rPr lang="en-GB" sz="2800" b="1" i="1" dirty="0" err="1" smtClean="0">
                <a:latin typeface="Arial Black" pitchFamily="34" charset="0"/>
              </a:rPr>
              <a:t>pada</a:t>
            </a:r>
            <a:r>
              <a:rPr lang="en-GB" sz="2800" b="1" i="1" dirty="0" smtClean="0">
                <a:latin typeface="Arial Black" pitchFamily="34" charset="0"/>
              </a:rPr>
              <a:t> disk</a:t>
            </a:r>
            <a:r>
              <a:rPr lang="en-GB" sz="2800" b="1" dirty="0" smtClean="0"/>
              <a:t>: </a:t>
            </a:r>
            <a:r>
              <a:rPr lang="en-GB" sz="2800" b="1" dirty="0" err="1" smtClean="0"/>
              <a:t>Kebanyakan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operasi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memerlukan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sistem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untuk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mengubah</a:t>
            </a:r>
            <a:r>
              <a:rPr lang="en-GB" sz="2800" b="1" dirty="0" smtClean="0"/>
              <a:t> data yang </a:t>
            </a:r>
            <a:r>
              <a:rPr lang="en-GB" sz="2800" b="1" dirty="0" err="1" smtClean="0"/>
              <a:t>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. </a:t>
            </a:r>
            <a:r>
              <a:rPr lang="en-GB" sz="2800" b="1" dirty="0" err="1" smtClean="0"/>
              <a:t>Informasi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mengenai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lokasi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disk </a:t>
            </a:r>
            <a:r>
              <a:rPr lang="en-GB" sz="2800" b="1" dirty="0" err="1" smtClean="0"/>
              <a:t>disimpan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memori</a:t>
            </a:r>
            <a:r>
              <a:rPr lang="en-GB" sz="2800" b="1" dirty="0" smtClean="0"/>
              <a:t> agar </a:t>
            </a:r>
            <a:r>
              <a:rPr lang="en-GB" sz="2800" b="1" dirty="0" err="1" smtClean="0"/>
              <a:t>menghindari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banyak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pembacaan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disk </a:t>
            </a:r>
            <a:r>
              <a:rPr lang="en-GB" sz="2800" b="1" dirty="0" err="1" smtClean="0"/>
              <a:t>untuk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setiap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operasi</a:t>
            </a:r>
            <a:endParaRPr lang="en-GB" sz="2800" b="1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800" b="1" dirty="0" err="1" smtClean="0"/>
              <a:t>Beberapa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sistem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operasi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menyediakan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fasilitas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untuk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memetakan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dalam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memori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virtual-memory systems </a:t>
            </a:r>
            <a:r>
              <a:rPr lang="en-GB" sz="2800" b="1" dirty="0" smtClean="0"/>
              <a:t>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800" b="1" dirty="0" smtClean="0"/>
              <a:t>Hal </a:t>
            </a:r>
            <a:r>
              <a:rPr lang="en-GB" sz="2800" b="1" dirty="0" err="1" smtClean="0"/>
              <a:t>tersebut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mengijinkan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bagian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ditempatkan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suatu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alamat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</a:t>
            </a:r>
            <a:r>
              <a:rPr lang="en-GB" sz="2800" b="1" dirty="0" smtClean="0"/>
              <a:t> </a:t>
            </a:r>
            <a:r>
              <a:rPr lang="en-GB" sz="2800" b="1" i="1" dirty="0" smtClean="0"/>
              <a:t>virtual memory </a:t>
            </a:r>
            <a:r>
              <a:rPr lang="en-GB" sz="2800" b="1" dirty="0" smtClean="0"/>
              <a:t>.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lovebull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883228" cy="1676400"/>
          </a:xfrm>
          <a:prstGeom prst="rect">
            <a:avLst/>
          </a:prstGeom>
        </p:spPr>
      </p:pic>
      <p:pic>
        <p:nvPicPr>
          <p:cNvPr id="5" name="Picture 4" descr="lovebull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28600"/>
            <a:ext cx="1905000" cy="17526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219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Mem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-</a:t>
            </a:r>
            <a:r>
              <a:rPr lang="en-US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backup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berkas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ke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media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penyimpanan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yang  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permanen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 (</a:t>
            </a:r>
            <a:r>
              <a:rPr lang="en-US" b="1" i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non-volatile</a:t>
            </a:r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).</a:t>
            </a:r>
            <a:endParaRPr lang="en-US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b="1" dirty="0" err="1" smtClean="0"/>
              <a:t>Untuk</a:t>
            </a:r>
            <a:r>
              <a:rPr lang="en-GB" b="1" dirty="0" smtClean="0"/>
              <a:t> </a:t>
            </a:r>
            <a:r>
              <a:rPr lang="en-GB" b="1" dirty="0" err="1" smtClean="0"/>
              <a:t>sistem</a:t>
            </a:r>
            <a:r>
              <a:rPr lang="en-GB" b="1" dirty="0" smtClean="0"/>
              <a:t> </a:t>
            </a:r>
            <a:r>
              <a:rPr lang="en-GB" b="1" dirty="0" err="1" smtClean="0"/>
              <a:t>kecil</a:t>
            </a:r>
            <a:r>
              <a:rPr lang="en-GB" b="1" dirty="0" smtClean="0"/>
              <a:t> </a:t>
            </a:r>
            <a:r>
              <a:rPr lang="en-GB" b="1" dirty="0" err="1" smtClean="0"/>
              <a:t>pengguna</a:t>
            </a:r>
            <a:r>
              <a:rPr lang="en-GB" b="1" dirty="0" smtClean="0"/>
              <a:t> </a:t>
            </a:r>
            <a:r>
              <a:rPr lang="en-GB" b="1" dirty="0" err="1" smtClean="0"/>
              <a:t>tunggal</a:t>
            </a:r>
            <a:r>
              <a:rPr lang="en-GB" dirty="0" smtClean="0"/>
              <a:t>, </a:t>
            </a:r>
            <a:r>
              <a:rPr lang="en-GB" dirty="0" err="1" smtClean="0"/>
              <a:t>kita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memindahkan</a:t>
            </a:r>
            <a:r>
              <a:rPr lang="en-GB" dirty="0" smtClean="0"/>
              <a:t> </a:t>
            </a:r>
            <a:r>
              <a:rPr lang="en-GB" i="1" dirty="0" smtClean="0"/>
              <a:t>floppy disk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menyimpannya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tempat</a:t>
            </a:r>
            <a:r>
              <a:rPr lang="en-GB" dirty="0" smtClean="0"/>
              <a:t> yang </a:t>
            </a:r>
            <a:r>
              <a:rPr lang="en-GB" dirty="0" err="1" smtClean="0"/>
              <a:t>aman</a:t>
            </a:r>
            <a:r>
              <a:rPr lang="en-GB" dirty="0" smtClean="0"/>
              <a:t>. </a:t>
            </a:r>
            <a:r>
              <a:rPr lang="en-GB" dirty="0" err="1" smtClean="0"/>
              <a:t>Tapi</a:t>
            </a:r>
            <a:r>
              <a:rPr lang="en-GB" dirty="0" smtClean="0"/>
              <a:t>, </a:t>
            </a:r>
            <a:r>
              <a:rPr lang="en-GB" b="1" dirty="0" err="1" smtClean="0"/>
              <a:t>dalam</a:t>
            </a:r>
            <a:r>
              <a:rPr lang="en-GB" b="1" dirty="0" smtClean="0"/>
              <a:t> </a:t>
            </a:r>
            <a:r>
              <a:rPr lang="en-GB" b="1" dirty="0" err="1" smtClean="0"/>
              <a:t>sistem</a:t>
            </a:r>
            <a:r>
              <a:rPr lang="en-GB" b="1" dirty="0" smtClean="0"/>
              <a:t> multiuser, </a:t>
            </a:r>
            <a:r>
              <a:rPr lang="en-GB" dirty="0" err="1" smtClean="0"/>
              <a:t>dibutuhkan</a:t>
            </a:r>
            <a:r>
              <a:rPr lang="en-GB" dirty="0" smtClean="0"/>
              <a:t> </a:t>
            </a:r>
            <a:r>
              <a:rPr lang="en-GB" dirty="0" err="1" smtClean="0"/>
              <a:t>mekanisme</a:t>
            </a:r>
            <a:r>
              <a:rPr lang="en-GB" dirty="0" smtClean="0"/>
              <a:t> yang lain  </a:t>
            </a:r>
            <a:r>
              <a:rPr lang="en-GB" dirty="0" err="1" smtClean="0"/>
              <a:t>yaitu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peng</a:t>
            </a:r>
            <a:r>
              <a:rPr lang="en-GB" dirty="0" smtClean="0"/>
              <a:t> </a:t>
            </a:r>
            <a:r>
              <a:rPr lang="en-GB" dirty="0" err="1" smtClean="0"/>
              <a:t>bakc</a:t>
            </a:r>
            <a:r>
              <a:rPr lang="en-GB" dirty="0" smtClean="0"/>
              <a:t>-up </a:t>
            </a:r>
            <a:r>
              <a:rPr lang="en-GB" dirty="0" err="1" smtClean="0"/>
              <a:t>melalui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tools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komputer</a:t>
            </a:r>
            <a:r>
              <a:rPr lang="en-GB" dirty="0" smtClean="0"/>
              <a:t>.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partisi</a:t>
            </a:r>
            <a:r>
              <a:rPr lang="en-GB" dirty="0" smtClean="0"/>
              <a:t> </a:t>
            </a:r>
            <a:r>
              <a:rPr lang="en-GB" dirty="0" err="1" smtClean="0"/>
              <a:t>tambahan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backup data.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tchy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14800"/>
            <a:ext cx="6324600" cy="32004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0"/>
            <a:ext cx="8229600" cy="4572000"/>
          </a:xfrm>
        </p:spPr>
        <p:txBody>
          <a:bodyPr/>
          <a:lstStyle/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operasi</a:t>
            </a:r>
            <a:r>
              <a:rPr lang="en-GB" dirty="0" smtClean="0"/>
              <a:t>, </a:t>
            </a:r>
            <a:r>
              <a:rPr lang="en-GB" dirty="0" err="1" smtClean="0"/>
              <a:t>komputer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menyimpan</a:t>
            </a:r>
            <a:r>
              <a:rPr lang="en-GB" dirty="0" smtClean="0"/>
              <a:t> </a:t>
            </a:r>
            <a:r>
              <a:rPr lang="en-GB" dirty="0" err="1" smtClean="0"/>
              <a:t>informasi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beberapa</a:t>
            </a:r>
            <a:r>
              <a:rPr lang="en-GB" dirty="0" smtClean="0"/>
              <a:t> media </a:t>
            </a:r>
            <a:r>
              <a:rPr lang="en-GB" dirty="0" err="1" smtClean="0"/>
              <a:t>penyimpanan</a:t>
            </a:r>
            <a:r>
              <a:rPr lang="en-GB" dirty="0" smtClean="0"/>
              <a:t> yang </a:t>
            </a:r>
            <a:r>
              <a:rPr lang="en-GB" dirty="0" err="1" smtClean="0"/>
              <a:t>berbeda</a:t>
            </a:r>
            <a:r>
              <a:rPr lang="en-GB" dirty="0" smtClean="0"/>
              <a:t>, </a:t>
            </a:r>
            <a:r>
              <a:rPr lang="en-GB" dirty="0" err="1" smtClean="0"/>
              <a:t>seperti</a:t>
            </a:r>
            <a:r>
              <a:rPr lang="en-GB" dirty="0" smtClean="0"/>
              <a:t> </a:t>
            </a:r>
            <a:r>
              <a:rPr lang="en-GB" b="1" i="1" dirty="0" smtClean="0"/>
              <a:t>magnetic disks, magnetic tapes, </a:t>
            </a:r>
            <a:r>
              <a:rPr lang="en-GB" b="1" i="1" dirty="0" err="1" smtClean="0"/>
              <a:t>dan</a:t>
            </a:r>
            <a:r>
              <a:rPr lang="en-GB" b="1" i="1" dirty="0" smtClean="0"/>
              <a:t> optical disks </a:t>
            </a: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operasi</a:t>
            </a:r>
            <a:r>
              <a:rPr lang="en-GB" dirty="0" smtClean="0"/>
              <a:t> </a:t>
            </a:r>
            <a:r>
              <a:rPr lang="en-GB" dirty="0" err="1" smtClean="0"/>
              <a:t>menyediakan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penyimpanan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sistematika</a:t>
            </a:r>
            <a:r>
              <a:rPr lang="en-GB" dirty="0" smtClean="0"/>
              <a:t> yang </a:t>
            </a:r>
            <a:r>
              <a:rPr lang="en-GB" dirty="0" err="1" smtClean="0"/>
              <a:t>seragam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609600"/>
            <a:ext cx="5105400" cy="1600200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>
                <a:gd name="adj" fmla="val 11570741"/>
              </a:avLst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6000" b="1" i="0" u="none" strike="noStrike" kern="1200" normalizeH="0" baseline="0" noProof="0" dirty="0" err="1" smtClean="0">
                <a:ln w="50800"/>
                <a:uLnTx/>
                <a:uFillTx/>
                <a:latin typeface="+mn-lt"/>
                <a:ea typeface="+mn-ea"/>
                <a:cs typeface="+mn-cs"/>
              </a:rPr>
              <a:t>Pendahuluan</a:t>
            </a:r>
            <a:endParaRPr kumimoji="0" lang="en-GB" sz="6000" b="1" i="0" u="none" strike="noStrike" kern="1200" normalizeH="0" baseline="0" noProof="0" dirty="0" smtClean="0">
              <a:ln w="50800"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1" i="0" u="none" strike="noStrike" kern="1200" normalizeH="0" baseline="0" noProof="0" dirty="0" smtClean="0">
              <a:ln w="50800"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" cy="1371600"/>
          </a:xfrm>
          <a:prstGeom prst="rect">
            <a:avLst/>
          </a:prstGeom>
        </p:spPr>
      </p:pic>
      <p:pic>
        <p:nvPicPr>
          <p:cNvPr id="6" name="Picture 5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838200" cy="1143000"/>
          </a:xfrm>
          <a:prstGeom prst="rect">
            <a:avLst/>
          </a:prstGeom>
        </p:spPr>
      </p:pic>
      <p:pic>
        <p:nvPicPr>
          <p:cNvPr id="7" name="Picture 6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838200" cy="914400"/>
          </a:xfrm>
          <a:prstGeom prst="rect">
            <a:avLst/>
          </a:prstGeom>
        </p:spPr>
      </p:pic>
      <p:pic>
        <p:nvPicPr>
          <p:cNvPr id="8" name="Picture 7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0"/>
            <a:ext cx="838200" cy="1143000"/>
          </a:xfrm>
          <a:prstGeom prst="rect">
            <a:avLst/>
          </a:prstGeom>
        </p:spPr>
      </p:pic>
      <p:pic>
        <p:nvPicPr>
          <p:cNvPr id="9" name="Picture 8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533400"/>
            <a:ext cx="838200" cy="1143000"/>
          </a:xfrm>
          <a:prstGeom prst="rect">
            <a:avLst/>
          </a:prstGeom>
        </p:spPr>
      </p:pic>
      <p:pic>
        <p:nvPicPr>
          <p:cNvPr id="10" name="Picture 9" descr="BINTA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5051">
            <a:off x="7249247" y="1171806"/>
            <a:ext cx="838200" cy="114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6480048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PENGORGANISASIAN </a:t>
            </a:r>
            <a:r>
              <a:rPr lang="en-US" sz="33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endParaRPr lang="en-US" sz="33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Berkas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Berkas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Media </a:t>
            </a:r>
            <a:r>
              <a:rPr lang="en-US" sz="2800" dirty="0" err="1" smtClean="0"/>
              <a:t>Penyimpanan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Tinjauan</a:t>
            </a:r>
            <a:r>
              <a:rPr lang="en-US" sz="2800" dirty="0" smtClean="0"/>
              <a:t> </a:t>
            </a:r>
            <a:r>
              <a:rPr lang="en-US" sz="2800" dirty="0" err="1" smtClean="0"/>
              <a:t>Direktori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      - </a:t>
            </a:r>
            <a:r>
              <a:rPr lang="en-US" sz="2800" dirty="0" err="1" smtClean="0"/>
              <a:t>Efisiensi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      - </a:t>
            </a:r>
            <a:r>
              <a:rPr lang="en-US" sz="2800" dirty="0" err="1" smtClean="0"/>
              <a:t>Pengelompokkan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      - </a:t>
            </a:r>
            <a:r>
              <a:rPr lang="en-US" sz="2800" dirty="0" err="1" smtClean="0"/>
              <a:t>Penamaan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	  - </a:t>
            </a:r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Direktori</a:t>
            </a:r>
            <a:endParaRPr lang="en-US" sz="2800" dirty="0"/>
          </a:p>
        </p:txBody>
      </p:sp>
      <p:pic>
        <p:nvPicPr>
          <p:cNvPr id="5" name="Picture 4" descr="image001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819400"/>
            <a:ext cx="1247775" cy="1657350"/>
          </a:xfrm>
          <a:prstGeom prst="rect">
            <a:avLst/>
          </a:prstGeom>
        </p:spPr>
      </p:pic>
      <p:pic>
        <p:nvPicPr>
          <p:cNvPr id="6" name="Picture 5" descr="image001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4267200"/>
            <a:ext cx="1476375" cy="2133600"/>
          </a:xfrm>
          <a:prstGeom prst="rect">
            <a:avLst/>
          </a:prstGeom>
        </p:spPr>
      </p:pic>
      <p:pic>
        <p:nvPicPr>
          <p:cNvPr id="7" name="Picture 6" descr="image001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524000" cy="1733550"/>
          </a:xfrm>
          <a:prstGeom prst="rect">
            <a:avLst/>
          </a:prstGeom>
        </p:spPr>
      </p:pic>
      <p:pic>
        <p:nvPicPr>
          <p:cNvPr id="8" name="Picture 7" descr="image001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5983">
            <a:off x="7905164" y="1321791"/>
            <a:ext cx="1201554" cy="167121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467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Manajemen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81940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Backup </a:t>
            </a:r>
            <a:r>
              <a:rPr lang="en-US" dirty="0" err="1" smtClean="0"/>
              <a:t>dan</a:t>
            </a:r>
            <a:r>
              <a:rPr lang="en-US" dirty="0" smtClean="0"/>
              <a:t> Recovery</a:t>
            </a:r>
          </a:p>
          <a:p>
            <a:pPr algn="r">
              <a:buFont typeface="Wingdings"/>
              <a:buChar char="Ø"/>
            </a:pPr>
            <a:endParaRPr lang="en-US" dirty="0"/>
          </a:p>
        </p:txBody>
      </p:sp>
      <p:pic>
        <p:nvPicPr>
          <p:cNvPr id="4" name="Picture 3" descr="peop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3124200" cy="54864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Pengelolaan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Ruang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Kosong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BIT-</a:t>
            </a:r>
            <a:r>
              <a:rPr lang="en-US" b="1" dirty="0" err="1" smtClean="0"/>
              <a:t>Vektor</a:t>
            </a:r>
            <a:endParaRPr lang="en-US" b="1" dirty="0" smtClean="0"/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Menggunakan</a:t>
            </a:r>
            <a:r>
              <a:rPr lang="en-US" i="1" dirty="0" smtClean="0"/>
              <a:t> </a:t>
            </a:r>
            <a:r>
              <a:rPr lang="en-US" i="1" dirty="0" err="1" smtClean="0"/>
              <a:t>satu</a:t>
            </a:r>
            <a:r>
              <a:rPr lang="en-US" i="1" dirty="0" smtClean="0"/>
              <a:t> </a:t>
            </a:r>
            <a:r>
              <a:rPr lang="en-US" i="1" dirty="0" err="1" smtClean="0"/>
              <a:t>bt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menyatakan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tidaknya</a:t>
            </a:r>
            <a:r>
              <a:rPr lang="en-US" i="1" dirty="0" smtClean="0"/>
              <a:t> </a:t>
            </a: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alamat</a:t>
            </a:r>
            <a:r>
              <a:rPr lang="en-US" i="1" dirty="0" smtClean="0"/>
              <a:t> </a:t>
            </a:r>
            <a:r>
              <a:rPr lang="en-US" i="1" dirty="0" err="1" smtClean="0"/>
              <a:t>blok</a:t>
            </a:r>
            <a:r>
              <a:rPr lang="en-US" i="1" dirty="0" smtClean="0"/>
              <a:t> media </a:t>
            </a:r>
            <a:r>
              <a:rPr lang="en-US" i="1" dirty="0" err="1" smtClean="0"/>
              <a:t>penyimpanan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Teknik</a:t>
            </a:r>
            <a:r>
              <a:rPr lang="en-US" b="1" dirty="0" smtClean="0"/>
              <a:t> Link-list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Menggunakan</a:t>
            </a:r>
            <a:r>
              <a:rPr lang="en-US" i="1" dirty="0" smtClean="0"/>
              <a:t> </a:t>
            </a:r>
            <a:r>
              <a:rPr lang="en-US" i="1" dirty="0" err="1" smtClean="0"/>
              <a:t>blok-blok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media </a:t>
            </a:r>
            <a:r>
              <a:rPr lang="en-US" i="1" dirty="0" err="1" smtClean="0"/>
              <a:t>penyimpanan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menyimpan</a:t>
            </a:r>
            <a:r>
              <a:rPr lang="en-US" i="1" dirty="0" smtClean="0"/>
              <a:t> pointer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alamat</a:t>
            </a:r>
            <a:r>
              <a:rPr lang="en-US" i="1" dirty="0" smtClean="0"/>
              <a:t> </a:t>
            </a:r>
            <a:r>
              <a:rPr lang="en-US" i="1" dirty="0" err="1" smtClean="0"/>
              <a:t>blok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berikutnya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Teknik</a:t>
            </a:r>
            <a:r>
              <a:rPr lang="en-US" b="1" dirty="0" smtClean="0"/>
              <a:t> Grouping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Mengumpulkan</a:t>
            </a:r>
            <a:r>
              <a:rPr lang="en-US" i="1" dirty="0" smtClean="0"/>
              <a:t> </a:t>
            </a:r>
            <a:r>
              <a:rPr lang="en-US" i="1" dirty="0" err="1" smtClean="0"/>
              <a:t>informasi</a:t>
            </a:r>
            <a:r>
              <a:rPr lang="en-US" i="1" dirty="0" smtClean="0"/>
              <a:t> </a:t>
            </a:r>
            <a:r>
              <a:rPr lang="en-US" i="1" dirty="0" err="1" smtClean="0"/>
              <a:t>alamat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tersebut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blok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pertama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Teknik</a:t>
            </a:r>
            <a:r>
              <a:rPr lang="en-US" b="1" dirty="0" smtClean="0"/>
              <a:t> Counting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memperhitungkan</a:t>
            </a:r>
            <a:r>
              <a:rPr lang="en-US" i="1" dirty="0" smtClean="0"/>
              <a:t> </a:t>
            </a:r>
            <a:r>
              <a:rPr lang="en-US" i="1" dirty="0" err="1" smtClean="0"/>
              <a:t>rangkaian</a:t>
            </a:r>
            <a:r>
              <a:rPr lang="en-US" i="1" dirty="0" smtClean="0"/>
              <a:t> </a:t>
            </a:r>
            <a:r>
              <a:rPr lang="en-US" i="1" dirty="0" err="1" smtClean="0"/>
              <a:t>blok-blok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yang </a:t>
            </a:r>
            <a:r>
              <a:rPr lang="en-US" i="1" dirty="0" err="1" smtClean="0"/>
              <a:t>kontinue</a:t>
            </a:r>
            <a:r>
              <a:rPr lang="en-US" i="1" dirty="0" smtClean="0"/>
              <a:t>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satu</a:t>
            </a:r>
            <a:r>
              <a:rPr lang="en-US" i="1" dirty="0" smtClean="0"/>
              <a:t> </a:t>
            </a:r>
            <a:r>
              <a:rPr lang="en-US" i="1" dirty="0" err="1" smtClean="0"/>
              <a:t>segmen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endParaRPr lang="en-US" i="1" dirty="0" smtClean="0"/>
          </a:p>
          <a:p>
            <a:endParaRPr lang="en-US" i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b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62600" y="5715000"/>
            <a:ext cx="979548" cy="1143000"/>
          </a:xfrm>
          <a:prstGeom prst="rect">
            <a:avLst/>
          </a:prstGeom>
        </p:spPr>
      </p:pic>
      <p:pic>
        <p:nvPicPr>
          <p:cNvPr id="5" name="Picture 4" descr="b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657600" y="5867399"/>
            <a:ext cx="1171575" cy="990601"/>
          </a:xfrm>
          <a:prstGeom prst="rect">
            <a:avLst/>
          </a:prstGeom>
        </p:spPr>
      </p:pic>
      <p:pic>
        <p:nvPicPr>
          <p:cNvPr id="6" name="Picture 5" descr="b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33600" y="5679079"/>
            <a:ext cx="1011828" cy="1178921"/>
          </a:xfrm>
          <a:prstGeom prst="rect">
            <a:avLst/>
          </a:prstGeom>
        </p:spPr>
      </p:pic>
      <p:pic>
        <p:nvPicPr>
          <p:cNvPr id="7" name="Picture 6" descr="b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28177">
            <a:off x="652028" y="5513786"/>
            <a:ext cx="998527" cy="1312546"/>
          </a:xfrm>
          <a:prstGeom prst="rect">
            <a:avLst/>
          </a:prstGeom>
        </p:spPr>
      </p:pic>
      <p:pic>
        <p:nvPicPr>
          <p:cNvPr id="8" name="Picture 7" descr="by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41911">
            <a:off x="7209261" y="5507986"/>
            <a:ext cx="1504950" cy="12954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Pengelolaan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Alokasi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Berkas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Alokasi</a:t>
            </a:r>
            <a:r>
              <a:rPr lang="en-US" b="1" dirty="0" smtClean="0"/>
              <a:t> </a:t>
            </a:r>
            <a:r>
              <a:rPr lang="en-US" b="1" dirty="0" err="1" smtClean="0"/>
              <a:t>Berurut</a:t>
            </a:r>
            <a:endParaRPr lang="en-US" b="1" dirty="0" smtClean="0"/>
          </a:p>
          <a:p>
            <a:pPr>
              <a:buNone/>
            </a:pPr>
            <a:r>
              <a:rPr lang="en-US" b="1" i="1" dirty="0" smtClean="0"/>
              <a:t>		</a:t>
            </a:r>
            <a:r>
              <a:rPr lang="en-US" i="1" dirty="0" err="1" smtClean="0"/>
              <a:t>Semua</a:t>
            </a:r>
            <a:r>
              <a:rPr lang="en-US" i="1" dirty="0" smtClean="0"/>
              <a:t> </a:t>
            </a:r>
            <a:r>
              <a:rPr lang="en-US" i="1" dirty="0" err="1" smtClean="0"/>
              <a:t>bagian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harus</a:t>
            </a:r>
            <a:r>
              <a:rPr lang="en-US" i="1" dirty="0" smtClean="0"/>
              <a:t> </a:t>
            </a:r>
            <a:r>
              <a:rPr lang="en-US" i="1" dirty="0" err="1" smtClean="0"/>
              <a:t>diletkakkan</a:t>
            </a:r>
            <a:r>
              <a:rPr lang="en-US" i="1" dirty="0" smtClean="0"/>
              <a:t> </a:t>
            </a:r>
            <a:r>
              <a:rPr lang="en-US" i="1" dirty="0" err="1" smtClean="0"/>
              <a:t>secara</a:t>
            </a:r>
            <a:r>
              <a:rPr lang="en-US" i="1" dirty="0" smtClean="0"/>
              <a:t> </a:t>
            </a:r>
            <a:r>
              <a:rPr lang="en-US" i="1" dirty="0" err="1" smtClean="0"/>
              <a:t>berurut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ruangan</a:t>
            </a:r>
            <a:r>
              <a:rPr lang="en-US" i="1" dirty="0" smtClean="0"/>
              <a:t> yang </a:t>
            </a:r>
            <a:r>
              <a:rPr lang="en-US" i="1" dirty="0" err="1" smtClean="0"/>
              <a:t>tersedia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Alokasi</a:t>
            </a:r>
            <a:r>
              <a:rPr lang="en-US" b="1" dirty="0" smtClean="0"/>
              <a:t> </a:t>
            </a:r>
            <a:r>
              <a:rPr lang="en-US" b="1" dirty="0" err="1" smtClean="0"/>
              <a:t>Berantai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i="1" dirty="0" smtClean="0"/>
              <a:t>	Data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dialokasi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blok-blok</a:t>
            </a:r>
            <a:r>
              <a:rPr lang="en-US" i="1" dirty="0" smtClean="0"/>
              <a:t> </a:t>
            </a:r>
            <a:r>
              <a:rPr lang="en-US" i="1" dirty="0" err="1" smtClean="0"/>
              <a:t>kosong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media </a:t>
            </a:r>
            <a:r>
              <a:rPr lang="en-US" i="1" dirty="0" err="1" smtClean="0"/>
              <a:t>penyimpanan</a:t>
            </a:r>
            <a:r>
              <a:rPr lang="en-US" i="1" dirty="0" smtClean="0"/>
              <a:t> </a:t>
            </a:r>
            <a:r>
              <a:rPr lang="en-US" i="1" dirty="0" err="1" smtClean="0"/>
              <a:t>secara</a:t>
            </a:r>
            <a:r>
              <a:rPr lang="en-US" i="1" dirty="0" smtClean="0"/>
              <a:t> </a:t>
            </a:r>
            <a:r>
              <a:rPr lang="en-US" i="1" dirty="0" err="1" smtClean="0"/>
              <a:t>tersebar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Alokasi</a:t>
            </a:r>
            <a:r>
              <a:rPr lang="en-US" b="1" dirty="0" smtClean="0"/>
              <a:t> </a:t>
            </a:r>
            <a:r>
              <a:rPr lang="en-US" b="1" dirty="0" err="1" smtClean="0"/>
              <a:t>Berindeks</a:t>
            </a:r>
            <a:endParaRPr lang="en-US" b="1" dirty="0" smtClean="0"/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Pemakaian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blok</a:t>
            </a:r>
            <a:r>
              <a:rPr lang="en-US" i="1" dirty="0" smtClean="0"/>
              <a:t> </a:t>
            </a:r>
            <a:r>
              <a:rPr lang="en-US" i="1" dirty="0" err="1" smtClean="0"/>
              <a:t>khusus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mencatat</a:t>
            </a:r>
            <a:r>
              <a:rPr lang="en-US" i="1" dirty="0" smtClean="0"/>
              <a:t> </a:t>
            </a:r>
            <a:r>
              <a:rPr lang="en-US" i="1" dirty="0" err="1" smtClean="0"/>
              <a:t>blok-blok</a:t>
            </a:r>
            <a:r>
              <a:rPr lang="en-US" i="1" dirty="0" smtClean="0"/>
              <a:t> yang </a:t>
            </a:r>
            <a:r>
              <a:rPr lang="en-US" i="1" dirty="0" err="1" smtClean="0"/>
              <a:t>ditempati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4" name="Picture 3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219200"/>
            <a:ext cx="1752600" cy="1828800"/>
          </a:xfrm>
          <a:prstGeom prst="rect">
            <a:avLst/>
          </a:prstGeom>
        </p:spPr>
      </p:pic>
      <p:pic>
        <p:nvPicPr>
          <p:cNvPr id="5" name="Picture 4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828800"/>
            <a:ext cx="1752600" cy="1828800"/>
          </a:xfrm>
          <a:prstGeom prst="rect">
            <a:avLst/>
          </a:prstGeom>
        </p:spPr>
      </p:pic>
      <p:pic>
        <p:nvPicPr>
          <p:cNvPr id="6" name="Picture 5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590800"/>
            <a:ext cx="1752600" cy="1828800"/>
          </a:xfrm>
          <a:prstGeom prst="rect">
            <a:avLst/>
          </a:prstGeom>
        </p:spPr>
      </p:pic>
      <p:pic>
        <p:nvPicPr>
          <p:cNvPr id="7" name="Picture 6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657600"/>
            <a:ext cx="1752600" cy="1828800"/>
          </a:xfrm>
          <a:prstGeom prst="rect">
            <a:avLst/>
          </a:prstGeom>
        </p:spPr>
      </p:pic>
      <p:pic>
        <p:nvPicPr>
          <p:cNvPr id="8" name="Picture 7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81000"/>
            <a:ext cx="1752600" cy="1828800"/>
          </a:xfrm>
          <a:prstGeom prst="rect">
            <a:avLst/>
          </a:prstGeom>
        </p:spPr>
      </p:pic>
      <p:pic>
        <p:nvPicPr>
          <p:cNvPr id="9" name="Picture 8" descr="berr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572000"/>
            <a:ext cx="1752600" cy="1828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Proteksi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Bagi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Pakai</a:t>
            </a:r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Berkas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Password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password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yang </a:t>
            </a:r>
            <a:r>
              <a:rPr lang="en-US" i="1" dirty="0" err="1" smtClean="0"/>
              <a:t>disimpan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Protesi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(</a:t>
            </a:r>
            <a:r>
              <a:rPr lang="en-US" dirty="0" err="1" smtClean="0"/>
              <a:t>acces</a:t>
            </a:r>
            <a:r>
              <a:rPr lang="en-US" dirty="0" smtClean="0"/>
              <a:t> control list)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membuatkan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daftar</a:t>
            </a:r>
            <a:r>
              <a:rPr lang="en-US" i="1" dirty="0" smtClean="0"/>
              <a:t> </a:t>
            </a:r>
            <a:r>
              <a:rPr lang="en-US" i="1" dirty="0" err="1" smtClean="0"/>
              <a:t>kontrol</a:t>
            </a:r>
            <a:r>
              <a:rPr lang="en-US" i="1" dirty="0" smtClean="0"/>
              <a:t> </a:t>
            </a:r>
            <a:r>
              <a:rPr lang="en-US" i="1" dirty="0" err="1" smtClean="0"/>
              <a:t>akses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ACL (</a:t>
            </a:r>
            <a:r>
              <a:rPr lang="en-US" i="1" dirty="0" err="1" smtClean="0"/>
              <a:t>Acces</a:t>
            </a:r>
            <a:r>
              <a:rPr lang="en-US" i="1" dirty="0" smtClean="0"/>
              <a:t> Control List)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disimpan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rekaman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direktori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6" name="Picture 5" descr="babytedd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00200"/>
            <a:ext cx="2609850" cy="3810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Backup </a:t>
            </a:r>
            <a:r>
              <a:rPr lang="en-US" dirty="0" err="1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Recovery</a:t>
            </a:r>
            <a:endParaRPr lang="en-US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konsistensi</a:t>
            </a:r>
            <a:r>
              <a:rPr lang="en-US" b="1" dirty="0" smtClean="0"/>
              <a:t> data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	</a:t>
            </a:r>
            <a:r>
              <a:rPr lang="en-US" i="1" dirty="0" err="1" smtClean="0"/>
              <a:t>Memeriksa</a:t>
            </a:r>
            <a:r>
              <a:rPr lang="en-US" i="1" dirty="0" smtClean="0"/>
              <a:t> </a:t>
            </a:r>
            <a:r>
              <a:rPr lang="en-US" i="1" dirty="0" err="1" smtClean="0"/>
              <a:t>konsistensi</a:t>
            </a:r>
            <a:r>
              <a:rPr lang="en-US" i="1" dirty="0" smtClean="0"/>
              <a:t> </a:t>
            </a:r>
            <a:r>
              <a:rPr lang="en-US" i="1" dirty="0" err="1" smtClean="0"/>
              <a:t>atribut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yang </a:t>
            </a:r>
            <a:r>
              <a:rPr lang="en-US" i="1" dirty="0" err="1" smtClean="0"/>
              <a:t>tersimpan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rekaman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direktori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kondisi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yang </a:t>
            </a:r>
            <a:r>
              <a:rPr lang="en-US" i="1" dirty="0" err="1" smtClean="0"/>
              <a:t>sesungguhnya</a:t>
            </a:r>
            <a:r>
              <a:rPr lang="en-US" i="1" dirty="0" smtClean="0"/>
              <a:t>.</a:t>
            </a:r>
          </a:p>
          <a:p>
            <a:r>
              <a:rPr lang="en-US" b="1" dirty="0" smtClean="0"/>
              <a:t>Backup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Pemulihan</a:t>
            </a:r>
            <a:r>
              <a:rPr lang="en-US" b="1" dirty="0" smtClean="0"/>
              <a:t> </a:t>
            </a:r>
            <a:r>
              <a:rPr lang="en-US" b="1" dirty="0" err="1" smtClean="0"/>
              <a:t>Berkas</a:t>
            </a:r>
            <a:endParaRPr lang="en-US" b="1" dirty="0" smtClean="0"/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Penyalinan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media </a:t>
            </a:r>
            <a:r>
              <a:rPr lang="en-US" i="1" dirty="0" err="1" smtClean="0"/>
              <a:t>penyimpanan</a:t>
            </a:r>
            <a:r>
              <a:rPr lang="en-US" i="1" dirty="0" smtClean="0"/>
              <a:t> lain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cadangan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memulihkan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jika</a:t>
            </a:r>
            <a:r>
              <a:rPr lang="en-US" i="1" dirty="0" smtClean="0"/>
              <a:t> </a:t>
            </a:r>
            <a:r>
              <a:rPr lang="en-US" i="1" dirty="0" err="1" smtClean="0"/>
              <a:t>terjadi</a:t>
            </a:r>
            <a:r>
              <a:rPr lang="en-US" i="1" dirty="0" smtClean="0"/>
              <a:t> </a:t>
            </a:r>
            <a:r>
              <a:rPr lang="en-US" i="1" dirty="0" err="1" smtClean="0"/>
              <a:t>kerusakan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berkas</a:t>
            </a:r>
            <a:r>
              <a:rPr lang="en-US" i="1" dirty="0" smtClean="0"/>
              <a:t> </a:t>
            </a:r>
            <a:r>
              <a:rPr lang="en-US" i="1" dirty="0" err="1" smtClean="0"/>
              <a:t>asli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4" name="Picture 3" descr="p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066800"/>
            <a:ext cx="1752600" cy="4953000"/>
          </a:xfrm>
          <a:prstGeom prst="rect">
            <a:avLst/>
          </a:prstGeom>
        </p:spPr>
      </p:pic>
      <p:pic>
        <p:nvPicPr>
          <p:cNvPr id="5" name="Picture 4" descr="babytedd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00200"/>
            <a:ext cx="2609850" cy="3810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TERIMAKASIH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4860898" cy="2133600"/>
          </a:xfrm>
          <a:prstGeom prst="rect">
            <a:avLst/>
          </a:prstGeom>
        </p:spPr>
      </p:pic>
      <p:pic>
        <p:nvPicPr>
          <p:cNvPr id="5" name="Picture 2" descr="D:\dendy\flash punyau\animated_gif_movi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6012">
            <a:off x="6157583" y="589919"/>
            <a:ext cx="2438400" cy="1728216"/>
          </a:xfrm>
          <a:prstGeom prst="rect">
            <a:avLst/>
          </a:prstGeom>
          <a:noFill/>
        </p:spPr>
      </p:pic>
      <p:pic>
        <p:nvPicPr>
          <p:cNvPr id="6" name="Picture 5" descr="aquari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7543800" cy="2438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42 -0.13833 C -0.65573 -0.15244 -0.65746 -0.16378 -0.65174 -0.17511 C -0.65139 -0.18043 -0.65139 -0.18598 -0.65052 -0.1913 C -0.65017 -0.19362 -0.64844 -0.19524 -0.64809 -0.19755 C -0.64653 -0.20611 -0.64774 -0.21559 -0.64444 -0.22323 C -0.63663 -0.24127 -0.61198 -0.25469 -0.59757 -0.25862 C -0.58628 -0.26463 -0.59375 -0.26139 -0.57465 -0.2651 C -0.57187 -0.26556 -0.56615 -0.26671 -0.56615 -0.26671 C -0.55295 -0.26602 -0.53889 -0.26949 -0.52656 -0.26348 C -0.51858 -0.25977 -0.51094 -0.25214 -0.50365 -0.24751 C -0.48646 -0.23687 -0.46996 -0.22716 -0.45295 -0.21698 C -0.43264 -0.20472 -0.44496 -0.20958 -0.43385 -0.20565 C -0.43177 -0.20403 -0.42969 -0.20264 -0.4276 -0.20079 C -0.42604 -0.1994 -0.42448 -0.19732 -0.42274 -0.19593 C -0.41944 -0.19315 -0.41198 -0.18807 -0.41198 -0.18807 C -0.40694 -0.17812 -0.39878 -0.17257 -0.39167 -0.16563 C -0.37969 -0.15452 -0.37101 -0.14226 -0.36024 -0.13024 C -0.35781 -0.12098 -0.35243 -0.11566 -0.34826 -0.1078 C -0.33993 -0.09207 -0.33142 -0.0768 -0.32274 -0.0613 C -0.31371 -0.04465 -0.30417 -0.02938 -0.29514 -0.01296 C -0.28976 -0.0037 -0.28281 0.00162 -0.27708 0.00948 C -0.26805 0.02174 -0.28142 0.01342 -0.2625 0.0303 C -0.26007 0.03238 -0.25625 0.03585 -0.25417 0.0384 C -0.22847 0.07263 -0.19774 0.09877 -0.1625 0.11219 C -0.15816 0.11196 -0.13559 0.11242 -0.12517 0.10895 C -0.10451 0.10201 -0.08767 0.08836 -0.06875 0.0768 C -0.06128 0.07217 -0.05312 0.06939 -0.04566 0.06407 C -0.0283 0.05135 -0.01667 0.0347 -0.00486 0.01434 C -0.00174 0.00208 -0.0059 0.01712 -0.00104 0.00462 C -0.00069 0.00301 3.61111E-6 -0.00023 3.61111E-6 -0.00023 " pathEditMode="relative" ptsTypes="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Apa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itu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5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8686800" cy="5867400"/>
          </a:xfrm>
        </p:spPr>
        <p:txBody>
          <a:bodyPr>
            <a:noAutofit/>
          </a:bodyPr>
          <a:lstStyle/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Berkas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/>
              <a:t>adalah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kumpulan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informasi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berkait</a:t>
            </a:r>
            <a:r>
              <a:rPr lang="en-GB" sz="2400" b="1" dirty="0" smtClean="0"/>
              <a:t> yang </a:t>
            </a:r>
            <a:r>
              <a:rPr lang="en-GB" sz="2400" b="1" dirty="0" err="1" smtClean="0"/>
              <a:t>diberi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nama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direkam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pada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penyimpanan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sekunder</a:t>
            </a:r>
            <a:r>
              <a:rPr lang="en-GB" sz="2400" b="1" dirty="0"/>
              <a:t> </a:t>
            </a:r>
            <a:r>
              <a:rPr lang="en-US" sz="2400" b="1" dirty="0" smtClean="0">
                <a:latin typeface="Baskerville Old Face" pitchFamily="18" charset="0"/>
              </a:rPr>
              <a:t>yang </a:t>
            </a:r>
            <a:r>
              <a:rPr lang="en-US" sz="2400" b="1" dirty="0" err="1" smtClean="0">
                <a:latin typeface="Baskerville Old Face" pitchFamily="18" charset="0"/>
              </a:rPr>
              <a:t>berhubungan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sesuai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dengan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tujuan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pembuat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berkas</a:t>
            </a:r>
            <a:r>
              <a:rPr lang="en-US" sz="2400" b="1" dirty="0" smtClean="0">
                <a:latin typeface="Baskerville Old Face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</a:rPr>
              <a:t>tersebut</a:t>
            </a:r>
            <a:r>
              <a:rPr lang="en-US" sz="2400" b="1" dirty="0" smtClean="0">
                <a:latin typeface="Baskerville Old Face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err="1" smtClean="0"/>
              <a:t>Berkas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dipetakan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ke</a:t>
            </a:r>
            <a:r>
              <a:rPr lang="en-GB" sz="2400" b="1" i="1" dirty="0" smtClean="0"/>
              <a:t> media </a:t>
            </a:r>
            <a:r>
              <a:rPr lang="en-GB" sz="2400" b="1" i="1" dirty="0" err="1" smtClean="0"/>
              <a:t>fisik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oleh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sistem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operasi</a:t>
            </a:r>
            <a:r>
              <a:rPr lang="en-GB" sz="2400" b="1" i="1" dirty="0" smtClean="0"/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Media </a:t>
            </a:r>
            <a:r>
              <a:rPr lang="en-GB" sz="2800" dirty="0" err="1" smtClean="0"/>
              <a:t>penyimpanan</a:t>
            </a:r>
            <a:r>
              <a:rPr lang="en-GB" sz="2800" dirty="0" smtClean="0"/>
              <a:t> </a:t>
            </a:r>
            <a:r>
              <a:rPr lang="en-GB" sz="2800" dirty="0" err="1" smtClean="0"/>
              <a:t>ini</a:t>
            </a:r>
            <a:r>
              <a:rPr lang="en-GB" sz="2800" dirty="0" smtClean="0"/>
              <a:t> </a:t>
            </a:r>
            <a:r>
              <a:rPr lang="en-GB" sz="2800" dirty="0" err="1" smtClean="0"/>
              <a:t>umumnya</a:t>
            </a:r>
            <a:r>
              <a:rPr lang="en-GB" sz="2800" dirty="0" smtClean="0"/>
              <a:t> </a:t>
            </a:r>
            <a:r>
              <a:rPr lang="en-GB" sz="2800" dirty="0" err="1" smtClean="0"/>
              <a:t>bersifat</a:t>
            </a:r>
            <a:r>
              <a:rPr lang="en-GB" sz="2800" dirty="0" smtClean="0"/>
              <a:t> </a:t>
            </a:r>
            <a:r>
              <a:rPr lang="en-GB" sz="2800" b="1" i="1" dirty="0" err="1" smtClean="0"/>
              <a:t>nonvolatile</a:t>
            </a:r>
            <a:r>
              <a:rPr lang="en-GB" sz="2800" i="1" dirty="0" smtClean="0"/>
              <a:t> </a:t>
            </a:r>
            <a:r>
              <a:rPr lang="en-GB" sz="2800" dirty="0" smtClean="0"/>
              <a:t>, </a:t>
            </a:r>
            <a:r>
              <a:rPr lang="en-GB" sz="2800" dirty="0" err="1" smtClean="0"/>
              <a:t>sehingga</a:t>
            </a:r>
            <a:r>
              <a:rPr lang="en-GB" sz="2800" dirty="0" smtClean="0"/>
              <a:t> </a:t>
            </a:r>
            <a:r>
              <a:rPr lang="en-GB" sz="2800" dirty="0" err="1" smtClean="0"/>
              <a:t>kandungan</a:t>
            </a:r>
            <a:r>
              <a:rPr lang="en-GB" sz="2800" dirty="0" smtClean="0"/>
              <a:t> </a:t>
            </a:r>
            <a:r>
              <a:rPr lang="en-GB" sz="2800" dirty="0" err="1" smtClean="0"/>
              <a:t>di</a:t>
            </a:r>
            <a:r>
              <a:rPr lang="en-GB" sz="2800" dirty="0" smtClean="0"/>
              <a:t> </a:t>
            </a:r>
            <a:r>
              <a:rPr lang="en-GB" sz="2800" dirty="0" err="1" smtClean="0"/>
              <a:t>dalamnya</a:t>
            </a:r>
            <a:r>
              <a:rPr lang="en-GB" sz="2800" dirty="0" smtClean="0"/>
              <a:t> </a:t>
            </a: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hilang</a:t>
            </a:r>
            <a:r>
              <a:rPr lang="en-GB" sz="2800" dirty="0" smtClean="0"/>
              <a:t> </a:t>
            </a:r>
            <a:r>
              <a:rPr lang="en-GB" sz="2800" dirty="0" err="1" smtClean="0"/>
              <a:t>jika</a:t>
            </a:r>
            <a:r>
              <a:rPr lang="en-GB" sz="2800" dirty="0" smtClean="0"/>
              <a:t> </a:t>
            </a:r>
            <a:r>
              <a:rPr lang="en-GB" sz="2800" dirty="0" err="1" smtClean="0"/>
              <a:t>terjadi</a:t>
            </a:r>
            <a:r>
              <a:rPr lang="en-GB" sz="2800" dirty="0" smtClean="0"/>
              <a:t> </a:t>
            </a:r>
            <a:r>
              <a:rPr lang="en-GB" sz="2800" dirty="0" err="1" smtClean="0"/>
              <a:t>gagal</a:t>
            </a:r>
            <a:r>
              <a:rPr lang="en-GB" sz="2800" dirty="0" smtClean="0"/>
              <a:t> </a:t>
            </a:r>
            <a:r>
              <a:rPr lang="en-GB" sz="2800" dirty="0" err="1" smtClean="0"/>
              <a:t>listrik</a:t>
            </a:r>
            <a:r>
              <a:rPr lang="en-GB" sz="2800" dirty="0" smtClean="0"/>
              <a:t> </a:t>
            </a:r>
            <a:r>
              <a:rPr lang="en-GB" sz="2800" dirty="0" err="1" smtClean="0"/>
              <a:t>maupun</a:t>
            </a:r>
            <a:r>
              <a:rPr lang="en-GB" sz="2800" dirty="0" smtClean="0"/>
              <a:t> </a:t>
            </a:r>
            <a:r>
              <a:rPr lang="en-GB" sz="2800" i="1" dirty="0" smtClean="0"/>
              <a:t>system reboot</a:t>
            </a:r>
            <a:r>
              <a:rPr lang="en-GB" sz="2800" dirty="0" smtClean="0"/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/>
              <a:t>Sistem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Operasi</a:t>
            </a:r>
            <a:r>
              <a:rPr lang="en-GB" sz="2800" dirty="0" smtClean="0"/>
              <a:t> </a:t>
            </a:r>
            <a:r>
              <a:rPr lang="en-GB" sz="2800" b="1" dirty="0" err="1" smtClean="0"/>
              <a:t>mengabstraksi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properti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fisik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dari</a:t>
            </a:r>
            <a:r>
              <a:rPr lang="en-GB" sz="2800" b="1" dirty="0" smtClean="0"/>
              <a:t> media </a:t>
            </a:r>
            <a:r>
              <a:rPr lang="en-GB" sz="2800" b="1" dirty="0" err="1" smtClean="0"/>
              <a:t>penyimpanannya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mendefinisikan</a:t>
            </a:r>
            <a:r>
              <a:rPr lang="en-GB" sz="2800" b="1" dirty="0" smtClean="0"/>
              <a:t> unit </a:t>
            </a:r>
            <a:r>
              <a:rPr lang="en-GB" sz="2800" b="1" dirty="0" err="1" smtClean="0"/>
              <a:t>penyimpanan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logis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yaitu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berkas</a:t>
            </a:r>
            <a:r>
              <a:rPr lang="en-GB" sz="2800" b="1" dirty="0" smtClean="0"/>
              <a:t>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Baskerville Old Face" pitchFamily="18" charset="0"/>
            </a:endParaRPr>
          </a:p>
        </p:txBody>
      </p:sp>
      <p:pic>
        <p:nvPicPr>
          <p:cNvPr id="5" name="Picture 4" descr="disinian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1524000" cy="1276350"/>
          </a:xfrm>
          <a:prstGeom prst="rect">
            <a:avLst/>
          </a:prstGeom>
        </p:spPr>
      </p:pic>
      <p:pic>
        <p:nvPicPr>
          <p:cNvPr id="7" name="Picture 6" descr="disinian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600200" cy="12763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543800" cy="1066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METODE AKSES BERKAS</a:t>
            </a:r>
            <a:endParaRPr lang="en-US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981200"/>
          </a:xfrm>
        </p:spPr>
        <p:txBody>
          <a:bodyPr>
            <a:normAutofit fontScale="92500"/>
          </a:bodyPr>
          <a:lstStyle/>
          <a:p>
            <a:pPr>
              <a:buClrTx/>
              <a:buSzPct val="124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Metode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Akses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Sekuensial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SequentialAccsess</a:t>
            </a:r>
            <a:r>
              <a:rPr lang="en-US" sz="2800" dirty="0" smtClean="0">
                <a:solidFill>
                  <a:schemeClr val="tx1"/>
                </a:solidFill>
              </a:rPr>
              <a:t> )</a:t>
            </a:r>
          </a:p>
          <a:p>
            <a:pPr>
              <a:buClrTx/>
              <a:buSzPct val="124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Metode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Akses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Langsung</a:t>
            </a:r>
            <a:r>
              <a:rPr lang="en-US" sz="2800" dirty="0" smtClean="0">
                <a:solidFill>
                  <a:schemeClr val="tx1"/>
                </a:solidFill>
              </a:rPr>
              <a:t> (Direct </a:t>
            </a:r>
            <a:r>
              <a:rPr lang="en-US" sz="2800" dirty="0" err="1" smtClean="0">
                <a:solidFill>
                  <a:schemeClr val="tx1"/>
                </a:solidFill>
              </a:rPr>
              <a:t>Accsess</a:t>
            </a:r>
            <a:r>
              <a:rPr lang="en-US" sz="2800" dirty="0" smtClean="0">
                <a:solidFill>
                  <a:schemeClr val="tx1"/>
                </a:solidFill>
              </a:rPr>
              <a:t> Method)</a:t>
            </a:r>
          </a:p>
          <a:p>
            <a:pPr>
              <a:buClrTx/>
              <a:buSzPct val="124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Metode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Akses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Berindeks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Indeks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Accsess</a:t>
            </a:r>
            <a:r>
              <a:rPr lang="en-US" sz="2800" dirty="0" smtClean="0">
                <a:solidFill>
                  <a:schemeClr val="tx1"/>
                </a:solidFill>
              </a:rPr>
              <a:t> Method)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entry_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029200"/>
            <a:ext cx="2667000" cy="1828800"/>
          </a:xfrm>
          <a:prstGeom prst="rect">
            <a:avLst/>
          </a:prstGeom>
        </p:spPr>
      </p:pic>
      <p:pic>
        <p:nvPicPr>
          <p:cNvPr id="5" name="Picture 4" descr="entry_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953000"/>
            <a:ext cx="2743200" cy="1905000"/>
          </a:xfrm>
          <a:prstGeom prst="rect">
            <a:avLst/>
          </a:prstGeom>
        </p:spPr>
      </p:pic>
      <p:pic>
        <p:nvPicPr>
          <p:cNvPr id="7" name="Picture 6" descr="entry_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53000"/>
            <a:ext cx="2514600" cy="1524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cap="none" dirty="0" smtClean="0">
                <a:ln w="50800"/>
                <a:solidFill>
                  <a:schemeClr val="tx1"/>
                </a:solidFill>
              </a:rPr>
              <a:t>Cara </a:t>
            </a:r>
            <a:r>
              <a:rPr lang="en-US" sz="4800" b="1" cap="none" dirty="0" err="1" smtClean="0">
                <a:ln w="50800"/>
                <a:solidFill>
                  <a:schemeClr val="tx1"/>
                </a:solidFill>
              </a:rPr>
              <a:t>kerja</a:t>
            </a:r>
            <a:r>
              <a:rPr lang="en-US" sz="4800" b="1" cap="none" dirty="0" smtClean="0">
                <a:ln w="50800"/>
                <a:solidFill>
                  <a:schemeClr val="tx1"/>
                </a:solidFill>
              </a:rPr>
              <a:t> </a:t>
            </a:r>
            <a:r>
              <a:rPr lang="en-US" sz="4800" b="1" cap="none" dirty="0" err="1" smtClean="0">
                <a:ln w="50800"/>
                <a:solidFill>
                  <a:schemeClr val="tx1"/>
                </a:solidFill>
              </a:rPr>
              <a:t>Berkas</a:t>
            </a:r>
            <a:endParaRPr lang="en-US" sz="4800" b="1" cap="none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 err="1" smtClean="0"/>
              <a:t>Berkas</a:t>
            </a:r>
            <a:r>
              <a:rPr lang="en-GB" dirty="0" smtClean="0"/>
              <a:t> </a:t>
            </a:r>
            <a:r>
              <a:rPr lang="en-GB" b="1" dirty="0" err="1" smtClean="0"/>
              <a:t>merepresentasikan</a:t>
            </a:r>
            <a:r>
              <a:rPr lang="en-GB" b="1" dirty="0" smtClean="0"/>
              <a:t> program </a:t>
            </a:r>
            <a:r>
              <a:rPr lang="en-GB" dirty="0" smtClean="0"/>
              <a:t>(</a:t>
            </a:r>
            <a:r>
              <a:rPr lang="en-GB" dirty="0" err="1" smtClean="0"/>
              <a:t>baik</a:t>
            </a:r>
            <a:r>
              <a:rPr lang="en-GB" dirty="0" smtClean="0"/>
              <a:t> </a:t>
            </a:r>
            <a:r>
              <a:rPr lang="en-GB" i="1" dirty="0" smtClean="0"/>
              <a:t>source</a:t>
            </a:r>
            <a:r>
              <a:rPr lang="en-GB" dirty="0" smtClean="0"/>
              <a:t> </a:t>
            </a:r>
            <a:r>
              <a:rPr lang="en-GB" dirty="0" err="1" smtClean="0"/>
              <a:t>maupun</a:t>
            </a:r>
            <a:r>
              <a:rPr lang="en-GB" dirty="0" smtClean="0"/>
              <a:t> </a:t>
            </a:r>
            <a:r>
              <a:rPr lang="en-GB" dirty="0" err="1" smtClean="0"/>
              <a:t>bentuk</a:t>
            </a:r>
            <a:r>
              <a:rPr lang="en-GB" dirty="0" smtClean="0"/>
              <a:t> </a:t>
            </a:r>
            <a:r>
              <a:rPr lang="en-GB" dirty="0" err="1" smtClean="0"/>
              <a:t>objek</a:t>
            </a:r>
            <a:r>
              <a:rPr lang="en-GB" dirty="0" smtClean="0"/>
              <a:t>) </a:t>
            </a:r>
            <a:r>
              <a:rPr lang="en-GB" b="1" dirty="0" err="1" smtClean="0"/>
              <a:t>dan</a:t>
            </a:r>
            <a:r>
              <a:rPr lang="en-GB" b="1" dirty="0" smtClean="0"/>
              <a:t> data. </a:t>
            </a: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Data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bersifat</a:t>
            </a:r>
            <a:r>
              <a:rPr lang="en-GB" dirty="0" smtClean="0"/>
              <a:t> </a:t>
            </a:r>
            <a:r>
              <a:rPr lang="en-GB" b="1" i="1" dirty="0" err="1" smtClean="0"/>
              <a:t>numerik</a:t>
            </a:r>
            <a:r>
              <a:rPr lang="en-GB" b="1" i="1" dirty="0" smtClean="0"/>
              <a:t>, </a:t>
            </a:r>
            <a:r>
              <a:rPr lang="en-GB" b="1" i="1" dirty="0" err="1" smtClean="0"/>
              <a:t>alfabetik</a:t>
            </a:r>
            <a:r>
              <a:rPr lang="en-GB" b="1" i="1" dirty="0" smtClean="0"/>
              <a:t>, </a:t>
            </a:r>
            <a:r>
              <a:rPr lang="en-GB" b="1" i="1" dirty="0" err="1" smtClean="0"/>
              <a:t>alfanumerik</a:t>
            </a:r>
            <a:r>
              <a:rPr lang="en-GB" b="1" i="1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ataupun</a:t>
            </a:r>
            <a:r>
              <a:rPr lang="en-GB" dirty="0" smtClean="0"/>
              <a:t> </a:t>
            </a:r>
            <a:r>
              <a:rPr lang="en-GB" b="1" i="1" dirty="0" err="1" smtClean="0"/>
              <a:t>biner</a:t>
            </a:r>
            <a:r>
              <a:rPr lang="en-GB" b="1" i="1" dirty="0" smtClean="0"/>
              <a:t>. </a:t>
            </a:r>
          </a:p>
          <a:p>
            <a:pPr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Format </a:t>
            </a:r>
            <a:r>
              <a:rPr lang="en-GB" b="1" dirty="0" err="1" smtClean="0"/>
              <a:t>berkas</a:t>
            </a:r>
            <a:r>
              <a:rPr lang="en-GB" b="1" dirty="0" smtClean="0"/>
              <a:t> </a:t>
            </a:r>
            <a:r>
              <a:rPr lang="en-GB" dirty="0" err="1" smtClean="0"/>
              <a:t>juga</a:t>
            </a:r>
            <a:r>
              <a:rPr lang="en-GB" dirty="0" smtClean="0"/>
              <a:t> </a:t>
            </a:r>
            <a:r>
              <a:rPr lang="en-GB" dirty="0" err="1" smtClean="0"/>
              <a:t>bisa</a:t>
            </a:r>
            <a:r>
              <a:rPr lang="en-GB" dirty="0" smtClean="0"/>
              <a:t> </a:t>
            </a:r>
            <a:r>
              <a:rPr lang="en-GB" dirty="0" err="1" smtClean="0"/>
              <a:t>bebas</a:t>
            </a:r>
            <a:r>
              <a:rPr lang="en-GB" dirty="0" smtClean="0"/>
              <a:t>, </a:t>
            </a:r>
            <a:r>
              <a:rPr lang="en-GB" dirty="0" err="1" smtClean="0"/>
              <a:t>misalnya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teks</a:t>
            </a:r>
            <a:r>
              <a:rPr lang="en-GB" dirty="0" smtClean="0"/>
              <a:t>,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juga</a:t>
            </a:r>
            <a:r>
              <a:rPr lang="en-GB" dirty="0" smtClean="0"/>
              <a:t> </a:t>
            </a:r>
            <a:r>
              <a:rPr lang="en-GB" dirty="0" err="1" smtClean="0"/>
              <a:t>diformat</a:t>
            </a:r>
            <a:r>
              <a:rPr lang="en-GB" dirty="0" smtClean="0"/>
              <a:t> </a:t>
            </a:r>
            <a:r>
              <a:rPr lang="en-GB" dirty="0" err="1" smtClean="0"/>
              <a:t>pasti</a:t>
            </a:r>
            <a:r>
              <a:rPr lang="en-GB" dirty="0" smtClean="0"/>
              <a:t>.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umum</a:t>
            </a:r>
            <a:r>
              <a:rPr lang="en-GB" dirty="0" smtClean="0"/>
              <a:t>,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i="1" dirty="0" err="1" smtClean="0"/>
              <a:t>urutan</a:t>
            </a:r>
            <a:r>
              <a:rPr lang="en-GB" i="1" dirty="0" smtClean="0"/>
              <a:t> bit, byte, </a:t>
            </a:r>
            <a:r>
              <a:rPr lang="en-GB" i="1" dirty="0" err="1" smtClean="0"/>
              <a:t>baris</a:t>
            </a:r>
            <a:r>
              <a:rPr lang="en-GB" i="1" dirty="0" smtClean="0"/>
              <a:t>, </a:t>
            </a:r>
            <a:r>
              <a:rPr lang="en-GB" i="1" dirty="0" err="1" smtClean="0"/>
              <a:t>atau</a:t>
            </a:r>
            <a:r>
              <a:rPr lang="en-GB" i="1" dirty="0" smtClean="0"/>
              <a:t> </a:t>
            </a:r>
            <a:r>
              <a:rPr lang="en-GB" i="1" dirty="0" err="1" smtClean="0"/>
              <a:t>catatan</a:t>
            </a:r>
            <a:r>
              <a:rPr lang="en-GB" dirty="0" smtClean="0"/>
              <a:t> yang </a:t>
            </a:r>
            <a:r>
              <a:rPr lang="en-GB" dirty="0" err="1" smtClean="0"/>
              <a:t>didefinisikan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pembuat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pengguna</a:t>
            </a:r>
            <a:r>
              <a:rPr lang="en-GB" dirty="0"/>
              <a:t>.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nn_ay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2971800" cy="1371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GB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Tipe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Informasi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disimpan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b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en-US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err="1" smtClean="0"/>
              <a:t>Contohnya</a:t>
            </a:r>
            <a:r>
              <a:rPr lang="en-GB" sz="3200" b="1" dirty="0" smtClean="0"/>
              <a:t>: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/>
              <a:t>Text file</a:t>
            </a:r>
            <a:r>
              <a:rPr lang="en-GB" sz="2800" b="1" dirty="0" smtClean="0"/>
              <a:t>; </a:t>
            </a:r>
            <a:r>
              <a:rPr lang="en-GB" sz="2800" dirty="0" err="1" smtClean="0"/>
              <a:t>yaitu</a:t>
            </a:r>
            <a:r>
              <a:rPr lang="en-GB" sz="2800" dirty="0" smtClean="0"/>
              <a:t> </a:t>
            </a:r>
            <a:r>
              <a:rPr lang="en-GB" sz="2800" dirty="0" err="1" smtClean="0"/>
              <a:t>urutan</a:t>
            </a:r>
            <a:r>
              <a:rPr lang="en-GB" sz="2800" dirty="0" smtClean="0"/>
              <a:t> </a:t>
            </a:r>
            <a:r>
              <a:rPr lang="en-GB" sz="2800" dirty="0" err="1" smtClean="0"/>
              <a:t>karakter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disusun</a:t>
            </a:r>
            <a:r>
              <a:rPr lang="en-GB" sz="2800" dirty="0" smtClean="0"/>
              <a:t> 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baris-baris</a:t>
            </a:r>
            <a:r>
              <a:rPr lang="en-GB" sz="2800" dirty="0" smtClean="0"/>
              <a:t>.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/>
              <a:t>Source file</a:t>
            </a:r>
            <a:r>
              <a:rPr lang="en-GB" sz="2800" b="1" dirty="0" smtClean="0"/>
              <a:t>; </a:t>
            </a:r>
            <a:r>
              <a:rPr lang="en-GB" sz="2800" dirty="0" err="1" smtClean="0"/>
              <a:t>yaitu</a:t>
            </a:r>
            <a:r>
              <a:rPr lang="en-GB" sz="2800" dirty="0" smtClean="0"/>
              <a:t> </a:t>
            </a:r>
            <a:r>
              <a:rPr lang="en-GB" sz="2800" dirty="0" err="1" smtClean="0"/>
              <a:t>urutan</a:t>
            </a:r>
            <a:r>
              <a:rPr lang="en-GB" sz="2800" dirty="0" smtClean="0"/>
              <a:t> </a:t>
            </a:r>
            <a:r>
              <a:rPr lang="en-GB" sz="2800" i="1" dirty="0" smtClean="0"/>
              <a:t>subroutine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fungsi</a:t>
            </a:r>
            <a:r>
              <a:rPr lang="en-GB" sz="2800" dirty="0" smtClean="0"/>
              <a:t>, yang </a:t>
            </a:r>
            <a:r>
              <a:rPr lang="en-GB" sz="2800" dirty="0" err="1" smtClean="0"/>
              <a:t>nantinya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dideklarasikan</a:t>
            </a:r>
            <a:r>
              <a:rPr lang="en-GB" sz="2800" dirty="0" smtClean="0"/>
              <a:t>.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/>
              <a:t>Object file</a:t>
            </a:r>
            <a:r>
              <a:rPr lang="en-GB" sz="2800" b="1" dirty="0" smtClean="0"/>
              <a:t>; </a:t>
            </a:r>
            <a:r>
              <a:rPr lang="en-GB" sz="2800" dirty="0" err="1" smtClean="0"/>
              <a:t>merupakan</a:t>
            </a:r>
            <a:r>
              <a:rPr lang="en-GB" sz="2800" dirty="0" smtClean="0"/>
              <a:t> </a:t>
            </a:r>
            <a:r>
              <a:rPr lang="en-GB" sz="2800" dirty="0" err="1" smtClean="0"/>
              <a:t>urutan</a:t>
            </a:r>
            <a:r>
              <a:rPr lang="en-GB" sz="2800" dirty="0" smtClean="0"/>
              <a:t> byte yang </a:t>
            </a:r>
            <a:r>
              <a:rPr lang="en-GB" sz="2800" dirty="0" err="1" smtClean="0"/>
              <a:t>diatur</a:t>
            </a:r>
            <a:r>
              <a:rPr lang="en-GB" sz="2800" dirty="0" smtClean="0"/>
              <a:t> 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blok-blok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dikenali</a:t>
            </a:r>
            <a:r>
              <a:rPr lang="en-GB" sz="2800" dirty="0" smtClean="0"/>
              <a:t> </a:t>
            </a:r>
            <a:r>
              <a:rPr lang="en-GB" sz="2800" dirty="0" err="1" smtClean="0"/>
              <a:t>oleh</a:t>
            </a:r>
            <a:r>
              <a:rPr lang="en-GB" sz="2800" dirty="0" smtClean="0"/>
              <a:t> </a:t>
            </a:r>
            <a:r>
              <a:rPr lang="en-GB" sz="2800" i="1" dirty="0" smtClean="0"/>
              <a:t>linker</a:t>
            </a:r>
            <a:r>
              <a:rPr lang="en-GB" sz="2800" dirty="0" smtClean="0"/>
              <a:t> </a:t>
            </a:r>
            <a:r>
              <a:rPr lang="en-GB" sz="2800" dirty="0" err="1" smtClean="0"/>
              <a:t>dari</a:t>
            </a:r>
            <a:r>
              <a:rPr lang="en-GB" sz="2800" dirty="0" smtClean="0"/>
              <a:t> </a:t>
            </a:r>
            <a:r>
              <a:rPr lang="en-GB" sz="2800" dirty="0" err="1" smtClean="0"/>
              <a:t>sistem</a:t>
            </a:r>
            <a:r>
              <a:rPr lang="en-GB" sz="2800" dirty="0" smtClean="0"/>
              <a:t>. 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/>
              <a:t>Executable file</a:t>
            </a:r>
            <a:r>
              <a:rPr lang="en-GB" sz="2800" b="1" dirty="0" smtClean="0"/>
              <a:t>; </a:t>
            </a:r>
            <a:r>
              <a:rPr lang="en-GB" sz="2800" dirty="0" err="1" smtClean="0"/>
              <a:t>adalah</a:t>
            </a:r>
            <a:r>
              <a:rPr lang="en-GB" sz="2800" dirty="0" smtClean="0"/>
              <a:t> </a:t>
            </a:r>
            <a:r>
              <a:rPr lang="en-GB" sz="2800" dirty="0" err="1" smtClean="0"/>
              <a:t>rangkaian</a:t>
            </a:r>
            <a:r>
              <a:rPr lang="en-GB" sz="2800" dirty="0" smtClean="0"/>
              <a:t> </a:t>
            </a:r>
            <a:r>
              <a:rPr lang="en-GB" sz="2800" i="1" dirty="0" smtClean="0"/>
              <a:t>code section</a:t>
            </a:r>
            <a:r>
              <a:rPr lang="en-GB" sz="2800" dirty="0" smtClean="0"/>
              <a:t> yang </a:t>
            </a:r>
            <a:r>
              <a:rPr lang="en-GB" sz="2800" dirty="0" err="1" smtClean="0"/>
              <a:t>dapat</a:t>
            </a:r>
            <a:r>
              <a:rPr lang="en-GB" sz="2800" dirty="0" smtClean="0"/>
              <a:t> </a:t>
            </a:r>
            <a:r>
              <a:rPr lang="en-GB" sz="2800" dirty="0" err="1" smtClean="0"/>
              <a:t>dibawa</a:t>
            </a:r>
            <a:r>
              <a:rPr lang="en-GB" sz="2800" dirty="0" smtClean="0"/>
              <a:t> loader 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memori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dieksekusi</a:t>
            </a:r>
            <a:r>
              <a:rPr lang="en-GB" sz="2800" dirty="0" smtClean="0"/>
              <a:t>. 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4" descr="ram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685800"/>
            <a:ext cx="2162175" cy="1857375"/>
          </a:xfrm>
          <a:prstGeom prst="rect">
            <a:avLst/>
          </a:prstGeom>
        </p:spPr>
      </p:pic>
      <p:pic>
        <p:nvPicPr>
          <p:cNvPr id="6" name="Picture 5" descr="ram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438400"/>
            <a:ext cx="2162175" cy="1857375"/>
          </a:xfrm>
          <a:prstGeom prst="rect">
            <a:avLst/>
          </a:prstGeom>
        </p:spPr>
      </p:pic>
      <p:pic>
        <p:nvPicPr>
          <p:cNvPr id="7" name="Picture 6" descr="ram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038599"/>
            <a:ext cx="2162175" cy="137160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6858000" cy="1905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M</a:t>
            </a:r>
            <a:r>
              <a:rPr sz="540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edia penyimpanan berkas</a:t>
            </a:r>
            <a:r>
              <a:rPr sz="540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467600" cy="2438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Berkas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disimpan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media  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penyimpanan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sekunder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Diantaranya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Cakram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magnetik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seperti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floppydisk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hardisk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Cakramoptis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seperti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</a:p>
          <a:p>
            <a:pPr algn="l">
              <a:buClrTx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    CDROM/CDRW,DVDROM/DVD</a:t>
            </a:r>
            <a:r>
              <a:rPr lang="en-US" sz="2400" dirty="0" smtClean="0">
                <a:solidFill>
                  <a:schemeClr val="tx1"/>
                </a:solidFill>
              </a:rPr>
              <a:t>RW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lumb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8131">
            <a:off x="6907009" y="2819144"/>
            <a:ext cx="2133600" cy="1152525"/>
          </a:xfrm>
          <a:prstGeom prst="rect">
            <a:avLst/>
          </a:prstGeom>
        </p:spPr>
      </p:pic>
      <p:pic>
        <p:nvPicPr>
          <p:cNvPr id="5" name="Picture 4" descr="lumb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334000"/>
            <a:ext cx="2133600" cy="1152525"/>
          </a:xfrm>
          <a:prstGeom prst="rect">
            <a:avLst/>
          </a:prstGeom>
        </p:spPr>
      </p:pic>
      <p:pic>
        <p:nvPicPr>
          <p:cNvPr id="6" name="Picture 5" descr="lumb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267200"/>
            <a:ext cx="1752600" cy="1152525"/>
          </a:xfrm>
          <a:prstGeom prst="rect">
            <a:avLst/>
          </a:prstGeom>
        </p:spPr>
      </p:pic>
      <p:pic>
        <p:nvPicPr>
          <p:cNvPr id="7" name="Picture 6" descr="lumb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636">
            <a:off x="7183929" y="-93348"/>
            <a:ext cx="2133600" cy="1152525"/>
          </a:xfrm>
          <a:prstGeom prst="rect">
            <a:avLst/>
          </a:prstGeom>
        </p:spPr>
      </p:pic>
      <p:pic>
        <p:nvPicPr>
          <p:cNvPr id="8" name="Picture 7" descr="lumb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2991">
            <a:off x="7315200" y="1447800"/>
            <a:ext cx="2133600" cy="115252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82296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Atribut</a:t>
            </a:r>
            <a:r>
              <a:rPr lang="en-US" sz="44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pada</a:t>
            </a:r>
            <a:r>
              <a:rPr lang="en-US" sz="44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Berkas</a:t>
            </a:r>
            <a:endParaRPr lang="en-US" sz="44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83880" cy="47213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/>
              <a:t>Berkas</a:t>
            </a:r>
            <a:r>
              <a:rPr lang="en-GB" b="1" dirty="0" smtClean="0"/>
              <a:t> </a:t>
            </a:r>
            <a:r>
              <a:rPr lang="en-GB" b="1" dirty="0" err="1" smtClean="0"/>
              <a:t>diberi</a:t>
            </a:r>
            <a:r>
              <a:rPr lang="en-GB" b="1" dirty="0" smtClean="0"/>
              <a:t> </a:t>
            </a:r>
            <a:r>
              <a:rPr lang="en-GB" b="1" dirty="0" err="1" smtClean="0"/>
              <a:t>nama</a:t>
            </a:r>
            <a:r>
              <a:rPr lang="en-GB" dirty="0" smtClean="0"/>
              <a:t>,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kenyamanan</a:t>
            </a:r>
            <a:r>
              <a:rPr lang="en-GB" dirty="0" smtClean="0"/>
              <a:t> </a:t>
            </a:r>
            <a:r>
              <a:rPr lang="en-GB" dirty="0" err="1" smtClean="0"/>
              <a:t>bagi</a:t>
            </a:r>
            <a:r>
              <a:rPr lang="en-GB" dirty="0" smtClean="0"/>
              <a:t> </a:t>
            </a:r>
            <a:r>
              <a:rPr lang="en-GB" dirty="0" err="1" smtClean="0"/>
              <a:t>pengguna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acuan</a:t>
            </a:r>
            <a:r>
              <a:rPr lang="en-GB" dirty="0" smtClean="0"/>
              <a:t> </a:t>
            </a:r>
            <a:r>
              <a:rPr lang="en-GB" dirty="0" err="1" smtClean="0"/>
              <a:t>bagi</a:t>
            </a:r>
            <a:r>
              <a:rPr lang="en-GB" dirty="0" smtClean="0"/>
              <a:t> data yang </a:t>
            </a:r>
            <a:r>
              <a:rPr lang="en-GB" dirty="0" err="1" smtClean="0"/>
              <a:t>terkandung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dalamnya</a:t>
            </a:r>
            <a:r>
              <a:rPr lang="en-GB" dirty="0" smtClean="0"/>
              <a:t>. </a:t>
            </a:r>
          </a:p>
          <a:p>
            <a:pPr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Nama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biasanya</a:t>
            </a:r>
            <a:r>
              <a:rPr lang="en-GB" dirty="0" smtClean="0"/>
              <a:t> </a:t>
            </a:r>
            <a:r>
              <a:rPr lang="en-GB" dirty="0" err="1" smtClean="0"/>
              <a:t>berupa</a:t>
            </a:r>
            <a:r>
              <a:rPr lang="en-GB" dirty="0" smtClean="0"/>
              <a:t> </a:t>
            </a:r>
            <a:r>
              <a:rPr lang="en-GB" b="1" i="1" dirty="0" smtClean="0"/>
              <a:t>string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b="1" i="1" dirty="0" err="1" smtClean="0"/>
              <a:t>karakter</a:t>
            </a:r>
            <a:r>
              <a:rPr lang="en-GB" b="1" i="1" dirty="0" smtClean="0"/>
              <a:t>.</a:t>
            </a:r>
            <a:r>
              <a:rPr lang="en-GB" dirty="0" smtClean="0"/>
              <a:t> </a:t>
            </a:r>
          </a:p>
          <a:p>
            <a:pPr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err="1" smtClean="0"/>
              <a:t>Beberapa</a:t>
            </a:r>
            <a:r>
              <a:rPr lang="en-GB" i="1" dirty="0" smtClean="0"/>
              <a:t> </a:t>
            </a:r>
            <a:r>
              <a:rPr lang="en-GB" i="1" dirty="0" err="1" smtClean="0"/>
              <a:t>sistem</a:t>
            </a:r>
            <a:r>
              <a:rPr lang="en-GB" i="1" dirty="0" smtClean="0"/>
              <a:t> </a:t>
            </a:r>
            <a:r>
              <a:rPr lang="en-GB" i="1" dirty="0" err="1" smtClean="0"/>
              <a:t>membedakan</a:t>
            </a:r>
            <a:r>
              <a:rPr lang="en-GB" i="1" dirty="0" smtClean="0"/>
              <a:t> </a:t>
            </a:r>
            <a:r>
              <a:rPr lang="en-GB" i="1" dirty="0" err="1" smtClean="0"/>
              <a:t>penggunaan</a:t>
            </a:r>
            <a:r>
              <a:rPr lang="en-GB" i="1" dirty="0" smtClean="0"/>
              <a:t> </a:t>
            </a:r>
            <a:r>
              <a:rPr lang="en-GB" i="1" dirty="0" err="1" smtClean="0"/>
              <a:t>huruf</a:t>
            </a:r>
            <a:r>
              <a:rPr lang="en-GB" i="1" dirty="0" smtClean="0"/>
              <a:t> </a:t>
            </a:r>
            <a:r>
              <a:rPr lang="en-GB" i="1" dirty="0" err="1" smtClean="0"/>
              <a:t>besar</a:t>
            </a:r>
            <a:r>
              <a:rPr lang="en-GB" i="1" dirty="0" smtClean="0"/>
              <a:t> </a:t>
            </a:r>
            <a:r>
              <a:rPr lang="en-GB" i="1" dirty="0" err="1" smtClean="0"/>
              <a:t>dan</a:t>
            </a:r>
            <a:r>
              <a:rPr lang="en-GB" i="1" dirty="0" smtClean="0"/>
              <a:t> </a:t>
            </a:r>
            <a:r>
              <a:rPr lang="en-GB" i="1" dirty="0" err="1" smtClean="0"/>
              <a:t>kecil</a:t>
            </a:r>
            <a:r>
              <a:rPr lang="en-GB" i="1" dirty="0" smtClean="0"/>
              <a:t> </a:t>
            </a:r>
            <a:r>
              <a:rPr lang="en-GB" i="1" dirty="0" err="1" smtClean="0"/>
              <a:t>dalam</a:t>
            </a:r>
            <a:r>
              <a:rPr lang="en-GB" i="1" dirty="0" smtClean="0"/>
              <a:t> </a:t>
            </a:r>
            <a:r>
              <a:rPr lang="en-GB" i="1" dirty="0" err="1" smtClean="0"/>
              <a:t>penamaan</a:t>
            </a:r>
            <a:r>
              <a:rPr lang="en-GB" i="1" dirty="0" smtClean="0"/>
              <a:t> </a:t>
            </a:r>
            <a:r>
              <a:rPr lang="en-GB" i="1" dirty="0" err="1" smtClean="0"/>
              <a:t>sebuah</a:t>
            </a:r>
            <a:r>
              <a:rPr lang="en-GB" i="1" dirty="0" smtClean="0"/>
              <a:t> </a:t>
            </a:r>
            <a:r>
              <a:rPr lang="en-GB" i="1" dirty="0" err="1" smtClean="0"/>
              <a:t>berkas</a:t>
            </a:r>
            <a:r>
              <a:rPr lang="en-GB" i="1" dirty="0" smtClean="0"/>
              <a:t>, </a:t>
            </a:r>
            <a:r>
              <a:rPr lang="en-GB" i="1" dirty="0" err="1" smtClean="0"/>
              <a:t>sementara</a:t>
            </a:r>
            <a:r>
              <a:rPr lang="en-GB" i="1" dirty="0" smtClean="0"/>
              <a:t> </a:t>
            </a:r>
            <a:r>
              <a:rPr lang="en-GB" i="1" dirty="0" err="1" smtClean="0"/>
              <a:t>sistem</a:t>
            </a:r>
            <a:r>
              <a:rPr lang="en-GB" i="1" dirty="0" smtClean="0"/>
              <a:t> yang lain </a:t>
            </a:r>
            <a:r>
              <a:rPr lang="en-GB" i="1" dirty="0" err="1" smtClean="0"/>
              <a:t>menganggap</a:t>
            </a:r>
            <a:r>
              <a:rPr lang="en-GB" i="1" dirty="0" smtClean="0"/>
              <a:t> </a:t>
            </a:r>
            <a:r>
              <a:rPr lang="en-GB" i="1" dirty="0" err="1" smtClean="0"/>
              <a:t>kedua</a:t>
            </a:r>
            <a:r>
              <a:rPr lang="en-GB" i="1" dirty="0" smtClean="0"/>
              <a:t> </a:t>
            </a:r>
            <a:r>
              <a:rPr lang="en-GB" i="1" dirty="0" err="1" smtClean="0"/>
              <a:t>hal</a:t>
            </a:r>
            <a:r>
              <a:rPr lang="en-GB" i="1" dirty="0" smtClean="0"/>
              <a:t> </a:t>
            </a:r>
            <a:r>
              <a:rPr lang="en-GB" i="1" dirty="0" err="1" smtClean="0"/>
              <a:t>di</a:t>
            </a:r>
            <a:r>
              <a:rPr lang="en-GB" i="1" dirty="0" smtClean="0"/>
              <a:t> </a:t>
            </a:r>
            <a:r>
              <a:rPr lang="en-GB" i="1" dirty="0" err="1" smtClean="0"/>
              <a:t>atas</a:t>
            </a:r>
            <a:r>
              <a:rPr lang="en-GB" i="1" dirty="0" smtClean="0"/>
              <a:t> </a:t>
            </a:r>
            <a:r>
              <a:rPr lang="en-GB" i="1" dirty="0" err="1" smtClean="0"/>
              <a:t>sama</a:t>
            </a:r>
            <a:r>
              <a:rPr lang="en-GB" i="1" dirty="0" smtClean="0"/>
              <a:t>.</a:t>
            </a:r>
          </a:p>
          <a:p>
            <a:pPr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i="1" dirty="0" err="1" smtClean="0"/>
              <a:t>Ketika</a:t>
            </a:r>
            <a:r>
              <a:rPr lang="en-GB" b="1" i="1" dirty="0" smtClean="0"/>
              <a:t> </a:t>
            </a:r>
            <a:r>
              <a:rPr lang="en-GB" b="1" i="1" dirty="0" err="1" smtClean="0"/>
              <a:t>berkas</a:t>
            </a:r>
            <a:r>
              <a:rPr lang="en-GB" b="1" i="1" dirty="0" smtClean="0"/>
              <a:t> </a:t>
            </a:r>
            <a:r>
              <a:rPr lang="en-GB" b="1" i="1" dirty="0" err="1" smtClean="0"/>
              <a:t>diberi</a:t>
            </a:r>
            <a:r>
              <a:rPr lang="en-GB" b="1" i="1" dirty="0" smtClean="0"/>
              <a:t> </a:t>
            </a:r>
            <a:r>
              <a:rPr lang="en-GB" b="1" i="1" dirty="0" err="1" smtClean="0"/>
              <a:t>nama</a:t>
            </a:r>
            <a:r>
              <a:rPr lang="en-GB" dirty="0" smtClean="0"/>
              <a:t>, </a:t>
            </a:r>
            <a:r>
              <a:rPr lang="en-GB" dirty="0" err="1" smtClean="0"/>
              <a:t>maka</a:t>
            </a:r>
            <a:r>
              <a:rPr lang="en-GB" dirty="0" smtClean="0"/>
              <a:t> </a:t>
            </a:r>
            <a:r>
              <a:rPr lang="en-GB" dirty="0" err="1" smtClean="0"/>
              <a:t>berkas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menjadi</a:t>
            </a:r>
            <a:r>
              <a:rPr lang="en-GB" dirty="0" smtClean="0"/>
              <a:t> </a:t>
            </a:r>
            <a:r>
              <a:rPr lang="en-GB" dirty="0" err="1" smtClean="0"/>
              <a:t>mandiri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</a:t>
            </a:r>
            <a:r>
              <a:rPr lang="en-GB" dirty="0" err="1" smtClean="0"/>
              <a:t>proses</a:t>
            </a:r>
            <a:r>
              <a:rPr lang="en-GB" dirty="0" smtClean="0"/>
              <a:t>, </a:t>
            </a:r>
            <a:r>
              <a:rPr lang="en-GB" dirty="0" err="1" smtClean="0"/>
              <a:t>pengguna</a:t>
            </a:r>
            <a:r>
              <a:rPr lang="en-GB" dirty="0" smtClean="0"/>
              <a:t>, </a:t>
            </a:r>
            <a:r>
              <a:rPr lang="en-GB" dirty="0" err="1" smtClean="0"/>
              <a:t>bahkan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yang </a:t>
            </a:r>
            <a:r>
              <a:rPr lang="en-GB" dirty="0" err="1" smtClean="0"/>
              <a:t>membuatnya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ostrich_li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486400"/>
            <a:ext cx="3352800" cy="1066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400" i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Atribut</a:t>
            </a:r>
            <a:r>
              <a:rPr lang="en-GB" sz="4400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400" i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berkas</a:t>
            </a:r>
            <a:r>
              <a:rPr lang="en-GB" sz="4400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400" i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terdiri</a:t>
            </a:r>
            <a:r>
              <a:rPr lang="en-GB" sz="4400" i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400" i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dari</a:t>
            </a:r>
            <a:r>
              <a:rPr lang="en-GB" sz="44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4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 err="1" smtClean="0"/>
              <a:t>Nama</a:t>
            </a:r>
            <a:r>
              <a:rPr lang="en-GB" sz="2800" dirty="0" smtClean="0"/>
              <a:t>; </a:t>
            </a:r>
            <a:r>
              <a:rPr lang="en-GB" sz="2800" dirty="0" err="1" smtClean="0"/>
              <a:t>merupakan</a:t>
            </a:r>
            <a:r>
              <a:rPr lang="en-GB" sz="2800" dirty="0" smtClean="0"/>
              <a:t> </a:t>
            </a:r>
            <a:r>
              <a:rPr lang="en-GB" sz="2800" dirty="0" err="1" smtClean="0"/>
              <a:t>satu-satunya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informasi</a:t>
            </a:r>
            <a:r>
              <a:rPr lang="en-GB" sz="2800" dirty="0" smtClean="0"/>
              <a:t> yang </a:t>
            </a:r>
            <a:r>
              <a:rPr lang="en-GB" sz="2800" dirty="0" err="1" smtClean="0"/>
              <a:t>tetap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</a:t>
            </a:r>
            <a:r>
              <a:rPr lang="en-GB" sz="2800" dirty="0" err="1" smtClean="0"/>
              <a:t>bentuk</a:t>
            </a:r>
            <a:r>
              <a:rPr lang="en-GB" sz="2800" dirty="0" smtClean="0"/>
              <a:t> yang </a:t>
            </a:r>
            <a:r>
              <a:rPr lang="en-GB" sz="2800" dirty="0" err="1" smtClean="0"/>
              <a:t>bisa</a:t>
            </a:r>
            <a:r>
              <a:rPr lang="en-GB" sz="2800" dirty="0" smtClean="0"/>
              <a:t> </a:t>
            </a:r>
            <a:r>
              <a:rPr lang="en-GB" sz="2800" dirty="0" err="1" smtClean="0"/>
              <a:t>dibaca</a:t>
            </a:r>
            <a:r>
              <a:rPr lang="en-GB" sz="2800" dirty="0" smtClean="0"/>
              <a:t> </a:t>
            </a:r>
            <a:r>
              <a:rPr lang="en-GB" sz="2800" dirty="0" err="1" smtClean="0"/>
              <a:t>oleh</a:t>
            </a:r>
            <a:r>
              <a:rPr lang="en-GB" sz="2800" dirty="0" smtClean="0"/>
              <a:t> </a:t>
            </a:r>
            <a:r>
              <a:rPr lang="en-GB" sz="2800" dirty="0" err="1" smtClean="0"/>
              <a:t>manusia</a:t>
            </a:r>
            <a:r>
              <a:rPr lang="en-GB" sz="2800" dirty="0" smtClean="0"/>
              <a:t> (human-readable form) 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 smtClean="0"/>
              <a:t>Type</a:t>
            </a:r>
            <a:r>
              <a:rPr lang="en-GB" sz="2800" dirty="0" smtClean="0"/>
              <a:t>; </a:t>
            </a:r>
            <a:r>
              <a:rPr lang="en-GB" sz="2800" dirty="0" err="1" smtClean="0"/>
              <a:t>dibutuhkan</a:t>
            </a:r>
            <a:r>
              <a:rPr lang="en-GB" sz="2800" dirty="0" smtClean="0"/>
              <a:t> </a:t>
            </a:r>
            <a:r>
              <a:rPr lang="en-GB" sz="2800" dirty="0" err="1" smtClean="0"/>
              <a:t>untuk</a:t>
            </a:r>
            <a:r>
              <a:rPr lang="en-GB" sz="2800" dirty="0" smtClean="0"/>
              <a:t> </a:t>
            </a:r>
            <a:r>
              <a:rPr lang="en-GB" sz="2800" dirty="0" err="1" smtClean="0"/>
              <a:t>sistem</a:t>
            </a:r>
            <a:r>
              <a:rPr lang="en-GB" sz="2800" dirty="0" smtClean="0"/>
              <a:t> yang </a:t>
            </a:r>
            <a:r>
              <a:rPr lang="en-GB" sz="2800" dirty="0" err="1" smtClean="0"/>
              <a:t>mendukung</a:t>
            </a:r>
            <a:r>
              <a:rPr lang="en-GB" sz="2800" dirty="0" smtClean="0"/>
              <a:t> </a:t>
            </a:r>
            <a:r>
              <a:rPr lang="en-GB" sz="2800" dirty="0" err="1" smtClean="0"/>
              <a:t>beberapa</a:t>
            </a:r>
            <a:r>
              <a:rPr lang="en-GB" sz="2800" dirty="0" smtClean="0"/>
              <a:t> type </a:t>
            </a:r>
            <a:r>
              <a:rPr lang="en-GB" sz="2800" dirty="0" err="1" smtClean="0"/>
              <a:t>berbeda</a:t>
            </a:r>
            <a:r>
              <a:rPr lang="en-GB" sz="2800" dirty="0" smtClean="0"/>
              <a:t> 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 err="1" smtClean="0"/>
              <a:t>Lokasi</a:t>
            </a:r>
            <a:r>
              <a:rPr lang="en-GB" sz="2800" dirty="0" smtClean="0"/>
              <a:t>; </a:t>
            </a:r>
            <a:r>
              <a:rPr lang="en-GB" sz="2800" dirty="0" err="1" smtClean="0"/>
              <a:t>merupakan</a:t>
            </a:r>
            <a:r>
              <a:rPr lang="en-GB" sz="2800" dirty="0" smtClean="0"/>
              <a:t> pointer </a:t>
            </a:r>
            <a:r>
              <a:rPr lang="en-GB" sz="2800" dirty="0" err="1" smtClean="0"/>
              <a:t>ke</a:t>
            </a:r>
            <a:r>
              <a:rPr lang="en-GB" sz="2800" dirty="0" smtClean="0"/>
              <a:t> device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lokasi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device </a:t>
            </a:r>
            <a:r>
              <a:rPr lang="en-GB" sz="2800" dirty="0" err="1" smtClean="0"/>
              <a:t>tersebut</a:t>
            </a:r>
            <a:r>
              <a:rPr lang="en-GB" sz="2800" dirty="0" smtClean="0"/>
              <a:t> 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 err="1" smtClean="0"/>
              <a:t>Ukuran</a:t>
            </a:r>
            <a:r>
              <a:rPr lang="en-GB" sz="2800" i="1" dirty="0" smtClean="0"/>
              <a:t>(size)</a:t>
            </a:r>
            <a:r>
              <a:rPr lang="en-GB" sz="2800" dirty="0" smtClean="0"/>
              <a:t>; </a:t>
            </a:r>
            <a:r>
              <a:rPr lang="en-GB" sz="2800" dirty="0" err="1" smtClean="0"/>
              <a:t>yaitu</a:t>
            </a:r>
            <a:r>
              <a:rPr lang="en-GB" sz="2800" dirty="0" smtClean="0"/>
              <a:t> </a:t>
            </a:r>
            <a:r>
              <a:rPr lang="en-GB" sz="2800" dirty="0" err="1" smtClean="0"/>
              <a:t>ukuran</a:t>
            </a:r>
            <a:r>
              <a:rPr lang="en-GB" sz="2800" dirty="0" smtClean="0"/>
              <a:t> </a:t>
            </a:r>
            <a:r>
              <a:rPr lang="en-GB" sz="2800" dirty="0" err="1" smtClean="0"/>
              <a:t>berkas</a:t>
            </a:r>
            <a:r>
              <a:rPr lang="en-GB" sz="2800" dirty="0" smtClean="0"/>
              <a:t> </a:t>
            </a:r>
            <a:r>
              <a:rPr lang="en-GB" sz="2800" dirty="0" err="1" smtClean="0"/>
              <a:t>pada</a:t>
            </a:r>
            <a:r>
              <a:rPr lang="en-GB" sz="2800" dirty="0" smtClean="0"/>
              <a:t> </a:t>
            </a:r>
            <a:r>
              <a:rPr lang="en-GB" sz="2800" dirty="0" err="1" smtClean="0"/>
              <a:t>saat</a:t>
            </a:r>
            <a:r>
              <a:rPr lang="en-GB" sz="2800" dirty="0" smtClean="0"/>
              <a:t> </a:t>
            </a:r>
            <a:r>
              <a:rPr lang="en-GB" sz="2800" dirty="0" err="1" smtClean="0"/>
              <a:t>itu</a:t>
            </a:r>
            <a:r>
              <a:rPr lang="en-GB" sz="2800" dirty="0" smtClean="0"/>
              <a:t>, </a:t>
            </a:r>
            <a:r>
              <a:rPr lang="en-GB" sz="2800" dirty="0" err="1" smtClean="0"/>
              <a:t>baik</a:t>
            </a:r>
            <a:r>
              <a:rPr lang="en-GB" sz="2800" dirty="0" smtClean="0"/>
              <a:t> </a:t>
            </a:r>
            <a:r>
              <a:rPr lang="en-GB" sz="2800" dirty="0" err="1" smtClean="0"/>
              <a:t>dalam</a:t>
            </a:r>
            <a:r>
              <a:rPr lang="en-GB" sz="2800" dirty="0" smtClean="0"/>
              <a:t> byte, </a:t>
            </a:r>
            <a:r>
              <a:rPr lang="en-GB" sz="2800" dirty="0" err="1" smtClean="0"/>
              <a:t>huruf</a:t>
            </a:r>
            <a:r>
              <a:rPr lang="en-GB" sz="2800" dirty="0" smtClean="0"/>
              <a:t>, </a:t>
            </a:r>
            <a:r>
              <a:rPr lang="en-GB" sz="2800" dirty="0" err="1" smtClean="0"/>
              <a:t>ataupun</a:t>
            </a:r>
            <a:r>
              <a:rPr lang="en-GB" sz="2800" dirty="0" smtClean="0"/>
              <a:t> block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5" descr="hellokitty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685800"/>
            <a:ext cx="1600200" cy="61722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1081</Words>
  <Application>Microsoft Office PowerPoint</Application>
  <PresentationFormat>On-screen Show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Manajemen Berkas</vt:lpstr>
      <vt:lpstr>PowerPoint Presentation</vt:lpstr>
      <vt:lpstr>Apa itu Berkas?</vt:lpstr>
      <vt:lpstr>METODE AKSES BERKAS</vt:lpstr>
      <vt:lpstr>Cara kerja Berkas</vt:lpstr>
      <vt:lpstr> Tipe Informasi yang dapat disimpan oleh berkas,  </vt:lpstr>
      <vt:lpstr>Media penyimpanan berkas </vt:lpstr>
      <vt:lpstr>Atribut pada Berkas</vt:lpstr>
      <vt:lpstr>Atribut berkas terdiri dari </vt:lpstr>
      <vt:lpstr>&gt;&gt;&gt;</vt:lpstr>
      <vt:lpstr>Berkas dalam Sistem Operasi</vt:lpstr>
      <vt:lpstr>Operasi Pada Berkas</vt:lpstr>
      <vt:lpstr>&gt;&gt;&gt;</vt:lpstr>
      <vt:lpstr>Tanggung jawab sistem operasi</vt:lpstr>
      <vt:lpstr>Pembuatan dan penghapusan berkas.</vt:lpstr>
      <vt:lpstr>Pembuatan dan penghapusan direktori</vt:lpstr>
      <vt:lpstr>Mendukung manipulasi berkas dan direktori.</vt:lpstr>
      <vt:lpstr>Meletakan berkas ke secondary storage.</vt:lpstr>
      <vt:lpstr>Mem-backup berkas ke media penyimpanan yang   permanen (non-volatile).</vt:lpstr>
      <vt:lpstr>PowerPoint Presentation</vt:lpstr>
      <vt:lpstr>Manajemen Berkas</vt:lpstr>
      <vt:lpstr>Pengelolaan Ruang Kosong</vt:lpstr>
      <vt:lpstr>Pengelolaan Alokasi Berkas</vt:lpstr>
      <vt:lpstr>Proteksi dan Bagi Pakai Berkas</vt:lpstr>
      <vt:lpstr>Backup dan Recovery</vt:lpstr>
      <vt:lpstr>TERIMAKASIH</vt:lpstr>
    </vt:vector>
  </TitlesOfParts>
  <Company>University of Bengkulu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Berkas</dc:title>
  <dc:creator>slamat agung haryadi</dc:creator>
  <cp:lastModifiedBy>DiGiT</cp:lastModifiedBy>
  <cp:revision>75</cp:revision>
  <dcterms:created xsi:type="dcterms:W3CDTF">2010-05-30T11:51:55Z</dcterms:created>
  <dcterms:modified xsi:type="dcterms:W3CDTF">2012-01-07T04:09:15Z</dcterms:modified>
</cp:coreProperties>
</file>