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95" r:id="rId21"/>
    <p:sldId id="291" r:id="rId22"/>
    <p:sldId id="292" r:id="rId23"/>
    <p:sldId id="293" r:id="rId24"/>
    <p:sldId id="294" r:id="rId25"/>
    <p:sldId id="276" r:id="rId26"/>
    <p:sldId id="283" r:id="rId27"/>
    <p:sldId id="284" r:id="rId28"/>
    <p:sldId id="296" r:id="rId29"/>
    <p:sldId id="286" r:id="rId30"/>
    <p:sldId id="287" r:id="rId31"/>
    <p:sldId id="288" r:id="rId32"/>
    <p:sldId id="289" r:id="rId33"/>
    <p:sldId id="290" r:id="rId34"/>
    <p:sldId id="297" r:id="rId35"/>
    <p:sldId id="298" r:id="rId36"/>
    <p:sldId id="299" r:id="rId37"/>
    <p:sldId id="30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8BCCB-FCA0-443D-9E9C-239BEAEFBBFF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712FE-B33C-4782-A3F1-5471A7B5F8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84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F9EF60-029F-4133-BD45-D436B3E5A8EF}" type="slidenum">
              <a:rPr lang="en-US"/>
              <a:pPr/>
              <a:t>27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4489F68-1D92-4224-87C6-C58C13CE96A8}" type="datetimeFigureOut">
              <a:rPr lang="en-US" smtClean="0"/>
              <a:pPr/>
              <a:t>1/7/2012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D27DD66-1E22-420E-9484-57D09C7E6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hyperlink" Target="KONSEP%20PROSES.pptx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3.xml"/><Relationship Id="rId4" Type="http://schemas.openxmlformats.org/officeDocument/2006/relationships/slide" Target="slide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KONSEP PROSES</a:t>
            </a: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3" action="ppaction://hlinksldjump"/>
              </a:rPr>
              <a:t>Penjelasan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gambar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Ready</a:t>
            </a:r>
          </a:p>
          <a:p>
            <a:pPr lvl="1" algn="just"/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inisiasi</a:t>
            </a:r>
            <a:endParaRPr lang="en-US" dirty="0" smtClean="0"/>
          </a:p>
          <a:p>
            <a:pPr lvl="1" algn="just"/>
            <a:r>
              <a:rPr lang="en-US" dirty="0" err="1" smtClean="0"/>
              <a:t>Antrian</a:t>
            </a:r>
            <a:r>
              <a:rPr lang="en-US" dirty="0" smtClean="0"/>
              <a:t> </a:t>
            </a:r>
            <a:r>
              <a:rPr lang="en-US" dirty="0" err="1" smtClean="0"/>
              <a:t>penjadwalan</a:t>
            </a:r>
            <a:r>
              <a:rPr lang="en-US" dirty="0" smtClean="0"/>
              <a:t> </a:t>
            </a:r>
            <a:r>
              <a:rPr lang="en-US" dirty="0" err="1" smtClean="0"/>
              <a:t>prosesor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menyisipkan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antrian</a:t>
            </a:r>
            <a:r>
              <a:rPr lang="en-US" dirty="0" smtClean="0"/>
              <a:t> </a:t>
            </a:r>
          </a:p>
          <a:p>
            <a:pPr lvl="1" algn="just"/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pointer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data </a:t>
            </a:r>
            <a:r>
              <a:rPr lang="en-US" dirty="0" err="1" smtClean="0"/>
              <a:t>kendali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pPr lvl="1" algn="just"/>
            <a:r>
              <a:rPr lang="en-US" dirty="0" err="1" smtClean="0"/>
              <a:t>Menandakan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berkompetisi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prosesor</a:t>
            </a:r>
            <a:endParaRPr lang="en-US" dirty="0" smtClean="0"/>
          </a:p>
          <a:p>
            <a:pPr lvl="1" algn="just"/>
            <a:r>
              <a:rPr lang="en-US" dirty="0" err="1" smtClean="0"/>
              <a:t>Schduler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yang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ready</a:t>
            </a: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3" action="ppaction://hlinksldjump"/>
              </a:rPr>
              <a:t>Penjelasan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gambar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Running</a:t>
            </a:r>
          </a:p>
          <a:p>
            <a:pPr lvl="1"/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menguasi</a:t>
            </a:r>
            <a:r>
              <a:rPr lang="en-US" sz="3200" dirty="0" smtClean="0"/>
              <a:t> </a:t>
            </a:r>
            <a:r>
              <a:rPr lang="en-US" sz="3200" dirty="0" err="1" smtClean="0"/>
              <a:t>prosesor</a:t>
            </a:r>
            <a:r>
              <a:rPr lang="en-US" sz="3200" dirty="0" smtClean="0"/>
              <a:t> </a:t>
            </a:r>
            <a:r>
              <a:rPr lang="en-US" sz="3200" dirty="0" err="1" smtClean="0"/>
              <a:t>sepenuhnya</a:t>
            </a:r>
            <a:endParaRPr lang="en-US" sz="3200" dirty="0" smtClean="0"/>
          </a:p>
          <a:p>
            <a:pPr lvl="1"/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tiga</a:t>
            </a:r>
            <a:r>
              <a:rPr lang="en-US" sz="3200" dirty="0" smtClean="0"/>
              <a:t> </a:t>
            </a:r>
            <a:r>
              <a:rPr lang="en-US" sz="3200" dirty="0" err="1" smtClean="0"/>
              <a:t>kemungkinan</a:t>
            </a:r>
            <a:endParaRPr lang="en-US" sz="3200" dirty="0" smtClean="0"/>
          </a:p>
          <a:p>
            <a:pPr lvl="2"/>
            <a:r>
              <a:rPr lang="en-US" sz="3200" dirty="0" err="1" smtClean="0"/>
              <a:t>Teminated</a:t>
            </a:r>
            <a:r>
              <a:rPr lang="en-US" sz="3200" dirty="0" smtClean="0"/>
              <a:t>, </a:t>
            </a:r>
            <a:r>
              <a:rPr lang="en-US" sz="3200" dirty="0" err="1" smtClean="0"/>
              <a:t>proses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selesai</a:t>
            </a:r>
            <a:endParaRPr lang="en-US" sz="3200" dirty="0" smtClean="0"/>
          </a:p>
          <a:p>
            <a:pPr lvl="2"/>
            <a:r>
              <a:rPr lang="en-US" sz="3200" dirty="0" smtClean="0"/>
              <a:t>Ready, </a:t>
            </a:r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 smtClean="0"/>
              <a:t>jatah</a:t>
            </a:r>
            <a:r>
              <a:rPr lang="en-US" sz="3200" dirty="0" smtClean="0"/>
              <a:t> </a:t>
            </a:r>
            <a:r>
              <a:rPr lang="en-US" sz="3200" dirty="0" err="1" smtClean="0"/>
              <a:t>waktu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dialokasikan</a:t>
            </a:r>
            <a:r>
              <a:rPr lang="en-US" sz="3200" dirty="0" smtClean="0"/>
              <a:t>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habis</a:t>
            </a:r>
            <a:endParaRPr lang="en-US" sz="3200" dirty="0" smtClean="0"/>
          </a:p>
          <a:p>
            <a:pPr lvl="2"/>
            <a:r>
              <a:rPr lang="en-US" sz="3200" dirty="0" smtClean="0"/>
              <a:t>blocked</a:t>
            </a:r>
          </a:p>
          <a:p>
            <a:pPr lvl="2"/>
            <a:endParaRPr lang="en-US" sz="3200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3" action="ppaction://hlinksldjump"/>
              </a:rPr>
              <a:t>Penjelasan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gambar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smtClean="0"/>
              <a:t>Blocked/Waiting</a:t>
            </a:r>
          </a:p>
          <a:p>
            <a:pPr lvl="1" algn="just"/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membutuhkan</a:t>
            </a:r>
            <a:r>
              <a:rPr lang="en-US" sz="3200" dirty="0" smtClean="0"/>
              <a:t> </a:t>
            </a:r>
            <a:r>
              <a:rPr lang="en-US" sz="3200" dirty="0" err="1" smtClean="0"/>
              <a:t>pembacaan</a:t>
            </a:r>
            <a:r>
              <a:rPr lang="en-US" sz="3200" dirty="0" smtClean="0"/>
              <a:t> data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piranti</a:t>
            </a:r>
            <a:r>
              <a:rPr lang="en-US" sz="3200" dirty="0" smtClean="0"/>
              <a:t> I/O</a:t>
            </a:r>
          </a:p>
          <a:p>
            <a:pPr lvl="1" algn="just"/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disisipkan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antrian</a:t>
            </a:r>
            <a:r>
              <a:rPr lang="en-US" sz="3200" dirty="0" smtClean="0"/>
              <a:t> </a:t>
            </a:r>
            <a:r>
              <a:rPr lang="en-US" sz="3200" dirty="0" err="1" smtClean="0"/>
              <a:t>penjadwalan</a:t>
            </a:r>
            <a:r>
              <a:rPr lang="en-US" sz="3200" dirty="0" smtClean="0"/>
              <a:t> </a:t>
            </a:r>
            <a:r>
              <a:rPr lang="en-US" sz="3200" dirty="0" err="1" smtClean="0"/>
              <a:t>peranti</a:t>
            </a:r>
            <a:r>
              <a:rPr lang="en-US" sz="3200" dirty="0" smtClean="0"/>
              <a:t>  I/O </a:t>
            </a:r>
            <a:r>
              <a:rPr lang="en-US" sz="3200" dirty="0" err="1" smtClean="0"/>
              <a:t>atau</a:t>
            </a:r>
            <a:r>
              <a:rPr lang="en-US" sz="3200" dirty="0" smtClean="0"/>
              <a:t> event</a:t>
            </a:r>
          </a:p>
          <a:p>
            <a:pPr lvl="1" algn="just"/>
            <a:r>
              <a:rPr lang="en-US" sz="3200" dirty="0" err="1" smtClean="0"/>
              <a:t>Jika</a:t>
            </a:r>
            <a:r>
              <a:rPr lang="en-US" sz="3200" dirty="0" smtClean="0"/>
              <a:t> I/O yang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tunggu</a:t>
            </a:r>
            <a:r>
              <a:rPr lang="en-US" sz="3200" dirty="0" smtClean="0"/>
              <a:t>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selesai</a:t>
            </a:r>
            <a:r>
              <a:rPr lang="en-US" sz="3200" dirty="0" smtClean="0"/>
              <a:t> </a:t>
            </a:r>
            <a:r>
              <a:rPr lang="en-US" sz="3200" dirty="0" err="1" smtClean="0"/>
              <a:t>makan</a:t>
            </a:r>
            <a:r>
              <a:rPr lang="en-US" sz="3200" dirty="0" smtClean="0"/>
              <a:t> </a:t>
            </a:r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kembali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</a:t>
            </a:r>
            <a:r>
              <a:rPr lang="en-US" sz="3200" dirty="0" err="1" smtClean="0"/>
              <a:t>antrian</a:t>
            </a:r>
            <a:r>
              <a:rPr lang="en-US" sz="3200" dirty="0" smtClean="0"/>
              <a:t> ready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menunggu</a:t>
            </a:r>
            <a:r>
              <a:rPr lang="en-US" sz="3200" dirty="0" smtClean="0"/>
              <a:t> </a:t>
            </a:r>
            <a:r>
              <a:rPr lang="en-US" sz="3200" dirty="0" err="1" smtClean="0"/>
              <a:t>pemillihan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schedule</a:t>
            </a:r>
          </a:p>
          <a:p>
            <a:pPr lvl="1" algn="just"/>
            <a:endParaRPr lang="en-US" sz="3200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3" action="ppaction://hlinksldjump"/>
              </a:rPr>
              <a:t>Penjelasan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gambar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EXIT/Terminated</a:t>
            </a:r>
          </a:p>
          <a:p>
            <a:pPr lvl="1"/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dihentikan</a:t>
            </a:r>
            <a:r>
              <a:rPr lang="en-US" dirty="0" smtClean="0"/>
              <a:t> </a:t>
            </a:r>
            <a:r>
              <a:rPr lang="en-US" dirty="0" err="1" smtClean="0"/>
              <a:t>eksekusinya</a:t>
            </a:r>
            <a:endParaRPr lang="en-US" dirty="0" smtClean="0"/>
          </a:p>
          <a:p>
            <a:pPr lvl="2"/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normal</a:t>
            </a:r>
          </a:p>
          <a:p>
            <a:pPr lvl="2"/>
            <a:r>
              <a:rPr lang="en-US" dirty="0" smtClean="0"/>
              <a:t>Batas </a:t>
            </a:r>
            <a:r>
              <a:rPr lang="en-US" dirty="0" err="1" smtClean="0"/>
              <a:t>waktu</a:t>
            </a:r>
            <a:r>
              <a:rPr lang="en-US" dirty="0" smtClean="0"/>
              <a:t> total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terlewati</a:t>
            </a:r>
            <a:endParaRPr lang="en-US" dirty="0" smtClean="0"/>
          </a:p>
          <a:p>
            <a:pPr lvl="2"/>
            <a:r>
              <a:rPr lang="en-US" dirty="0" err="1" smtClean="0"/>
              <a:t>Kekurang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memory</a:t>
            </a:r>
          </a:p>
          <a:p>
            <a:pPr lvl="2"/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memory</a:t>
            </a:r>
          </a:p>
          <a:p>
            <a:pPr lvl="2"/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proteksi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endParaRPr lang="en-US" dirty="0" smtClean="0"/>
          </a:p>
          <a:p>
            <a:pPr lvl="2"/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aritmatika</a:t>
            </a:r>
            <a:endParaRPr lang="en-US" dirty="0" smtClean="0"/>
          </a:p>
          <a:p>
            <a:pPr lvl="2"/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tunggu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endParaRPr lang="en-US" dirty="0" smtClean="0"/>
          </a:p>
          <a:p>
            <a:pPr lvl="2"/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I/O</a:t>
            </a:r>
          </a:p>
          <a:p>
            <a:pPr lvl="2"/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 smtClean="0"/>
          </a:p>
          <a:p>
            <a:pPr lvl="2"/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izinkan</a:t>
            </a: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57400" y="1143000"/>
            <a:ext cx="4876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Model 5 status</a:t>
            </a:r>
            <a:endParaRPr lang="en-US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1828800" y="22860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486400" y="22860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Running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486400" y="35052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Blocked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5334000" y="5638800"/>
            <a:ext cx="1447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Suspended blocked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6" idx="3"/>
            <a:endCxn id="7" idx="1"/>
          </p:cNvCxnSpPr>
          <p:nvPr/>
        </p:nvCxnSpPr>
        <p:spPr>
          <a:xfrm>
            <a:off x="2971800" y="2552700"/>
            <a:ext cx="25146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  <a:endCxn id="8" idx="0"/>
          </p:cNvCxnSpPr>
          <p:nvPr/>
        </p:nvCxnSpPr>
        <p:spPr>
          <a:xfrm rot="5400000">
            <a:off x="5715000" y="3162300"/>
            <a:ext cx="6858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1"/>
            <a:endCxn id="6" idx="3"/>
          </p:cNvCxnSpPr>
          <p:nvPr/>
        </p:nvCxnSpPr>
        <p:spPr>
          <a:xfrm rot="10800000">
            <a:off x="2971800" y="2552700"/>
            <a:ext cx="2514600" cy="12192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5600700" y="4838700"/>
            <a:ext cx="14478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4914900" y="4838700"/>
            <a:ext cx="16002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295400" y="4266406"/>
            <a:ext cx="27432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762000" y="4267200"/>
            <a:ext cx="27432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1676400" y="5638800"/>
            <a:ext cx="1447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Suspended Ready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10" idx="1"/>
            <a:endCxn id="30" idx="3"/>
          </p:cNvCxnSpPr>
          <p:nvPr/>
        </p:nvCxnSpPr>
        <p:spPr>
          <a:xfrm rot="10800000">
            <a:off x="3124200" y="5905500"/>
            <a:ext cx="22098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7" idx="0"/>
            <a:endCxn id="6" idx="0"/>
          </p:cNvCxnSpPr>
          <p:nvPr/>
        </p:nvCxnSpPr>
        <p:spPr>
          <a:xfrm rot="16200000" flipV="1">
            <a:off x="4229100" y="457200"/>
            <a:ext cx="1588" cy="3657600"/>
          </a:xfrm>
          <a:prstGeom prst="bentConnector3">
            <a:avLst>
              <a:gd name="adj1" fmla="val 32237730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62000" y="2133600"/>
            <a:ext cx="9906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Submit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276600" y="1447800"/>
            <a:ext cx="1295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TimeOut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3581400" y="21336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</a:t>
            </a:r>
            <a:endParaRPr lang="en-US" dirty="0"/>
          </a:p>
        </p:txBody>
      </p:sp>
      <p:cxnSp>
        <p:nvCxnSpPr>
          <p:cNvPr id="47" name="Straight Arrow Connector 46"/>
          <p:cNvCxnSpPr>
            <a:stCxn id="7" idx="3"/>
          </p:cNvCxnSpPr>
          <p:nvPr/>
        </p:nvCxnSpPr>
        <p:spPr>
          <a:xfrm>
            <a:off x="6629400" y="2552700"/>
            <a:ext cx="7620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6" idx="1"/>
          </p:cNvCxnSpPr>
          <p:nvPr/>
        </p:nvCxnSpPr>
        <p:spPr>
          <a:xfrm>
            <a:off x="990600" y="2552700"/>
            <a:ext cx="8382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6705600" y="2133600"/>
            <a:ext cx="1752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Completion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0" y="52578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Dispatch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3352800" y="5587284"/>
            <a:ext cx="1600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I/O completion </a:t>
            </a:r>
            <a:r>
              <a:rPr lang="en-US" dirty="0" err="1" smtClean="0"/>
              <a:t>atau</a:t>
            </a:r>
            <a:r>
              <a:rPr lang="en-US" dirty="0" smtClean="0"/>
              <a:t> event completion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4648200" y="46482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Resume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6324600" y="46482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Suspend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3048000" y="30480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 occur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6172200" y="2971800"/>
            <a:ext cx="13716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 wait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90600" y="46482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Resume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2667000" y="46482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Suspend</a:t>
            </a: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3" action="ppaction://hlinksldjump"/>
              </a:rPr>
              <a:t>Penjelasan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gambar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diagram 3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blocked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lama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memory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lain</a:t>
            </a:r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status suspended blocked</a:t>
            </a:r>
          </a:p>
          <a:p>
            <a:pPr algn="just"/>
            <a:r>
              <a:rPr lang="en-US" dirty="0" err="1" smtClean="0"/>
              <a:t>Penundaan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bersatutus</a:t>
            </a:r>
            <a:r>
              <a:rPr lang="en-US" dirty="0" smtClean="0"/>
              <a:t> blocked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status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beralih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suspendedblocked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STRUKTUR KENDALI 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algn="just"/>
            <a:r>
              <a:rPr lang="en-US" dirty="0" smtClean="0"/>
              <a:t>PENGERTIAN	</a:t>
            </a:r>
          </a:p>
          <a:p>
            <a:pPr lvl="1" algn="just"/>
            <a:r>
              <a:rPr lang="en-US" dirty="0" err="1" smtClean="0"/>
              <a:t>Struktur</a:t>
            </a:r>
            <a:r>
              <a:rPr lang="en-US" dirty="0" smtClean="0"/>
              <a:t> data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pelihara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SO yang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dikelolanya</a:t>
            </a:r>
            <a:endParaRPr lang="en-US" dirty="0" smtClean="0"/>
          </a:p>
          <a:p>
            <a:pPr algn="just"/>
            <a:r>
              <a:rPr lang="en-US" dirty="0" err="1" smtClean="0"/>
              <a:t>Gambar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4038600"/>
            <a:ext cx="1447800" cy="381000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4343400"/>
            <a:ext cx="1447800" cy="381000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Device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4953000"/>
            <a:ext cx="1447800" cy="381000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Processor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43000" y="4648200"/>
            <a:ext cx="1447800" cy="381000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76600" y="3886200"/>
            <a:ext cx="1905000" cy="381000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Table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276600" y="4495800"/>
            <a:ext cx="1905000" cy="381000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I/O Table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276600" y="5029200"/>
            <a:ext cx="1905000" cy="381000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Files Table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616558" y="4025721"/>
            <a:ext cx="838200" cy="190500"/>
          </a:xfrm>
          <a:prstGeom prst="straightConnector1">
            <a:avLst/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3"/>
          </p:cNvCxnSpPr>
          <p:nvPr/>
        </p:nvCxnSpPr>
        <p:spPr>
          <a:xfrm>
            <a:off x="2590800" y="4533900"/>
            <a:ext cx="838200" cy="114300"/>
          </a:xfrm>
          <a:prstGeom prst="straightConnector1">
            <a:avLst/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3"/>
          </p:cNvCxnSpPr>
          <p:nvPr/>
        </p:nvCxnSpPr>
        <p:spPr>
          <a:xfrm>
            <a:off x="2590800" y="4838700"/>
            <a:ext cx="838200" cy="342900"/>
          </a:xfrm>
          <a:prstGeom prst="straightConnector1">
            <a:avLst/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505200" y="5791200"/>
            <a:ext cx="838200" cy="304800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581400" y="6400800"/>
            <a:ext cx="4191000" cy="30480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Image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858000" y="5791200"/>
            <a:ext cx="838200" cy="304800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572000" y="5791200"/>
            <a:ext cx="838200" cy="304800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715000" y="5791200"/>
            <a:ext cx="838200" cy="304800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21" idx="2"/>
          </p:cNvCxnSpPr>
          <p:nvPr/>
        </p:nvCxnSpPr>
        <p:spPr>
          <a:xfrm rot="5400000">
            <a:off x="3771900" y="6248400"/>
            <a:ext cx="3048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4801394" y="6247606"/>
            <a:ext cx="3048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5942806" y="6247606"/>
            <a:ext cx="3048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7087394" y="6247606"/>
            <a:ext cx="3048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6" idx="3"/>
            <a:endCxn id="21" idx="1"/>
          </p:cNvCxnSpPr>
          <p:nvPr/>
        </p:nvCxnSpPr>
        <p:spPr>
          <a:xfrm>
            <a:off x="2590800" y="5143500"/>
            <a:ext cx="914400" cy="800100"/>
          </a:xfrm>
          <a:prstGeom prst="straightConnector1">
            <a:avLst/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Tabel</a:t>
            </a:r>
            <a:r>
              <a:rPr lang="en-US" dirty="0" smtClean="0"/>
              <a:t> Memory	</a:t>
            </a:r>
          </a:p>
          <a:p>
            <a:pPr lvl="1" algn="just"/>
            <a:r>
              <a:rPr lang="en-US" dirty="0" err="1" smtClean="0"/>
              <a:t>Alokasi</a:t>
            </a:r>
            <a:r>
              <a:rPr lang="en-US" dirty="0" smtClean="0"/>
              <a:t> memory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proses-proses</a:t>
            </a:r>
            <a:endParaRPr lang="en-US" dirty="0" smtClean="0"/>
          </a:p>
          <a:p>
            <a:pPr lvl="1" algn="just"/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memotu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pPr lvl="1" algn="just"/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proteksi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memory</a:t>
            </a:r>
          </a:p>
          <a:p>
            <a:pPr lvl="1" algn="just"/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memory</a:t>
            </a:r>
          </a:p>
          <a:p>
            <a:pPr algn="just"/>
            <a:r>
              <a:rPr lang="en-US" dirty="0" err="1" smtClean="0"/>
              <a:t>Tabel</a:t>
            </a:r>
            <a:r>
              <a:rPr lang="en-US" dirty="0" smtClean="0"/>
              <a:t> I/O</a:t>
            </a:r>
          </a:p>
          <a:p>
            <a:pPr lvl="1" algn="just"/>
            <a:r>
              <a:rPr lang="en-US" dirty="0" err="1" smtClean="0"/>
              <a:t>Mencatat</a:t>
            </a:r>
            <a:r>
              <a:rPr lang="en-US" dirty="0" smtClean="0"/>
              <a:t> status </a:t>
            </a:r>
            <a:r>
              <a:rPr lang="en-US" dirty="0" err="1" smtClean="0"/>
              <a:t>piranti</a:t>
            </a:r>
            <a:r>
              <a:rPr lang="en-US" dirty="0" smtClean="0"/>
              <a:t> I/O</a:t>
            </a:r>
          </a:p>
          <a:p>
            <a:pPr lvl="1" algn="just"/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terpakai</a:t>
            </a:r>
            <a:endParaRPr lang="en-US" dirty="0" smtClean="0"/>
          </a:p>
          <a:p>
            <a:pPr lvl="1" algn="just"/>
            <a:r>
              <a:rPr lang="en-US" dirty="0" err="1" smtClean="0"/>
              <a:t>Penyalinan</a:t>
            </a:r>
            <a:r>
              <a:rPr lang="en-US" dirty="0" smtClean="0"/>
              <a:t>/</a:t>
            </a:r>
            <a:r>
              <a:rPr lang="en-US" dirty="0" err="1" smtClean="0"/>
              <a:t>pembacaan</a:t>
            </a:r>
            <a:r>
              <a:rPr lang="en-US" dirty="0" smtClean="0"/>
              <a:t> data I/O </a:t>
            </a:r>
            <a:r>
              <a:rPr lang="en-US" dirty="0" err="1" smtClean="0"/>
              <a:t>di</a:t>
            </a:r>
            <a:r>
              <a:rPr lang="en-US" dirty="0" smtClean="0"/>
              <a:t> memory </a:t>
            </a:r>
            <a:r>
              <a:rPr lang="en-US" dirty="0" err="1" smtClean="0"/>
              <a:t>utama</a:t>
            </a:r>
            <a:endParaRPr lang="en-US" dirty="0" smtClean="0"/>
          </a:p>
          <a:p>
            <a:pPr algn="just"/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endParaRPr lang="en-US" dirty="0" smtClean="0"/>
          </a:p>
          <a:p>
            <a:pPr lvl="1" algn="just"/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yang </a:t>
            </a:r>
            <a:r>
              <a:rPr lang="en-US" dirty="0" err="1" smtClean="0"/>
              <a:t>diakses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: </a:t>
            </a:r>
            <a:r>
              <a:rPr lang="en-US" dirty="0" err="1" smtClean="0"/>
              <a:t>lakasinya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memory, </a:t>
            </a:r>
            <a:r>
              <a:rPr lang="en-US" dirty="0" err="1" smtClean="0"/>
              <a:t>statusnya</a:t>
            </a:r>
            <a:r>
              <a:rPr lang="en-US" dirty="0" smtClean="0"/>
              <a:t> 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pPr algn="just"/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pPr lvl="1" algn="just"/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status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</a:t>
            </a:r>
            <a:r>
              <a:rPr lang="en-US" dirty="0" err="1" smtClean="0"/>
              <a:t>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memory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pPr algn="just"/>
            <a:r>
              <a:rPr lang="en-US" dirty="0" err="1" smtClean="0"/>
              <a:t>Proses</a:t>
            </a:r>
            <a:r>
              <a:rPr lang="en-US" dirty="0" smtClean="0"/>
              <a:t> image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: </a:t>
            </a:r>
          </a:p>
          <a:p>
            <a:pPr lvl="1" algn="just"/>
            <a:r>
              <a:rPr lang="en-US" sz="2800" dirty="0" err="1" smtClean="0"/>
              <a:t>Sebuah</a:t>
            </a:r>
            <a:r>
              <a:rPr lang="en-US" sz="2800" dirty="0" smtClean="0"/>
              <a:t> blog </a:t>
            </a:r>
            <a:r>
              <a:rPr lang="en-US" sz="2800" dirty="0" err="1" smtClean="0"/>
              <a:t>berurutan</a:t>
            </a:r>
            <a:r>
              <a:rPr lang="en-US" sz="2800" dirty="0" smtClean="0"/>
              <a:t> (</a:t>
            </a:r>
            <a:r>
              <a:rPr lang="en-US" sz="2800" dirty="0" err="1" smtClean="0"/>
              <a:t>contigous</a:t>
            </a:r>
            <a:r>
              <a:rPr lang="en-US" sz="2800" dirty="0" smtClean="0"/>
              <a:t> block)</a:t>
            </a:r>
          </a:p>
          <a:p>
            <a:pPr lvl="1" algn="just"/>
            <a:r>
              <a:rPr lang="en-US" sz="2800" dirty="0" smtClean="0"/>
              <a:t>Blog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ukuran</a:t>
            </a:r>
            <a:r>
              <a:rPr lang="en-US" sz="2800" dirty="0" smtClean="0"/>
              <a:t> </a:t>
            </a:r>
            <a:r>
              <a:rPr lang="en-US" sz="2800" dirty="0" err="1" smtClean="0"/>
              <a:t>berpariasi</a:t>
            </a:r>
            <a:r>
              <a:rPr lang="en-US" sz="2800" dirty="0" smtClean="0"/>
              <a:t> (</a:t>
            </a:r>
            <a:r>
              <a:rPr lang="en-US" sz="2800" dirty="0" err="1" smtClean="0"/>
              <a:t>segmentasi</a:t>
            </a:r>
            <a:r>
              <a:rPr lang="en-US" sz="2800" dirty="0" smtClean="0"/>
              <a:t>)</a:t>
            </a:r>
          </a:p>
          <a:p>
            <a:pPr lvl="1" algn="just"/>
            <a:r>
              <a:rPr lang="en-US" sz="2800" dirty="0" smtClean="0"/>
              <a:t>Blog </a:t>
            </a:r>
            <a:r>
              <a:rPr lang="en-US" sz="2800" dirty="0" err="1" smtClean="0"/>
              <a:t>denga</a:t>
            </a:r>
            <a:r>
              <a:rPr lang="en-US" sz="2800" dirty="0" smtClean="0"/>
              <a:t> </a:t>
            </a:r>
            <a:r>
              <a:rPr lang="en-US" sz="2800" dirty="0" err="1" smtClean="0"/>
              <a:t>ukuran</a:t>
            </a:r>
            <a:r>
              <a:rPr lang="en-US" sz="2800" dirty="0" smtClean="0"/>
              <a:t> </a:t>
            </a:r>
            <a:r>
              <a:rPr lang="en-US" sz="2800" dirty="0" err="1" smtClean="0"/>
              <a:t>sama</a:t>
            </a:r>
            <a:r>
              <a:rPr lang="en-US" sz="2800" dirty="0" smtClean="0"/>
              <a:t> (</a:t>
            </a:r>
            <a:r>
              <a:rPr lang="en-US" sz="2800" dirty="0" err="1" smtClean="0"/>
              <a:t>halaman</a:t>
            </a:r>
            <a:r>
              <a:rPr lang="en-US" sz="2800" dirty="0" smtClean="0"/>
              <a:t>)</a:t>
            </a:r>
          </a:p>
          <a:p>
            <a:pPr lvl="1" algn="just"/>
            <a:r>
              <a:rPr lang="en-US" sz="2800" dirty="0" err="1" smtClean="0"/>
              <a:t>Kombinasi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segmentas</a:t>
            </a:r>
            <a:r>
              <a:rPr lang="en-US" sz="2800" dirty="0" smtClean="0"/>
              <a:t> &amp; </a:t>
            </a:r>
            <a:r>
              <a:rPr lang="en-US" sz="2800" dirty="0" err="1" smtClean="0"/>
              <a:t>halaman</a:t>
            </a:r>
            <a:r>
              <a:rPr lang="en-US" sz="2800" dirty="0" smtClean="0"/>
              <a:t> (hybrid)</a:t>
            </a:r>
            <a:endParaRPr lang="en-US" sz="2800" dirty="0"/>
          </a:p>
        </p:txBody>
      </p:sp>
    </p:spTree>
  </p:cSld>
  <p:clrMapOvr>
    <a:masterClrMapping/>
  </p:clrMapOvr>
  <p:transition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04560"/>
          </a:xfrm>
        </p:spPr>
        <p:txBody>
          <a:bodyPr>
            <a:noAutofit/>
          </a:bodyPr>
          <a:lstStyle/>
          <a:p>
            <a:pPr algn="just"/>
            <a:r>
              <a:rPr lang="en-US" dirty="0" err="1" smtClean="0"/>
              <a:t>Elemen</a:t>
            </a:r>
            <a:r>
              <a:rPr lang="en-US" dirty="0" smtClean="0"/>
              <a:t> image </a:t>
            </a:r>
            <a:r>
              <a:rPr lang="en-US" dirty="0" err="1" smtClean="0"/>
              <a:t>proses</a:t>
            </a:r>
            <a:endParaRPr lang="en-US" dirty="0" smtClean="0"/>
          </a:p>
          <a:p>
            <a:pPr lvl="1" algn="just"/>
            <a:r>
              <a:rPr lang="en-US" sz="2800" dirty="0" smtClean="0"/>
              <a:t>Data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(user data)</a:t>
            </a:r>
          </a:p>
          <a:p>
            <a:pPr lvl="2" algn="just"/>
            <a:r>
              <a:rPr lang="en-US" sz="2800" dirty="0" smtClean="0"/>
              <a:t>Image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modifikasi</a:t>
            </a:r>
            <a:r>
              <a:rPr lang="en-US" sz="2800" dirty="0" smtClean="0"/>
              <a:t>, </a:t>
            </a:r>
            <a:r>
              <a:rPr lang="en-US" sz="2800" dirty="0" err="1" smtClean="0"/>
              <a:t>meliputi</a:t>
            </a:r>
            <a:r>
              <a:rPr lang="en-US" sz="2800" dirty="0" smtClean="0"/>
              <a:t> data program</a:t>
            </a:r>
          </a:p>
          <a:p>
            <a:pPr lvl="1" algn="just"/>
            <a:r>
              <a:rPr lang="en-US" sz="2800" dirty="0" err="1" smtClean="0"/>
              <a:t>Kode</a:t>
            </a:r>
            <a:r>
              <a:rPr lang="en-US" sz="2800" dirty="0" smtClean="0"/>
              <a:t> program (user program)</a:t>
            </a:r>
          </a:p>
          <a:p>
            <a:pPr lvl="2" algn="just"/>
            <a:r>
              <a:rPr lang="en-US" sz="2800" dirty="0" smtClean="0"/>
              <a:t>Image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menyimpan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instruksi</a:t>
            </a:r>
            <a:r>
              <a:rPr lang="en-US" sz="2800" dirty="0" smtClean="0"/>
              <a:t> program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eksekusi</a:t>
            </a:r>
            <a:endParaRPr lang="en-US" sz="2800" dirty="0" smtClean="0"/>
          </a:p>
          <a:p>
            <a:pPr lvl="1" algn="just"/>
            <a:r>
              <a:rPr lang="en-US" sz="2800" dirty="0" err="1" smtClean="0"/>
              <a:t>Sistem</a:t>
            </a:r>
            <a:r>
              <a:rPr lang="en-US" sz="2800" dirty="0" smtClean="0"/>
              <a:t> Stack (user stack)</a:t>
            </a:r>
          </a:p>
          <a:p>
            <a:pPr lvl="2" algn="just"/>
            <a:r>
              <a:rPr lang="en-US" sz="2800" dirty="0" err="1" smtClean="0"/>
              <a:t>Struktur</a:t>
            </a:r>
            <a:r>
              <a:rPr lang="en-US" sz="2800" dirty="0" smtClean="0"/>
              <a:t> data yang </a:t>
            </a:r>
            <a:r>
              <a:rPr lang="en-US" sz="2800" dirty="0" err="1" smtClean="0"/>
              <a:t>bekerja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LIFO</a:t>
            </a:r>
          </a:p>
          <a:p>
            <a:pPr lvl="1" algn="just"/>
            <a:r>
              <a:rPr lang="en-US" sz="2800" dirty="0" smtClean="0"/>
              <a:t>Process Control Block (PCB)</a:t>
            </a:r>
          </a:p>
          <a:p>
            <a:pPr lvl="2" algn="just"/>
            <a:r>
              <a:rPr lang="en-US" sz="2800" dirty="0" err="1" smtClean="0"/>
              <a:t>Menyimpan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diperlukan</a:t>
            </a:r>
            <a:r>
              <a:rPr lang="en-US" sz="2800" dirty="0" smtClean="0"/>
              <a:t> SO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mengontrol</a:t>
            </a:r>
            <a:r>
              <a:rPr lang="en-US" sz="2800" dirty="0" smtClean="0"/>
              <a:t>/</a:t>
            </a:r>
            <a:r>
              <a:rPr lang="en-US" sz="2800" dirty="0" err="1" smtClean="0"/>
              <a:t>mengelola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endParaRPr lang="en-US" sz="2800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 smtClean="0"/>
              <a:t>Kode-kode</a:t>
            </a:r>
            <a:r>
              <a:rPr lang="en-US" sz="3200" dirty="0" smtClean="0"/>
              <a:t> </a:t>
            </a:r>
            <a:r>
              <a:rPr lang="en-US" sz="3200" dirty="0" err="1" smtClean="0"/>
              <a:t>instruksi</a:t>
            </a:r>
            <a:r>
              <a:rPr lang="en-US" sz="3200" dirty="0" smtClean="0"/>
              <a:t> program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simpan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berkas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media </a:t>
            </a:r>
            <a:r>
              <a:rPr lang="en-US" sz="3200" dirty="0" err="1" smtClean="0"/>
              <a:t>penyimpanan</a:t>
            </a:r>
            <a:r>
              <a:rPr lang="en-US" sz="3200" dirty="0" smtClean="0"/>
              <a:t> </a:t>
            </a:r>
            <a:r>
              <a:rPr lang="en-US" sz="3200" dirty="0" err="1" smtClean="0"/>
              <a:t>sekunder</a:t>
            </a:r>
            <a:r>
              <a:rPr lang="en-US" sz="3200" dirty="0" smtClean="0"/>
              <a:t> </a:t>
            </a:r>
            <a:r>
              <a:rPr lang="en-US" sz="3200" dirty="0" err="1" smtClean="0"/>
              <a:t>seperti</a:t>
            </a:r>
            <a:r>
              <a:rPr lang="en-US" sz="3200" dirty="0" smtClean="0"/>
              <a:t> </a:t>
            </a:r>
            <a:r>
              <a:rPr lang="en-US" sz="3200" dirty="0" err="1" smtClean="0"/>
              <a:t>magnetik</a:t>
            </a:r>
            <a:r>
              <a:rPr lang="en-US" sz="3200" dirty="0" smtClean="0"/>
              <a:t> disk</a:t>
            </a:r>
          </a:p>
          <a:p>
            <a:pPr algn="just"/>
            <a:r>
              <a:rPr lang="en-US" sz="3200" dirty="0" err="1" smtClean="0"/>
              <a:t>Eksekusi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program </a:t>
            </a:r>
            <a:r>
              <a:rPr lang="en-US" sz="3200" dirty="0" err="1" smtClean="0"/>
              <a:t>bukan</a:t>
            </a:r>
            <a:r>
              <a:rPr lang="en-US" sz="3200" dirty="0" smtClean="0"/>
              <a:t> </a:t>
            </a:r>
            <a:r>
              <a:rPr lang="en-US" sz="3200" dirty="0" err="1" smtClean="0"/>
              <a:t>sekedar</a:t>
            </a:r>
            <a:r>
              <a:rPr lang="en-US" sz="3200" dirty="0" smtClean="0"/>
              <a:t> </a:t>
            </a:r>
            <a:r>
              <a:rPr lang="en-US" sz="3200" dirty="0" err="1" smtClean="0"/>
              <a:t>eksekusi</a:t>
            </a:r>
            <a:r>
              <a:rPr lang="en-US" sz="3200" dirty="0" smtClean="0"/>
              <a:t> </a:t>
            </a:r>
            <a:r>
              <a:rPr lang="en-US" sz="3200" dirty="0" err="1" smtClean="0"/>
              <a:t>kode-kode</a:t>
            </a:r>
            <a:r>
              <a:rPr lang="en-US" sz="3200" dirty="0" smtClean="0"/>
              <a:t> </a:t>
            </a:r>
            <a:r>
              <a:rPr lang="en-US" sz="3200" dirty="0" err="1" smtClean="0"/>
              <a:t>instruksi</a:t>
            </a:r>
            <a:r>
              <a:rPr lang="en-US" sz="3200" dirty="0" smtClean="0"/>
              <a:t> </a:t>
            </a:r>
            <a:r>
              <a:rPr lang="en-US" sz="3200" dirty="0" err="1" smtClean="0"/>
              <a:t>tapi</a:t>
            </a:r>
            <a:r>
              <a:rPr lang="en-US" sz="3200" dirty="0" smtClean="0"/>
              <a:t> </a:t>
            </a:r>
            <a:r>
              <a:rPr lang="en-US" sz="3200" dirty="0" err="1" smtClean="0"/>
              <a:t>melibatkan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pengelolan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informasinya</a:t>
            </a:r>
            <a:r>
              <a:rPr lang="en-US" sz="3200" dirty="0" smtClean="0"/>
              <a:t> </a:t>
            </a:r>
          </a:p>
          <a:p>
            <a:pPr algn="just"/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program yang </a:t>
            </a:r>
            <a:r>
              <a:rPr lang="en-US" sz="3200" dirty="0" err="1" smtClean="0"/>
              <a:t>sedang</a:t>
            </a:r>
            <a:r>
              <a:rPr lang="en-US" sz="3200" dirty="0" smtClean="0"/>
              <a:t> </a:t>
            </a:r>
            <a:r>
              <a:rPr lang="en-US" sz="3200" dirty="0" err="1" smtClean="0"/>
              <a:t>berjalan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dieksekusi</a:t>
            </a:r>
            <a:endParaRPr lang="en-US" sz="3200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4800" dirty="0" smtClean="0"/>
              <a:t>STRUKTUR CITRA PROSES</a:t>
            </a:r>
            <a:endParaRPr lang="en-US" dirty="0"/>
          </a:p>
        </p:txBody>
      </p:sp>
      <p:graphicFrame>
        <p:nvGraphicFramePr>
          <p:cNvPr id="4" name="Group 38"/>
          <p:cNvGraphicFramePr>
            <a:graphicFrameLocks noGrp="1"/>
          </p:cNvGraphicFramePr>
          <p:nvPr>
            <p:ph idx="1"/>
          </p:nvPr>
        </p:nvGraphicFramePr>
        <p:xfrm>
          <a:off x="2538413" y="1760918"/>
          <a:ext cx="4319587" cy="4792282"/>
        </p:xfrm>
        <a:graphic>
          <a:graphicData uri="http://schemas.openxmlformats.org/drawingml/2006/table">
            <a:tbl>
              <a:tblPr/>
              <a:tblGrid>
                <a:gridCol w="4319587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Identifikasi Proses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Informasi status proses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Informasi kendali proses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id-ID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Stack pemakai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Ruang alamat yang khusus diperuntukkan pemakai (program, data)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Ruang alamat bersama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5" name="Line 39"/>
          <p:cNvSpPr>
            <a:spLocks noChangeShapeType="1"/>
          </p:cNvSpPr>
          <p:nvPr/>
        </p:nvSpPr>
        <p:spPr bwMode="auto">
          <a:xfrm>
            <a:off x="7092950" y="1828800"/>
            <a:ext cx="0" cy="1512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Text Box 40"/>
          <p:cNvSpPr txBox="1">
            <a:spLocks noChangeArrowheads="1"/>
          </p:cNvSpPr>
          <p:nvPr/>
        </p:nvSpPr>
        <p:spPr bwMode="auto">
          <a:xfrm>
            <a:off x="7235825" y="2260600"/>
            <a:ext cx="1512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sz="2000" b="1"/>
              <a:t>PCB</a:t>
            </a:r>
            <a:endParaRPr lang="en-GB" sz="2000" b="1"/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/>
          <a:lstStyle/>
          <a:p>
            <a:pPr algn="just"/>
            <a:r>
              <a:rPr lang="id-ID" dirty="0" smtClean="0"/>
              <a:t>SO memerlukan banyak informasi mengenai proses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untuk</a:t>
            </a:r>
            <a:r>
              <a:rPr lang="id-ID" dirty="0" smtClean="0"/>
              <a:t> </a:t>
            </a:r>
            <a:r>
              <a:rPr lang="en-US" dirty="0" smtClean="0"/>
              <a:t>?</a:t>
            </a:r>
            <a:endParaRPr lang="id-ID" dirty="0" smtClean="0"/>
          </a:p>
          <a:p>
            <a:pPr algn="just"/>
            <a:r>
              <a:rPr lang="id-ID" dirty="0" smtClean="0"/>
              <a:t>Informasi ini ada di </a:t>
            </a:r>
            <a:r>
              <a:rPr lang="en-US" dirty="0" smtClean="0"/>
              <a:t>?</a:t>
            </a:r>
            <a:endParaRPr lang="id-ID" dirty="0" smtClean="0"/>
          </a:p>
          <a:p>
            <a:pPr algn="just"/>
            <a:r>
              <a:rPr lang="id-ID" dirty="0" smtClean="0"/>
              <a:t>Struktur datanya menyimpan informasi lengkap mengenai proses sehingga dapat terjadi siklus hidup proses</a:t>
            </a:r>
          </a:p>
          <a:p>
            <a:pPr algn="just"/>
            <a:r>
              <a:rPr lang="id-ID" dirty="0" smtClean="0"/>
              <a:t>Informasi di PCB dikelompokkan</a:t>
            </a:r>
          </a:p>
          <a:p>
            <a:pPr lvl="1" algn="just"/>
            <a:r>
              <a:rPr lang="id-ID" dirty="0" smtClean="0"/>
              <a:t>Informasi identifikasi proses</a:t>
            </a:r>
          </a:p>
          <a:p>
            <a:pPr lvl="1" algn="just"/>
            <a:r>
              <a:rPr lang="id-ID" dirty="0" smtClean="0"/>
              <a:t>Informasi status proses</a:t>
            </a:r>
          </a:p>
          <a:p>
            <a:pPr lvl="1" algn="just"/>
            <a:r>
              <a:rPr lang="id-ID" dirty="0" smtClean="0"/>
              <a:t>Informasi kendali proses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sz="4800" dirty="0" smtClean="0"/>
              <a:t>INFORMASI IDENTIFIKASI 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dirty="0" smtClean="0"/>
              <a:t>Berkaitan dengan identitas proses yang unik</a:t>
            </a:r>
          </a:p>
          <a:p>
            <a:pPr algn="just"/>
            <a:r>
              <a:rPr lang="id-ID" dirty="0" smtClean="0"/>
              <a:t>Dengan identifier ini proses dikaitkan ke tabel-tabel lain</a:t>
            </a:r>
          </a:p>
          <a:p>
            <a:pPr algn="just"/>
            <a:r>
              <a:rPr lang="id-ID" dirty="0" smtClean="0"/>
              <a:t>Identifiernya adalah numerik yang meliputi</a:t>
            </a:r>
          </a:p>
          <a:p>
            <a:pPr lvl="1" algn="just"/>
            <a:r>
              <a:rPr lang="id-ID" dirty="0" smtClean="0"/>
              <a:t>Identifier proses</a:t>
            </a:r>
          </a:p>
          <a:p>
            <a:pPr lvl="1" algn="just"/>
            <a:r>
              <a:rPr lang="id-ID" dirty="0" smtClean="0"/>
              <a:t>Identifier proses yang menciptakan</a:t>
            </a:r>
          </a:p>
          <a:p>
            <a:pPr lvl="1" algn="just"/>
            <a:r>
              <a:rPr lang="id-ID" dirty="0" smtClean="0"/>
              <a:t>Identifier pemakai  </a:t>
            </a:r>
            <a:endParaRPr lang="en-GB" dirty="0" smtClean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INFORMASI STATUS 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d-ID" dirty="0" smtClean="0"/>
              <a:t>Informasi ini esensinya terdiri dari register-register pemroses.</a:t>
            </a:r>
          </a:p>
          <a:p>
            <a:pPr algn="just"/>
            <a:r>
              <a:rPr lang="id-ID" dirty="0" smtClean="0"/>
              <a:t>Saat proses berstatus </a:t>
            </a:r>
            <a:r>
              <a:rPr lang="id-ID" i="1" dirty="0" smtClean="0"/>
              <a:t>running</a:t>
            </a:r>
            <a:r>
              <a:rPr lang="id-ID" dirty="0" smtClean="0"/>
              <a:t>, informasi-informasi ini berada di </a:t>
            </a:r>
            <a:r>
              <a:rPr lang="en-US" dirty="0" smtClean="0"/>
              <a:t>(</a:t>
            </a:r>
            <a:r>
              <a:rPr lang="id-ID" dirty="0" smtClean="0"/>
              <a:t>register-register</a:t>
            </a:r>
            <a:r>
              <a:rPr lang="en-US" dirty="0" smtClean="0"/>
              <a:t> ?)</a:t>
            </a:r>
            <a:r>
              <a:rPr lang="id-ID" dirty="0" smtClean="0"/>
              <a:t>.</a:t>
            </a:r>
          </a:p>
          <a:p>
            <a:pPr algn="just"/>
            <a:r>
              <a:rPr lang="id-ID" dirty="0" smtClean="0"/>
              <a:t>Ketika proses diinterupsi semua informasi register harus disimpan agar dapat dikembalikan saat proses dieksekusi kembali</a:t>
            </a:r>
          </a:p>
          <a:p>
            <a:pPr lvl="1" algn="just"/>
            <a:r>
              <a:rPr lang="id-ID" dirty="0" smtClean="0"/>
              <a:t>Jumlah dan ragam register bergantung pada arsitektur komputernya  </a:t>
            </a:r>
            <a:endParaRPr lang="en-GB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INFORMASI KENDALI 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dirty="0" smtClean="0"/>
              <a:t>Adalah informasi-informasi lain yang diperlukan SO untuk mengendalikan dan koordinasi beragam proses aktif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Elemen</a:t>
            </a:r>
            <a:r>
              <a:rPr lang="en-US" dirty="0" smtClean="0"/>
              <a:t> process control information :</a:t>
            </a:r>
          </a:p>
          <a:p>
            <a:pPr lvl="1" algn="just"/>
            <a:r>
              <a:rPr lang="en-US" dirty="0" err="1" smtClean="0"/>
              <a:t>Schedulling</a:t>
            </a:r>
            <a:r>
              <a:rPr lang="en-US" dirty="0" smtClean="0"/>
              <a:t> &amp; state </a:t>
            </a:r>
            <a:r>
              <a:rPr lang="en-US" dirty="0" err="1" smtClean="0"/>
              <a:t>infromartion</a:t>
            </a:r>
            <a:endParaRPr lang="en-US" dirty="0" smtClean="0"/>
          </a:p>
          <a:p>
            <a:pPr lvl="2" algn="just"/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infromasi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penjadwalan</a:t>
            </a:r>
            <a:r>
              <a:rPr lang="en-US" dirty="0" smtClean="0"/>
              <a:t>, status </a:t>
            </a:r>
            <a:r>
              <a:rPr lang="en-US" dirty="0" err="1" smtClean="0"/>
              <a:t>proses</a:t>
            </a:r>
            <a:r>
              <a:rPr lang="en-US" dirty="0" smtClean="0"/>
              <a:t>, </a:t>
            </a:r>
            <a:r>
              <a:rPr lang="en-US" dirty="0" err="1" smtClean="0"/>
              <a:t>prioritas,identitas</a:t>
            </a:r>
            <a:r>
              <a:rPr lang="en-US" dirty="0" smtClean="0"/>
              <a:t> event</a:t>
            </a:r>
          </a:p>
          <a:p>
            <a:pPr lvl="1" algn="just"/>
            <a:r>
              <a:rPr lang="en-US" dirty="0" smtClean="0"/>
              <a:t>Data structuring</a:t>
            </a:r>
          </a:p>
          <a:p>
            <a:pPr lvl="2" algn="just"/>
            <a:r>
              <a:rPr lang="en-US" dirty="0" err="1" smtClean="0"/>
              <a:t>Berisi</a:t>
            </a:r>
            <a:r>
              <a:rPr lang="en-US" dirty="0" smtClean="0"/>
              <a:t> link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antion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ring</a:t>
            </a:r>
          </a:p>
          <a:p>
            <a:pPr lvl="1" algn="just"/>
            <a:r>
              <a:rPr lang="en-US" dirty="0" err="1" smtClean="0"/>
              <a:t>Interprocess</a:t>
            </a:r>
            <a:r>
              <a:rPr lang="en-US" dirty="0" smtClean="0"/>
              <a:t> </a:t>
            </a:r>
            <a:r>
              <a:rPr lang="en-US" dirty="0" err="1" smtClean="0"/>
              <a:t>communicario</a:t>
            </a:r>
            <a:endParaRPr lang="en-US" dirty="0" smtClean="0"/>
          </a:p>
          <a:p>
            <a:pPr lvl="2" algn="just"/>
            <a:r>
              <a:rPr lang="en-US" dirty="0" smtClean="0"/>
              <a:t>Flag, signal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smtClean="0"/>
              <a:t>Process </a:t>
            </a:r>
            <a:r>
              <a:rPr lang="en-US" dirty="0" err="1" smtClean="0"/>
              <a:t>privilages</a:t>
            </a:r>
            <a:endParaRPr lang="en-US" dirty="0" smtClean="0"/>
          </a:p>
          <a:p>
            <a:pPr lvl="2" algn="just"/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endParaRPr lang="en-US" dirty="0" smtClean="0"/>
          </a:p>
          <a:p>
            <a:pPr lvl="1" algn="just"/>
            <a:r>
              <a:rPr lang="en-US" dirty="0" smtClean="0"/>
              <a:t>Memory management</a:t>
            </a:r>
          </a:p>
          <a:p>
            <a:pPr lvl="2" algn="just"/>
            <a:r>
              <a:rPr lang="en-US" dirty="0" smtClean="0"/>
              <a:t>Pointer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segmen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halaman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endParaRPr lang="en-US" dirty="0" smtClean="0"/>
          </a:p>
          <a:p>
            <a:pPr lvl="1" algn="just"/>
            <a:r>
              <a:rPr lang="en-US" dirty="0" smtClean="0"/>
              <a:t>Resource ownership &amp; utilization</a:t>
            </a:r>
          </a:p>
          <a:p>
            <a:pPr lvl="2" algn="just"/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pengguanaan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penjadwalan</a:t>
            </a: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CONTROL BLOCK</a:t>
            </a:r>
          </a:p>
        </p:txBody>
      </p:sp>
      <p:pic>
        <p:nvPicPr>
          <p:cNvPr id="14343" name="Picture 7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3924300"/>
            <a:ext cx="0" cy="0"/>
          </a:xfrm>
          <a:noFill/>
          <a:ln/>
        </p:spPr>
      </p:pic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3276600"/>
            <a:ext cx="3133725" cy="2719388"/>
          </a:xfrm>
          <a:prstGeom prst="rect">
            <a:avLst/>
          </a:prstGeom>
          <a:noFill/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828800" y="6096000"/>
            <a:ext cx="495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i="1" dirty="0" err="1"/>
              <a:t>Gambar</a:t>
            </a:r>
            <a:r>
              <a:rPr lang="en-US" sz="1600" b="1" i="1" dirty="0"/>
              <a:t> Process Control Block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09600" y="1828800"/>
            <a:ext cx="74676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b="1" i="1" dirty="0"/>
              <a:t>process control block </a:t>
            </a:r>
            <a:r>
              <a:rPr lang="en-US" dirty="0"/>
              <a:t>(PCB) –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i="1" dirty="0"/>
              <a:t>control block</a:t>
            </a:r>
            <a:r>
              <a:rPr lang="en-US" dirty="0"/>
              <a:t>.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7" grpId="0"/>
      <p:bldP spid="1434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PROCESS CONTROL BLOCK (cont.)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PCB </a:t>
            </a:r>
            <a:r>
              <a:rPr lang="en-US" sz="2400" dirty="0" err="1"/>
              <a:t>berisikan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proses</a:t>
            </a:r>
            <a:r>
              <a:rPr lang="en-US" sz="2400" dirty="0"/>
              <a:t> yang </a:t>
            </a:r>
            <a:r>
              <a:rPr lang="en-US" sz="2400" dirty="0" err="1"/>
              <a:t>spesifik</a:t>
            </a:r>
            <a:r>
              <a:rPr lang="en-US" sz="2400" dirty="0"/>
              <a:t>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: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Status </a:t>
            </a:r>
            <a:r>
              <a:rPr lang="en-US" sz="2000" dirty="0" err="1"/>
              <a:t>Proses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Program counter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CPU Register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Memori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pencatatan</a:t>
            </a:r>
            <a:endParaRPr lang="en-US" sz="2000" dirty="0"/>
          </a:p>
          <a:p>
            <a:pPr lvl="1">
              <a:buFont typeface="Wingdings" pitchFamily="2" charset="2"/>
              <a:buNone/>
            </a:pPr>
            <a:endParaRPr lang="en-US" sz="2000" dirty="0"/>
          </a:p>
          <a:p>
            <a:pPr lvl="1">
              <a:buFont typeface="Wingdings" pitchFamily="2" charset="2"/>
              <a:buChar char="q"/>
            </a:pPr>
            <a:endParaRPr lang="en-US" sz="2000" dirty="0"/>
          </a:p>
        </p:txBody>
      </p:sp>
    </p:spTree>
  </p:cSld>
  <p:clrMapOvr>
    <a:masterClrMapping/>
  </p:clrMapOvr>
  <p:transition spd="med">
    <p:cover dir="d"/>
    <p:sndAc>
      <p:stSnd>
        <p:snd r:embed="rId3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KARAKTERISTIK 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600" dirty="0" smtClean="0"/>
              <a:t>Unit of resource ownership</a:t>
            </a:r>
          </a:p>
          <a:p>
            <a:pPr marL="398463" lvl="1" indent="12700" algn="just">
              <a:buNone/>
            </a:pPr>
            <a:r>
              <a:rPr lang="en-US" sz="3600" dirty="0" err="1" smtClean="0"/>
              <a:t>Memakai</a:t>
            </a:r>
            <a:r>
              <a:rPr lang="en-US" sz="3600" dirty="0" smtClean="0"/>
              <a:t> </a:t>
            </a:r>
            <a:r>
              <a:rPr lang="en-US" sz="3600" dirty="0" err="1" smtClean="0"/>
              <a:t>sebuah</a:t>
            </a:r>
            <a:r>
              <a:rPr lang="en-US" sz="3600" dirty="0" smtClean="0"/>
              <a:t> </a:t>
            </a:r>
            <a:r>
              <a:rPr lang="en-US" sz="3600" dirty="0" err="1" smtClean="0"/>
              <a:t>alamat</a:t>
            </a:r>
            <a:r>
              <a:rPr lang="en-US" sz="3600" dirty="0" smtClean="0"/>
              <a:t> virtual, </a:t>
            </a:r>
            <a:r>
              <a:rPr lang="en-US" sz="3600" dirty="0" err="1" smtClean="0"/>
              <a:t>memakai</a:t>
            </a:r>
            <a:r>
              <a:rPr lang="en-US" sz="3600" dirty="0" smtClean="0"/>
              <a:t> memory </a:t>
            </a:r>
            <a:r>
              <a:rPr lang="en-US" sz="3600" dirty="0" err="1" smtClean="0"/>
              <a:t>utama</a:t>
            </a:r>
            <a:r>
              <a:rPr lang="en-US" sz="3600" dirty="0" smtClean="0"/>
              <a:t> </a:t>
            </a:r>
            <a:r>
              <a:rPr lang="en-US" sz="3600" dirty="0" err="1" smtClean="0"/>
              <a:t>selama</a:t>
            </a:r>
            <a:r>
              <a:rPr lang="en-US" sz="3600" dirty="0" smtClean="0"/>
              <a:t> </a:t>
            </a:r>
            <a:r>
              <a:rPr lang="en-US" sz="3600" dirty="0" err="1" smtClean="0"/>
              <a:t>proses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diberi</a:t>
            </a:r>
            <a:r>
              <a:rPr lang="en-US" sz="3600" dirty="0" smtClean="0"/>
              <a:t> </a:t>
            </a:r>
            <a:r>
              <a:rPr lang="en-US" sz="3600" dirty="0" err="1" smtClean="0"/>
              <a:t>kedali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 smtClean="0"/>
              <a:t>sumber</a:t>
            </a:r>
            <a:r>
              <a:rPr lang="en-US" sz="3600" dirty="0" smtClean="0"/>
              <a:t> </a:t>
            </a:r>
            <a:r>
              <a:rPr lang="en-US" sz="3600" dirty="0" err="1" smtClean="0"/>
              <a:t>daya</a:t>
            </a:r>
            <a:r>
              <a:rPr lang="en-US" sz="3600" dirty="0" smtClean="0"/>
              <a:t> </a:t>
            </a:r>
          </a:p>
          <a:p>
            <a:pPr algn="just"/>
            <a:r>
              <a:rPr lang="en-US" sz="3600" dirty="0" smtClean="0"/>
              <a:t>Unit of </a:t>
            </a:r>
            <a:r>
              <a:rPr lang="en-US" sz="3600" dirty="0" err="1" smtClean="0"/>
              <a:t>dispathing</a:t>
            </a:r>
            <a:r>
              <a:rPr lang="en-US" sz="3600" dirty="0" smtClean="0"/>
              <a:t>/thread</a:t>
            </a:r>
          </a:p>
          <a:p>
            <a:pPr marL="398463" lvl="1" indent="12700" algn="just">
              <a:buNone/>
            </a:pPr>
            <a:r>
              <a:rPr lang="en-US" sz="3600" dirty="0" err="1" smtClean="0"/>
              <a:t>Proses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memakai</a:t>
            </a:r>
            <a:r>
              <a:rPr lang="en-US" sz="3600" dirty="0" smtClean="0"/>
              <a:t> </a:t>
            </a:r>
            <a:r>
              <a:rPr lang="en-US" sz="3600" dirty="0" err="1" smtClean="0"/>
              <a:t>satu</a:t>
            </a:r>
            <a:r>
              <a:rPr lang="en-US" sz="3600" dirty="0" smtClean="0"/>
              <a:t> </a:t>
            </a:r>
            <a:r>
              <a:rPr lang="en-US" sz="3600" dirty="0" err="1" smtClean="0"/>
              <a:t>jalur</a:t>
            </a:r>
            <a:r>
              <a:rPr lang="en-US" sz="3600" dirty="0" smtClean="0"/>
              <a:t> </a:t>
            </a:r>
            <a:r>
              <a:rPr lang="en-US" sz="3600" dirty="0" err="1" smtClean="0"/>
              <a:t>eksekusi</a:t>
            </a:r>
            <a:r>
              <a:rPr lang="en-US" sz="3600" dirty="0" smtClean="0"/>
              <a:t>(trace)</a:t>
            </a:r>
            <a:endParaRPr lang="en-US" sz="3600" dirty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KONSEP THREAD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i="1" dirty="0"/>
              <a:t>Thread </a:t>
            </a:r>
            <a:r>
              <a:rPr lang="en-US" dirty="0" err="1"/>
              <a:t>merupakan</a:t>
            </a:r>
            <a:r>
              <a:rPr lang="en-US" dirty="0"/>
              <a:t> unit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CPU,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Thread_ID</a:t>
            </a:r>
            <a:r>
              <a:rPr lang="en-US" dirty="0"/>
              <a:t>, </a:t>
            </a:r>
            <a:r>
              <a:rPr lang="en-US" i="1" dirty="0"/>
              <a:t>program </a:t>
            </a:r>
            <a:r>
              <a:rPr lang="en-US" i="1" dirty="0" err="1"/>
              <a:t>counter</a:t>
            </a:r>
            <a:r>
              <a:rPr lang="en-US" dirty="0" err="1"/>
              <a:t>,</a:t>
            </a:r>
            <a:r>
              <a:rPr lang="en-US" i="1" dirty="0" err="1"/>
              <a:t>register</a:t>
            </a:r>
            <a:r>
              <a:rPr lang="en-US" i="1" dirty="0"/>
              <a:t> set</a:t>
            </a:r>
            <a:r>
              <a:rPr lang="en-US" dirty="0"/>
              <a:t>,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stack</a:t>
            </a:r>
            <a:r>
              <a:rPr lang="en-US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i="1" dirty="0"/>
              <a:t>thread </a:t>
            </a:r>
            <a:r>
              <a:rPr lang="en-US" dirty="0" err="1"/>
              <a:t>berbagi</a:t>
            </a:r>
            <a:r>
              <a:rPr lang="en-US" dirty="0"/>
              <a:t> </a:t>
            </a:r>
            <a:r>
              <a:rPr lang="en-US" i="1" dirty="0"/>
              <a:t>code section</a:t>
            </a:r>
            <a:r>
              <a:rPr lang="en-US" dirty="0"/>
              <a:t>, </a:t>
            </a:r>
            <a:r>
              <a:rPr lang="en-US" i="1" dirty="0"/>
              <a:t>data section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Thread lain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sama</a:t>
            </a:r>
            <a:endParaRPr lang="en-US" dirty="0"/>
          </a:p>
          <a:p>
            <a:pPr algn="just">
              <a:lnSpc>
                <a:spcPct val="90000"/>
              </a:lnSpc>
            </a:pPr>
            <a:r>
              <a:rPr lang="en-US" dirty="0"/>
              <a:t>Thread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i="1" dirty="0"/>
              <a:t>lightweight process</a:t>
            </a:r>
            <a:r>
              <a:rPr lang="en-US" dirty="0"/>
              <a:t>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Multiprocessing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Konkurensi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algn="just"/>
            <a:r>
              <a:rPr lang="en-US" dirty="0" err="1" smtClean="0"/>
              <a:t>Konkurensi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aktifitas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“</a:t>
            </a:r>
            <a:r>
              <a:rPr lang="en-US" dirty="0" err="1" smtClean="0"/>
              <a:t>bersamaan</a:t>
            </a:r>
            <a:r>
              <a:rPr lang="en-US" dirty="0" smtClean="0"/>
              <a:t>”.</a:t>
            </a:r>
          </a:p>
          <a:p>
            <a:pPr algn="just"/>
            <a:r>
              <a:rPr lang="en-US" dirty="0" err="1" smtClean="0"/>
              <a:t>Multiprosessing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mengerjakan</a:t>
            </a:r>
            <a:r>
              <a:rPr lang="en-US" dirty="0" smtClean="0"/>
              <a:t>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(</a:t>
            </a:r>
            <a:r>
              <a:rPr lang="en-US" dirty="0" err="1" smtClean="0"/>
              <a:t>pararel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Konkurensi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implementasikan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:</a:t>
            </a:r>
          </a:p>
          <a:p>
            <a:pPr lvl="1" algn="just"/>
            <a:r>
              <a:rPr lang="en-US" sz="2800" dirty="0" err="1" smtClean="0"/>
              <a:t>menjalankan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prosesor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 (overlapping)</a:t>
            </a:r>
          </a:p>
          <a:p>
            <a:pPr lvl="1" algn="just"/>
            <a:r>
              <a:rPr lang="en-US" sz="2800" dirty="0" err="1" smtClean="0"/>
              <a:t>Menjalankan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bergantian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prosesor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(interleaving)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KONSEP THREAD (cont.)</a:t>
            </a:r>
          </a:p>
        </p:txBody>
      </p:sp>
      <p:pic>
        <p:nvPicPr>
          <p:cNvPr id="24582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819400" y="1600200"/>
            <a:ext cx="4191000" cy="2619375"/>
          </a:xfrm>
          <a:noFill/>
          <a:ln/>
        </p:spPr>
      </p:pic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2590800" y="4267200"/>
            <a:ext cx="464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i="1" dirty="0" err="1"/>
              <a:t>Gambar</a:t>
            </a:r>
            <a:r>
              <a:rPr lang="en-US" sz="1600" b="1" i="1" dirty="0"/>
              <a:t> Thread</a:t>
            </a:r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KERNEL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sz="2600" i="1" dirty="0"/>
              <a:t>Thread </a:t>
            </a:r>
            <a:r>
              <a:rPr lang="en-US" sz="2600" dirty="0"/>
              <a:t>kernel </a:t>
            </a:r>
            <a:r>
              <a:rPr lang="en-US" sz="2600" dirty="0" err="1"/>
              <a:t>didukung</a:t>
            </a:r>
            <a:r>
              <a:rPr lang="en-US" sz="2600" dirty="0"/>
              <a:t> </a:t>
            </a:r>
            <a:r>
              <a:rPr lang="en-US" sz="2600" dirty="0" err="1"/>
              <a:t>langsung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operasi</a:t>
            </a:r>
            <a:r>
              <a:rPr lang="en-US" sz="2600" dirty="0"/>
              <a:t>. </a:t>
            </a:r>
            <a:r>
              <a:rPr lang="en-US" sz="2600" dirty="0" err="1"/>
              <a:t>Pembuatan</a:t>
            </a:r>
            <a:r>
              <a:rPr lang="en-US" sz="2600" dirty="0"/>
              <a:t>, </a:t>
            </a:r>
            <a:r>
              <a:rPr lang="en-US" sz="2600" dirty="0" err="1"/>
              <a:t>penjadwalan</a:t>
            </a:r>
            <a:r>
              <a:rPr lang="en-US" sz="2600" dirty="0"/>
              <a:t>,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manajemen</a:t>
            </a:r>
            <a:r>
              <a:rPr lang="en-US" sz="2600" dirty="0"/>
              <a:t> </a:t>
            </a:r>
            <a:r>
              <a:rPr lang="en-US" sz="2600" i="1" dirty="0"/>
              <a:t>thread </a:t>
            </a:r>
            <a:r>
              <a:rPr lang="en-US" sz="2600" dirty="0" err="1"/>
              <a:t>dilakukan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kernel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i="1" dirty="0"/>
              <a:t>kernel space</a:t>
            </a:r>
            <a:r>
              <a:rPr lang="en-US" sz="2600" dirty="0"/>
              <a:t>.</a:t>
            </a:r>
          </a:p>
          <a:p>
            <a:pPr algn="just">
              <a:lnSpc>
                <a:spcPct val="80000"/>
              </a:lnSpc>
            </a:pPr>
            <a:r>
              <a:rPr lang="en-US" sz="2600" i="1" dirty="0"/>
              <a:t>Thread </a:t>
            </a:r>
            <a:r>
              <a:rPr lang="en-US" sz="2600" dirty="0" err="1"/>
              <a:t>diatur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kernel, </a:t>
            </a:r>
            <a:r>
              <a:rPr lang="en-US" sz="2600" dirty="0" err="1"/>
              <a:t>karena</a:t>
            </a:r>
            <a:r>
              <a:rPr lang="en-US" sz="2600" dirty="0"/>
              <a:t> </a:t>
            </a:r>
            <a:r>
              <a:rPr lang="en-US" sz="2600" dirty="0" err="1"/>
              <a:t>itu</a:t>
            </a:r>
            <a:r>
              <a:rPr lang="en-US" sz="2600" dirty="0"/>
              <a:t> </a:t>
            </a:r>
            <a:r>
              <a:rPr lang="en-US" sz="2600" dirty="0" err="1"/>
              <a:t>jika</a:t>
            </a:r>
            <a:r>
              <a:rPr lang="en-US" sz="2600" dirty="0"/>
              <a:t> </a:t>
            </a:r>
            <a:r>
              <a:rPr lang="en-US" sz="2600" dirty="0" err="1"/>
              <a:t>sebuah</a:t>
            </a:r>
            <a:r>
              <a:rPr lang="en-US" sz="2600" dirty="0"/>
              <a:t> </a:t>
            </a:r>
            <a:r>
              <a:rPr lang="en-US" sz="2600" i="1" dirty="0"/>
              <a:t>thread </a:t>
            </a:r>
            <a:r>
              <a:rPr lang="en-US" sz="2600" dirty="0" err="1"/>
              <a:t>menjalankan</a:t>
            </a:r>
            <a:r>
              <a:rPr lang="en-US" sz="2600" dirty="0"/>
              <a:t> </a:t>
            </a:r>
            <a:r>
              <a:rPr lang="en-US" sz="2600" i="1" dirty="0"/>
              <a:t>blocking system call </a:t>
            </a:r>
            <a:r>
              <a:rPr lang="en-US" sz="2600" dirty="0" err="1"/>
              <a:t>maka</a:t>
            </a:r>
            <a:r>
              <a:rPr lang="en-US" sz="2600" dirty="0"/>
              <a:t> kernel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menjadwalkan</a:t>
            </a:r>
            <a:r>
              <a:rPr lang="en-US" sz="2600" dirty="0"/>
              <a:t> </a:t>
            </a:r>
            <a:r>
              <a:rPr lang="en-US" sz="2600" i="1" dirty="0"/>
              <a:t>thread </a:t>
            </a:r>
            <a:r>
              <a:rPr lang="en-US" sz="2600" dirty="0"/>
              <a:t>lain </a:t>
            </a:r>
            <a:r>
              <a:rPr lang="en-US" sz="2600" dirty="0" err="1"/>
              <a:t>di</a:t>
            </a:r>
            <a:r>
              <a:rPr lang="en-US" sz="2600" dirty="0"/>
              <a:t> </a:t>
            </a:r>
            <a:r>
              <a:rPr lang="en-US" sz="2600" dirty="0" err="1"/>
              <a:t>aplikasi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melakukan</a:t>
            </a:r>
            <a:r>
              <a:rPr lang="en-US" sz="2600" dirty="0"/>
              <a:t> </a:t>
            </a:r>
            <a:r>
              <a:rPr lang="en-US" sz="2600" dirty="0" err="1"/>
              <a:t>eksekusi</a:t>
            </a:r>
            <a:r>
              <a:rPr lang="en-US" sz="2600" dirty="0"/>
              <a:t>. </a:t>
            </a:r>
          </a:p>
          <a:p>
            <a:pPr algn="just">
              <a:lnSpc>
                <a:spcPct val="80000"/>
              </a:lnSpc>
            </a:pP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lingkungan</a:t>
            </a:r>
            <a:r>
              <a:rPr lang="en-US" sz="2600" dirty="0"/>
              <a:t> </a:t>
            </a:r>
            <a:r>
              <a:rPr lang="en-US" sz="2600" i="1" dirty="0"/>
              <a:t>multiprocessor</a:t>
            </a:r>
            <a:r>
              <a:rPr lang="en-US" sz="2600" dirty="0"/>
              <a:t>, kernel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menjadwal</a:t>
            </a:r>
            <a:r>
              <a:rPr lang="en-US" sz="2600" dirty="0"/>
              <a:t> thread-thread </a:t>
            </a:r>
            <a:r>
              <a:rPr lang="en-US" sz="2600" dirty="0" err="1"/>
              <a:t>pada</a:t>
            </a:r>
            <a:r>
              <a:rPr lang="en-US" sz="2600" dirty="0"/>
              <a:t> processor yang </a:t>
            </a:r>
            <a:r>
              <a:rPr lang="en-US" sz="2600" dirty="0" err="1"/>
              <a:t>berbeda</a:t>
            </a:r>
            <a:r>
              <a:rPr lang="en-US" sz="2600" dirty="0"/>
              <a:t>. </a:t>
            </a:r>
            <a:r>
              <a:rPr lang="en-US" sz="2600" dirty="0" err="1"/>
              <a:t>Contoh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operasi</a:t>
            </a:r>
            <a:r>
              <a:rPr lang="en-US" sz="2600" dirty="0"/>
              <a:t> yang </a:t>
            </a:r>
            <a:r>
              <a:rPr lang="en-US" sz="2600" dirty="0" err="1"/>
              <a:t>mendukung</a:t>
            </a:r>
            <a:r>
              <a:rPr lang="en-US" sz="2600" dirty="0"/>
              <a:t> kernel </a:t>
            </a:r>
            <a:r>
              <a:rPr lang="en-US" sz="2600" i="1" dirty="0"/>
              <a:t>thread </a:t>
            </a:r>
            <a:r>
              <a:rPr lang="en-US" sz="2600" dirty="0" err="1"/>
              <a:t>adalah</a:t>
            </a:r>
            <a:r>
              <a:rPr lang="en-US" sz="2600" dirty="0"/>
              <a:t> Windows NT, Solaris, Digital UNIX.</a:t>
            </a:r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MULTITHREADING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To One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One To One</a:t>
            </a:r>
          </a:p>
          <a:p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676400"/>
            <a:ext cx="1219200" cy="1990725"/>
          </a:xfrm>
          <a:prstGeom prst="rect">
            <a:avLst/>
          </a:prstGeom>
          <a:noFill/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733800"/>
            <a:ext cx="133350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MODEL MULTITHREADING (cont.)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To Many</a:t>
            </a:r>
          </a:p>
          <a:p>
            <a:endParaRPr lang="en-US" dirty="0"/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1676400"/>
            <a:ext cx="1381125" cy="23241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, CPU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.</a:t>
            </a:r>
          </a:p>
          <a:p>
            <a:pPr lvl="0" algn="just"/>
            <a:r>
              <a:rPr lang="en-US" dirty="0" err="1" smtClean="0"/>
              <a:t>Sebuah</a:t>
            </a:r>
            <a:r>
              <a:rPr lang="en-US" dirty="0" smtClean="0"/>
              <a:t> register yang </a:t>
            </a:r>
            <a:r>
              <a:rPr lang="en-US" dirty="0" err="1" smtClean="0"/>
              <a:t>disebut</a:t>
            </a:r>
            <a:r>
              <a:rPr lang="en-US" dirty="0" smtClean="0"/>
              <a:t> Program Counter (PC)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.</a:t>
            </a:r>
          </a:p>
          <a:p>
            <a:pPr lvl="0" algn="just"/>
            <a:r>
              <a:rPr lang="en-US" dirty="0" err="1" smtClean="0"/>
              <a:t>Setiap</a:t>
            </a:r>
            <a:r>
              <a:rPr lang="en-US" dirty="0" smtClean="0"/>
              <a:t> kali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, </a:t>
            </a:r>
            <a:r>
              <a:rPr lang="en-US" dirty="0" err="1" smtClean="0"/>
              <a:t>isi</a:t>
            </a:r>
            <a:r>
              <a:rPr lang="en-US" dirty="0" smtClean="0"/>
              <a:t> PC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CPU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.</a:t>
            </a:r>
          </a:p>
          <a:p>
            <a:pPr lvl="0" algn="just"/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PC=300</a:t>
            </a:r>
          </a:p>
          <a:p>
            <a:pPr lvl="0"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Register internal CPU:</a:t>
            </a:r>
            <a:endParaRPr lang="en-US" dirty="0" smtClean="0"/>
          </a:p>
          <a:p>
            <a:pPr lvl="1"/>
            <a:r>
              <a:rPr lang="en-US" dirty="0" smtClean="0"/>
              <a:t>Program Counter (PC) =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Instruction Register (IR) =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dieksekusi</a:t>
            </a:r>
            <a:endParaRPr lang="en-US" dirty="0" smtClean="0"/>
          </a:p>
          <a:p>
            <a:pPr lvl="1"/>
            <a:r>
              <a:rPr lang="en-US" dirty="0" smtClean="0"/>
              <a:t>Accumulator (AC) = register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temporer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lvl="1" algn="just"/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data </a:t>
            </a:r>
            <a:r>
              <a:rPr lang="en-US" dirty="0" err="1" smtClean="0"/>
              <a:t>panjangnya</a:t>
            </a:r>
            <a:r>
              <a:rPr lang="en-US" dirty="0" smtClean="0"/>
              <a:t> 16 bit.</a:t>
            </a:r>
          </a:p>
          <a:p>
            <a:pPr lvl="1" algn="just"/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16 bit data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.</a:t>
            </a:r>
          </a:p>
          <a:p>
            <a:pPr lvl="1" algn="just"/>
            <a:r>
              <a:rPr lang="en-US" b="1" dirty="0" smtClean="0"/>
              <a:t>Format </a:t>
            </a:r>
            <a:r>
              <a:rPr lang="en-US" b="1" dirty="0" err="1" smtClean="0"/>
              <a:t>instruksi</a:t>
            </a:r>
            <a:r>
              <a:rPr lang="en-US" b="1" dirty="0" smtClean="0"/>
              <a:t> :</a:t>
            </a:r>
          </a:p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1"/>
            <a:endParaRPr lang="en-US" b="1" dirty="0" smtClean="0"/>
          </a:p>
          <a:p>
            <a:pPr lvl="1"/>
            <a:r>
              <a:rPr lang="en-US" b="1" dirty="0" err="1" smtClean="0"/>
              <a:t>Kode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instruksi</a:t>
            </a:r>
            <a:r>
              <a:rPr lang="en-US" b="1" dirty="0" smtClean="0"/>
              <a:t>:</a:t>
            </a:r>
            <a:endParaRPr lang="en-US" sz="1200" dirty="0" smtClean="0"/>
          </a:p>
          <a:p>
            <a:pPr lvl="2" algn="just">
              <a:tabLst>
                <a:tab pos="1481138" algn="l"/>
              </a:tabLst>
            </a:pPr>
            <a:r>
              <a:rPr lang="en-US" sz="2000" dirty="0" smtClean="0"/>
              <a:t>0001	= 	</a:t>
            </a:r>
            <a:r>
              <a:rPr lang="en-US" sz="2000" dirty="0" err="1" smtClean="0"/>
              <a:t>Isi</a:t>
            </a:r>
            <a:r>
              <a:rPr lang="en-US" sz="2000" dirty="0" smtClean="0"/>
              <a:t> </a:t>
            </a:r>
            <a:r>
              <a:rPr lang="en-US" sz="2000" dirty="0" err="1" smtClean="0"/>
              <a:t>memori</a:t>
            </a:r>
            <a:r>
              <a:rPr lang="en-US" sz="2000" dirty="0" smtClean="0"/>
              <a:t>, yang </a:t>
            </a:r>
            <a:r>
              <a:rPr lang="en-US" sz="2000" dirty="0" err="1" smtClean="0"/>
              <a:t>alamatnya</a:t>
            </a:r>
            <a:r>
              <a:rPr lang="en-US" sz="2000" dirty="0" smtClean="0"/>
              <a:t> </a:t>
            </a:r>
            <a:r>
              <a:rPr lang="en-US" sz="2000" dirty="0" err="1" smtClean="0"/>
              <a:t>dinyatakan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bit 4 		</a:t>
            </a:r>
            <a:r>
              <a:rPr lang="en-US" sz="2000" dirty="0" err="1" smtClean="0"/>
              <a:t>sampai</a:t>
            </a:r>
            <a:r>
              <a:rPr lang="en-US" sz="2000" dirty="0" smtClean="0"/>
              <a:t> bit 15 </a:t>
            </a:r>
            <a:r>
              <a:rPr lang="en-US" sz="2000" dirty="0" err="1" smtClean="0"/>
              <a:t>pada</a:t>
            </a:r>
            <a:r>
              <a:rPr lang="en-US" sz="2000" dirty="0" smtClean="0"/>
              <a:t> format </a:t>
            </a:r>
            <a:r>
              <a:rPr lang="en-US" sz="2000" dirty="0" err="1" smtClean="0"/>
              <a:t>instruksi</a:t>
            </a:r>
            <a:r>
              <a:rPr lang="en-US" sz="2000" dirty="0" smtClean="0"/>
              <a:t>, </a:t>
            </a:r>
            <a:r>
              <a:rPr lang="en-US" sz="2000" dirty="0" err="1" smtClean="0"/>
              <a:t>disalinkan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		 Accumulator.</a:t>
            </a:r>
          </a:p>
          <a:p>
            <a:pPr lvl="2" algn="just"/>
            <a:r>
              <a:rPr lang="en-US" sz="2000" dirty="0" smtClean="0"/>
              <a:t>0010 = </a:t>
            </a:r>
            <a:r>
              <a:rPr lang="en-US" sz="2000" dirty="0" err="1" smtClean="0"/>
              <a:t>Simpan</a:t>
            </a:r>
            <a:r>
              <a:rPr lang="en-US" sz="2000" dirty="0" smtClean="0"/>
              <a:t> </a:t>
            </a:r>
            <a:r>
              <a:rPr lang="en-US" sz="2000" dirty="0" err="1" smtClean="0"/>
              <a:t>isi</a:t>
            </a:r>
            <a:r>
              <a:rPr lang="en-US" sz="2000" dirty="0" smtClean="0"/>
              <a:t> accumulator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memori</a:t>
            </a:r>
            <a:r>
              <a:rPr lang="en-US" sz="2000" dirty="0" smtClean="0"/>
              <a:t>, yang </a:t>
            </a:r>
            <a:r>
              <a:rPr lang="en-US" sz="2000" dirty="0" err="1" smtClean="0"/>
              <a:t>alamatnya</a:t>
            </a:r>
            <a:r>
              <a:rPr lang="en-US" sz="2000" dirty="0" smtClean="0"/>
              <a:t> 		</a:t>
            </a:r>
            <a:r>
              <a:rPr lang="en-US" sz="2000" dirty="0" err="1" smtClean="0"/>
              <a:t>dinyatakan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bit 4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bit 15.</a:t>
            </a:r>
          </a:p>
          <a:p>
            <a:pPr lvl="2" algn="just"/>
            <a:r>
              <a:rPr lang="en-US" sz="2000" dirty="0" smtClean="0"/>
              <a:t>0101   =	</a:t>
            </a:r>
            <a:r>
              <a:rPr lang="en-US" sz="2000" dirty="0" err="1" smtClean="0"/>
              <a:t>Tambahkan</a:t>
            </a:r>
            <a:r>
              <a:rPr lang="en-US" sz="2000" dirty="0" smtClean="0"/>
              <a:t> </a:t>
            </a:r>
            <a:r>
              <a:rPr lang="en-US" sz="2000" dirty="0" err="1" smtClean="0"/>
              <a:t>isi</a:t>
            </a:r>
            <a:r>
              <a:rPr lang="en-US" sz="2000" dirty="0" smtClean="0"/>
              <a:t> AC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isi</a:t>
            </a:r>
            <a:r>
              <a:rPr lang="en-US" sz="2000" dirty="0" smtClean="0"/>
              <a:t> </a:t>
            </a:r>
            <a:r>
              <a:rPr lang="en-US" sz="2000" dirty="0" err="1" smtClean="0"/>
              <a:t>memori</a:t>
            </a:r>
            <a:r>
              <a:rPr lang="en-US" sz="2000" dirty="0" smtClean="0"/>
              <a:t>, yang </a:t>
            </a:r>
            <a:r>
              <a:rPr lang="en-US" sz="2000" dirty="0" err="1" smtClean="0"/>
              <a:t>alamatnya</a:t>
            </a:r>
            <a:r>
              <a:rPr lang="en-US" sz="2000" dirty="0" smtClean="0"/>
              <a:t> 		</a:t>
            </a:r>
            <a:r>
              <a:rPr lang="en-US" sz="2000" dirty="0" err="1" smtClean="0"/>
              <a:t>dinyatakan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bit 4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bit 15.</a:t>
            </a:r>
          </a:p>
          <a:p>
            <a:pPr lvl="1" algn="just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3048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480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Instruksi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alamat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066800" y="2743200"/>
            <a:ext cx="6629400" cy="304800"/>
            <a:chOff x="1066800" y="4800600"/>
            <a:chExt cx="6629400" cy="304800"/>
          </a:xfrm>
        </p:grpSpPr>
        <p:sp>
          <p:nvSpPr>
            <p:cNvPr id="5" name="Rectangle 4"/>
            <p:cNvSpPr/>
            <p:nvPr/>
          </p:nvSpPr>
          <p:spPr>
            <a:xfrm>
              <a:off x="1066800" y="4800600"/>
              <a:ext cx="4572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362200" y="4800600"/>
              <a:ext cx="4572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590800" y="4800600"/>
              <a:ext cx="4572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239000" y="4800600"/>
              <a:ext cx="4572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16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18160"/>
          <a:ext cx="2133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219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memory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301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5941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302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2941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…..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…..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940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941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0002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038600" y="533400"/>
          <a:ext cx="2133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219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Register</a:t>
                      </a:r>
                      <a:r>
                        <a:rPr lang="en-US" baseline="0" dirty="0" smtClean="0"/>
                        <a:t> CPU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>
            <a:off x="2667000" y="1143000"/>
            <a:ext cx="1371600" cy="685800"/>
          </a:xfrm>
          <a:prstGeom prst="bentConnector3">
            <a:avLst>
              <a:gd name="adj1" fmla="val 20892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 flipV="1">
            <a:off x="2590800" y="1447800"/>
            <a:ext cx="1447800" cy="11430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324600" y="533400"/>
            <a:ext cx="1524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Proses</a:t>
            </a:r>
            <a:r>
              <a:rPr lang="en-US" dirty="0" smtClean="0"/>
              <a:t> 1</a:t>
            </a:r>
            <a:endParaRPr lang="en-US" dirty="0"/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/>
        </p:nvGraphicFramePr>
        <p:xfrm>
          <a:off x="4038600" y="2707640"/>
          <a:ext cx="2133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219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Register</a:t>
                      </a:r>
                      <a:r>
                        <a:rPr lang="en-US" baseline="0" dirty="0" smtClean="0"/>
                        <a:t> CPU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Content Placeholder 3"/>
          <p:cNvGraphicFramePr>
            <a:graphicFrameLocks/>
          </p:cNvGraphicFramePr>
          <p:nvPr/>
        </p:nvGraphicFramePr>
        <p:xfrm>
          <a:off x="4114800" y="5069840"/>
          <a:ext cx="2133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219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Register</a:t>
                      </a:r>
                      <a:r>
                        <a:rPr lang="en-US" baseline="0" dirty="0" smtClean="0"/>
                        <a:t> CPU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2590800" y="1522412"/>
            <a:ext cx="1371600" cy="2517776"/>
            <a:chOff x="2590800" y="1522412"/>
            <a:chExt cx="1371600" cy="2517776"/>
          </a:xfrm>
        </p:grpSpPr>
        <p:cxnSp>
          <p:nvCxnSpPr>
            <p:cNvPr id="44" name="Elbow Connector 43"/>
            <p:cNvCxnSpPr/>
            <p:nvPr/>
          </p:nvCxnSpPr>
          <p:spPr>
            <a:xfrm rot="16200000" flipH="1">
              <a:off x="1828800" y="2438400"/>
              <a:ext cx="2514600" cy="685800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3429000" y="4038600"/>
              <a:ext cx="5334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590800" y="1522412"/>
              <a:ext cx="1524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Rectangle 52"/>
          <p:cNvSpPr/>
          <p:nvPr/>
        </p:nvSpPr>
        <p:spPr>
          <a:xfrm>
            <a:off x="4267200" y="4419600"/>
            <a:ext cx="1524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0002+0003</a:t>
            </a:r>
            <a:endParaRPr lang="en-US" dirty="0"/>
          </a:p>
        </p:txBody>
      </p:sp>
      <p:cxnSp>
        <p:nvCxnSpPr>
          <p:cNvPr id="62" name="Shape 61"/>
          <p:cNvCxnSpPr>
            <a:endCxn id="53" idx="2"/>
          </p:cNvCxnSpPr>
          <p:nvPr/>
        </p:nvCxnSpPr>
        <p:spPr>
          <a:xfrm>
            <a:off x="2667000" y="2971800"/>
            <a:ext cx="2362200" cy="1828800"/>
          </a:xfrm>
          <a:prstGeom prst="bentConnector4">
            <a:avLst>
              <a:gd name="adj1" fmla="val 3226"/>
              <a:gd name="adj2" fmla="val 10625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Group 76"/>
          <p:cNvGrpSpPr/>
          <p:nvPr/>
        </p:nvGrpSpPr>
        <p:grpSpPr>
          <a:xfrm>
            <a:off x="5791200" y="1447800"/>
            <a:ext cx="686594" cy="3162300"/>
            <a:chOff x="5791200" y="1447800"/>
            <a:chExt cx="686594" cy="3162300"/>
          </a:xfrm>
        </p:grpSpPr>
        <p:cxnSp>
          <p:nvCxnSpPr>
            <p:cNvPr id="66" name="Shape 65"/>
            <p:cNvCxnSpPr>
              <a:endCxn id="53" idx="3"/>
            </p:cNvCxnSpPr>
            <p:nvPr/>
          </p:nvCxnSpPr>
          <p:spPr>
            <a:xfrm rot="5400000">
              <a:off x="4553744" y="2686050"/>
              <a:ext cx="3161506" cy="686594"/>
            </a:xfrm>
            <a:prstGeom prst="bentConnector2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6172200" y="1447800"/>
              <a:ext cx="3048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3657600" y="3657600"/>
            <a:ext cx="609600" cy="952500"/>
            <a:chOff x="3657600" y="3657600"/>
            <a:chExt cx="609600" cy="952500"/>
          </a:xfrm>
        </p:grpSpPr>
        <p:cxnSp>
          <p:nvCxnSpPr>
            <p:cNvPr id="83" name="Shape 82"/>
            <p:cNvCxnSpPr>
              <a:stCxn id="53" idx="1"/>
            </p:cNvCxnSpPr>
            <p:nvPr/>
          </p:nvCxnSpPr>
          <p:spPr>
            <a:xfrm rot="10800000">
              <a:off x="3657600" y="3657600"/>
              <a:ext cx="609600" cy="952500"/>
            </a:xfrm>
            <a:prstGeom prst="bentConnector2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>
              <a:off x="3657600" y="3657600"/>
              <a:ext cx="3810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/>
          <p:cNvGrpSpPr/>
          <p:nvPr/>
        </p:nvGrpSpPr>
        <p:grpSpPr>
          <a:xfrm>
            <a:off x="304800" y="1828800"/>
            <a:ext cx="3733800" cy="4573588"/>
            <a:chOff x="304800" y="1828800"/>
            <a:chExt cx="3733800" cy="4573588"/>
          </a:xfrm>
        </p:grpSpPr>
        <p:cxnSp>
          <p:nvCxnSpPr>
            <p:cNvPr id="90" name="Elbow Connector 89"/>
            <p:cNvCxnSpPr/>
            <p:nvPr/>
          </p:nvCxnSpPr>
          <p:spPr>
            <a:xfrm rot="16200000" flipH="1">
              <a:off x="-457199" y="2590800"/>
              <a:ext cx="4572000" cy="3048000"/>
            </a:xfrm>
            <a:prstGeom prst="bentConnector3">
              <a:avLst>
                <a:gd name="adj1" fmla="val 57324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304800" y="1828800"/>
              <a:ext cx="1524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>
              <a:off x="3352800" y="6400800"/>
              <a:ext cx="6858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0" name="Elbow Connector 99"/>
          <p:cNvCxnSpPr/>
          <p:nvPr/>
        </p:nvCxnSpPr>
        <p:spPr>
          <a:xfrm rot="16200000" flipV="1">
            <a:off x="1485900" y="3543300"/>
            <a:ext cx="2743200" cy="22098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6324600" y="5029200"/>
            <a:ext cx="1524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Proses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6324600" y="2667000"/>
            <a:ext cx="1524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Proses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953000" y="1295400"/>
            <a:ext cx="7620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0003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953000" y="1676400"/>
            <a:ext cx="762000" cy="3048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1940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029200" y="6222642"/>
            <a:ext cx="762000" cy="3048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2941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029200" y="5486400"/>
            <a:ext cx="762000" cy="3048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302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953000" y="3886200"/>
            <a:ext cx="762000" cy="3048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5941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53000" y="3124200"/>
            <a:ext cx="762000" cy="3048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301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029200" y="5867400"/>
            <a:ext cx="7620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0005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029200" y="5867400"/>
            <a:ext cx="7620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0005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953000" y="3505200"/>
            <a:ext cx="7620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0005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3663 -0.00671 C 0.00625 -0.00902 -0.02275 -0.01134 -0.05348 -0.01249 C -0.06771 -0.01712 -0.08212 -0.01041 -0.09566 -0.00486 C -0.13177 -0.00625 -0.15104 -0.00833 -0.18438 -0.01249 C -0.19549 -0.01827 -0.20486 -0.01827 -0.21684 -0.01989 C -0.23073 -0.02174 -0.24393 -0.02567 -0.25764 -0.02938 C -0.26598 -0.03978 -0.27952 -0.03816 -0.29011 -0.04071 C -0.29757 -0.04256 -0.31268 -0.04626 -0.31268 -0.04603 C -0.3191 -0.05204 -0.32657 -0.05412 -0.33368 -0.05759 C -0.34792 -0.05643 -0.35903 -0.05736 -0.3717 -0.05181 C -0.37622 -0.04626 -0.37604 -0.03701 -0.37882 -0.04811 C -0.3783 -0.06985 -0.37934 -0.12304 -0.37327 -0.14755 C -0.37466 -0.17068 -0.37552 -0.19404 -0.37882 -0.21693 C -0.38108 -0.2322 -0.38507 -0.24677 -0.38733 -0.26203 C -0.38785 -0.26897 -0.38854 -0.27567 -0.38872 -0.28261 C -0.38941 -0.30135 -0.38924 -0.32008 -0.39011 -0.33881 C -0.39028 -0.3432 -0.39202 -0.34783 -0.39289 -0.35199 C -0.39393 -0.35708 -0.39566 -0.36703 -0.39566 -0.36679 C -0.39688 -0.39246 -0.4 -0.41883 -0.4 -0.44404 " pathEditMode="relative" rAng="0" ptsTypes="ffffffffffffffffffA">
                                      <p:cBhvr>
                                        <p:cTn id="1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00" y="-2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3" grpId="0" animBg="1"/>
      <p:bldP spid="101" grpId="0"/>
      <p:bldP spid="102" grpId="0"/>
      <p:bldP spid="28" grpId="0" animBg="1"/>
      <p:bldP spid="29" grpId="0" animBg="1"/>
      <p:bldP spid="32" grpId="0" animBg="1"/>
      <p:bldP spid="33" grpId="0" animBg="1"/>
      <p:bldP spid="34" grpId="1" animBg="1"/>
      <p:bldP spid="35" grpId="1" animBg="1"/>
      <p:bldP spid="36" grpId="1" animBg="1"/>
      <p:bldP spid="36" grpId="2" animBg="1"/>
      <p:bldP spid="37" grpId="0" animBg="1"/>
      <p:bldP spid="3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Multitasking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Konkurensi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000" dirty="0" smtClean="0"/>
              <a:t>Multitasking </a:t>
            </a:r>
            <a:r>
              <a:rPr lang="en-US" sz="3000" dirty="0" err="1" smtClean="0"/>
              <a:t>sistem</a:t>
            </a:r>
            <a:r>
              <a:rPr lang="en-US" sz="3000" dirty="0" smtClean="0"/>
              <a:t> yang </a:t>
            </a:r>
            <a:r>
              <a:rPr lang="en-US" sz="3000" dirty="0" err="1" smtClean="0"/>
              <a:t>mengerjakan</a:t>
            </a:r>
            <a:r>
              <a:rPr lang="en-US" sz="3000" dirty="0" smtClean="0"/>
              <a:t>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</a:t>
            </a:r>
            <a:r>
              <a:rPr lang="en-US" sz="3000" dirty="0" err="1" smtClean="0"/>
              <a:t>bergantian</a:t>
            </a:r>
            <a:endParaRPr lang="en-US" sz="3000" dirty="0" smtClean="0"/>
          </a:p>
          <a:p>
            <a:pPr algn="just"/>
            <a:r>
              <a:rPr lang="en-US" sz="3000" dirty="0" err="1" smtClean="0"/>
              <a:t>Konkurensi</a:t>
            </a:r>
            <a:r>
              <a:rPr lang="en-US" sz="3000" dirty="0" smtClean="0"/>
              <a:t> </a:t>
            </a:r>
            <a:r>
              <a:rPr lang="en-US" sz="3000" dirty="0" err="1" smtClean="0"/>
              <a:t>diimplementasikan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:</a:t>
            </a:r>
          </a:p>
          <a:p>
            <a:pPr lvl="1" algn="just"/>
            <a:r>
              <a:rPr lang="en-US" sz="3000" dirty="0" err="1" smtClean="0"/>
              <a:t>Menjadwal</a:t>
            </a:r>
            <a:r>
              <a:rPr lang="en-US" sz="3000" dirty="0" smtClean="0"/>
              <a:t> </a:t>
            </a:r>
            <a:r>
              <a:rPr lang="en-US" sz="3000" dirty="0" err="1" smtClean="0"/>
              <a:t>eksekusi</a:t>
            </a:r>
            <a:r>
              <a:rPr lang="en-US" sz="3000" dirty="0" smtClean="0"/>
              <a:t> prose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</a:t>
            </a:r>
            <a:r>
              <a:rPr lang="en-US" sz="3000" dirty="0" err="1" smtClean="0"/>
              <a:t>bergantian</a:t>
            </a:r>
            <a:r>
              <a:rPr lang="en-US" sz="3000" dirty="0" smtClean="0"/>
              <a:t> (interleaving)</a:t>
            </a:r>
          </a:p>
          <a:p>
            <a:pPr lvl="1" algn="just"/>
            <a:r>
              <a:rPr lang="en-US" sz="3000" dirty="0" err="1" smtClean="0"/>
              <a:t>Pergantian</a:t>
            </a:r>
            <a:r>
              <a:rPr lang="en-US" sz="3000" dirty="0" smtClean="0"/>
              <a:t> </a:t>
            </a:r>
            <a:r>
              <a:rPr lang="en-US" sz="3000" dirty="0" err="1" smtClean="0"/>
              <a:t>proses</a:t>
            </a:r>
            <a:r>
              <a:rPr lang="en-US" sz="3000" dirty="0" smtClean="0"/>
              <a:t> </a:t>
            </a:r>
            <a:r>
              <a:rPr lang="en-US" sz="3000" dirty="0" err="1" smtClean="0"/>
              <a:t>berlangsung</a:t>
            </a:r>
            <a:r>
              <a:rPr lang="en-US" sz="3000" dirty="0" smtClean="0"/>
              <a:t> </a:t>
            </a:r>
            <a:r>
              <a:rPr lang="en-US" sz="3000" dirty="0" err="1" smtClean="0"/>
              <a:t>sangat</a:t>
            </a:r>
            <a:r>
              <a:rPr lang="en-US" sz="3000" dirty="0" smtClean="0"/>
              <a:t> </a:t>
            </a:r>
            <a:r>
              <a:rPr lang="en-US" sz="3000" dirty="0" err="1" smtClean="0"/>
              <a:t>cepat</a:t>
            </a:r>
            <a:r>
              <a:rPr lang="en-US" sz="3000" dirty="0" smtClean="0"/>
              <a:t> </a:t>
            </a:r>
            <a:r>
              <a:rPr lang="en-US" sz="3000" dirty="0" err="1" smtClean="0"/>
              <a:t>sekali</a:t>
            </a:r>
            <a:r>
              <a:rPr lang="en-US" sz="3000" dirty="0" smtClean="0"/>
              <a:t>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pemakai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akan</a:t>
            </a:r>
            <a:r>
              <a:rPr lang="en-US" sz="3000" dirty="0" smtClean="0"/>
              <a:t> </a:t>
            </a:r>
            <a:r>
              <a:rPr lang="en-US" sz="3000" dirty="0" err="1" smtClean="0"/>
              <a:t>menyadari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pergantian</a:t>
            </a:r>
            <a:r>
              <a:rPr lang="en-US" sz="3000" dirty="0" smtClean="0"/>
              <a:t> </a:t>
            </a:r>
            <a:r>
              <a:rPr lang="en-US" sz="3000" dirty="0" err="1" smtClean="0"/>
              <a:t>proses</a:t>
            </a:r>
            <a:r>
              <a:rPr lang="en-US" sz="3000" dirty="0" smtClean="0"/>
              <a:t>.</a:t>
            </a:r>
          </a:p>
          <a:p>
            <a:pPr algn="just"/>
            <a:r>
              <a:rPr lang="en-US" sz="3000" dirty="0" err="1" smtClean="0"/>
              <a:t>Contoh</a:t>
            </a:r>
            <a:r>
              <a:rPr lang="en-US" sz="3000" dirty="0" smtClean="0"/>
              <a:t> </a:t>
            </a:r>
            <a:r>
              <a:rPr lang="en-US" sz="3000" dirty="0" err="1" smtClean="0"/>
              <a:t>kasusnya</a:t>
            </a:r>
            <a:r>
              <a:rPr lang="en-US" sz="3000" dirty="0" smtClean="0"/>
              <a:t> </a:t>
            </a:r>
            <a:r>
              <a:rPr lang="en-US" sz="3000" dirty="0" err="1" smtClean="0"/>
              <a:t>Tukang</a:t>
            </a:r>
            <a:r>
              <a:rPr lang="en-US" sz="3000" dirty="0" smtClean="0"/>
              <a:t> </a:t>
            </a:r>
            <a:r>
              <a:rPr lang="en-US" sz="3000" dirty="0" err="1" smtClean="0"/>
              <a:t>bangunan</a:t>
            </a:r>
            <a:r>
              <a:rPr lang="en-US" sz="3000" dirty="0" smtClean="0"/>
              <a:t> A &amp; B</a:t>
            </a:r>
          </a:p>
          <a:p>
            <a:endParaRPr lang="en-US" sz="3000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51510" indent="-514350" algn="just">
              <a:buFont typeface="+mj-lt"/>
              <a:buAutoNum type="arabicPeriod"/>
            </a:pP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mempengaruhi</a:t>
            </a:r>
            <a:endParaRPr lang="en-US" sz="2400" dirty="0" smtClean="0"/>
          </a:p>
          <a:p>
            <a:pPr marL="914400" lvl="1" indent="-231775" algn="just">
              <a:buFont typeface="Wingdings" pitchFamily="2" charset="2"/>
              <a:buChar char="q"/>
            </a:pP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keculai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pakai</a:t>
            </a:r>
            <a:r>
              <a:rPr lang="en-US" dirty="0" smtClean="0"/>
              <a:t> </a:t>
            </a:r>
            <a:r>
              <a:rPr lang="en-US" dirty="0" err="1" smtClean="0"/>
              <a:t>prosesor</a:t>
            </a:r>
            <a:r>
              <a:rPr lang="en-US" dirty="0" smtClean="0"/>
              <a:t>.</a:t>
            </a:r>
          </a:p>
          <a:p>
            <a:pPr marL="914400" lvl="1" indent="-231775" algn="just">
              <a:buFont typeface="Wingdings" pitchFamily="2" charset="2"/>
              <a:buChar char="q"/>
            </a:pPr>
            <a:r>
              <a:rPr lang="en-US" dirty="0" smtClean="0"/>
              <a:t>Ms word </a:t>
            </a:r>
            <a:r>
              <a:rPr lang="en-US" dirty="0" err="1" smtClean="0"/>
              <a:t>dengan</a:t>
            </a:r>
            <a:r>
              <a:rPr lang="en-US" dirty="0" smtClean="0"/>
              <a:t> window media player</a:t>
            </a:r>
          </a:p>
          <a:p>
            <a:pPr marL="651510" indent="-514350" algn="just">
              <a:buFont typeface="+mj-lt"/>
              <a:buAutoNum type="arabicPeriod"/>
            </a:pP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mempengaruhi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endParaRPr lang="en-US" sz="2400" dirty="0" smtClean="0"/>
          </a:p>
          <a:p>
            <a:pPr marL="914400" indent="-231775" algn="just">
              <a:buFont typeface="Wingdings" pitchFamily="2" charset="2"/>
              <a:buChar char="q"/>
            </a:pP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berkerja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tapi</a:t>
            </a:r>
            <a:r>
              <a:rPr lang="en-US" sz="2400" dirty="0" smtClean="0"/>
              <a:t> </a:t>
            </a:r>
            <a:r>
              <a:rPr lang="en-US" sz="2400" dirty="0" err="1" smtClean="0"/>
              <a:t>tapi</a:t>
            </a:r>
            <a:r>
              <a:rPr lang="en-US" sz="2400" dirty="0" smtClean="0"/>
              <a:t> </a:t>
            </a:r>
            <a:r>
              <a:rPr lang="en-US" sz="2400" dirty="0" err="1" smtClean="0"/>
              <a:t>mengakses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.</a:t>
            </a:r>
          </a:p>
          <a:p>
            <a:pPr marL="914400" indent="-231775" algn="just">
              <a:buFont typeface="Wingdings" pitchFamily="2" charset="2"/>
              <a:buChar char="q"/>
            </a:pPr>
            <a:r>
              <a:rPr lang="en-US" sz="2400" dirty="0" err="1" smtClean="0"/>
              <a:t>contohnya</a:t>
            </a:r>
            <a:r>
              <a:rPr lang="en-US" sz="2400" dirty="0" smtClean="0"/>
              <a:t> word &amp; notepad yang </a:t>
            </a:r>
            <a:r>
              <a:rPr lang="en-US" sz="2400" dirty="0" err="1" smtClean="0"/>
              <a:t>membuka</a:t>
            </a:r>
            <a:r>
              <a:rPr lang="en-US" sz="2400" dirty="0" smtClean="0"/>
              <a:t> </a:t>
            </a:r>
            <a:r>
              <a:rPr lang="en-US" sz="2400" dirty="0" err="1" smtClean="0"/>
              <a:t>berkas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endParaRPr lang="en-US" sz="2400" dirty="0" smtClean="0"/>
          </a:p>
          <a:p>
            <a:pPr marL="651510" indent="-514350" algn="just">
              <a:buFont typeface="+mj-lt"/>
              <a:buAutoNum type="arabicPeriod" startAt="3"/>
            </a:pP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memperngaruhi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endParaRPr lang="en-US" sz="2400" dirty="0" smtClean="0"/>
          </a:p>
          <a:p>
            <a:pPr marL="914400" lvl="1" indent="-231775" algn="just">
              <a:buFont typeface="Wingdings" pitchFamily="2" charset="2"/>
              <a:buChar char="q"/>
            </a:pP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bekerjasama</a:t>
            </a:r>
            <a:endParaRPr lang="en-US" dirty="0" smtClean="0"/>
          </a:p>
          <a:p>
            <a:pPr marL="914400" lvl="1" indent="-231775" algn="just">
              <a:buFont typeface="Wingdings" pitchFamily="2" charset="2"/>
              <a:buChar char="q"/>
            </a:pPr>
            <a:r>
              <a:rPr lang="en-US" dirty="0" err="1" smtClean="0"/>
              <a:t>Contohnya</a:t>
            </a:r>
            <a:r>
              <a:rPr lang="en-US" dirty="0" smtClean="0"/>
              <a:t> IE </a:t>
            </a:r>
            <a:r>
              <a:rPr lang="en-US" dirty="0" err="1" smtClean="0"/>
              <a:t>dan</a:t>
            </a:r>
            <a:r>
              <a:rPr lang="en-US" dirty="0" smtClean="0"/>
              <a:t> server</a:t>
            </a:r>
          </a:p>
          <a:p>
            <a:pPr marL="914400" lvl="1" indent="-231775" algn="just">
              <a:buFont typeface="Wingdings" pitchFamily="2" charset="2"/>
              <a:buChar char="q"/>
            </a:pPr>
            <a:endParaRPr lang="en-US" dirty="0" smtClean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diatasi</a:t>
            </a:r>
            <a:r>
              <a:rPr lang="en-US" dirty="0" smtClean="0"/>
              <a:t> 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/>
              <a:t>Race </a:t>
            </a:r>
            <a:r>
              <a:rPr lang="en-US" sz="2400" dirty="0" err="1" smtClean="0"/>
              <a:t>Kondition</a:t>
            </a:r>
            <a:endParaRPr lang="en-US" sz="2400" dirty="0" smtClean="0"/>
          </a:p>
          <a:p>
            <a:pPr lvl="1"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endParaRPr lang="en-US" dirty="0" smtClean="0"/>
          </a:p>
          <a:p>
            <a:pPr algn="just"/>
            <a:r>
              <a:rPr lang="en-US" sz="2400" dirty="0" smtClean="0"/>
              <a:t>Deadlock</a:t>
            </a:r>
          </a:p>
          <a:p>
            <a:pPr lvl="1" algn="just"/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lain,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mengalah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berhenti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endParaRPr lang="en-US" dirty="0" smtClean="0"/>
          </a:p>
          <a:p>
            <a:pPr algn="just"/>
            <a:r>
              <a:rPr lang="en-US" sz="2400" dirty="0" err="1" smtClean="0"/>
              <a:t>Starvasiion</a:t>
            </a:r>
            <a:endParaRPr lang="en-US" sz="2400" dirty="0" smtClean="0"/>
          </a:p>
          <a:p>
            <a:pPr lvl="1" algn="just"/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kalah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memperebutkan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prosesnya</a:t>
            </a:r>
            <a:r>
              <a:rPr lang="en-US" dirty="0" smtClean="0"/>
              <a:t> </a:t>
            </a:r>
            <a:r>
              <a:rPr lang="en-US" dirty="0" err="1" smtClean="0"/>
              <a:t>tertunda</a:t>
            </a:r>
            <a:r>
              <a:rPr lang="en-US" dirty="0" smtClean="0"/>
              <a:t> </a:t>
            </a:r>
            <a:r>
              <a:rPr lang="en-US" dirty="0" err="1" smtClean="0"/>
              <a:t>terus-menerus</a:t>
            </a: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so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kokurensi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51510" indent="-514350" algn="just">
              <a:buFont typeface="+mj-lt"/>
              <a:buAutoNum type="arabicPeriod"/>
            </a:pP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(PSB)</a:t>
            </a:r>
          </a:p>
          <a:p>
            <a:pPr marL="651510" indent="-514350" algn="just">
              <a:buFont typeface="+mj-lt"/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penjadwalan</a:t>
            </a:r>
            <a:r>
              <a:rPr lang="en-US" dirty="0" smtClean="0"/>
              <a:t> prose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endParaRPr lang="en-US" dirty="0" smtClean="0"/>
          </a:p>
          <a:p>
            <a:pPr marL="651510" indent="-514350" algn="just">
              <a:buFont typeface="+mj-lt"/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dealokasi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endParaRPr lang="en-US" dirty="0" smtClean="0"/>
          </a:p>
          <a:p>
            <a:pPr marL="651510" indent="-514350" algn="just">
              <a:buFont typeface="+mj-lt"/>
              <a:buAutoNum type="arabicPeriod"/>
            </a:pP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</a:t>
            </a:r>
          </a:p>
          <a:p>
            <a:pPr marL="651510" indent="-514350" algn="just">
              <a:buFont typeface="+mj-lt"/>
              <a:buAutoNum type="arabicPeriod"/>
            </a:pP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data yang </a:t>
            </a:r>
            <a:r>
              <a:rPr lang="en-US" dirty="0" err="1" smtClean="0"/>
              <a:t>dialirkan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/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piranti</a:t>
            </a:r>
            <a:r>
              <a:rPr lang="en-US" dirty="0" smtClean="0"/>
              <a:t> I/O </a:t>
            </a:r>
            <a:r>
              <a:rPr lang="en-US" dirty="0" err="1" smtClean="0"/>
              <a:t>selau</a:t>
            </a:r>
            <a:r>
              <a:rPr lang="en-US" dirty="0" smtClean="0"/>
              <a:t> </a:t>
            </a:r>
            <a:r>
              <a:rPr lang="en-US" dirty="0" err="1" smtClean="0"/>
              <a:t>konstan</a:t>
            </a:r>
            <a:endParaRPr lang="en-US" dirty="0" smtClean="0"/>
          </a:p>
          <a:p>
            <a:pPr marL="651510" indent="-514350" algn="just">
              <a:buFont typeface="+mj-lt"/>
              <a:buAutoNum type="arabicPeriod"/>
            </a:pPr>
            <a:r>
              <a:rPr lang="en-US" dirty="0" err="1" smtClean="0"/>
              <a:t>Mempasilitasi</a:t>
            </a:r>
            <a:r>
              <a:rPr lang="en-US" dirty="0" smtClean="0"/>
              <a:t> 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/>
          </a:p>
        </p:txBody>
      </p:sp>
      <p:sp>
        <p:nvSpPr>
          <p:cNvPr id="8" name="Oval 7">
            <a:hlinkClick r:id="rId3" action="ppaction://hlinksldjump"/>
          </p:cNvPr>
          <p:cNvSpPr/>
          <p:nvPr/>
        </p:nvSpPr>
        <p:spPr>
          <a:xfrm>
            <a:off x="5181600" y="3276600"/>
            <a:ext cx="1524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running</a:t>
            </a:r>
            <a:endParaRPr lang="en-US" dirty="0"/>
          </a:p>
        </p:txBody>
      </p:sp>
      <p:sp>
        <p:nvSpPr>
          <p:cNvPr id="9" name="Oval 8">
            <a:hlinkClick r:id="rId4" action="ppaction://hlinksldjump"/>
          </p:cNvPr>
          <p:cNvSpPr/>
          <p:nvPr/>
        </p:nvSpPr>
        <p:spPr>
          <a:xfrm>
            <a:off x="3657600" y="4800600"/>
            <a:ext cx="1524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waiting</a:t>
            </a:r>
            <a:endParaRPr lang="en-US" dirty="0"/>
          </a:p>
        </p:txBody>
      </p:sp>
      <p:sp>
        <p:nvSpPr>
          <p:cNvPr id="10" name="Oval 9">
            <a:hlinkClick r:id="rId5" action="ppaction://hlinksldjump"/>
          </p:cNvPr>
          <p:cNvSpPr/>
          <p:nvPr/>
        </p:nvSpPr>
        <p:spPr>
          <a:xfrm>
            <a:off x="7010400" y="2133600"/>
            <a:ext cx="2057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terminated</a:t>
            </a:r>
            <a:endParaRPr lang="en-US" dirty="0"/>
          </a:p>
        </p:txBody>
      </p:sp>
      <p:sp>
        <p:nvSpPr>
          <p:cNvPr id="11" name="Oval 10">
            <a:hlinkClick r:id="rId6" action="ppaction://hlinksldjump"/>
          </p:cNvPr>
          <p:cNvSpPr/>
          <p:nvPr/>
        </p:nvSpPr>
        <p:spPr>
          <a:xfrm>
            <a:off x="2133600" y="3276600"/>
            <a:ext cx="1524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12" name="Oval 11">
            <a:hlinkClick r:id="rId7" action="ppaction://hlinkpres?slideindex=9&amp;slidetitle=Penjelasan gambar"/>
          </p:cNvPr>
          <p:cNvSpPr/>
          <p:nvPr/>
        </p:nvSpPr>
        <p:spPr>
          <a:xfrm>
            <a:off x="457200" y="2133600"/>
            <a:ext cx="1524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</a:t>
            </a:r>
            <a:endParaRPr lang="en-US" dirty="0"/>
          </a:p>
        </p:txBody>
      </p:sp>
      <p:cxnSp>
        <p:nvCxnSpPr>
          <p:cNvPr id="14" name="Shape 13"/>
          <p:cNvCxnSpPr>
            <a:endCxn id="11" idx="0"/>
          </p:cNvCxnSpPr>
          <p:nvPr/>
        </p:nvCxnSpPr>
        <p:spPr>
          <a:xfrm>
            <a:off x="2057400" y="2514600"/>
            <a:ext cx="838200" cy="762000"/>
          </a:xfrm>
          <a:prstGeom prst="curved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11" idx="5"/>
            <a:endCxn id="8" idx="3"/>
          </p:cNvCxnSpPr>
          <p:nvPr/>
        </p:nvCxnSpPr>
        <p:spPr>
          <a:xfrm rot="16200000" flipH="1">
            <a:off x="4419600" y="2876782"/>
            <a:ext cx="1588" cy="1970370"/>
          </a:xfrm>
          <a:prstGeom prst="curvedConnector3">
            <a:avLst>
              <a:gd name="adj1" fmla="val 20719962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endCxn id="10" idx="2"/>
          </p:cNvCxnSpPr>
          <p:nvPr/>
        </p:nvCxnSpPr>
        <p:spPr>
          <a:xfrm flipV="1">
            <a:off x="6172200" y="2514600"/>
            <a:ext cx="838200" cy="762000"/>
          </a:xfrm>
          <a:prstGeom prst="curved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8" idx="0"/>
            <a:endCxn id="11" idx="0"/>
          </p:cNvCxnSpPr>
          <p:nvPr/>
        </p:nvCxnSpPr>
        <p:spPr>
          <a:xfrm rot="16200000" flipV="1">
            <a:off x="4419600" y="1752600"/>
            <a:ext cx="1588" cy="3048000"/>
          </a:xfrm>
          <a:prstGeom prst="curvedConnector3">
            <a:avLst>
              <a:gd name="adj1" fmla="val 46835972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9" idx="2"/>
            <a:endCxn id="11" idx="4"/>
          </p:cNvCxnSpPr>
          <p:nvPr/>
        </p:nvCxnSpPr>
        <p:spPr>
          <a:xfrm rot="10800000">
            <a:off x="2895600" y="3962400"/>
            <a:ext cx="762000" cy="1181100"/>
          </a:xfrm>
          <a:prstGeom prst="curved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8" idx="4"/>
            <a:endCxn id="9" idx="6"/>
          </p:cNvCxnSpPr>
          <p:nvPr/>
        </p:nvCxnSpPr>
        <p:spPr>
          <a:xfrm rot="5400000">
            <a:off x="4972050" y="4171950"/>
            <a:ext cx="1181100" cy="762000"/>
          </a:xfrm>
          <a:prstGeom prst="curved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133600" y="2209800"/>
            <a:ext cx="12192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admitted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657600" y="2667000"/>
            <a:ext cx="12192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interrup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91200" y="4343400"/>
            <a:ext cx="18288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I/O or event wait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477000" y="2895600"/>
            <a:ext cx="12192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exit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886200" y="4267200"/>
            <a:ext cx="12192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90600" y="4343400"/>
            <a:ext cx="18288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I/O or event completion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057400" y="1143000"/>
            <a:ext cx="4876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Model 3 status</a:t>
            </a:r>
            <a:endParaRPr lang="en-US" sz="3200" dirty="0"/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5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3" action="ppaction://hlinksldjump"/>
              </a:rPr>
              <a:t>Penjelasan</a:t>
            </a:r>
            <a:r>
              <a:rPr lang="en-US" dirty="0" smtClean="0">
                <a:hlinkClick r:id="rId3" action="ppaction://hlinksldjump"/>
              </a:rPr>
              <a:t> </a:t>
            </a:r>
            <a:r>
              <a:rPr lang="en-US" dirty="0" err="1" smtClean="0">
                <a:hlinkClick r:id="rId3" action="ppaction://hlinksldjump"/>
              </a:rPr>
              <a:t>gambar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New</a:t>
            </a:r>
          </a:p>
          <a:p>
            <a:pPr lvl="1"/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inisiasi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endParaRPr lang="en-US" dirty="0" smtClean="0"/>
          </a:p>
          <a:p>
            <a:pPr lvl="1"/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memory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pPr lvl="1"/>
            <a:r>
              <a:rPr lang="en-US" dirty="0" err="1" smtClean="0"/>
              <a:t>Pengisian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pPr lvl="1"/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data </a:t>
            </a:r>
            <a:r>
              <a:rPr lang="en-US" dirty="0" err="1" smtClean="0"/>
              <a:t>kendali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status </a:t>
            </a:r>
            <a:r>
              <a:rPr lang="en-US" dirty="0" err="1" smtClean="0"/>
              <a:t>proses</a:t>
            </a:r>
            <a:endParaRPr lang="en-US" dirty="0" smtClean="0"/>
          </a:p>
          <a:p>
            <a:pPr lvl="1"/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endParaRPr lang="en-US" dirty="0" smtClean="0"/>
          </a:p>
          <a:p>
            <a:pPr lvl="1"/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memicu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new</a:t>
            </a:r>
          </a:p>
          <a:p>
            <a:pPr lvl="2"/>
            <a:r>
              <a:rPr lang="en-US" dirty="0" smtClean="0"/>
              <a:t>Login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US" dirty="0" smtClean="0"/>
          </a:p>
          <a:p>
            <a:pPr lvl="2"/>
            <a:r>
              <a:rPr lang="en-US" dirty="0" err="1" smtClean="0"/>
              <a:t>Permintaaan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program</a:t>
            </a:r>
          </a:p>
          <a:p>
            <a:pPr lvl="2"/>
            <a:r>
              <a:rPr lang="en-US" dirty="0" err="1" smtClean="0"/>
              <a:t>Aplikasi</a:t>
            </a:r>
            <a:r>
              <a:rPr lang="en-US" dirty="0" smtClean="0"/>
              <a:t> yang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lvl="2"/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batch</a:t>
            </a:r>
          </a:p>
        </p:txBody>
      </p:sp>
    </p:spTree>
  </p:cSld>
  <p:clrMapOvr>
    <a:masterClrMapping/>
  </p:clrMapOvr>
  <p:transition spd="med">
    <p:cover dir="d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983</TotalTime>
  <Words>1458</Words>
  <Application>Microsoft Office PowerPoint</Application>
  <PresentationFormat>On-screen Show (4:3)</PresentationFormat>
  <Paragraphs>311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Foundry</vt:lpstr>
      <vt:lpstr>KONSEP PROSES</vt:lpstr>
      <vt:lpstr>PROSES</vt:lpstr>
      <vt:lpstr>Multiprocessing dan Konkurensi</vt:lpstr>
      <vt:lpstr>Multitasking dan Konkurensi</vt:lpstr>
      <vt:lpstr>Pengaruh pada proses konkuren</vt:lpstr>
      <vt:lpstr>Masalah yang harus diatasi SO</vt:lpstr>
      <vt:lpstr>Tugas so dalam kokurensi</vt:lpstr>
      <vt:lpstr>Siklus Hidup Proses</vt:lpstr>
      <vt:lpstr>Penjelasan gambar</vt:lpstr>
      <vt:lpstr>Penjelasan gambar</vt:lpstr>
      <vt:lpstr>Penjelasan gambar</vt:lpstr>
      <vt:lpstr>Penjelasan gambar</vt:lpstr>
      <vt:lpstr>Penjelasan gambar</vt:lpstr>
      <vt:lpstr>Siklus Hidup Proses</vt:lpstr>
      <vt:lpstr>Penjelasan gambar</vt:lpstr>
      <vt:lpstr>STRUKTUR KENDALI SO</vt:lpstr>
      <vt:lpstr>Keterangan gambar</vt:lpstr>
      <vt:lpstr>Image Proses</vt:lpstr>
      <vt:lpstr>PowerPoint Presentation</vt:lpstr>
      <vt:lpstr>STRUKTUR CITRA PROSES</vt:lpstr>
      <vt:lpstr>PowerPoint Presentation</vt:lpstr>
      <vt:lpstr>INFORMASI IDENTIFIKASI PROSES</vt:lpstr>
      <vt:lpstr>INFORMASI STATUS PROSES</vt:lpstr>
      <vt:lpstr>INFORMASI KENDALI PROSES</vt:lpstr>
      <vt:lpstr>PowerPoint Presentation</vt:lpstr>
      <vt:lpstr>PROCESS CONTROL BLOCK</vt:lpstr>
      <vt:lpstr>PROCESS CONTROL BLOCK (cont.)</vt:lpstr>
      <vt:lpstr>KARAKTERISTIK PROSES</vt:lpstr>
      <vt:lpstr>KONSEP THREAD</vt:lpstr>
      <vt:lpstr>KONSEP THREAD (cont.)</vt:lpstr>
      <vt:lpstr>THREAD KERNEL</vt:lpstr>
      <vt:lpstr>MODEL MULTITHREADING</vt:lpstr>
      <vt:lpstr>MODEL MULTITHREADING (cont.)</vt:lpstr>
      <vt:lpstr>Pemahaman lanjut konsep proses</vt:lpstr>
      <vt:lpstr>Pemahaman lanjut konsep proses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PROSES</dc:title>
  <dc:creator>Tsaqib</dc:creator>
  <cp:lastModifiedBy>DiGiT</cp:lastModifiedBy>
  <cp:revision>103</cp:revision>
  <dcterms:created xsi:type="dcterms:W3CDTF">2010-04-04T13:27:46Z</dcterms:created>
  <dcterms:modified xsi:type="dcterms:W3CDTF">2012-01-07T03:57:52Z</dcterms:modified>
</cp:coreProperties>
</file>