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8EB57-A648-429C-9DB6-6FCFD0E8CA46}" type="datetimeFigureOut">
              <a:rPr lang="en-US" smtClean="0"/>
              <a:t>26\08\2013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180873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EB57-A648-429C-9DB6-6FCFD0E8CA46}" type="datetimeFigureOut">
              <a:rPr lang="en-US" smtClean="0"/>
              <a:t>26\08\2013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217440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EB57-A648-429C-9DB6-6FCFD0E8CA46}" type="datetimeFigureOut">
              <a:rPr lang="en-US" smtClean="0"/>
              <a:t>26\08\2013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175020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EB57-A648-429C-9DB6-6FCFD0E8CA46}" type="datetimeFigureOut">
              <a:rPr lang="en-US" smtClean="0"/>
              <a:t>26\08\2013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377422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EB57-A648-429C-9DB6-6FCFD0E8CA46}" type="datetimeFigureOut">
              <a:rPr lang="en-US" smtClean="0"/>
              <a:t>26\08\2013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263186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8EB57-A648-429C-9DB6-6FCFD0E8CA46}" type="datetimeFigureOut">
              <a:rPr lang="en-US" smtClean="0"/>
              <a:t>26\08\2013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154861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8EB57-A648-429C-9DB6-6FCFD0E8CA46}" type="datetimeFigureOut">
              <a:rPr lang="en-US" smtClean="0"/>
              <a:t>26\08\2013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315730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8EB57-A648-429C-9DB6-6FCFD0E8CA46}" type="datetimeFigureOut">
              <a:rPr lang="en-US" smtClean="0"/>
              <a:t>26\08\2013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345153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8EB57-A648-429C-9DB6-6FCFD0E8CA46}" type="datetimeFigureOut">
              <a:rPr lang="en-US" smtClean="0"/>
              <a:t>26\08\2013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74021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EB57-A648-429C-9DB6-6FCFD0E8CA46}" type="datetimeFigureOut">
              <a:rPr lang="en-US" smtClean="0"/>
              <a:t>26\08\2013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194488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EB57-A648-429C-9DB6-6FCFD0E8CA46}" type="datetimeFigureOut">
              <a:rPr lang="en-US" smtClean="0"/>
              <a:t>26\08\2013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000F7-2D8F-419C-82B4-958031605E31}" type="slidenum">
              <a:rPr lang="en-US" smtClean="0"/>
              <a:t>‹#›</a:t>
            </a:fld>
            <a:endParaRPr lang="en-US"/>
          </a:p>
        </p:txBody>
      </p:sp>
    </p:spTree>
    <p:extLst>
      <p:ext uri="{BB962C8B-B14F-4D97-AF65-F5344CB8AC3E}">
        <p14:creationId xmlns:p14="http://schemas.microsoft.com/office/powerpoint/2010/main" val="232675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8EB57-A648-429C-9DB6-6FCFD0E8CA46}" type="datetimeFigureOut">
              <a:rPr lang="en-US" smtClean="0"/>
              <a:t>26\08\2013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000F7-2D8F-419C-82B4-958031605E31}" type="slidenum">
              <a:rPr lang="en-US" smtClean="0"/>
              <a:t>‹#›</a:t>
            </a:fld>
            <a:endParaRPr lang="en-US"/>
          </a:p>
        </p:txBody>
      </p:sp>
    </p:spTree>
    <p:extLst>
      <p:ext uri="{BB962C8B-B14F-4D97-AF65-F5344CB8AC3E}">
        <p14:creationId xmlns:p14="http://schemas.microsoft.com/office/powerpoint/2010/main" val="323500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044280"/>
            <a:ext cx="5334000" cy="1323439"/>
          </a:xfrm>
          <a:prstGeom prst="rect">
            <a:avLst/>
          </a:prstGeom>
        </p:spPr>
        <p:txBody>
          <a:bodyPr wrap="square">
            <a:spAutoFit/>
          </a:bodyPr>
          <a:lstStyle/>
          <a:p>
            <a:r>
              <a:rPr lang="en-US" sz="8000" b="0" i="0" u="none" strike="noStrike" baseline="30000" dirty="0" smtClean="0">
                <a:solidFill>
                  <a:srgbClr val="000000"/>
                </a:solidFill>
                <a:latin typeface="Minion Pro"/>
              </a:rPr>
              <a:t>ISLAMIC </a:t>
            </a:r>
          </a:p>
          <a:p>
            <a:r>
              <a:rPr lang="en-US" sz="4000" b="0" i="0" u="none" strike="noStrike" baseline="30000" dirty="0" smtClean="0">
                <a:solidFill>
                  <a:srgbClr val="000000"/>
                </a:solidFill>
                <a:latin typeface="Minion Pro"/>
              </a:rPr>
              <a:t>  ARCHITECTURE</a:t>
            </a:r>
            <a:r>
              <a:rPr lang="en-US" b="0" i="0" u="none" strike="noStrike" baseline="30000" dirty="0" smtClean="0">
                <a:solidFill>
                  <a:srgbClr val="000000"/>
                </a:solidFill>
                <a:latin typeface="Minion Pro"/>
              </a:rPr>
              <a:t>		</a:t>
            </a:r>
            <a:r>
              <a:rPr lang="en-US" sz="4000" b="0" i="0" u="none" strike="noStrike" baseline="30000" dirty="0" smtClean="0">
                <a:solidFill>
                  <a:srgbClr val="000000"/>
                </a:solidFill>
                <a:latin typeface="Minion Pro"/>
              </a:rPr>
              <a:t>week 9</a:t>
            </a:r>
            <a:endParaRPr lang="en-US" sz="4000" b="0" i="0" u="none" strike="noStrike" baseline="30000" dirty="0" smtClean="0">
              <a:solidFill>
                <a:srgbClr val="000000"/>
              </a:solidFill>
              <a:latin typeface="Minion Pro"/>
            </a:endParaRPr>
          </a:p>
        </p:txBody>
      </p:sp>
    </p:spTree>
    <p:extLst>
      <p:ext uri="{BB962C8B-B14F-4D97-AF65-F5344CB8AC3E}">
        <p14:creationId xmlns:p14="http://schemas.microsoft.com/office/powerpoint/2010/main" val="303375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3086100" cy="2314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43738"/>
            <a:ext cx="2962275" cy="4451506"/>
          </a:xfrm>
          <a:prstGeom prst="rect">
            <a:avLst/>
          </a:prstGeom>
        </p:spPr>
      </p:pic>
      <p:sp>
        <p:nvSpPr>
          <p:cNvPr id="4" name="Rectangle 3"/>
          <p:cNvSpPr/>
          <p:nvPr/>
        </p:nvSpPr>
        <p:spPr>
          <a:xfrm>
            <a:off x="593933" y="3073692"/>
            <a:ext cx="1376467" cy="707886"/>
          </a:xfrm>
          <a:prstGeom prst="rect">
            <a:avLst/>
          </a:prstGeom>
        </p:spPr>
        <p:txBody>
          <a:bodyPr wrap="none">
            <a:spAutoFit/>
          </a:bodyPr>
          <a:lstStyle/>
          <a:p>
            <a:r>
              <a:rPr lang="en-US" sz="4000" dirty="0" smtClean="0">
                <a:solidFill>
                  <a:srgbClr val="FF0000"/>
                </a:solidFill>
              </a:rPr>
              <a:t>IWAN</a:t>
            </a:r>
            <a:endParaRPr lang="en-US" sz="4000" dirty="0">
              <a:solidFill>
                <a:srgbClr val="FF0000"/>
              </a:solidFill>
            </a:endParaRPr>
          </a:p>
        </p:txBody>
      </p:sp>
      <p:sp>
        <p:nvSpPr>
          <p:cNvPr id="5" name="Rectangle 4"/>
          <p:cNvSpPr/>
          <p:nvPr/>
        </p:nvSpPr>
        <p:spPr>
          <a:xfrm>
            <a:off x="6629400" y="5225753"/>
            <a:ext cx="1934953" cy="707886"/>
          </a:xfrm>
          <a:prstGeom prst="rect">
            <a:avLst/>
          </a:prstGeom>
        </p:spPr>
        <p:txBody>
          <a:bodyPr wrap="none">
            <a:spAutoFit/>
          </a:bodyPr>
          <a:lstStyle/>
          <a:p>
            <a:r>
              <a:rPr lang="en-US" sz="4000" dirty="0" smtClean="0">
                <a:solidFill>
                  <a:srgbClr val="FF0000"/>
                </a:solidFill>
              </a:rPr>
              <a:t>MINBAR</a:t>
            </a:r>
            <a:endParaRPr lang="en-US" sz="4000" dirty="0">
              <a:solidFill>
                <a:srgbClr val="FF0000"/>
              </a:solidFill>
            </a:endParaRPr>
          </a:p>
        </p:txBody>
      </p:sp>
      <p:sp>
        <p:nvSpPr>
          <p:cNvPr id="6" name="Rectangle 5"/>
          <p:cNvSpPr/>
          <p:nvPr/>
        </p:nvSpPr>
        <p:spPr>
          <a:xfrm>
            <a:off x="598918" y="3733800"/>
            <a:ext cx="4572000" cy="1200329"/>
          </a:xfrm>
          <a:prstGeom prst="rect">
            <a:avLst/>
          </a:prstGeom>
        </p:spPr>
        <p:txBody>
          <a:bodyPr>
            <a:spAutoFit/>
          </a:bodyPr>
          <a:lstStyle/>
          <a:p>
            <a:r>
              <a:rPr lang="en-US" dirty="0" smtClean="0"/>
              <a:t>An </a:t>
            </a:r>
            <a:r>
              <a:rPr lang="en-US" dirty="0" err="1" smtClean="0"/>
              <a:t>iwan</a:t>
            </a:r>
            <a:r>
              <a:rPr lang="en-US" dirty="0" smtClean="0"/>
              <a:t> is a rectangular hall or space, usually vaulted, walled on three sides, with one end entirely open. The formal gateway to the </a:t>
            </a:r>
            <a:r>
              <a:rPr lang="en-US" dirty="0" err="1" smtClean="0"/>
              <a:t>iwan</a:t>
            </a:r>
            <a:r>
              <a:rPr lang="en-US" dirty="0" smtClean="0"/>
              <a:t> is called </a:t>
            </a:r>
            <a:r>
              <a:rPr lang="en-US" dirty="0" err="1" smtClean="0"/>
              <a:t>pishtaq</a:t>
            </a:r>
            <a:r>
              <a:rPr lang="en-US" dirty="0" smtClean="0"/>
              <a:t>, </a:t>
            </a:r>
            <a:endParaRPr lang="en-US" dirty="0"/>
          </a:p>
        </p:txBody>
      </p:sp>
      <p:sp>
        <p:nvSpPr>
          <p:cNvPr id="7" name="Rectangle 6"/>
          <p:cNvSpPr/>
          <p:nvPr/>
        </p:nvSpPr>
        <p:spPr>
          <a:xfrm>
            <a:off x="4775068" y="5867400"/>
            <a:ext cx="3804952" cy="369332"/>
          </a:xfrm>
          <a:prstGeom prst="rect">
            <a:avLst/>
          </a:prstGeom>
        </p:spPr>
        <p:txBody>
          <a:bodyPr wrap="none">
            <a:spAutoFit/>
          </a:bodyPr>
          <a:lstStyle/>
          <a:p>
            <a:r>
              <a:rPr lang="en-US" dirty="0" smtClean="0"/>
              <a:t>The place where imam say the sermon</a:t>
            </a:r>
            <a:endParaRPr lang="en-US" dirty="0"/>
          </a:p>
        </p:txBody>
      </p:sp>
    </p:spTree>
    <p:extLst>
      <p:ext uri="{BB962C8B-B14F-4D97-AF65-F5344CB8AC3E}">
        <p14:creationId xmlns:p14="http://schemas.microsoft.com/office/powerpoint/2010/main" val="425644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000"/>
            <a:ext cx="3507288"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9000"/>
            <a:ext cx="3263008" cy="2219325"/>
          </a:xfrm>
          <a:prstGeom prst="rect">
            <a:avLst/>
          </a:prstGeom>
        </p:spPr>
      </p:pic>
      <p:sp>
        <p:nvSpPr>
          <p:cNvPr id="4" name="Rectangle 3"/>
          <p:cNvSpPr/>
          <p:nvPr/>
        </p:nvSpPr>
        <p:spPr>
          <a:xfrm>
            <a:off x="4419600" y="2324725"/>
            <a:ext cx="1363900" cy="707886"/>
          </a:xfrm>
          <a:prstGeom prst="rect">
            <a:avLst/>
          </a:prstGeom>
        </p:spPr>
        <p:txBody>
          <a:bodyPr wrap="none">
            <a:spAutoFit/>
          </a:bodyPr>
          <a:lstStyle/>
          <a:p>
            <a:r>
              <a:rPr lang="en-US" sz="4000" dirty="0" smtClean="0">
                <a:solidFill>
                  <a:srgbClr val="FF0000"/>
                </a:solidFill>
              </a:rPr>
              <a:t>SAHN</a:t>
            </a:r>
            <a:endParaRPr lang="en-US" sz="4000" dirty="0">
              <a:solidFill>
                <a:srgbClr val="FF0000"/>
              </a:solidFill>
            </a:endParaRPr>
          </a:p>
        </p:txBody>
      </p:sp>
      <p:sp>
        <p:nvSpPr>
          <p:cNvPr id="5" name="Rectangle 4"/>
          <p:cNvSpPr/>
          <p:nvPr/>
        </p:nvSpPr>
        <p:spPr>
          <a:xfrm>
            <a:off x="4423873" y="847397"/>
            <a:ext cx="3886200" cy="1477328"/>
          </a:xfrm>
          <a:prstGeom prst="rect">
            <a:avLst/>
          </a:prstGeom>
        </p:spPr>
        <p:txBody>
          <a:bodyPr wrap="square">
            <a:spAutoFit/>
          </a:bodyPr>
          <a:lstStyle/>
          <a:p>
            <a:r>
              <a:rPr lang="en-US" dirty="0" smtClean="0"/>
              <a:t>A </a:t>
            </a:r>
            <a:r>
              <a:rPr lang="en-US" dirty="0" err="1" smtClean="0"/>
              <a:t>sahn</a:t>
            </a:r>
            <a:r>
              <a:rPr lang="en-US" dirty="0" smtClean="0"/>
              <a:t> is a courtyard in Islamic architecture. Most traditional mosques have a large central </a:t>
            </a:r>
            <a:r>
              <a:rPr lang="en-US" dirty="0" err="1" smtClean="0"/>
              <a:t>sahn</a:t>
            </a:r>
            <a:r>
              <a:rPr lang="en-US" dirty="0" smtClean="0"/>
              <a:t>, which is surrounded by a </a:t>
            </a:r>
            <a:r>
              <a:rPr lang="en-US" dirty="0" err="1" smtClean="0"/>
              <a:t>riwaq</a:t>
            </a:r>
            <a:r>
              <a:rPr lang="en-US" dirty="0" smtClean="0"/>
              <a:t> or arcade on all sides.</a:t>
            </a:r>
            <a:endParaRPr lang="en-US" dirty="0"/>
          </a:p>
        </p:txBody>
      </p:sp>
      <p:sp>
        <p:nvSpPr>
          <p:cNvPr id="6" name="Rectangle 5"/>
          <p:cNvSpPr/>
          <p:nvPr/>
        </p:nvSpPr>
        <p:spPr>
          <a:xfrm>
            <a:off x="4193088" y="3432712"/>
            <a:ext cx="4572000" cy="1323439"/>
          </a:xfrm>
          <a:prstGeom prst="rect">
            <a:avLst/>
          </a:prstGeom>
        </p:spPr>
        <p:txBody>
          <a:bodyPr>
            <a:spAutoFit/>
          </a:bodyPr>
          <a:lstStyle/>
          <a:p>
            <a:r>
              <a:rPr lang="en-US" sz="4000" dirty="0" smtClean="0">
                <a:solidFill>
                  <a:srgbClr val="FF0000"/>
                </a:solidFill>
              </a:rPr>
              <a:t>CALLIGRAPHY</a:t>
            </a:r>
          </a:p>
          <a:p>
            <a:r>
              <a:rPr lang="en-US" sz="4000" dirty="0" smtClean="0">
                <a:solidFill>
                  <a:srgbClr val="FF0000"/>
                </a:solidFill>
              </a:rPr>
              <a:t>/ KHAT</a:t>
            </a:r>
            <a:endParaRPr lang="en-US" sz="4000" dirty="0">
              <a:solidFill>
                <a:srgbClr val="FF0000"/>
              </a:solidFill>
            </a:endParaRPr>
          </a:p>
        </p:txBody>
      </p:sp>
    </p:spTree>
    <p:extLst>
      <p:ext uri="{BB962C8B-B14F-4D97-AF65-F5344CB8AC3E}">
        <p14:creationId xmlns:p14="http://schemas.microsoft.com/office/powerpoint/2010/main" val="556014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2724150" cy="1676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7675"/>
            <a:ext cx="2466975" cy="1847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038600"/>
            <a:ext cx="1847850" cy="2466975"/>
          </a:xfrm>
          <a:prstGeom prst="rect">
            <a:avLst/>
          </a:prstGeom>
        </p:spPr>
      </p:pic>
      <p:sp>
        <p:nvSpPr>
          <p:cNvPr id="5" name="Rectangle 4"/>
          <p:cNvSpPr/>
          <p:nvPr/>
        </p:nvSpPr>
        <p:spPr>
          <a:xfrm>
            <a:off x="609600" y="2362200"/>
            <a:ext cx="2736647" cy="707886"/>
          </a:xfrm>
          <a:prstGeom prst="rect">
            <a:avLst/>
          </a:prstGeom>
        </p:spPr>
        <p:txBody>
          <a:bodyPr wrap="none">
            <a:spAutoFit/>
          </a:bodyPr>
          <a:lstStyle/>
          <a:p>
            <a:r>
              <a:rPr lang="en-US" sz="4000" dirty="0" smtClean="0">
                <a:solidFill>
                  <a:srgbClr val="FF0000"/>
                </a:solidFill>
              </a:rPr>
              <a:t>MUQARNAS</a:t>
            </a:r>
            <a:endParaRPr lang="en-US" sz="4000" dirty="0">
              <a:solidFill>
                <a:srgbClr val="FF0000"/>
              </a:solidFill>
            </a:endParaRPr>
          </a:p>
        </p:txBody>
      </p:sp>
      <p:sp>
        <p:nvSpPr>
          <p:cNvPr id="6" name="Rectangle 5"/>
          <p:cNvSpPr/>
          <p:nvPr/>
        </p:nvSpPr>
        <p:spPr>
          <a:xfrm>
            <a:off x="596069" y="3200400"/>
            <a:ext cx="1979068" cy="707886"/>
          </a:xfrm>
          <a:prstGeom prst="rect">
            <a:avLst/>
          </a:prstGeom>
        </p:spPr>
        <p:txBody>
          <a:bodyPr wrap="none">
            <a:spAutoFit/>
          </a:bodyPr>
          <a:lstStyle/>
          <a:p>
            <a:r>
              <a:rPr lang="en-US" sz="4000" dirty="0" smtClean="0">
                <a:solidFill>
                  <a:srgbClr val="FF0000"/>
                </a:solidFill>
              </a:rPr>
              <a:t>PISHTAQ</a:t>
            </a:r>
            <a:endParaRPr lang="en-US" sz="4000" dirty="0">
              <a:solidFill>
                <a:srgbClr val="FF0000"/>
              </a:solidFill>
            </a:endParaRPr>
          </a:p>
        </p:txBody>
      </p:sp>
      <p:sp>
        <p:nvSpPr>
          <p:cNvPr id="7" name="Rectangle 6"/>
          <p:cNvSpPr/>
          <p:nvPr/>
        </p:nvSpPr>
        <p:spPr>
          <a:xfrm>
            <a:off x="5959656" y="2365761"/>
            <a:ext cx="2739661" cy="707886"/>
          </a:xfrm>
          <a:prstGeom prst="rect">
            <a:avLst/>
          </a:prstGeom>
        </p:spPr>
        <p:txBody>
          <a:bodyPr wrap="none">
            <a:spAutoFit/>
          </a:bodyPr>
          <a:lstStyle/>
          <a:p>
            <a:r>
              <a:rPr lang="en-US" sz="4000" dirty="0" smtClean="0">
                <a:solidFill>
                  <a:srgbClr val="FF0000"/>
                </a:solidFill>
              </a:rPr>
              <a:t>ARABESQUE</a:t>
            </a:r>
            <a:endParaRPr lang="en-US" sz="4000" dirty="0">
              <a:solidFill>
                <a:srgbClr val="FF0000"/>
              </a:solidFill>
            </a:endParaRPr>
          </a:p>
        </p:txBody>
      </p:sp>
      <p:sp>
        <p:nvSpPr>
          <p:cNvPr id="8" name="Rectangle 7"/>
          <p:cNvSpPr/>
          <p:nvPr/>
        </p:nvSpPr>
        <p:spPr>
          <a:xfrm>
            <a:off x="3429000" y="533400"/>
            <a:ext cx="1752600" cy="1477328"/>
          </a:xfrm>
          <a:prstGeom prst="rect">
            <a:avLst/>
          </a:prstGeom>
        </p:spPr>
        <p:txBody>
          <a:bodyPr wrap="square">
            <a:spAutoFit/>
          </a:bodyPr>
          <a:lstStyle/>
          <a:p>
            <a:r>
              <a:rPr lang="en-US" dirty="0" smtClean="0"/>
              <a:t>An architectural ornamentation reminiscent of stalactites, </a:t>
            </a:r>
            <a:r>
              <a:rPr lang="en-US" dirty="0" err="1" smtClean="0"/>
              <a:t>muqarnas</a:t>
            </a:r>
            <a:endParaRPr lang="en-US" dirty="0"/>
          </a:p>
        </p:txBody>
      </p:sp>
      <p:sp>
        <p:nvSpPr>
          <p:cNvPr id="9" name="Rectangle 8"/>
          <p:cNvSpPr/>
          <p:nvPr/>
        </p:nvSpPr>
        <p:spPr>
          <a:xfrm>
            <a:off x="2667000" y="4050857"/>
            <a:ext cx="2590800" cy="646331"/>
          </a:xfrm>
          <a:prstGeom prst="rect">
            <a:avLst/>
          </a:prstGeom>
        </p:spPr>
        <p:txBody>
          <a:bodyPr wrap="square">
            <a:spAutoFit/>
          </a:bodyPr>
          <a:lstStyle/>
          <a:p>
            <a:r>
              <a:rPr lang="en-US" dirty="0" smtClean="0"/>
              <a:t>The formal gateway to the </a:t>
            </a:r>
            <a:r>
              <a:rPr lang="en-US" dirty="0" err="1" smtClean="0"/>
              <a:t>iwan</a:t>
            </a:r>
            <a:r>
              <a:rPr lang="en-US" dirty="0" smtClean="0"/>
              <a:t> is called </a:t>
            </a:r>
            <a:r>
              <a:rPr lang="en-US" dirty="0" err="1" smtClean="0"/>
              <a:t>pishtaq</a:t>
            </a:r>
            <a:endParaRPr lang="en-US" dirty="0"/>
          </a:p>
        </p:txBody>
      </p:sp>
      <p:sp>
        <p:nvSpPr>
          <p:cNvPr id="10" name="Rectangle 9"/>
          <p:cNvSpPr/>
          <p:nvPr/>
        </p:nvSpPr>
        <p:spPr>
          <a:xfrm>
            <a:off x="6096000" y="3068666"/>
            <a:ext cx="2362200" cy="3416320"/>
          </a:xfrm>
          <a:prstGeom prst="rect">
            <a:avLst/>
          </a:prstGeom>
        </p:spPr>
        <p:txBody>
          <a:bodyPr wrap="square">
            <a:spAutoFit/>
          </a:bodyPr>
          <a:lstStyle/>
          <a:p>
            <a:r>
              <a:rPr lang="en-US" dirty="0" smtClean="0"/>
              <a:t>The arabesque is a form of artistic decoration consisting of "surface decorations based on rhythmic linear patterns of scrolling and interlacing foliage, tendrils" or plain lines,[1] often combined with other elements.</a:t>
            </a:r>
            <a:endParaRPr lang="en-US" dirty="0"/>
          </a:p>
        </p:txBody>
      </p:sp>
    </p:spTree>
    <p:extLst>
      <p:ext uri="{BB962C8B-B14F-4D97-AF65-F5344CB8AC3E}">
        <p14:creationId xmlns:p14="http://schemas.microsoft.com/office/powerpoint/2010/main" val="333365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1981200" cy="1485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806" y="1981200"/>
            <a:ext cx="4762500" cy="4419600"/>
          </a:xfrm>
          <a:prstGeom prst="rect">
            <a:avLst/>
          </a:prstGeom>
        </p:spPr>
      </p:pic>
      <p:sp>
        <p:nvSpPr>
          <p:cNvPr id="4" name="Rectangle 3"/>
          <p:cNvSpPr/>
          <p:nvPr/>
        </p:nvSpPr>
        <p:spPr>
          <a:xfrm>
            <a:off x="838200" y="2286000"/>
            <a:ext cx="1662443" cy="707886"/>
          </a:xfrm>
          <a:prstGeom prst="rect">
            <a:avLst/>
          </a:prstGeom>
        </p:spPr>
        <p:txBody>
          <a:bodyPr wrap="none">
            <a:spAutoFit/>
          </a:bodyPr>
          <a:lstStyle/>
          <a:p>
            <a:r>
              <a:rPr lang="en-US" sz="4000" dirty="0" smtClean="0">
                <a:solidFill>
                  <a:srgbClr val="FF0000"/>
                </a:solidFill>
              </a:rPr>
              <a:t>RIWAQ</a:t>
            </a:r>
            <a:endParaRPr lang="en-US" sz="4000" dirty="0">
              <a:solidFill>
                <a:srgbClr val="FF0000"/>
              </a:solidFill>
            </a:endParaRPr>
          </a:p>
        </p:txBody>
      </p:sp>
      <p:sp>
        <p:nvSpPr>
          <p:cNvPr id="5" name="Rectangle 4"/>
          <p:cNvSpPr/>
          <p:nvPr/>
        </p:nvSpPr>
        <p:spPr>
          <a:xfrm>
            <a:off x="845321" y="5692914"/>
            <a:ext cx="3633880" cy="707886"/>
          </a:xfrm>
          <a:prstGeom prst="rect">
            <a:avLst/>
          </a:prstGeom>
        </p:spPr>
        <p:txBody>
          <a:bodyPr wrap="none">
            <a:spAutoFit/>
          </a:bodyPr>
          <a:lstStyle/>
          <a:p>
            <a:r>
              <a:rPr lang="en-US" sz="4000" dirty="0" smtClean="0">
                <a:solidFill>
                  <a:srgbClr val="FF0000"/>
                </a:solidFill>
              </a:rPr>
              <a:t>MOSQUE  PARTS</a:t>
            </a:r>
            <a:endParaRPr lang="en-US" sz="4000" dirty="0">
              <a:solidFill>
                <a:srgbClr val="FF0000"/>
              </a:solidFill>
            </a:endParaRPr>
          </a:p>
        </p:txBody>
      </p:sp>
      <p:sp>
        <p:nvSpPr>
          <p:cNvPr id="6" name="Rectangle 5"/>
          <p:cNvSpPr/>
          <p:nvPr/>
        </p:nvSpPr>
        <p:spPr>
          <a:xfrm>
            <a:off x="2971800" y="685800"/>
            <a:ext cx="4572000" cy="1200329"/>
          </a:xfrm>
          <a:prstGeom prst="rect">
            <a:avLst/>
          </a:prstGeom>
        </p:spPr>
        <p:txBody>
          <a:bodyPr>
            <a:spAutoFit/>
          </a:bodyPr>
          <a:lstStyle/>
          <a:p>
            <a:r>
              <a:rPr lang="en-US" dirty="0" smtClean="0"/>
              <a:t>As an arcade element the structure is often found surrounding and defining the courtyards of mosques and madrasahs, and used for covered circulation, meeting and rest</a:t>
            </a:r>
            <a:endParaRPr lang="en-US" dirty="0"/>
          </a:p>
        </p:txBody>
      </p:sp>
    </p:spTree>
    <p:extLst>
      <p:ext uri="{BB962C8B-B14F-4D97-AF65-F5344CB8AC3E}">
        <p14:creationId xmlns:p14="http://schemas.microsoft.com/office/powerpoint/2010/main" val="179620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78" y="447675"/>
            <a:ext cx="2609850" cy="1752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47675"/>
            <a:ext cx="2600325" cy="1762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78" y="2655332"/>
            <a:ext cx="5524946" cy="3686175"/>
          </a:xfrm>
          <a:prstGeom prst="rect">
            <a:avLst/>
          </a:prstGeom>
        </p:spPr>
      </p:pic>
      <p:sp>
        <p:nvSpPr>
          <p:cNvPr id="5" name="Rectangle 4"/>
          <p:cNvSpPr/>
          <p:nvPr/>
        </p:nvSpPr>
        <p:spPr>
          <a:xfrm>
            <a:off x="475711" y="2254173"/>
            <a:ext cx="1561581" cy="369332"/>
          </a:xfrm>
          <a:prstGeom prst="rect">
            <a:avLst/>
          </a:prstGeom>
        </p:spPr>
        <p:txBody>
          <a:bodyPr wrap="none">
            <a:spAutoFit/>
          </a:bodyPr>
          <a:lstStyle/>
          <a:p>
            <a:r>
              <a:rPr lang="en-US" dirty="0" smtClean="0">
                <a:solidFill>
                  <a:srgbClr val="FF0000"/>
                </a:solidFill>
              </a:rPr>
              <a:t>HAGIA SOPHIA</a:t>
            </a:r>
            <a:endParaRPr lang="en-US" dirty="0">
              <a:solidFill>
                <a:srgbClr val="FF0000"/>
              </a:solidFill>
            </a:endParaRPr>
          </a:p>
        </p:txBody>
      </p:sp>
      <p:sp>
        <p:nvSpPr>
          <p:cNvPr id="6" name="Rectangle 5"/>
          <p:cNvSpPr/>
          <p:nvPr/>
        </p:nvSpPr>
        <p:spPr>
          <a:xfrm>
            <a:off x="6934200" y="2236054"/>
            <a:ext cx="1638462" cy="369332"/>
          </a:xfrm>
          <a:prstGeom prst="rect">
            <a:avLst/>
          </a:prstGeom>
        </p:spPr>
        <p:txBody>
          <a:bodyPr wrap="none">
            <a:spAutoFit/>
          </a:bodyPr>
          <a:lstStyle/>
          <a:p>
            <a:r>
              <a:rPr lang="en-US" dirty="0" smtClean="0">
                <a:solidFill>
                  <a:srgbClr val="FF0000"/>
                </a:solidFill>
              </a:rPr>
              <a:t>BLUE MOSQUE </a:t>
            </a:r>
            <a:endParaRPr lang="en-US" dirty="0">
              <a:solidFill>
                <a:srgbClr val="FF0000"/>
              </a:solidFill>
            </a:endParaRPr>
          </a:p>
        </p:txBody>
      </p:sp>
      <p:sp>
        <p:nvSpPr>
          <p:cNvPr id="7" name="Rectangle 6"/>
          <p:cNvSpPr/>
          <p:nvPr/>
        </p:nvSpPr>
        <p:spPr>
          <a:xfrm>
            <a:off x="6122171" y="2679545"/>
            <a:ext cx="2286000" cy="1754326"/>
          </a:xfrm>
          <a:prstGeom prst="rect">
            <a:avLst/>
          </a:prstGeom>
        </p:spPr>
        <p:txBody>
          <a:bodyPr wrap="square">
            <a:spAutoFit/>
          </a:bodyPr>
          <a:lstStyle/>
          <a:p>
            <a:pPr algn="r"/>
            <a:r>
              <a:rPr lang="en-US" dirty="0" smtClean="0"/>
              <a:t>The Sultan Ahmed Mosque is an historic mosque in Istanbul. The mosque is popularly known as the Blue Mosque</a:t>
            </a:r>
            <a:endParaRPr lang="en-US" dirty="0"/>
          </a:p>
        </p:txBody>
      </p:sp>
    </p:spTree>
    <p:extLst>
      <p:ext uri="{BB962C8B-B14F-4D97-AF65-F5344CB8AC3E}">
        <p14:creationId xmlns:p14="http://schemas.microsoft.com/office/powerpoint/2010/main" val="498450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600"/>
            <a:ext cx="3657600" cy="24414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276600"/>
            <a:ext cx="4445000" cy="2882900"/>
          </a:xfrm>
          <a:prstGeom prst="rect">
            <a:avLst/>
          </a:prstGeom>
        </p:spPr>
      </p:pic>
      <p:sp>
        <p:nvSpPr>
          <p:cNvPr id="4" name="Rectangle 3"/>
          <p:cNvSpPr/>
          <p:nvPr/>
        </p:nvSpPr>
        <p:spPr>
          <a:xfrm>
            <a:off x="4419600" y="597986"/>
            <a:ext cx="4424416" cy="707886"/>
          </a:xfrm>
          <a:prstGeom prst="rect">
            <a:avLst/>
          </a:prstGeom>
        </p:spPr>
        <p:txBody>
          <a:bodyPr wrap="none">
            <a:spAutoFit/>
          </a:bodyPr>
          <a:lstStyle/>
          <a:p>
            <a:r>
              <a:rPr lang="en-US" sz="4000" dirty="0" smtClean="0">
                <a:solidFill>
                  <a:srgbClr val="FF0000"/>
                </a:solidFill>
              </a:rPr>
              <a:t>DOME OF THE ROCK</a:t>
            </a:r>
            <a:endParaRPr lang="en-US" sz="4000" dirty="0">
              <a:solidFill>
                <a:srgbClr val="FF0000"/>
              </a:solidFill>
            </a:endParaRPr>
          </a:p>
        </p:txBody>
      </p:sp>
      <p:sp>
        <p:nvSpPr>
          <p:cNvPr id="5" name="Rectangle 4"/>
          <p:cNvSpPr/>
          <p:nvPr/>
        </p:nvSpPr>
        <p:spPr>
          <a:xfrm>
            <a:off x="5257800" y="3276600"/>
            <a:ext cx="2286000" cy="1323439"/>
          </a:xfrm>
          <a:prstGeom prst="rect">
            <a:avLst/>
          </a:prstGeom>
        </p:spPr>
        <p:txBody>
          <a:bodyPr wrap="square">
            <a:spAutoFit/>
          </a:bodyPr>
          <a:lstStyle/>
          <a:p>
            <a:r>
              <a:rPr lang="en-US" sz="4000" dirty="0" smtClean="0">
                <a:solidFill>
                  <a:srgbClr val="FF0000"/>
                </a:solidFill>
              </a:rPr>
              <a:t>AL AQSA MOSQUE</a:t>
            </a:r>
            <a:endParaRPr lang="en-US" sz="4000" dirty="0">
              <a:solidFill>
                <a:srgbClr val="FF0000"/>
              </a:solidFill>
            </a:endParaRPr>
          </a:p>
        </p:txBody>
      </p:sp>
      <p:sp>
        <p:nvSpPr>
          <p:cNvPr id="6" name="Rectangle 5"/>
          <p:cNvSpPr/>
          <p:nvPr/>
        </p:nvSpPr>
        <p:spPr>
          <a:xfrm>
            <a:off x="4572000" y="1219200"/>
            <a:ext cx="4114800" cy="1200329"/>
          </a:xfrm>
          <a:prstGeom prst="rect">
            <a:avLst/>
          </a:prstGeom>
        </p:spPr>
        <p:txBody>
          <a:bodyPr wrap="square">
            <a:spAutoFit/>
          </a:bodyPr>
          <a:lstStyle/>
          <a:p>
            <a:r>
              <a:rPr lang="en-US" dirty="0" smtClean="0"/>
              <a:t>According to some Islamic scholars, the rock is the spot  from which Muhammad ascended to Heaven accompanied by the angel Gabriel.</a:t>
            </a:r>
            <a:endParaRPr lang="en-US" dirty="0"/>
          </a:p>
        </p:txBody>
      </p:sp>
      <p:sp>
        <p:nvSpPr>
          <p:cNvPr id="7" name="Rectangle 6"/>
          <p:cNvSpPr/>
          <p:nvPr/>
        </p:nvSpPr>
        <p:spPr>
          <a:xfrm>
            <a:off x="5410200" y="4617309"/>
            <a:ext cx="3276600" cy="1477328"/>
          </a:xfrm>
          <a:prstGeom prst="rect">
            <a:avLst/>
          </a:prstGeom>
        </p:spPr>
        <p:txBody>
          <a:bodyPr wrap="square">
            <a:spAutoFit/>
          </a:bodyPr>
          <a:lstStyle/>
          <a:p>
            <a:r>
              <a:rPr lang="en-US" dirty="0" smtClean="0"/>
              <a:t>Al-Aqsa Mosque also known as Al-Aqsa and </a:t>
            </a:r>
            <a:r>
              <a:rPr lang="en-US" dirty="0" err="1" smtClean="0"/>
              <a:t>Bayt</a:t>
            </a:r>
            <a:r>
              <a:rPr lang="en-US" dirty="0" smtClean="0"/>
              <a:t> al-</a:t>
            </a:r>
            <a:r>
              <a:rPr lang="en-US" dirty="0" err="1" smtClean="0"/>
              <a:t>Muqaddas</a:t>
            </a:r>
            <a:r>
              <a:rPr lang="en-US" dirty="0" smtClean="0"/>
              <a:t>, is the third holiest site in Islam and is located in the Old City of Jerusalem. </a:t>
            </a:r>
            <a:endParaRPr lang="en-US" dirty="0"/>
          </a:p>
        </p:txBody>
      </p:sp>
    </p:spTree>
    <p:extLst>
      <p:ext uri="{BB962C8B-B14F-4D97-AF65-F5344CB8AC3E}">
        <p14:creationId xmlns:p14="http://schemas.microsoft.com/office/powerpoint/2010/main" val="1256395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3471014" cy="34571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28800"/>
            <a:ext cx="3962400" cy="2695575"/>
          </a:xfrm>
          <a:prstGeom prst="rect">
            <a:avLst/>
          </a:prstGeom>
        </p:spPr>
      </p:pic>
    </p:spTree>
    <p:extLst>
      <p:ext uri="{BB962C8B-B14F-4D97-AF65-F5344CB8AC3E}">
        <p14:creationId xmlns:p14="http://schemas.microsoft.com/office/powerpoint/2010/main" val="194694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4316649" cy="2028825"/>
          </a:xfrm>
          <a:prstGeom prst="rect">
            <a:avLst/>
          </a:prstGeom>
        </p:spPr>
      </p:pic>
      <p:sp>
        <p:nvSpPr>
          <p:cNvPr id="3" name="Rectangle 2"/>
          <p:cNvSpPr/>
          <p:nvPr/>
        </p:nvSpPr>
        <p:spPr>
          <a:xfrm>
            <a:off x="609600" y="2782669"/>
            <a:ext cx="4572000" cy="646331"/>
          </a:xfrm>
          <a:prstGeom prst="rect">
            <a:avLst/>
          </a:prstGeom>
        </p:spPr>
        <p:txBody>
          <a:bodyPr>
            <a:spAutoFit/>
          </a:bodyPr>
          <a:lstStyle/>
          <a:p>
            <a:r>
              <a:rPr lang="en-US" dirty="0" smtClean="0"/>
              <a:t>Based on the figure above, name and describe the purpose of the building</a:t>
            </a:r>
            <a:endParaRPr lang="en-US" dirty="0"/>
          </a:p>
        </p:txBody>
      </p:sp>
      <p:sp>
        <p:nvSpPr>
          <p:cNvPr id="4" name="Rectangle 3"/>
          <p:cNvSpPr/>
          <p:nvPr/>
        </p:nvSpPr>
        <p:spPr>
          <a:xfrm>
            <a:off x="685800" y="3461594"/>
            <a:ext cx="4572000" cy="1938992"/>
          </a:xfrm>
          <a:prstGeom prst="rect">
            <a:avLst/>
          </a:prstGeom>
        </p:spPr>
        <p:txBody>
          <a:bodyPr>
            <a:spAutoFit/>
          </a:bodyPr>
          <a:lstStyle/>
          <a:p>
            <a:r>
              <a:rPr lang="en-US" sz="2000" dirty="0" smtClean="0">
                <a:solidFill>
                  <a:srgbClr val="FF0000"/>
                </a:solidFill>
              </a:rPr>
              <a:t>Name:         </a:t>
            </a:r>
            <a:r>
              <a:rPr lang="en-US" sz="2000" dirty="0" err="1" smtClean="0">
                <a:solidFill>
                  <a:srgbClr val="FF0000"/>
                </a:solidFill>
              </a:rPr>
              <a:t>Taj</a:t>
            </a:r>
            <a:r>
              <a:rPr lang="en-US" sz="2000" dirty="0" smtClean="0">
                <a:solidFill>
                  <a:srgbClr val="FF0000"/>
                </a:solidFill>
              </a:rPr>
              <a:t> </a:t>
            </a:r>
            <a:r>
              <a:rPr lang="en-US" sz="2000" dirty="0" err="1" smtClean="0">
                <a:solidFill>
                  <a:srgbClr val="FF0000"/>
                </a:solidFill>
              </a:rPr>
              <a:t>Mahal</a:t>
            </a:r>
            <a:r>
              <a:rPr lang="en-US" sz="2000" dirty="0" smtClean="0">
                <a:solidFill>
                  <a:srgbClr val="FF0000"/>
                </a:solidFill>
              </a:rPr>
              <a:t>, Agra, India</a:t>
            </a:r>
          </a:p>
          <a:p>
            <a:r>
              <a:rPr lang="en-US" sz="2000" dirty="0" smtClean="0">
                <a:solidFill>
                  <a:srgbClr val="FF0000"/>
                </a:solidFill>
              </a:rPr>
              <a:t>Function:    A mausoleum complex. It was    </a:t>
            </a:r>
          </a:p>
          <a:p>
            <a:r>
              <a:rPr lang="en-US" sz="2000" dirty="0">
                <a:solidFill>
                  <a:srgbClr val="FF0000"/>
                </a:solidFill>
              </a:rPr>
              <a:t> </a:t>
            </a:r>
            <a:r>
              <a:rPr lang="en-US" sz="2000" dirty="0" smtClean="0">
                <a:solidFill>
                  <a:srgbClr val="FF0000"/>
                </a:solidFill>
              </a:rPr>
              <a:t>                    built by Shah </a:t>
            </a:r>
            <a:r>
              <a:rPr lang="en-US" sz="2000" dirty="0" err="1" smtClean="0">
                <a:solidFill>
                  <a:srgbClr val="FF0000"/>
                </a:solidFill>
              </a:rPr>
              <a:t>Jahan</a:t>
            </a:r>
            <a:r>
              <a:rPr lang="en-US" sz="2000" dirty="0" smtClean="0">
                <a:solidFill>
                  <a:srgbClr val="FF0000"/>
                </a:solidFill>
              </a:rPr>
              <a:t> in  </a:t>
            </a:r>
          </a:p>
          <a:p>
            <a:r>
              <a:rPr lang="en-US" sz="2000" dirty="0">
                <a:solidFill>
                  <a:srgbClr val="FF0000"/>
                </a:solidFill>
              </a:rPr>
              <a:t> </a:t>
            </a:r>
            <a:r>
              <a:rPr lang="en-US" sz="2000" dirty="0" smtClean="0">
                <a:solidFill>
                  <a:srgbClr val="FF0000"/>
                </a:solidFill>
              </a:rPr>
              <a:t>                    memory of his </a:t>
            </a:r>
            <a:r>
              <a:rPr lang="en-US" sz="2000" dirty="0" err="1" smtClean="0">
                <a:solidFill>
                  <a:srgbClr val="FF0000"/>
                </a:solidFill>
              </a:rPr>
              <a:t>favourite</a:t>
            </a:r>
            <a:r>
              <a:rPr lang="en-US" sz="2000" dirty="0" smtClean="0">
                <a:solidFill>
                  <a:srgbClr val="FF0000"/>
                </a:solidFill>
              </a:rPr>
              <a:t> wife, </a:t>
            </a:r>
          </a:p>
          <a:p>
            <a:r>
              <a:rPr lang="en-US" sz="2000" dirty="0">
                <a:solidFill>
                  <a:srgbClr val="FF0000"/>
                </a:solidFill>
              </a:rPr>
              <a:t> </a:t>
            </a:r>
            <a:r>
              <a:rPr lang="en-US" sz="2000" dirty="0" smtClean="0">
                <a:solidFill>
                  <a:srgbClr val="FF0000"/>
                </a:solidFill>
              </a:rPr>
              <a:t>                    </a:t>
            </a:r>
            <a:r>
              <a:rPr lang="en-US" sz="2000" dirty="0" err="1" smtClean="0">
                <a:solidFill>
                  <a:srgbClr val="FF0000"/>
                </a:solidFill>
              </a:rPr>
              <a:t>Arjumand</a:t>
            </a:r>
            <a:r>
              <a:rPr lang="en-US" sz="2000" dirty="0" smtClean="0">
                <a:solidFill>
                  <a:srgbClr val="FF0000"/>
                </a:solidFill>
              </a:rPr>
              <a:t> </a:t>
            </a:r>
            <a:r>
              <a:rPr lang="en-US" sz="2000" dirty="0" err="1" smtClean="0">
                <a:solidFill>
                  <a:srgbClr val="FF0000"/>
                </a:solidFill>
              </a:rPr>
              <a:t>Banu</a:t>
            </a:r>
            <a:r>
              <a:rPr lang="en-US" sz="2000" dirty="0" smtClean="0">
                <a:solidFill>
                  <a:srgbClr val="FF0000"/>
                </a:solidFill>
              </a:rPr>
              <a:t> </a:t>
            </a:r>
            <a:r>
              <a:rPr lang="en-US" sz="2000" dirty="0" err="1" smtClean="0">
                <a:solidFill>
                  <a:srgbClr val="FF0000"/>
                </a:solidFill>
              </a:rPr>
              <a:t>Begam</a:t>
            </a:r>
            <a:r>
              <a:rPr lang="en-US" sz="2000" dirty="0" smtClean="0">
                <a:solidFill>
                  <a:srgbClr val="FF0000"/>
                </a:solidFill>
              </a:rPr>
              <a:t> also </a:t>
            </a:r>
          </a:p>
          <a:p>
            <a:r>
              <a:rPr lang="en-US" sz="2000" dirty="0">
                <a:solidFill>
                  <a:srgbClr val="FF0000"/>
                </a:solidFill>
              </a:rPr>
              <a:t> </a:t>
            </a:r>
            <a:r>
              <a:rPr lang="en-US" sz="2000" dirty="0" smtClean="0">
                <a:solidFill>
                  <a:srgbClr val="FF0000"/>
                </a:solidFill>
              </a:rPr>
              <a:t>                    known as ‘</a:t>
            </a:r>
            <a:r>
              <a:rPr lang="en-US" sz="2000" dirty="0" err="1" smtClean="0">
                <a:solidFill>
                  <a:srgbClr val="FF0000"/>
                </a:solidFill>
              </a:rPr>
              <a:t>Mumtaz</a:t>
            </a:r>
            <a:r>
              <a:rPr lang="en-US" sz="2000" dirty="0" smtClean="0">
                <a:solidFill>
                  <a:srgbClr val="FF0000"/>
                </a:solidFill>
              </a:rPr>
              <a:t> </a:t>
            </a:r>
            <a:r>
              <a:rPr lang="en-US" sz="2000" dirty="0" err="1" smtClean="0">
                <a:solidFill>
                  <a:srgbClr val="FF0000"/>
                </a:solidFill>
              </a:rPr>
              <a:t>Mahal</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267908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4572000" cy="1200329"/>
          </a:xfrm>
          <a:prstGeom prst="rect">
            <a:avLst/>
          </a:prstGeom>
        </p:spPr>
        <p:txBody>
          <a:bodyPr>
            <a:spAutoFit/>
          </a:bodyPr>
          <a:lstStyle/>
          <a:p>
            <a:r>
              <a:rPr lang="en-US" dirty="0" smtClean="0"/>
              <a:t>‘Mosque of Sultan Hassan is one of the largest, not only in Cairo but in the whole of Islamic world’. Sketch and label the plan of Sultan Hassan Mosque.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05000"/>
            <a:ext cx="7543800" cy="4400550"/>
          </a:xfrm>
          <a:prstGeom prst="rect">
            <a:avLst/>
          </a:prstGeom>
        </p:spPr>
      </p:pic>
    </p:spTree>
    <p:extLst>
      <p:ext uri="{BB962C8B-B14F-4D97-AF65-F5344CB8AC3E}">
        <p14:creationId xmlns:p14="http://schemas.microsoft.com/office/powerpoint/2010/main" val="1300743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4572000" cy="646331"/>
          </a:xfrm>
          <a:prstGeom prst="rect">
            <a:avLst/>
          </a:prstGeom>
        </p:spPr>
        <p:txBody>
          <a:bodyPr>
            <a:spAutoFit/>
          </a:bodyPr>
          <a:lstStyle/>
          <a:p>
            <a:r>
              <a:rPr lang="en-US" dirty="0" smtClean="0"/>
              <a:t>List FIVE characteristics of Islamic Architectural style</a:t>
            </a:r>
            <a:endParaRPr lang="en-US" dirty="0"/>
          </a:p>
        </p:txBody>
      </p:sp>
      <p:sp>
        <p:nvSpPr>
          <p:cNvPr id="3" name="Rectangle 2"/>
          <p:cNvSpPr/>
          <p:nvPr/>
        </p:nvSpPr>
        <p:spPr>
          <a:xfrm>
            <a:off x="762000" y="1295400"/>
            <a:ext cx="7696200" cy="3046988"/>
          </a:xfrm>
          <a:prstGeom prst="rect">
            <a:avLst/>
          </a:prstGeom>
        </p:spPr>
        <p:txBody>
          <a:bodyPr wrap="square">
            <a:spAutoFit/>
          </a:bodyPr>
          <a:lstStyle/>
          <a:p>
            <a:r>
              <a:rPr lang="en-US" sz="2400" dirty="0" err="1" smtClean="0">
                <a:solidFill>
                  <a:srgbClr val="FF0000"/>
                </a:solidFill>
              </a:rPr>
              <a:t>i</a:t>
            </a:r>
            <a:r>
              <a:rPr lang="en-US" sz="2400" dirty="0" smtClean="0">
                <a:solidFill>
                  <a:srgbClr val="FF0000"/>
                </a:solidFill>
              </a:rPr>
              <a:t>.	</a:t>
            </a:r>
            <a:r>
              <a:rPr lang="en-US" sz="2400" dirty="0" err="1" smtClean="0">
                <a:solidFill>
                  <a:srgbClr val="FF0000"/>
                </a:solidFill>
              </a:rPr>
              <a:t>Khat</a:t>
            </a:r>
            <a:r>
              <a:rPr lang="en-US" sz="2400" dirty="0" smtClean="0">
                <a:solidFill>
                  <a:srgbClr val="FF0000"/>
                </a:solidFill>
              </a:rPr>
              <a:t>/ calligraphy carving</a:t>
            </a:r>
          </a:p>
          <a:p>
            <a:r>
              <a:rPr lang="en-US" sz="2400" dirty="0" smtClean="0">
                <a:solidFill>
                  <a:srgbClr val="FF0000"/>
                </a:solidFill>
              </a:rPr>
              <a:t>ii.	Floral </a:t>
            </a:r>
            <a:r>
              <a:rPr lang="en-US" sz="2400" dirty="0" err="1" smtClean="0">
                <a:solidFill>
                  <a:srgbClr val="FF0000"/>
                </a:solidFill>
              </a:rPr>
              <a:t>encravings</a:t>
            </a:r>
            <a:endParaRPr lang="en-US" sz="2400" dirty="0" smtClean="0">
              <a:solidFill>
                <a:srgbClr val="FF0000"/>
              </a:solidFill>
            </a:endParaRPr>
          </a:p>
          <a:p>
            <a:r>
              <a:rPr lang="en-US" sz="2400" dirty="0" smtClean="0">
                <a:solidFill>
                  <a:srgbClr val="FF0000"/>
                </a:solidFill>
              </a:rPr>
              <a:t>iii.	Decorated by geometrical pattern</a:t>
            </a:r>
          </a:p>
          <a:p>
            <a:r>
              <a:rPr lang="en-US" sz="2400" dirty="0" smtClean="0">
                <a:solidFill>
                  <a:srgbClr val="FF0000"/>
                </a:solidFill>
              </a:rPr>
              <a:t>iv.	Facing </a:t>
            </a:r>
            <a:r>
              <a:rPr lang="en-US" sz="2400" dirty="0" err="1" smtClean="0">
                <a:solidFill>
                  <a:srgbClr val="FF0000"/>
                </a:solidFill>
              </a:rPr>
              <a:t>qiblah</a:t>
            </a:r>
            <a:endParaRPr lang="en-US" sz="2400" dirty="0" smtClean="0">
              <a:solidFill>
                <a:srgbClr val="FF0000"/>
              </a:solidFill>
            </a:endParaRPr>
          </a:p>
          <a:p>
            <a:r>
              <a:rPr lang="en-US" sz="2400" dirty="0" smtClean="0">
                <a:solidFill>
                  <a:srgbClr val="FF0000"/>
                </a:solidFill>
              </a:rPr>
              <a:t>v.	Horseshoe arch</a:t>
            </a:r>
          </a:p>
          <a:p>
            <a:r>
              <a:rPr lang="en-US" sz="2400" dirty="0" smtClean="0">
                <a:solidFill>
                  <a:srgbClr val="FF0000"/>
                </a:solidFill>
              </a:rPr>
              <a:t>vi.	Minaret</a:t>
            </a:r>
          </a:p>
          <a:p>
            <a:r>
              <a:rPr lang="en-US" sz="2400" dirty="0" smtClean="0">
                <a:solidFill>
                  <a:srgbClr val="FF0000"/>
                </a:solidFill>
              </a:rPr>
              <a:t>vii.	Water elements in the design</a:t>
            </a:r>
          </a:p>
          <a:p>
            <a:r>
              <a:rPr lang="en-US" sz="2400" dirty="0" smtClean="0">
                <a:solidFill>
                  <a:srgbClr val="FF0000"/>
                </a:solidFill>
              </a:rPr>
              <a:t>viii.	More ventilations</a:t>
            </a:r>
            <a:endParaRPr lang="en-US" sz="2400" dirty="0">
              <a:solidFill>
                <a:srgbClr val="FF0000"/>
              </a:solidFill>
            </a:endParaRPr>
          </a:p>
        </p:txBody>
      </p:sp>
    </p:spTree>
    <p:extLst>
      <p:ext uri="{BB962C8B-B14F-4D97-AF65-F5344CB8AC3E}">
        <p14:creationId xmlns:p14="http://schemas.microsoft.com/office/powerpoint/2010/main" val="347763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8" y="886598"/>
            <a:ext cx="3750157" cy="3581400"/>
          </a:xfrm>
          <a:prstGeom prst="rect">
            <a:avLst/>
          </a:prstGeom>
        </p:spPr>
      </p:pic>
      <p:sp>
        <p:nvSpPr>
          <p:cNvPr id="3" name="Rectangle 2"/>
          <p:cNvSpPr/>
          <p:nvPr/>
        </p:nvSpPr>
        <p:spPr>
          <a:xfrm>
            <a:off x="914398" y="4724400"/>
            <a:ext cx="3750157" cy="1323439"/>
          </a:xfrm>
          <a:prstGeom prst="rect">
            <a:avLst/>
          </a:prstGeom>
        </p:spPr>
        <p:txBody>
          <a:bodyPr wrap="square">
            <a:spAutoFit/>
          </a:bodyPr>
          <a:lstStyle/>
          <a:p>
            <a:r>
              <a:rPr lang="en-US" sz="4000" dirty="0" smtClean="0">
                <a:solidFill>
                  <a:srgbClr val="FF0000"/>
                </a:solidFill>
              </a:rPr>
              <a:t>SULTAN HASSAN MOSQUE</a:t>
            </a:r>
            <a:endParaRPr lang="en-US" sz="4000" dirty="0">
              <a:solidFill>
                <a:srgbClr val="FF0000"/>
              </a:solidFill>
            </a:endParaRPr>
          </a:p>
        </p:txBody>
      </p:sp>
      <p:sp>
        <p:nvSpPr>
          <p:cNvPr id="4" name="Rectangle 3"/>
          <p:cNvSpPr/>
          <p:nvPr/>
        </p:nvSpPr>
        <p:spPr>
          <a:xfrm>
            <a:off x="4688056" y="457200"/>
            <a:ext cx="3526589" cy="5909310"/>
          </a:xfrm>
          <a:prstGeom prst="rect">
            <a:avLst/>
          </a:prstGeom>
        </p:spPr>
        <p:txBody>
          <a:bodyPr wrap="square">
            <a:spAutoFit/>
          </a:bodyPr>
          <a:lstStyle/>
          <a:p>
            <a:r>
              <a:rPr lang="en-US" dirty="0" smtClean="0"/>
              <a:t>The Mosque-Madrassa of Sultan Hassan is a massive </a:t>
            </a:r>
            <a:r>
              <a:rPr lang="en-US" dirty="0" err="1" smtClean="0"/>
              <a:t>Mamluk</a:t>
            </a:r>
            <a:r>
              <a:rPr lang="en-US" dirty="0" smtClean="0"/>
              <a:t> era mosque and madrassa located near the Citadel in Cairo. Its construction began 757 AH/1356 CE with work ending three years later "without even a single day of idleness".[1] At the time of construction the mosque was considered remarkable for its fantastic size and innovative architectural components. Commissioned by a sultan of a short and relatively unimpressive profile, al-</a:t>
            </a:r>
            <a:r>
              <a:rPr lang="en-US" dirty="0" err="1" smtClean="0"/>
              <a:t>Maqrizi</a:t>
            </a:r>
            <a:r>
              <a:rPr lang="en-US" dirty="0" smtClean="0"/>
              <a:t> noted that within the mosque were several "wonders of construction".[1] The mosque was, for example, designed to include schools for all four of the Sunni schools of thought: </a:t>
            </a:r>
            <a:r>
              <a:rPr lang="en-US" dirty="0" err="1" smtClean="0"/>
              <a:t>Shafi'i</a:t>
            </a:r>
            <a:r>
              <a:rPr lang="en-US" dirty="0" smtClean="0"/>
              <a:t>, Maliki, </a:t>
            </a:r>
            <a:r>
              <a:rPr lang="en-US" dirty="0" err="1" smtClean="0"/>
              <a:t>Hanafi</a:t>
            </a:r>
            <a:r>
              <a:rPr lang="en-US" dirty="0" smtClean="0"/>
              <a:t> and </a:t>
            </a:r>
            <a:r>
              <a:rPr lang="en-US" dirty="0" err="1" smtClean="0"/>
              <a:t>Hanbali</a:t>
            </a:r>
            <a:r>
              <a:rPr lang="en-US" dirty="0" smtClean="0"/>
              <a:t>.</a:t>
            </a:r>
            <a:endParaRPr lang="en-US" dirty="0"/>
          </a:p>
        </p:txBody>
      </p:sp>
    </p:spTree>
    <p:extLst>
      <p:ext uri="{BB962C8B-B14F-4D97-AF65-F5344CB8AC3E}">
        <p14:creationId xmlns:p14="http://schemas.microsoft.com/office/powerpoint/2010/main" val="1061324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3595536" cy="369332"/>
          </a:xfrm>
          <a:prstGeom prst="rect">
            <a:avLst/>
          </a:prstGeom>
        </p:spPr>
        <p:txBody>
          <a:bodyPr wrap="none">
            <a:spAutoFit/>
          </a:bodyPr>
          <a:lstStyle/>
          <a:p>
            <a:r>
              <a:rPr lang="en-US" dirty="0" smtClean="0"/>
              <a:t>Elaborate the Islamic features below</a:t>
            </a:r>
            <a:endParaRPr lang="en-US" dirty="0"/>
          </a:p>
        </p:txBody>
      </p:sp>
      <p:sp>
        <p:nvSpPr>
          <p:cNvPr id="3" name="Rectangle 2"/>
          <p:cNvSpPr/>
          <p:nvPr/>
        </p:nvSpPr>
        <p:spPr>
          <a:xfrm>
            <a:off x="803910" y="1143000"/>
            <a:ext cx="4572000" cy="3416320"/>
          </a:xfrm>
          <a:prstGeom prst="rect">
            <a:avLst/>
          </a:prstGeom>
        </p:spPr>
        <p:txBody>
          <a:bodyPr>
            <a:spAutoFit/>
          </a:bodyPr>
          <a:lstStyle/>
          <a:p>
            <a:endParaRPr lang="en-US" dirty="0" smtClean="0"/>
          </a:p>
          <a:p>
            <a:r>
              <a:rPr lang="en-US" dirty="0" err="1" smtClean="0"/>
              <a:t>i</a:t>
            </a:r>
            <a:r>
              <a:rPr lang="en-US" dirty="0" smtClean="0"/>
              <a:t>.	</a:t>
            </a:r>
            <a:r>
              <a:rPr lang="en-US" dirty="0" err="1" smtClean="0"/>
              <a:t>Muqarnas</a:t>
            </a:r>
            <a:r>
              <a:rPr lang="en-US" dirty="0" smtClean="0"/>
              <a:t>: </a:t>
            </a:r>
          </a:p>
          <a:p>
            <a:endParaRPr lang="en-US" dirty="0" smtClean="0"/>
          </a:p>
          <a:p>
            <a:endParaRPr lang="en-US" dirty="0" smtClean="0"/>
          </a:p>
          <a:p>
            <a:r>
              <a:rPr lang="en-US" dirty="0" smtClean="0"/>
              <a:t>ii.	</a:t>
            </a:r>
            <a:r>
              <a:rPr lang="en-US" dirty="0" err="1" smtClean="0"/>
              <a:t>Riwaq</a:t>
            </a:r>
            <a:r>
              <a:rPr lang="en-US" dirty="0" smtClean="0"/>
              <a:t>	: </a:t>
            </a:r>
          </a:p>
          <a:p>
            <a:endParaRPr lang="en-US" dirty="0" smtClean="0"/>
          </a:p>
          <a:p>
            <a:endParaRPr lang="en-US" dirty="0" smtClean="0"/>
          </a:p>
          <a:p>
            <a:r>
              <a:rPr lang="en-US" dirty="0" smtClean="0"/>
              <a:t>iii.	</a:t>
            </a:r>
            <a:r>
              <a:rPr lang="en-US" dirty="0" err="1" smtClean="0"/>
              <a:t>Mimbar</a:t>
            </a:r>
            <a:r>
              <a:rPr lang="en-US" dirty="0" smtClean="0"/>
              <a:t>: </a:t>
            </a:r>
          </a:p>
          <a:p>
            <a:endParaRPr lang="en-US" dirty="0" smtClean="0"/>
          </a:p>
          <a:p>
            <a:endParaRPr lang="en-US" dirty="0" smtClean="0"/>
          </a:p>
          <a:p>
            <a:endParaRPr lang="en-US" dirty="0" smtClean="0"/>
          </a:p>
          <a:p>
            <a:r>
              <a:rPr lang="en-US" dirty="0" smtClean="0"/>
              <a:t>iv.	</a:t>
            </a:r>
            <a:r>
              <a:rPr lang="en-US" dirty="0" err="1" smtClean="0"/>
              <a:t>Sahn</a:t>
            </a:r>
            <a:r>
              <a:rPr lang="en-US" dirty="0" smtClean="0"/>
              <a:t>	: </a:t>
            </a:r>
            <a:endParaRPr lang="en-US" dirty="0"/>
          </a:p>
        </p:txBody>
      </p:sp>
      <p:sp>
        <p:nvSpPr>
          <p:cNvPr id="4" name="Rectangle 3"/>
          <p:cNvSpPr/>
          <p:nvPr/>
        </p:nvSpPr>
        <p:spPr>
          <a:xfrm>
            <a:off x="3657600" y="1414302"/>
            <a:ext cx="3200400" cy="3416320"/>
          </a:xfrm>
          <a:prstGeom prst="rect">
            <a:avLst/>
          </a:prstGeom>
        </p:spPr>
        <p:txBody>
          <a:bodyPr wrap="square">
            <a:spAutoFit/>
          </a:bodyPr>
          <a:lstStyle/>
          <a:p>
            <a:r>
              <a:rPr lang="en-US" dirty="0" smtClean="0">
                <a:solidFill>
                  <a:srgbClr val="FF0000"/>
                </a:solidFill>
              </a:rPr>
              <a:t>-decorative elements resembles stalactite</a:t>
            </a:r>
          </a:p>
          <a:p>
            <a:endParaRPr lang="en-US" dirty="0" smtClean="0">
              <a:solidFill>
                <a:srgbClr val="FF0000"/>
              </a:solidFill>
            </a:endParaRPr>
          </a:p>
          <a:p>
            <a:r>
              <a:rPr lang="en-US" dirty="0" smtClean="0">
                <a:solidFill>
                  <a:srgbClr val="FF0000"/>
                </a:solidFill>
              </a:rPr>
              <a:t>-area that </a:t>
            </a:r>
            <a:r>
              <a:rPr lang="en-US" dirty="0" err="1" smtClean="0">
                <a:solidFill>
                  <a:srgbClr val="FF0000"/>
                </a:solidFill>
              </a:rPr>
              <a:t>saparated</a:t>
            </a:r>
            <a:r>
              <a:rPr lang="en-US" dirty="0" smtClean="0">
                <a:solidFill>
                  <a:srgbClr val="FF0000"/>
                </a:solidFill>
              </a:rPr>
              <a:t> by columns and arches / corridor</a:t>
            </a:r>
          </a:p>
          <a:p>
            <a:endParaRPr lang="en-US" dirty="0" smtClean="0">
              <a:solidFill>
                <a:srgbClr val="FF0000"/>
              </a:solidFill>
            </a:endParaRPr>
          </a:p>
          <a:p>
            <a:r>
              <a:rPr lang="en-US" dirty="0" smtClean="0">
                <a:solidFill>
                  <a:srgbClr val="FF0000"/>
                </a:solidFill>
              </a:rPr>
              <a:t>-the stage where the Imam stands while delivering important lectures during prayer time</a:t>
            </a:r>
          </a:p>
          <a:p>
            <a:r>
              <a:rPr lang="en-US" dirty="0" smtClean="0">
                <a:solidFill>
                  <a:srgbClr val="FF0000"/>
                </a:solidFill>
              </a:rPr>
              <a:t>-courtyard which is located at the center of the mosque</a:t>
            </a:r>
            <a:endParaRPr lang="en-US" dirty="0">
              <a:solidFill>
                <a:srgbClr val="FF0000"/>
              </a:solidFill>
            </a:endParaRPr>
          </a:p>
        </p:txBody>
      </p:sp>
    </p:spTree>
    <p:extLst>
      <p:ext uri="{BB962C8B-B14F-4D97-AF65-F5344CB8AC3E}">
        <p14:creationId xmlns:p14="http://schemas.microsoft.com/office/powerpoint/2010/main" val="827762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4572000" cy="646331"/>
          </a:xfrm>
          <a:prstGeom prst="rect">
            <a:avLst/>
          </a:prstGeom>
        </p:spPr>
        <p:txBody>
          <a:bodyPr>
            <a:spAutoFit/>
          </a:bodyPr>
          <a:lstStyle/>
          <a:p>
            <a:r>
              <a:rPr lang="en-US" dirty="0" smtClean="0"/>
              <a:t>What is the main element of Islamic Architecture?</a:t>
            </a:r>
            <a:endParaRPr lang="en-US" dirty="0"/>
          </a:p>
        </p:txBody>
      </p:sp>
      <p:sp>
        <p:nvSpPr>
          <p:cNvPr id="3" name="Rectangle 2"/>
          <p:cNvSpPr/>
          <p:nvPr/>
        </p:nvSpPr>
        <p:spPr>
          <a:xfrm>
            <a:off x="762000" y="1371600"/>
            <a:ext cx="7543800" cy="954107"/>
          </a:xfrm>
          <a:prstGeom prst="rect">
            <a:avLst/>
          </a:prstGeom>
        </p:spPr>
        <p:txBody>
          <a:bodyPr wrap="square">
            <a:spAutoFit/>
          </a:bodyPr>
          <a:lstStyle/>
          <a:p>
            <a:r>
              <a:rPr lang="en-US" sz="2800" dirty="0" smtClean="0">
                <a:solidFill>
                  <a:srgbClr val="FF0000"/>
                </a:solidFill>
              </a:rPr>
              <a:t>Calligraphy, geometric patterns and flora and fauna patterns</a:t>
            </a:r>
            <a:endParaRPr lang="en-US" sz="2800" dirty="0">
              <a:solidFill>
                <a:srgbClr val="FF0000"/>
              </a:solidFill>
            </a:endParaRPr>
          </a:p>
        </p:txBody>
      </p:sp>
      <p:sp>
        <p:nvSpPr>
          <p:cNvPr id="4" name="Rectangle 3"/>
          <p:cNvSpPr/>
          <p:nvPr/>
        </p:nvSpPr>
        <p:spPr>
          <a:xfrm>
            <a:off x="762000" y="2459504"/>
            <a:ext cx="4572000" cy="646331"/>
          </a:xfrm>
          <a:prstGeom prst="rect">
            <a:avLst/>
          </a:prstGeom>
        </p:spPr>
        <p:txBody>
          <a:bodyPr>
            <a:spAutoFit/>
          </a:bodyPr>
          <a:lstStyle/>
          <a:p>
            <a:r>
              <a:rPr lang="en-US" dirty="0" smtClean="0"/>
              <a:t>Minaret is one of the components in Mosque architecture which functions as </a:t>
            </a:r>
            <a:endParaRPr lang="en-US" dirty="0"/>
          </a:p>
        </p:txBody>
      </p:sp>
      <p:sp>
        <p:nvSpPr>
          <p:cNvPr id="5" name="Rectangle 4"/>
          <p:cNvSpPr/>
          <p:nvPr/>
        </p:nvSpPr>
        <p:spPr>
          <a:xfrm>
            <a:off x="838200" y="3244334"/>
            <a:ext cx="6114238" cy="523220"/>
          </a:xfrm>
          <a:prstGeom prst="rect">
            <a:avLst/>
          </a:prstGeom>
        </p:spPr>
        <p:txBody>
          <a:bodyPr wrap="none">
            <a:spAutoFit/>
          </a:bodyPr>
          <a:lstStyle/>
          <a:p>
            <a:r>
              <a:rPr lang="en-US" sz="2800" dirty="0" smtClean="0">
                <a:solidFill>
                  <a:srgbClr val="FF0000"/>
                </a:solidFill>
              </a:rPr>
              <a:t>A place for Bilal to call (</a:t>
            </a:r>
            <a:r>
              <a:rPr lang="en-US" sz="2800" dirty="0" err="1" smtClean="0">
                <a:solidFill>
                  <a:srgbClr val="FF0000"/>
                </a:solidFill>
              </a:rPr>
              <a:t>adhan</a:t>
            </a:r>
            <a:r>
              <a:rPr lang="en-US" sz="2800" dirty="0" smtClean="0">
                <a:solidFill>
                  <a:srgbClr val="FF0000"/>
                </a:solidFill>
              </a:rPr>
              <a:t>) for prayer</a:t>
            </a:r>
            <a:endParaRPr lang="en-US" sz="2800" dirty="0">
              <a:solidFill>
                <a:srgbClr val="FF0000"/>
              </a:solidFill>
            </a:endParaRPr>
          </a:p>
        </p:txBody>
      </p:sp>
      <p:sp>
        <p:nvSpPr>
          <p:cNvPr id="6" name="Rectangle 5"/>
          <p:cNvSpPr/>
          <p:nvPr/>
        </p:nvSpPr>
        <p:spPr>
          <a:xfrm>
            <a:off x="762000" y="3886200"/>
            <a:ext cx="4572000" cy="923330"/>
          </a:xfrm>
          <a:prstGeom prst="rect">
            <a:avLst/>
          </a:prstGeom>
        </p:spPr>
        <p:txBody>
          <a:bodyPr>
            <a:spAutoFit/>
          </a:bodyPr>
          <a:lstStyle/>
          <a:p>
            <a:r>
              <a:rPr lang="en-US" dirty="0" smtClean="0"/>
              <a:t>Which building was commissioned by Sultan Hassan bin Al </a:t>
            </a:r>
            <a:r>
              <a:rPr lang="en-US" dirty="0" err="1" smtClean="0"/>
              <a:t>Nasir</a:t>
            </a:r>
            <a:r>
              <a:rPr lang="en-US" dirty="0" smtClean="0"/>
              <a:t> Muhammad bin </a:t>
            </a:r>
            <a:r>
              <a:rPr lang="en-US" dirty="0" err="1" smtClean="0"/>
              <a:t>Qalawun</a:t>
            </a:r>
            <a:r>
              <a:rPr lang="en-US" dirty="0" smtClean="0"/>
              <a:t> between the year of 1356 AD and 1363 AD?</a:t>
            </a:r>
            <a:endParaRPr lang="en-US" dirty="0"/>
          </a:p>
        </p:txBody>
      </p:sp>
      <p:sp>
        <p:nvSpPr>
          <p:cNvPr id="7" name="Rectangle 6"/>
          <p:cNvSpPr/>
          <p:nvPr/>
        </p:nvSpPr>
        <p:spPr>
          <a:xfrm>
            <a:off x="838200" y="4953000"/>
            <a:ext cx="4497193" cy="523220"/>
          </a:xfrm>
          <a:prstGeom prst="rect">
            <a:avLst/>
          </a:prstGeom>
        </p:spPr>
        <p:txBody>
          <a:bodyPr wrap="none">
            <a:spAutoFit/>
          </a:bodyPr>
          <a:lstStyle/>
          <a:p>
            <a:r>
              <a:rPr lang="en-US" sz="2800" dirty="0" smtClean="0">
                <a:solidFill>
                  <a:srgbClr val="FF0000"/>
                </a:solidFill>
              </a:rPr>
              <a:t>The Mosque of Sultan Hassan</a:t>
            </a:r>
            <a:endParaRPr lang="en-US" sz="2800" dirty="0">
              <a:solidFill>
                <a:srgbClr val="FF0000"/>
              </a:solidFill>
            </a:endParaRPr>
          </a:p>
        </p:txBody>
      </p:sp>
    </p:spTree>
    <p:extLst>
      <p:ext uri="{BB962C8B-B14F-4D97-AF65-F5344CB8AC3E}">
        <p14:creationId xmlns:p14="http://schemas.microsoft.com/office/powerpoint/2010/main" val="3825439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399"/>
            <a:ext cx="4572000" cy="646331"/>
          </a:xfrm>
          <a:prstGeom prst="rect">
            <a:avLst/>
          </a:prstGeom>
        </p:spPr>
        <p:txBody>
          <a:bodyPr>
            <a:spAutoFit/>
          </a:bodyPr>
          <a:lstStyle/>
          <a:p>
            <a:r>
              <a:rPr lang="en-US" dirty="0" err="1" smtClean="0"/>
              <a:t>Mihrab</a:t>
            </a:r>
            <a:r>
              <a:rPr lang="en-US" dirty="0" smtClean="0"/>
              <a:t> is a space found in the mosques. State the function of </a:t>
            </a:r>
            <a:r>
              <a:rPr lang="en-US" dirty="0" err="1" smtClean="0"/>
              <a:t>Mihrab</a:t>
            </a:r>
            <a:r>
              <a:rPr lang="en-US" dirty="0" smtClean="0"/>
              <a:t>?</a:t>
            </a:r>
            <a:endParaRPr lang="en-US" dirty="0"/>
          </a:p>
        </p:txBody>
      </p:sp>
      <p:sp>
        <p:nvSpPr>
          <p:cNvPr id="3" name="Rectangle 2"/>
          <p:cNvSpPr/>
          <p:nvPr/>
        </p:nvSpPr>
        <p:spPr>
          <a:xfrm>
            <a:off x="685800" y="1371600"/>
            <a:ext cx="7924800" cy="954107"/>
          </a:xfrm>
          <a:prstGeom prst="rect">
            <a:avLst/>
          </a:prstGeom>
        </p:spPr>
        <p:txBody>
          <a:bodyPr wrap="square">
            <a:spAutoFit/>
          </a:bodyPr>
          <a:lstStyle/>
          <a:p>
            <a:r>
              <a:rPr lang="en-US" sz="2800" dirty="0" err="1" smtClean="0">
                <a:solidFill>
                  <a:srgbClr val="FF0000"/>
                </a:solidFill>
              </a:rPr>
              <a:t>Mihrab</a:t>
            </a:r>
            <a:r>
              <a:rPr lang="en-US" sz="2800" dirty="0" smtClean="0">
                <a:solidFill>
                  <a:srgbClr val="FF0000"/>
                </a:solidFill>
              </a:rPr>
              <a:t> located inside wall indicating the direction to Mecca. It was the place where the leads the </a:t>
            </a:r>
            <a:r>
              <a:rPr lang="en-US" sz="2800" dirty="0" err="1" smtClean="0">
                <a:solidFill>
                  <a:srgbClr val="FF0000"/>
                </a:solidFill>
              </a:rPr>
              <a:t>solat</a:t>
            </a:r>
            <a:endParaRPr lang="en-US" sz="2800" dirty="0">
              <a:solidFill>
                <a:srgbClr val="FF0000"/>
              </a:solidFill>
            </a:endParaRPr>
          </a:p>
        </p:txBody>
      </p:sp>
      <p:sp>
        <p:nvSpPr>
          <p:cNvPr id="4" name="Rectangle 3"/>
          <p:cNvSpPr/>
          <p:nvPr/>
        </p:nvSpPr>
        <p:spPr>
          <a:xfrm>
            <a:off x="762000" y="2499645"/>
            <a:ext cx="4572000" cy="646331"/>
          </a:xfrm>
          <a:prstGeom prst="rect">
            <a:avLst/>
          </a:prstGeom>
        </p:spPr>
        <p:txBody>
          <a:bodyPr>
            <a:spAutoFit/>
          </a:bodyPr>
          <a:lstStyle/>
          <a:p>
            <a:r>
              <a:rPr lang="en-US" dirty="0" smtClean="0"/>
              <a:t>State of decorative patterns and motifs found in Islamic architecture ?</a:t>
            </a:r>
            <a:endParaRPr lang="en-US" dirty="0"/>
          </a:p>
        </p:txBody>
      </p:sp>
      <p:sp>
        <p:nvSpPr>
          <p:cNvPr id="5" name="Rectangle 4"/>
          <p:cNvSpPr/>
          <p:nvPr/>
        </p:nvSpPr>
        <p:spPr>
          <a:xfrm>
            <a:off x="785501" y="3352800"/>
            <a:ext cx="4572000" cy="954107"/>
          </a:xfrm>
          <a:prstGeom prst="rect">
            <a:avLst/>
          </a:prstGeom>
        </p:spPr>
        <p:txBody>
          <a:bodyPr>
            <a:spAutoFit/>
          </a:bodyPr>
          <a:lstStyle/>
          <a:p>
            <a:r>
              <a:rPr lang="en-US" sz="2800" dirty="0" smtClean="0">
                <a:solidFill>
                  <a:srgbClr val="FF0000"/>
                </a:solidFill>
              </a:rPr>
              <a:t>Calligraphy</a:t>
            </a:r>
          </a:p>
          <a:p>
            <a:r>
              <a:rPr lang="en-US" sz="2800" dirty="0" smtClean="0">
                <a:solidFill>
                  <a:srgbClr val="FF0000"/>
                </a:solidFill>
              </a:rPr>
              <a:t>Arabesque</a:t>
            </a:r>
            <a:endParaRPr lang="en-US" sz="2800" dirty="0">
              <a:solidFill>
                <a:srgbClr val="FF0000"/>
              </a:solidFill>
            </a:endParaRPr>
          </a:p>
        </p:txBody>
      </p:sp>
    </p:spTree>
    <p:extLst>
      <p:ext uri="{BB962C8B-B14F-4D97-AF65-F5344CB8AC3E}">
        <p14:creationId xmlns:p14="http://schemas.microsoft.com/office/powerpoint/2010/main" val="6745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4572000" cy="646331"/>
          </a:xfrm>
          <a:prstGeom prst="rect">
            <a:avLst/>
          </a:prstGeom>
        </p:spPr>
        <p:txBody>
          <a:bodyPr>
            <a:spAutoFit/>
          </a:bodyPr>
          <a:lstStyle/>
          <a:p>
            <a:r>
              <a:rPr lang="en-US" dirty="0" smtClean="0"/>
              <a:t>Explain why that patterns and decorative motifs art are use.</a:t>
            </a:r>
            <a:endParaRPr lang="en-US" dirty="0"/>
          </a:p>
        </p:txBody>
      </p:sp>
      <p:sp>
        <p:nvSpPr>
          <p:cNvPr id="3" name="Rectangle 2"/>
          <p:cNvSpPr/>
          <p:nvPr/>
        </p:nvSpPr>
        <p:spPr>
          <a:xfrm>
            <a:off x="720694" y="1295400"/>
            <a:ext cx="7737505" cy="3970318"/>
          </a:xfrm>
          <a:prstGeom prst="rect">
            <a:avLst/>
          </a:prstGeom>
        </p:spPr>
        <p:txBody>
          <a:bodyPr wrap="square">
            <a:spAutoFit/>
          </a:bodyPr>
          <a:lstStyle/>
          <a:p>
            <a:r>
              <a:rPr lang="en-US" sz="2800" dirty="0" smtClean="0">
                <a:solidFill>
                  <a:srgbClr val="FF0000"/>
                </a:solidFill>
              </a:rPr>
              <a:t>Calligraphy : Associated with geometric Islamic art on the wall and ceilings of mosque        as well as on the page, calligraphy also have a very special place in Islam.  </a:t>
            </a:r>
          </a:p>
          <a:p>
            <a:r>
              <a:rPr lang="en-US" sz="2800" dirty="0" smtClean="0">
                <a:solidFill>
                  <a:srgbClr val="FF0000"/>
                </a:solidFill>
              </a:rPr>
              <a:t>Arabesque : Is an </a:t>
            </a:r>
            <a:r>
              <a:rPr lang="en-US" sz="2800" dirty="0" err="1" smtClean="0">
                <a:solidFill>
                  <a:srgbClr val="FF0000"/>
                </a:solidFill>
              </a:rPr>
              <a:t>elobrate</a:t>
            </a:r>
            <a:r>
              <a:rPr lang="en-US" sz="2800" dirty="0" smtClean="0">
                <a:solidFill>
                  <a:srgbClr val="FF0000"/>
                </a:solidFill>
              </a:rPr>
              <a:t> application of repeating geometric forms that often echo the form of plants, shapes and sometimes animal use to symbolize the infinite and therefore </a:t>
            </a:r>
            <a:r>
              <a:rPr lang="en-US" sz="2800" dirty="0" err="1" smtClean="0">
                <a:solidFill>
                  <a:srgbClr val="FF0000"/>
                </a:solidFill>
              </a:rPr>
              <a:t>uncentralized</a:t>
            </a:r>
            <a:r>
              <a:rPr lang="en-US" sz="2800" dirty="0" smtClean="0">
                <a:solidFill>
                  <a:srgbClr val="FF0000"/>
                </a:solidFill>
              </a:rPr>
              <a:t> nature of the creation of the one God. </a:t>
            </a:r>
            <a:endParaRPr lang="en-US" sz="2800" dirty="0">
              <a:solidFill>
                <a:srgbClr val="FF0000"/>
              </a:solidFill>
            </a:endParaRPr>
          </a:p>
        </p:txBody>
      </p:sp>
    </p:spTree>
    <p:extLst>
      <p:ext uri="{BB962C8B-B14F-4D97-AF65-F5344CB8AC3E}">
        <p14:creationId xmlns:p14="http://schemas.microsoft.com/office/powerpoint/2010/main" val="264839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833">
            <a:off x="4436815" y="1431920"/>
            <a:ext cx="4180114" cy="2438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9600"/>
            <a:ext cx="3810000" cy="32480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59" y="4064237"/>
            <a:ext cx="3109500" cy="2092324"/>
          </a:xfrm>
          <a:prstGeom prst="rect">
            <a:avLst/>
          </a:prstGeom>
        </p:spPr>
      </p:pic>
    </p:spTree>
    <p:extLst>
      <p:ext uri="{BB962C8B-B14F-4D97-AF65-F5344CB8AC3E}">
        <p14:creationId xmlns:p14="http://schemas.microsoft.com/office/powerpoint/2010/main" val="202808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41647"/>
            <a:ext cx="2676525" cy="17049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06722"/>
            <a:ext cx="4572000" cy="4572000"/>
          </a:xfrm>
          <a:prstGeom prst="rect">
            <a:avLst/>
          </a:prstGeom>
        </p:spPr>
      </p:pic>
      <p:sp>
        <p:nvSpPr>
          <p:cNvPr id="4" name="Rectangle 3"/>
          <p:cNvSpPr/>
          <p:nvPr/>
        </p:nvSpPr>
        <p:spPr>
          <a:xfrm>
            <a:off x="762000" y="2708056"/>
            <a:ext cx="2824619" cy="584775"/>
          </a:xfrm>
          <a:prstGeom prst="rect">
            <a:avLst/>
          </a:prstGeom>
        </p:spPr>
        <p:txBody>
          <a:bodyPr wrap="none">
            <a:spAutoFit/>
          </a:bodyPr>
          <a:lstStyle/>
          <a:p>
            <a:r>
              <a:rPr lang="en-US" sz="3200" dirty="0" smtClean="0">
                <a:solidFill>
                  <a:srgbClr val="FF0000"/>
                </a:solidFill>
              </a:rPr>
              <a:t>THE TAJ MAHAL</a:t>
            </a:r>
            <a:endParaRPr lang="en-US" sz="3200" dirty="0">
              <a:solidFill>
                <a:srgbClr val="FF0000"/>
              </a:solidFill>
            </a:endParaRPr>
          </a:p>
        </p:txBody>
      </p:sp>
      <p:sp>
        <p:nvSpPr>
          <p:cNvPr id="5" name="Rectangle 4"/>
          <p:cNvSpPr/>
          <p:nvPr/>
        </p:nvSpPr>
        <p:spPr>
          <a:xfrm>
            <a:off x="716656" y="3335450"/>
            <a:ext cx="2869963" cy="1754326"/>
          </a:xfrm>
          <a:prstGeom prst="rect">
            <a:avLst/>
          </a:prstGeom>
        </p:spPr>
        <p:txBody>
          <a:bodyPr wrap="square">
            <a:spAutoFit/>
          </a:bodyPr>
          <a:lstStyle/>
          <a:p>
            <a:r>
              <a:rPr lang="en-US" dirty="0" smtClean="0"/>
              <a:t>At the heart of the </a:t>
            </a:r>
            <a:r>
              <a:rPr lang="en-US" dirty="0" err="1" smtClean="0"/>
              <a:t>Taj</a:t>
            </a:r>
            <a:r>
              <a:rPr lang="en-US" dirty="0" smtClean="0"/>
              <a:t> </a:t>
            </a:r>
            <a:r>
              <a:rPr lang="en-US" dirty="0" err="1" smtClean="0"/>
              <a:t>Mahal</a:t>
            </a:r>
            <a:r>
              <a:rPr lang="en-US" dirty="0" smtClean="0"/>
              <a:t> lies the cenotaphs, the very reason why this monument was built - to make a tomb for Shah </a:t>
            </a:r>
            <a:r>
              <a:rPr lang="en-US" dirty="0" err="1" smtClean="0"/>
              <a:t>Jahan's</a:t>
            </a:r>
            <a:r>
              <a:rPr lang="en-US" dirty="0" smtClean="0"/>
              <a:t> wife </a:t>
            </a:r>
            <a:r>
              <a:rPr lang="en-US" dirty="0" err="1" smtClean="0"/>
              <a:t>Mumtaz</a:t>
            </a:r>
            <a:r>
              <a:rPr lang="en-US" dirty="0" smtClean="0"/>
              <a:t> </a:t>
            </a:r>
            <a:r>
              <a:rPr lang="en-US" dirty="0" err="1" smtClean="0"/>
              <a:t>Mahal</a:t>
            </a:r>
            <a:r>
              <a:rPr lang="en-US" dirty="0" smtClean="0"/>
              <a:t>.. </a:t>
            </a:r>
            <a:endParaRPr lang="en-US" dirty="0"/>
          </a:p>
        </p:txBody>
      </p:sp>
      <p:sp>
        <p:nvSpPr>
          <p:cNvPr id="6" name="Rectangle 5"/>
          <p:cNvSpPr/>
          <p:nvPr/>
        </p:nvSpPr>
        <p:spPr>
          <a:xfrm>
            <a:off x="782652" y="5178722"/>
            <a:ext cx="7675548" cy="923330"/>
          </a:xfrm>
          <a:prstGeom prst="rect">
            <a:avLst/>
          </a:prstGeom>
        </p:spPr>
        <p:txBody>
          <a:bodyPr wrap="square">
            <a:spAutoFit/>
          </a:bodyPr>
          <a:lstStyle/>
          <a:p>
            <a:r>
              <a:rPr lang="en-US" dirty="0" smtClean="0"/>
              <a:t>Shah </a:t>
            </a:r>
            <a:r>
              <a:rPr lang="en-US" dirty="0" err="1" smtClean="0"/>
              <a:t>Jahan's</a:t>
            </a:r>
            <a:r>
              <a:rPr lang="en-US" dirty="0" smtClean="0"/>
              <a:t> cenotaph lies next to his wife, and that is the only visible asymmetry in the entire </a:t>
            </a:r>
            <a:r>
              <a:rPr lang="en-US" dirty="0" err="1" smtClean="0"/>
              <a:t>Taj</a:t>
            </a:r>
            <a:r>
              <a:rPr lang="en-US" dirty="0" smtClean="0"/>
              <a:t> complex. </a:t>
            </a:r>
            <a:r>
              <a:rPr lang="en-US" dirty="0" err="1" smtClean="0"/>
              <a:t>Mumtaz's</a:t>
            </a:r>
            <a:r>
              <a:rPr lang="en-US" dirty="0" smtClean="0"/>
              <a:t> tomb is exactly at the </a:t>
            </a:r>
            <a:r>
              <a:rPr lang="en-US" dirty="0" err="1" smtClean="0"/>
              <a:t>centre</a:t>
            </a:r>
            <a:r>
              <a:rPr lang="en-US" dirty="0" smtClean="0"/>
              <a:t>, the other being placed as an after thought</a:t>
            </a:r>
            <a:endParaRPr lang="en-US" dirty="0"/>
          </a:p>
        </p:txBody>
      </p:sp>
    </p:spTree>
    <p:extLst>
      <p:ext uri="{BB962C8B-B14F-4D97-AF65-F5344CB8AC3E}">
        <p14:creationId xmlns:p14="http://schemas.microsoft.com/office/powerpoint/2010/main" val="360829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98" y="523875"/>
            <a:ext cx="4381500" cy="2905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40508"/>
            <a:ext cx="3657600" cy="2254250"/>
          </a:xfrm>
          <a:prstGeom prst="rect">
            <a:avLst/>
          </a:prstGeom>
        </p:spPr>
      </p:pic>
      <p:sp>
        <p:nvSpPr>
          <p:cNvPr id="4" name="Rectangle 3"/>
          <p:cNvSpPr/>
          <p:nvPr/>
        </p:nvSpPr>
        <p:spPr>
          <a:xfrm>
            <a:off x="4343400" y="3429000"/>
            <a:ext cx="4224471" cy="3139321"/>
          </a:xfrm>
          <a:prstGeom prst="rect">
            <a:avLst/>
          </a:prstGeom>
        </p:spPr>
        <p:txBody>
          <a:bodyPr wrap="square">
            <a:spAutoFit/>
          </a:bodyPr>
          <a:lstStyle/>
          <a:p>
            <a:r>
              <a:rPr lang="en-US" dirty="0" smtClean="0"/>
              <a:t>Plan Legend</a:t>
            </a:r>
          </a:p>
          <a:p>
            <a:endParaRPr lang="en-US" dirty="0" smtClean="0"/>
          </a:p>
          <a:p>
            <a:r>
              <a:rPr lang="en-US" dirty="0" smtClean="0"/>
              <a:t>A.  To river</a:t>
            </a:r>
          </a:p>
          <a:p>
            <a:r>
              <a:rPr lang="en-US" dirty="0" smtClean="0"/>
              <a:t>B.  Mausoleum</a:t>
            </a:r>
          </a:p>
          <a:p>
            <a:r>
              <a:rPr lang="en-US" dirty="0" smtClean="0"/>
              <a:t>C.  Minaret</a:t>
            </a:r>
          </a:p>
          <a:p>
            <a:r>
              <a:rPr lang="en-US" dirty="0" smtClean="0"/>
              <a:t>D.  Garden divided into quadrants</a:t>
            </a:r>
          </a:p>
          <a:p>
            <a:r>
              <a:rPr lang="en-US" dirty="0" smtClean="0"/>
              <a:t>E.  Intersection symbolizes mountain at the center of paradise</a:t>
            </a:r>
          </a:p>
          <a:p>
            <a:r>
              <a:rPr lang="en-US" dirty="0" smtClean="0"/>
              <a:t>F.  Water channel</a:t>
            </a:r>
          </a:p>
          <a:p>
            <a:r>
              <a:rPr lang="en-US" dirty="0" smtClean="0"/>
              <a:t>G.  Entry gate</a:t>
            </a:r>
          </a:p>
          <a:p>
            <a:r>
              <a:rPr lang="en-US" dirty="0" smtClean="0"/>
              <a:t>H.  </a:t>
            </a:r>
            <a:r>
              <a:rPr lang="en-US" dirty="0" err="1" smtClean="0"/>
              <a:t>Forcourt</a:t>
            </a:r>
            <a:endParaRPr lang="en-US" dirty="0"/>
          </a:p>
        </p:txBody>
      </p:sp>
    </p:spTree>
    <p:extLst>
      <p:ext uri="{BB962C8B-B14F-4D97-AF65-F5344CB8AC3E}">
        <p14:creationId xmlns:p14="http://schemas.microsoft.com/office/powerpoint/2010/main" val="2064942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4507945" cy="30924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66" y="3657600"/>
            <a:ext cx="5334000" cy="2095500"/>
          </a:xfrm>
          <a:prstGeom prst="rect">
            <a:avLst/>
          </a:prstGeom>
        </p:spPr>
      </p:pic>
      <p:sp>
        <p:nvSpPr>
          <p:cNvPr id="4" name="Rectangle 3"/>
          <p:cNvSpPr/>
          <p:nvPr/>
        </p:nvSpPr>
        <p:spPr>
          <a:xfrm>
            <a:off x="5257800" y="467402"/>
            <a:ext cx="3505200" cy="3139321"/>
          </a:xfrm>
          <a:prstGeom prst="rect">
            <a:avLst/>
          </a:prstGeom>
        </p:spPr>
        <p:txBody>
          <a:bodyPr wrap="square">
            <a:spAutoFit/>
          </a:bodyPr>
          <a:lstStyle/>
          <a:p>
            <a:r>
              <a:rPr lang="en-US" dirty="0" smtClean="0"/>
              <a:t>The </a:t>
            </a:r>
            <a:r>
              <a:rPr lang="en-US" dirty="0" err="1" smtClean="0"/>
              <a:t>Taj</a:t>
            </a:r>
            <a:r>
              <a:rPr lang="en-US" dirty="0" smtClean="0"/>
              <a:t> </a:t>
            </a:r>
            <a:r>
              <a:rPr lang="en-US" dirty="0" err="1" smtClean="0"/>
              <a:t>Mahal</a:t>
            </a:r>
            <a:r>
              <a:rPr lang="en-US" dirty="0" smtClean="0"/>
              <a:t> consists of seven floors with its base or plinth at the level of the riverbed. The courtyard level through which the modern day visitor enters is actually the fourth level. The second and third floors can be clearly seen from the image below. This is the riverside view of the </a:t>
            </a:r>
            <a:r>
              <a:rPr lang="en-US" dirty="0" err="1" smtClean="0"/>
              <a:t>Taj</a:t>
            </a:r>
            <a:r>
              <a:rPr lang="en-US" dirty="0" smtClean="0"/>
              <a:t> </a:t>
            </a:r>
            <a:r>
              <a:rPr lang="en-US" dirty="0" err="1" smtClean="0"/>
              <a:t>Mahal</a:t>
            </a:r>
            <a:r>
              <a:rPr lang="en-US" dirty="0" smtClean="0"/>
              <a:t>. The door on the left side of the image opens up to the river bed.</a:t>
            </a:r>
            <a:endParaRPr lang="en-US" dirty="0"/>
          </a:p>
        </p:txBody>
      </p:sp>
      <p:sp>
        <p:nvSpPr>
          <p:cNvPr id="5" name="Rectangle 4"/>
          <p:cNvSpPr/>
          <p:nvPr/>
        </p:nvSpPr>
        <p:spPr>
          <a:xfrm>
            <a:off x="6096000" y="3664557"/>
            <a:ext cx="2667000" cy="2308324"/>
          </a:xfrm>
          <a:prstGeom prst="rect">
            <a:avLst/>
          </a:prstGeom>
        </p:spPr>
        <p:txBody>
          <a:bodyPr wrap="square">
            <a:spAutoFit/>
          </a:bodyPr>
          <a:lstStyle/>
          <a:p>
            <a:r>
              <a:rPr lang="en-US" dirty="0" smtClean="0"/>
              <a:t>It is said that there is a corridor near the cenotaphs which leads to a staircase. The stairs go down to another hidden level. It is said that the actual grave of the empress was buried here.</a:t>
            </a:r>
            <a:endParaRPr lang="en-US" dirty="0"/>
          </a:p>
        </p:txBody>
      </p:sp>
    </p:spTree>
    <p:extLst>
      <p:ext uri="{BB962C8B-B14F-4D97-AF65-F5344CB8AC3E}">
        <p14:creationId xmlns:p14="http://schemas.microsoft.com/office/powerpoint/2010/main" val="2153674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35000"/>
            <a:ext cx="4221480" cy="2794000"/>
          </a:xfrm>
          <a:prstGeom prst="rect">
            <a:avLst/>
          </a:prstGeom>
        </p:spPr>
      </p:pic>
      <p:sp>
        <p:nvSpPr>
          <p:cNvPr id="3" name="Rectangle 2"/>
          <p:cNvSpPr/>
          <p:nvPr/>
        </p:nvSpPr>
        <p:spPr>
          <a:xfrm>
            <a:off x="762000" y="3581400"/>
            <a:ext cx="3429000" cy="2862322"/>
          </a:xfrm>
          <a:prstGeom prst="rect">
            <a:avLst/>
          </a:prstGeom>
        </p:spPr>
        <p:txBody>
          <a:bodyPr wrap="square">
            <a:spAutoFit/>
          </a:bodyPr>
          <a:lstStyle/>
          <a:p>
            <a:r>
              <a:rPr lang="en-US" sz="3600" dirty="0" smtClean="0">
                <a:solidFill>
                  <a:srgbClr val="FF0000"/>
                </a:solidFill>
              </a:rPr>
              <a:t>THE GREAT MOSQUE OF CORDOVA, </a:t>
            </a:r>
          </a:p>
          <a:p>
            <a:r>
              <a:rPr lang="en-US" sz="3600" dirty="0" smtClean="0">
                <a:solidFill>
                  <a:srgbClr val="FF0000"/>
                </a:solidFill>
              </a:rPr>
              <a:t>ANDALUSIA, SPAIN</a:t>
            </a:r>
            <a:endParaRPr lang="en-US" sz="3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903" y="635000"/>
            <a:ext cx="3429000" cy="4721087"/>
          </a:xfrm>
          <a:prstGeom prst="rect">
            <a:avLst/>
          </a:prstGeom>
        </p:spPr>
      </p:pic>
      <p:sp>
        <p:nvSpPr>
          <p:cNvPr id="5" name="Rectangle 4"/>
          <p:cNvSpPr/>
          <p:nvPr/>
        </p:nvSpPr>
        <p:spPr>
          <a:xfrm>
            <a:off x="3429000" y="5358031"/>
            <a:ext cx="5029200" cy="923330"/>
          </a:xfrm>
          <a:prstGeom prst="rect">
            <a:avLst/>
          </a:prstGeom>
        </p:spPr>
        <p:txBody>
          <a:bodyPr wrap="square">
            <a:spAutoFit/>
          </a:bodyPr>
          <a:lstStyle/>
          <a:p>
            <a:r>
              <a:rPr lang="en-US" dirty="0" smtClean="0"/>
              <a:t>The building is most notable for its arcaded hypostyle hall, with 856 columns of jasper, onyx, marble, and granite.</a:t>
            </a:r>
            <a:endParaRPr lang="en-US" dirty="0"/>
          </a:p>
        </p:txBody>
      </p:sp>
    </p:spTree>
    <p:extLst>
      <p:ext uri="{BB962C8B-B14F-4D97-AF65-F5344CB8AC3E}">
        <p14:creationId xmlns:p14="http://schemas.microsoft.com/office/powerpoint/2010/main" val="145626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3886200" cy="29175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57201"/>
            <a:ext cx="2590800" cy="31773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581400"/>
            <a:ext cx="3911600" cy="2933700"/>
          </a:xfrm>
          <a:prstGeom prst="rect">
            <a:avLst/>
          </a:prstGeom>
        </p:spPr>
      </p:pic>
      <p:sp>
        <p:nvSpPr>
          <p:cNvPr id="5" name="Rectangle 4"/>
          <p:cNvSpPr/>
          <p:nvPr/>
        </p:nvSpPr>
        <p:spPr>
          <a:xfrm>
            <a:off x="4764993" y="3581400"/>
            <a:ext cx="4114800" cy="2862322"/>
          </a:xfrm>
          <a:prstGeom prst="rect">
            <a:avLst/>
          </a:prstGeom>
        </p:spPr>
        <p:txBody>
          <a:bodyPr wrap="square">
            <a:spAutoFit/>
          </a:bodyPr>
          <a:lstStyle/>
          <a:p>
            <a:r>
              <a:rPr lang="en-US" dirty="0" smtClean="0"/>
              <a:t>The double arches were a new introduction to architecture, permitting higher ceilings than would otherwise be possible with relatively low columns. The double arches consist of a lower horseshoe arch and an upper semi-circular arch. The famous alternating red and white </a:t>
            </a:r>
            <a:r>
              <a:rPr lang="en-US" dirty="0" err="1" smtClean="0"/>
              <a:t>voussoirs</a:t>
            </a:r>
            <a:r>
              <a:rPr lang="en-US" dirty="0" smtClean="0"/>
              <a:t> of the arches were inspired by those in the Dome of the Rock.</a:t>
            </a:r>
            <a:endParaRPr lang="en-US" dirty="0"/>
          </a:p>
        </p:txBody>
      </p:sp>
    </p:spTree>
    <p:extLst>
      <p:ext uri="{BB962C8B-B14F-4D97-AF65-F5344CB8AC3E}">
        <p14:creationId xmlns:p14="http://schemas.microsoft.com/office/powerpoint/2010/main" val="286566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2895600" cy="2895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32656"/>
            <a:ext cx="2260363" cy="3396720"/>
          </a:xfrm>
          <a:prstGeom prst="rect">
            <a:avLst/>
          </a:prstGeom>
        </p:spPr>
      </p:pic>
      <p:sp>
        <p:nvSpPr>
          <p:cNvPr id="4" name="Rectangle 3"/>
          <p:cNvSpPr/>
          <p:nvPr/>
        </p:nvSpPr>
        <p:spPr>
          <a:xfrm>
            <a:off x="3581400" y="2087306"/>
            <a:ext cx="2394310" cy="707886"/>
          </a:xfrm>
          <a:prstGeom prst="rect">
            <a:avLst/>
          </a:prstGeom>
        </p:spPr>
        <p:txBody>
          <a:bodyPr wrap="none">
            <a:spAutoFit/>
          </a:bodyPr>
          <a:lstStyle/>
          <a:p>
            <a:r>
              <a:rPr lang="en-US" sz="4000" dirty="0" smtClean="0">
                <a:solidFill>
                  <a:srgbClr val="FF0000"/>
                </a:solidFill>
              </a:rPr>
              <a:t>MINARETS</a:t>
            </a:r>
            <a:endParaRPr lang="en-US" sz="4000" dirty="0">
              <a:solidFill>
                <a:srgbClr val="FF0000"/>
              </a:solidFill>
            </a:endParaRPr>
          </a:p>
        </p:txBody>
      </p:sp>
      <p:sp>
        <p:nvSpPr>
          <p:cNvPr id="5" name="Rectangle 4"/>
          <p:cNvSpPr/>
          <p:nvPr/>
        </p:nvSpPr>
        <p:spPr>
          <a:xfrm>
            <a:off x="2945534" y="3059668"/>
            <a:ext cx="1927131" cy="707886"/>
          </a:xfrm>
          <a:prstGeom prst="rect">
            <a:avLst/>
          </a:prstGeom>
        </p:spPr>
        <p:txBody>
          <a:bodyPr wrap="none">
            <a:spAutoFit/>
          </a:bodyPr>
          <a:lstStyle/>
          <a:p>
            <a:r>
              <a:rPr lang="en-US" sz="4000" dirty="0">
                <a:solidFill>
                  <a:srgbClr val="FF0000"/>
                </a:solidFill>
              </a:rPr>
              <a:t>MIHRAB</a:t>
            </a:r>
          </a:p>
        </p:txBody>
      </p:sp>
      <p:sp>
        <p:nvSpPr>
          <p:cNvPr id="6" name="Rectangle 5"/>
          <p:cNvSpPr/>
          <p:nvPr/>
        </p:nvSpPr>
        <p:spPr>
          <a:xfrm>
            <a:off x="3048000" y="3613666"/>
            <a:ext cx="3847079" cy="369332"/>
          </a:xfrm>
          <a:prstGeom prst="rect">
            <a:avLst/>
          </a:prstGeom>
        </p:spPr>
        <p:txBody>
          <a:bodyPr wrap="none">
            <a:spAutoFit/>
          </a:bodyPr>
          <a:lstStyle/>
          <a:p>
            <a:r>
              <a:rPr lang="en-US" dirty="0" smtClean="0"/>
              <a:t>the place where imam leads the prayer</a:t>
            </a:r>
            <a:endParaRPr lang="en-US" dirty="0"/>
          </a:p>
        </p:txBody>
      </p:sp>
    </p:spTree>
    <p:extLst>
      <p:ext uri="{BB962C8B-B14F-4D97-AF65-F5344CB8AC3E}">
        <p14:creationId xmlns:p14="http://schemas.microsoft.com/office/powerpoint/2010/main" val="328422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1038</Words>
  <Application>Microsoft Office PowerPoint</Application>
  <PresentationFormat>On-screen Show (4:3)</PresentationFormat>
  <Paragraphs>100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2013-08-26T02:30:30Z</dcterms:created>
  <dcterms:modified xsi:type="dcterms:W3CDTF">2013-08-26T08:16:14Z</dcterms:modified>
</cp:coreProperties>
</file>