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74B1BB-1B3C-4CED-8257-D950206F3642}" type="datetimeFigureOut">
              <a:rPr lang="en-US" smtClean="0"/>
              <a:t>06\08\2013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71A7D-B420-4109-9BFD-50B22CEDCC5C}" type="slidenum">
              <a:rPr lang="en-US" smtClean="0"/>
              <a:t>‹#›</a:t>
            </a:fld>
            <a:endParaRPr lang="en-US"/>
          </a:p>
        </p:txBody>
      </p:sp>
    </p:spTree>
    <p:extLst>
      <p:ext uri="{BB962C8B-B14F-4D97-AF65-F5344CB8AC3E}">
        <p14:creationId xmlns:p14="http://schemas.microsoft.com/office/powerpoint/2010/main" val="787994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74B1BB-1B3C-4CED-8257-D950206F3642}" type="datetimeFigureOut">
              <a:rPr lang="en-US" smtClean="0"/>
              <a:t>06\08\2013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71A7D-B420-4109-9BFD-50B22CEDCC5C}" type="slidenum">
              <a:rPr lang="en-US" smtClean="0"/>
              <a:t>‹#›</a:t>
            </a:fld>
            <a:endParaRPr lang="en-US"/>
          </a:p>
        </p:txBody>
      </p:sp>
    </p:spTree>
    <p:extLst>
      <p:ext uri="{BB962C8B-B14F-4D97-AF65-F5344CB8AC3E}">
        <p14:creationId xmlns:p14="http://schemas.microsoft.com/office/powerpoint/2010/main" val="397400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74B1BB-1B3C-4CED-8257-D950206F3642}" type="datetimeFigureOut">
              <a:rPr lang="en-US" smtClean="0"/>
              <a:t>06\08\2013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71A7D-B420-4109-9BFD-50B22CEDCC5C}" type="slidenum">
              <a:rPr lang="en-US" smtClean="0"/>
              <a:t>‹#›</a:t>
            </a:fld>
            <a:endParaRPr lang="en-US"/>
          </a:p>
        </p:txBody>
      </p:sp>
    </p:spTree>
    <p:extLst>
      <p:ext uri="{BB962C8B-B14F-4D97-AF65-F5344CB8AC3E}">
        <p14:creationId xmlns:p14="http://schemas.microsoft.com/office/powerpoint/2010/main" val="2676217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74B1BB-1B3C-4CED-8257-D950206F3642}" type="datetimeFigureOut">
              <a:rPr lang="en-US" smtClean="0"/>
              <a:t>06\08\2013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71A7D-B420-4109-9BFD-50B22CEDCC5C}" type="slidenum">
              <a:rPr lang="en-US" smtClean="0"/>
              <a:t>‹#›</a:t>
            </a:fld>
            <a:endParaRPr lang="en-US"/>
          </a:p>
        </p:txBody>
      </p:sp>
    </p:spTree>
    <p:extLst>
      <p:ext uri="{BB962C8B-B14F-4D97-AF65-F5344CB8AC3E}">
        <p14:creationId xmlns:p14="http://schemas.microsoft.com/office/powerpoint/2010/main" val="22153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74B1BB-1B3C-4CED-8257-D950206F3642}" type="datetimeFigureOut">
              <a:rPr lang="en-US" smtClean="0"/>
              <a:t>06\08\2013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71A7D-B420-4109-9BFD-50B22CEDCC5C}" type="slidenum">
              <a:rPr lang="en-US" smtClean="0"/>
              <a:t>‹#›</a:t>
            </a:fld>
            <a:endParaRPr lang="en-US"/>
          </a:p>
        </p:txBody>
      </p:sp>
    </p:spTree>
    <p:extLst>
      <p:ext uri="{BB962C8B-B14F-4D97-AF65-F5344CB8AC3E}">
        <p14:creationId xmlns:p14="http://schemas.microsoft.com/office/powerpoint/2010/main" val="4111943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74B1BB-1B3C-4CED-8257-D950206F3642}" type="datetimeFigureOut">
              <a:rPr lang="en-US" smtClean="0"/>
              <a:t>06\08\2013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D71A7D-B420-4109-9BFD-50B22CEDCC5C}" type="slidenum">
              <a:rPr lang="en-US" smtClean="0"/>
              <a:t>‹#›</a:t>
            </a:fld>
            <a:endParaRPr lang="en-US"/>
          </a:p>
        </p:txBody>
      </p:sp>
    </p:spTree>
    <p:extLst>
      <p:ext uri="{BB962C8B-B14F-4D97-AF65-F5344CB8AC3E}">
        <p14:creationId xmlns:p14="http://schemas.microsoft.com/office/powerpoint/2010/main" val="3983149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74B1BB-1B3C-4CED-8257-D950206F3642}" type="datetimeFigureOut">
              <a:rPr lang="en-US" smtClean="0"/>
              <a:t>06\08\2013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D71A7D-B420-4109-9BFD-50B22CEDCC5C}" type="slidenum">
              <a:rPr lang="en-US" smtClean="0"/>
              <a:t>‹#›</a:t>
            </a:fld>
            <a:endParaRPr lang="en-US"/>
          </a:p>
        </p:txBody>
      </p:sp>
    </p:spTree>
    <p:extLst>
      <p:ext uri="{BB962C8B-B14F-4D97-AF65-F5344CB8AC3E}">
        <p14:creationId xmlns:p14="http://schemas.microsoft.com/office/powerpoint/2010/main" val="2019307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74B1BB-1B3C-4CED-8257-D950206F3642}" type="datetimeFigureOut">
              <a:rPr lang="en-US" smtClean="0"/>
              <a:t>06\08\2013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D71A7D-B420-4109-9BFD-50B22CEDCC5C}" type="slidenum">
              <a:rPr lang="en-US" smtClean="0"/>
              <a:t>‹#›</a:t>
            </a:fld>
            <a:endParaRPr lang="en-US"/>
          </a:p>
        </p:txBody>
      </p:sp>
    </p:spTree>
    <p:extLst>
      <p:ext uri="{BB962C8B-B14F-4D97-AF65-F5344CB8AC3E}">
        <p14:creationId xmlns:p14="http://schemas.microsoft.com/office/powerpoint/2010/main" val="2038575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74B1BB-1B3C-4CED-8257-D950206F3642}" type="datetimeFigureOut">
              <a:rPr lang="en-US" smtClean="0"/>
              <a:t>06\08\2013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D71A7D-B420-4109-9BFD-50B22CEDCC5C}" type="slidenum">
              <a:rPr lang="en-US" smtClean="0"/>
              <a:t>‹#›</a:t>
            </a:fld>
            <a:endParaRPr lang="en-US"/>
          </a:p>
        </p:txBody>
      </p:sp>
    </p:spTree>
    <p:extLst>
      <p:ext uri="{BB962C8B-B14F-4D97-AF65-F5344CB8AC3E}">
        <p14:creationId xmlns:p14="http://schemas.microsoft.com/office/powerpoint/2010/main" val="1061850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74B1BB-1B3C-4CED-8257-D950206F3642}" type="datetimeFigureOut">
              <a:rPr lang="en-US" smtClean="0"/>
              <a:t>06\08\2013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D71A7D-B420-4109-9BFD-50B22CEDCC5C}" type="slidenum">
              <a:rPr lang="en-US" smtClean="0"/>
              <a:t>‹#›</a:t>
            </a:fld>
            <a:endParaRPr lang="en-US"/>
          </a:p>
        </p:txBody>
      </p:sp>
    </p:spTree>
    <p:extLst>
      <p:ext uri="{BB962C8B-B14F-4D97-AF65-F5344CB8AC3E}">
        <p14:creationId xmlns:p14="http://schemas.microsoft.com/office/powerpoint/2010/main" val="1244944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74B1BB-1B3C-4CED-8257-D950206F3642}" type="datetimeFigureOut">
              <a:rPr lang="en-US" smtClean="0"/>
              <a:t>06\08\2013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D71A7D-B420-4109-9BFD-50B22CEDCC5C}" type="slidenum">
              <a:rPr lang="en-US" smtClean="0"/>
              <a:t>‹#›</a:t>
            </a:fld>
            <a:endParaRPr lang="en-US"/>
          </a:p>
        </p:txBody>
      </p:sp>
    </p:spTree>
    <p:extLst>
      <p:ext uri="{BB962C8B-B14F-4D97-AF65-F5344CB8AC3E}">
        <p14:creationId xmlns:p14="http://schemas.microsoft.com/office/powerpoint/2010/main" val="4042248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74B1BB-1B3C-4CED-8257-D950206F3642}" type="datetimeFigureOut">
              <a:rPr lang="en-US" smtClean="0"/>
              <a:t>06\08\2013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D71A7D-B420-4109-9BFD-50B22CEDCC5C}" type="slidenum">
              <a:rPr lang="en-US" smtClean="0"/>
              <a:t>‹#›</a:t>
            </a:fld>
            <a:endParaRPr lang="en-US"/>
          </a:p>
        </p:txBody>
      </p:sp>
    </p:spTree>
    <p:extLst>
      <p:ext uri="{BB962C8B-B14F-4D97-AF65-F5344CB8AC3E}">
        <p14:creationId xmlns:p14="http://schemas.microsoft.com/office/powerpoint/2010/main" val="4245523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1371600"/>
            <a:ext cx="6858000" cy="3016210"/>
          </a:xfrm>
          <a:prstGeom prst="rect">
            <a:avLst/>
          </a:prstGeom>
        </p:spPr>
        <p:txBody>
          <a:bodyPr wrap="square">
            <a:spAutoFit/>
          </a:bodyPr>
          <a:lstStyle/>
          <a:p>
            <a:pPr algn="ctr"/>
            <a:r>
              <a:rPr lang="en-US" sz="9600" b="0" i="0" u="none" strike="noStrike" baseline="30000" dirty="0" smtClean="0">
                <a:solidFill>
                  <a:srgbClr val="000000"/>
                </a:solidFill>
                <a:latin typeface="Lithos Pro Regular"/>
              </a:rPr>
              <a:t>BYZANTINE</a:t>
            </a:r>
            <a:r>
              <a:rPr lang="en-US" sz="9600" b="0" i="0" u="none" strike="noStrike" baseline="30000" dirty="0" smtClean="0">
                <a:solidFill>
                  <a:srgbClr val="000000"/>
                </a:solidFill>
                <a:latin typeface="Minion Pro"/>
              </a:rPr>
              <a:t> </a:t>
            </a:r>
          </a:p>
          <a:p>
            <a:pPr algn="ctr"/>
            <a:r>
              <a:rPr lang="en-US" sz="5400" b="0" i="0" u="none" strike="noStrike" baseline="30000" dirty="0" smtClean="0">
                <a:solidFill>
                  <a:srgbClr val="000000"/>
                </a:solidFill>
                <a:latin typeface="Minion Pro"/>
              </a:rPr>
              <a:t>ARCHITECTURE</a:t>
            </a:r>
          </a:p>
          <a:p>
            <a:pPr algn="ctr"/>
            <a:r>
              <a:rPr lang="en-US" sz="5400" baseline="30000" dirty="0" smtClean="0">
                <a:solidFill>
                  <a:srgbClr val="000000"/>
                </a:solidFill>
                <a:latin typeface="Minion Pro"/>
              </a:rPr>
              <a:t>ANTIQUITY AGE</a:t>
            </a:r>
            <a:endParaRPr lang="en-US" sz="5400" baseline="30000" dirty="0">
              <a:solidFill>
                <a:srgbClr val="000000"/>
              </a:solidFill>
              <a:latin typeface="Minion Pro"/>
            </a:endParaRPr>
          </a:p>
          <a:p>
            <a:r>
              <a:rPr lang="en-US" sz="5400" baseline="30000" dirty="0" smtClean="0">
                <a:solidFill>
                  <a:srgbClr val="000000"/>
                </a:solidFill>
                <a:latin typeface="Minion Pro"/>
              </a:rPr>
              <a:t>week</a:t>
            </a:r>
            <a:r>
              <a:rPr lang="en-US" sz="5400" dirty="0" smtClean="0">
                <a:solidFill>
                  <a:srgbClr val="000000"/>
                </a:solidFill>
                <a:latin typeface="Minion Pro"/>
              </a:rPr>
              <a:t> 7</a:t>
            </a:r>
            <a:endParaRPr lang="en-US" sz="5400" b="0" i="0" u="none" strike="noStrike" baseline="30000" dirty="0" smtClean="0">
              <a:solidFill>
                <a:srgbClr val="000000"/>
              </a:solidFill>
              <a:latin typeface="Minion Pro"/>
            </a:endParaRPr>
          </a:p>
        </p:txBody>
      </p:sp>
    </p:spTree>
    <p:extLst>
      <p:ext uri="{BB962C8B-B14F-4D97-AF65-F5344CB8AC3E}">
        <p14:creationId xmlns:p14="http://schemas.microsoft.com/office/powerpoint/2010/main" val="16915851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0643" y="685800"/>
            <a:ext cx="4456669" cy="646331"/>
          </a:xfrm>
          <a:prstGeom prst="rect">
            <a:avLst/>
          </a:prstGeom>
        </p:spPr>
        <p:txBody>
          <a:bodyPr wrap="none">
            <a:spAutoFit/>
          </a:bodyPr>
          <a:lstStyle/>
          <a:p>
            <a:r>
              <a:rPr lang="en-US" sz="3600" dirty="0" smtClean="0"/>
              <a:t>Describe </a:t>
            </a:r>
            <a:r>
              <a:rPr lang="en-US" sz="3600" dirty="0" err="1" smtClean="0"/>
              <a:t>Hagia</a:t>
            </a:r>
            <a:r>
              <a:rPr lang="en-US" sz="3600" dirty="0" smtClean="0"/>
              <a:t> Sophia.</a:t>
            </a:r>
            <a:endParaRPr lang="en-US" sz="3600" dirty="0"/>
          </a:p>
        </p:txBody>
      </p:sp>
      <p:sp>
        <p:nvSpPr>
          <p:cNvPr id="3" name="Rectangle 2"/>
          <p:cNvSpPr/>
          <p:nvPr/>
        </p:nvSpPr>
        <p:spPr>
          <a:xfrm>
            <a:off x="990600" y="1905000"/>
            <a:ext cx="7239000" cy="2246769"/>
          </a:xfrm>
          <a:prstGeom prst="rect">
            <a:avLst/>
          </a:prstGeom>
        </p:spPr>
        <p:txBody>
          <a:bodyPr wrap="square">
            <a:spAutoFit/>
          </a:bodyPr>
          <a:lstStyle/>
          <a:p>
            <a:r>
              <a:rPr lang="en-US" sz="2800" dirty="0" smtClean="0">
                <a:solidFill>
                  <a:srgbClr val="FF0000"/>
                </a:solidFill>
              </a:rPr>
              <a:t>a.	It was design by </a:t>
            </a:r>
            <a:r>
              <a:rPr lang="en-US" sz="2800" dirty="0" err="1" smtClean="0">
                <a:solidFill>
                  <a:srgbClr val="FF0000"/>
                </a:solidFill>
              </a:rPr>
              <a:t>Isidore</a:t>
            </a:r>
            <a:r>
              <a:rPr lang="en-US" sz="2800" dirty="0" smtClean="0">
                <a:solidFill>
                  <a:srgbClr val="FF0000"/>
                </a:solidFill>
              </a:rPr>
              <a:t> and </a:t>
            </a:r>
            <a:r>
              <a:rPr lang="en-US" sz="2800" dirty="0" err="1" smtClean="0">
                <a:solidFill>
                  <a:srgbClr val="FF0000"/>
                </a:solidFill>
              </a:rPr>
              <a:t>Anthemius</a:t>
            </a:r>
            <a:endParaRPr lang="en-US" sz="2800" dirty="0" smtClean="0">
              <a:solidFill>
                <a:srgbClr val="FF0000"/>
              </a:solidFill>
            </a:endParaRPr>
          </a:p>
          <a:p>
            <a:r>
              <a:rPr lang="en-US" sz="2800" dirty="0" smtClean="0">
                <a:solidFill>
                  <a:srgbClr val="FF0000"/>
                </a:solidFill>
              </a:rPr>
              <a:t>c.	It is considered the epitome of Byzantine architecture</a:t>
            </a:r>
          </a:p>
          <a:p>
            <a:r>
              <a:rPr lang="en-US" sz="2800" dirty="0" smtClean="0">
                <a:solidFill>
                  <a:srgbClr val="FF0000"/>
                </a:solidFill>
              </a:rPr>
              <a:t>d.	It is a Byzantine church and converted to a mosque during the Ottoman Empire</a:t>
            </a:r>
            <a:endParaRPr lang="en-US" sz="2800" dirty="0">
              <a:solidFill>
                <a:srgbClr val="FF0000"/>
              </a:solidFill>
            </a:endParaRPr>
          </a:p>
        </p:txBody>
      </p:sp>
    </p:spTree>
    <p:extLst>
      <p:ext uri="{BB962C8B-B14F-4D97-AF65-F5344CB8AC3E}">
        <p14:creationId xmlns:p14="http://schemas.microsoft.com/office/powerpoint/2010/main" val="1156833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800" y="990600"/>
            <a:ext cx="5016500" cy="3194180"/>
          </a:xfrm>
          <a:prstGeom prst="rect">
            <a:avLst/>
          </a:prstGeom>
        </p:spPr>
      </p:pic>
      <p:sp>
        <p:nvSpPr>
          <p:cNvPr id="3" name="Rectangle 2"/>
          <p:cNvSpPr/>
          <p:nvPr/>
        </p:nvSpPr>
        <p:spPr>
          <a:xfrm>
            <a:off x="3048000" y="4572000"/>
            <a:ext cx="3247427" cy="707886"/>
          </a:xfrm>
          <a:prstGeom prst="rect">
            <a:avLst/>
          </a:prstGeom>
        </p:spPr>
        <p:txBody>
          <a:bodyPr wrap="none">
            <a:spAutoFit/>
          </a:bodyPr>
          <a:lstStyle/>
          <a:p>
            <a:r>
              <a:rPr lang="en-US" sz="4000" dirty="0" smtClean="0">
                <a:solidFill>
                  <a:srgbClr val="FF0000"/>
                </a:solidFill>
              </a:rPr>
              <a:t>HAGIA SOPHIA</a:t>
            </a:r>
            <a:endParaRPr lang="en-US" sz="4000" dirty="0">
              <a:solidFill>
                <a:srgbClr val="FF0000"/>
              </a:solidFill>
            </a:endParaRPr>
          </a:p>
        </p:txBody>
      </p:sp>
    </p:spTree>
    <p:extLst>
      <p:ext uri="{BB962C8B-B14F-4D97-AF65-F5344CB8AC3E}">
        <p14:creationId xmlns:p14="http://schemas.microsoft.com/office/powerpoint/2010/main" val="5932073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1066800"/>
            <a:ext cx="7315200" cy="4524315"/>
          </a:xfrm>
          <a:prstGeom prst="rect">
            <a:avLst/>
          </a:prstGeom>
        </p:spPr>
        <p:txBody>
          <a:bodyPr wrap="square">
            <a:spAutoFit/>
          </a:bodyPr>
          <a:lstStyle/>
          <a:p>
            <a:r>
              <a:rPr lang="en-US" sz="3200" dirty="0" err="1" smtClean="0"/>
              <a:t>Hagia</a:t>
            </a:r>
            <a:r>
              <a:rPr lang="en-US" sz="3200" dirty="0" smtClean="0"/>
              <a:t> Sophia means “Holy Wisdom” in Greek. Built by famous architects of the 6th century </a:t>
            </a:r>
            <a:r>
              <a:rPr lang="en-US" sz="3200" dirty="0" err="1" smtClean="0"/>
              <a:t>İsidoros</a:t>
            </a:r>
            <a:r>
              <a:rPr lang="en-US" sz="3200" dirty="0" smtClean="0"/>
              <a:t> and </a:t>
            </a:r>
            <a:r>
              <a:rPr lang="en-US" sz="3200" dirty="0" err="1" smtClean="0"/>
              <a:t>Anthemius</a:t>
            </a:r>
            <a:r>
              <a:rPr lang="en-US" sz="3200" dirty="0" smtClean="0"/>
              <a:t>. The character of Byzantine architecture, which dates from the fourth century to the present day, is determined by the novel development of the dome to cover polygonal and square plans for churches, tombs, and baptisteries. </a:t>
            </a:r>
            <a:endParaRPr lang="en-US" sz="3200" dirty="0"/>
          </a:p>
        </p:txBody>
      </p:sp>
    </p:spTree>
    <p:extLst>
      <p:ext uri="{BB962C8B-B14F-4D97-AF65-F5344CB8AC3E}">
        <p14:creationId xmlns:p14="http://schemas.microsoft.com/office/powerpoint/2010/main" val="27054127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3000" y="838200"/>
            <a:ext cx="2590800" cy="3395472"/>
          </a:xfrm>
          <a:prstGeom prst="rect">
            <a:avLst/>
          </a:prstGeom>
          <a:ln w="88900" cap="sq" cmpd="thickThin">
            <a:solidFill>
              <a:srgbClr val="000000"/>
            </a:solidFill>
            <a:prstDash val="solid"/>
            <a:miter lim="800000"/>
          </a:ln>
          <a:effectLst>
            <a:innerShdw blurRad="76200">
              <a:srgbClr val="000000"/>
            </a:innerShdw>
          </a:effectLst>
        </p:spPr>
      </p:pic>
      <p:sp>
        <p:nvSpPr>
          <p:cNvPr id="3" name="Rectangle 2"/>
          <p:cNvSpPr/>
          <p:nvPr/>
        </p:nvSpPr>
        <p:spPr>
          <a:xfrm>
            <a:off x="3962400" y="762000"/>
            <a:ext cx="4343400" cy="4832092"/>
          </a:xfrm>
          <a:prstGeom prst="rect">
            <a:avLst/>
          </a:prstGeom>
        </p:spPr>
        <p:txBody>
          <a:bodyPr wrap="square">
            <a:spAutoFit/>
          </a:bodyPr>
          <a:lstStyle/>
          <a:p>
            <a:r>
              <a:rPr lang="en-US" sz="2800" dirty="0" err="1" smtClean="0"/>
              <a:t>Hagia</a:t>
            </a:r>
            <a:r>
              <a:rPr lang="en-US" sz="2800" dirty="0" smtClean="0"/>
              <a:t> Sophia was built as a </a:t>
            </a:r>
            <a:r>
              <a:rPr lang="en-US" sz="2800" dirty="0" err="1" smtClean="0"/>
              <a:t>Orthadox</a:t>
            </a:r>
            <a:r>
              <a:rPr lang="en-US" sz="2800" dirty="0" smtClean="0"/>
              <a:t> Patriarchal Basilica by  </a:t>
            </a:r>
            <a:r>
              <a:rPr lang="en-US" sz="2800" dirty="0" err="1" smtClean="0"/>
              <a:t>Justinyen</a:t>
            </a:r>
            <a:r>
              <a:rPr lang="en-US" sz="2800" dirty="0" smtClean="0"/>
              <a:t> at the date of between A.C 532 and A.C 537 at the center of Old City that was in historical peninsula. </a:t>
            </a:r>
            <a:r>
              <a:rPr lang="en-US" sz="2800" dirty="0" err="1" smtClean="0"/>
              <a:t>Fatih</a:t>
            </a:r>
            <a:r>
              <a:rPr lang="en-US" sz="2800" dirty="0" smtClean="0"/>
              <a:t> Sultan Mehmet, who conquered İstanbul at 1453,  had converted the church into mosque </a:t>
            </a:r>
            <a:endParaRPr lang="en-US" sz="2800" dirty="0"/>
          </a:p>
        </p:txBody>
      </p:sp>
    </p:spTree>
    <p:extLst>
      <p:ext uri="{BB962C8B-B14F-4D97-AF65-F5344CB8AC3E}">
        <p14:creationId xmlns:p14="http://schemas.microsoft.com/office/powerpoint/2010/main" val="9625044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6375" y="1100137"/>
            <a:ext cx="6191250" cy="4657725"/>
          </a:xfrm>
          <a:prstGeom prst="rect">
            <a:avLst/>
          </a:prstGeom>
        </p:spPr>
      </p:pic>
    </p:spTree>
    <p:extLst>
      <p:ext uri="{BB962C8B-B14F-4D97-AF65-F5344CB8AC3E}">
        <p14:creationId xmlns:p14="http://schemas.microsoft.com/office/powerpoint/2010/main" val="20060002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600" y="609600"/>
            <a:ext cx="3919200" cy="3971925"/>
          </a:xfrm>
          <a:prstGeom prst="rect">
            <a:avLst/>
          </a:prstGeom>
        </p:spPr>
      </p:pic>
      <p:sp>
        <p:nvSpPr>
          <p:cNvPr id="3" name="Rectangle 2"/>
          <p:cNvSpPr/>
          <p:nvPr/>
        </p:nvSpPr>
        <p:spPr>
          <a:xfrm>
            <a:off x="5105400" y="381000"/>
            <a:ext cx="3657600" cy="6001643"/>
          </a:xfrm>
          <a:prstGeom prst="rect">
            <a:avLst/>
          </a:prstGeom>
        </p:spPr>
        <p:txBody>
          <a:bodyPr wrap="square">
            <a:spAutoFit/>
          </a:bodyPr>
          <a:lstStyle/>
          <a:p>
            <a:r>
              <a:rPr lang="en-US" sz="2400" dirty="0" smtClean="0"/>
              <a:t>The dome, which had always been a traditional feature in the East, became the prevailing motif of Byzantine architecture, which was a fusion of the domical construction with the Classical columnar style. Domes of various types were now placed over square compartments by means of "</a:t>
            </a:r>
            <a:r>
              <a:rPr lang="en-US" sz="2400" dirty="0" err="1" smtClean="0"/>
              <a:t>pendentives</a:t>
            </a:r>
            <a:r>
              <a:rPr lang="en-US" sz="2400" dirty="0" smtClean="0"/>
              <a:t>," whereas in Roman architecture domes were only used over circular or polygonal structures. </a:t>
            </a:r>
            <a:endParaRPr lang="en-US" sz="2400" dirty="0"/>
          </a:p>
        </p:txBody>
      </p:sp>
      <p:sp>
        <p:nvSpPr>
          <p:cNvPr id="4" name="Rectangle 3"/>
          <p:cNvSpPr/>
          <p:nvPr/>
        </p:nvSpPr>
        <p:spPr>
          <a:xfrm>
            <a:off x="1066800" y="4800600"/>
            <a:ext cx="3898824" cy="646331"/>
          </a:xfrm>
          <a:prstGeom prst="rect">
            <a:avLst/>
          </a:prstGeom>
        </p:spPr>
        <p:txBody>
          <a:bodyPr wrap="none">
            <a:spAutoFit/>
          </a:bodyPr>
          <a:lstStyle/>
          <a:p>
            <a:r>
              <a:rPr lang="en-US" sz="3600" dirty="0" smtClean="0">
                <a:solidFill>
                  <a:srgbClr val="FF0000"/>
                </a:solidFill>
              </a:rPr>
              <a:t>PENDENTIVE DOME</a:t>
            </a:r>
            <a:endParaRPr lang="en-US" sz="3600" dirty="0">
              <a:solidFill>
                <a:srgbClr val="FF0000"/>
              </a:solidFill>
            </a:endParaRPr>
          </a:p>
        </p:txBody>
      </p:sp>
    </p:spTree>
    <p:extLst>
      <p:ext uri="{BB962C8B-B14F-4D97-AF65-F5344CB8AC3E}">
        <p14:creationId xmlns:p14="http://schemas.microsoft.com/office/powerpoint/2010/main" val="10467865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1295400"/>
            <a:ext cx="4572000" cy="1754326"/>
          </a:xfrm>
          <a:prstGeom prst="rect">
            <a:avLst/>
          </a:prstGeom>
        </p:spPr>
        <p:txBody>
          <a:bodyPr>
            <a:spAutoFit/>
          </a:bodyPr>
          <a:lstStyle/>
          <a:p>
            <a:r>
              <a:rPr lang="en-US" sz="3600" dirty="0" smtClean="0"/>
              <a:t>What is the characteristics of Byzantine architecture?</a:t>
            </a:r>
            <a:endParaRPr lang="en-US" sz="3600" dirty="0"/>
          </a:p>
        </p:txBody>
      </p:sp>
      <p:sp>
        <p:nvSpPr>
          <p:cNvPr id="3" name="Rectangle 2"/>
          <p:cNvSpPr/>
          <p:nvPr/>
        </p:nvSpPr>
        <p:spPr>
          <a:xfrm>
            <a:off x="1219200" y="3429000"/>
            <a:ext cx="4572000" cy="1323439"/>
          </a:xfrm>
          <a:prstGeom prst="rect">
            <a:avLst/>
          </a:prstGeom>
        </p:spPr>
        <p:txBody>
          <a:bodyPr>
            <a:spAutoFit/>
          </a:bodyPr>
          <a:lstStyle/>
          <a:p>
            <a:r>
              <a:rPr lang="en-US" sz="4000" dirty="0" err="1" smtClean="0">
                <a:solidFill>
                  <a:srgbClr val="FF0000"/>
                </a:solidFill>
              </a:rPr>
              <a:t>Pendentive</a:t>
            </a:r>
            <a:r>
              <a:rPr lang="en-US" sz="4000" dirty="0" smtClean="0">
                <a:solidFill>
                  <a:srgbClr val="FF0000"/>
                </a:solidFill>
              </a:rPr>
              <a:t>,</a:t>
            </a:r>
          </a:p>
          <a:p>
            <a:r>
              <a:rPr lang="en-US" sz="4000" dirty="0" smtClean="0">
                <a:solidFill>
                  <a:srgbClr val="FF0000"/>
                </a:solidFill>
              </a:rPr>
              <a:t>dome on square plan</a:t>
            </a:r>
            <a:endParaRPr lang="en-US" sz="4000" dirty="0">
              <a:solidFill>
                <a:srgbClr val="FF0000"/>
              </a:solidFill>
            </a:endParaRPr>
          </a:p>
        </p:txBody>
      </p:sp>
    </p:spTree>
    <p:extLst>
      <p:ext uri="{BB962C8B-B14F-4D97-AF65-F5344CB8AC3E}">
        <p14:creationId xmlns:p14="http://schemas.microsoft.com/office/powerpoint/2010/main" val="23898735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990600"/>
            <a:ext cx="7391511" cy="584775"/>
          </a:xfrm>
          <a:prstGeom prst="rect">
            <a:avLst/>
          </a:prstGeom>
        </p:spPr>
        <p:txBody>
          <a:bodyPr wrap="none">
            <a:spAutoFit/>
          </a:bodyPr>
          <a:lstStyle/>
          <a:p>
            <a:r>
              <a:rPr lang="en-US" sz="3200" dirty="0" smtClean="0"/>
              <a:t>Give an example of Byzantine  architecture.</a:t>
            </a:r>
            <a:endParaRPr lang="en-US" sz="3200" dirty="0"/>
          </a:p>
        </p:txBody>
      </p:sp>
      <p:sp>
        <p:nvSpPr>
          <p:cNvPr id="3" name="Rectangle 2"/>
          <p:cNvSpPr/>
          <p:nvPr/>
        </p:nvSpPr>
        <p:spPr>
          <a:xfrm>
            <a:off x="1066800" y="1828800"/>
            <a:ext cx="5165581" cy="584775"/>
          </a:xfrm>
          <a:prstGeom prst="rect">
            <a:avLst/>
          </a:prstGeom>
        </p:spPr>
        <p:txBody>
          <a:bodyPr wrap="none">
            <a:spAutoFit/>
          </a:bodyPr>
          <a:lstStyle/>
          <a:p>
            <a:r>
              <a:rPr lang="en-US" sz="3200" dirty="0" err="1" smtClean="0">
                <a:solidFill>
                  <a:srgbClr val="FF0000"/>
                </a:solidFill>
              </a:rPr>
              <a:t>Hagia</a:t>
            </a:r>
            <a:r>
              <a:rPr lang="en-US" sz="3200" dirty="0" smtClean="0">
                <a:solidFill>
                  <a:srgbClr val="FF0000"/>
                </a:solidFill>
              </a:rPr>
              <a:t> Sophia, Istanbul, Turkey</a:t>
            </a:r>
            <a:endParaRPr lang="en-US" sz="3200" dirty="0">
              <a:solidFill>
                <a:srgbClr val="FF0000"/>
              </a:solidFill>
            </a:endParaRPr>
          </a:p>
        </p:txBody>
      </p:sp>
    </p:spTree>
    <p:extLst>
      <p:ext uri="{BB962C8B-B14F-4D97-AF65-F5344CB8AC3E}">
        <p14:creationId xmlns:p14="http://schemas.microsoft.com/office/powerpoint/2010/main" val="40478663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864" y="806865"/>
            <a:ext cx="3661558" cy="281940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19600" y="773528"/>
            <a:ext cx="4265775" cy="2852737"/>
          </a:xfrm>
          <a:prstGeom prst="rect">
            <a:avLst/>
          </a:prstGeom>
        </p:spPr>
      </p:pic>
      <p:sp>
        <p:nvSpPr>
          <p:cNvPr id="4" name="Rectangle 3"/>
          <p:cNvSpPr/>
          <p:nvPr/>
        </p:nvSpPr>
        <p:spPr>
          <a:xfrm>
            <a:off x="762000" y="3810000"/>
            <a:ext cx="8001000" cy="1384995"/>
          </a:xfrm>
          <a:prstGeom prst="rect">
            <a:avLst/>
          </a:prstGeom>
        </p:spPr>
        <p:txBody>
          <a:bodyPr wrap="square">
            <a:spAutoFit/>
          </a:bodyPr>
          <a:lstStyle/>
          <a:p>
            <a:r>
              <a:rPr lang="en-US" sz="2800" dirty="0" smtClean="0"/>
              <a:t>The above building was a former orthodox patriarchal basilica and later changed to a mosque on 29th May 1453 until 1934. What is the name of the building?</a:t>
            </a:r>
            <a:endParaRPr lang="en-US" sz="2800" dirty="0"/>
          </a:p>
        </p:txBody>
      </p:sp>
      <p:sp>
        <p:nvSpPr>
          <p:cNvPr id="5" name="Rectangle 4"/>
          <p:cNvSpPr/>
          <p:nvPr/>
        </p:nvSpPr>
        <p:spPr>
          <a:xfrm>
            <a:off x="838200" y="5410200"/>
            <a:ext cx="6390339" cy="707886"/>
          </a:xfrm>
          <a:prstGeom prst="rect">
            <a:avLst/>
          </a:prstGeom>
        </p:spPr>
        <p:txBody>
          <a:bodyPr wrap="none">
            <a:spAutoFit/>
          </a:bodyPr>
          <a:lstStyle/>
          <a:p>
            <a:r>
              <a:rPr lang="en-US" sz="4000" dirty="0" err="1" smtClean="0">
                <a:solidFill>
                  <a:srgbClr val="FF0000"/>
                </a:solidFill>
              </a:rPr>
              <a:t>Hagia</a:t>
            </a:r>
            <a:r>
              <a:rPr lang="en-US" sz="4000" dirty="0" smtClean="0">
                <a:solidFill>
                  <a:srgbClr val="FF0000"/>
                </a:solidFill>
              </a:rPr>
              <a:t> Sophia, Istanbul, Turkey</a:t>
            </a:r>
            <a:endParaRPr lang="en-US" sz="4000" dirty="0">
              <a:solidFill>
                <a:srgbClr val="FF0000"/>
              </a:solidFill>
            </a:endParaRPr>
          </a:p>
        </p:txBody>
      </p:sp>
    </p:spTree>
    <p:extLst>
      <p:ext uri="{BB962C8B-B14F-4D97-AF65-F5344CB8AC3E}">
        <p14:creationId xmlns:p14="http://schemas.microsoft.com/office/powerpoint/2010/main" val="8200012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256</Words>
  <Application>Microsoft Office PowerPoint</Application>
  <PresentationFormat>On-screen Show (4:3)</PresentationFormat>
  <Paragraphs>20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cp:revision>
  <dcterms:created xsi:type="dcterms:W3CDTF">2013-08-05T23:56:03Z</dcterms:created>
  <dcterms:modified xsi:type="dcterms:W3CDTF">2013-08-06T00:20:31Z</dcterms:modified>
</cp:coreProperties>
</file>