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F071A9-B27C-419B-8DD3-B85B2D60BC52}" type="datetimeFigureOut">
              <a:rPr lang="en-US" smtClean="0"/>
              <a:t>29\07\2013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2497112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071A9-B27C-419B-8DD3-B85B2D60BC52}" type="datetimeFigureOut">
              <a:rPr lang="en-US" smtClean="0"/>
              <a:t>29\07\2013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1085211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071A9-B27C-419B-8DD3-B85B2D60BC52}" type="datetimeFigureOut">
              <a:rPr lang="en-US" smtClean="0"/>
              <a:t>29\07\2013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2849214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071A9-B27C-419B-8DD3-B85B2D60BC52}" type="datetimeFigureOut">
              <a:rPr lang="en-US" smtClean="0"/>
              <a:t>29\07\2013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3543956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F071A9-B27C-419B-8DD3-B85B2D60BC52}" type="datetimeFigureOut">
              <a:rPr lang="en-US" smtClean="0"/>
              <a:t>29\07\2013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1212353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F071A9-B27C-419B-8DD3-B85B2D60BC52}" type="datetimeFigureOut">
              <a:rPr lang="en-US" smtClean="0"/>
              <a:t>29\07\2013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1754701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F071A9-B27C-419B-8DD3-B85B2D60BC52}" type="datetimeFigureOut">
              <a:rPr lang="en-US" smtClean="0"/>
              <a:t>29\07\2013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2837859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F071A9-B27C-419B-8DD3-B85B2D60BC52}" type="datetimeFigureOut">
              <a:rPr lang="en-US" smtClean="0"/>
              <a:t>29\07\2013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469398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F071A9-B27C-419B-8DD3-B85B2D60BC52}" type="datetimeFigureOut">
              <a:rPr lang="en-US" smtClean="0"/>
              <a:t>29\07\2013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1845413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071A9-B27C-419B-8DD3-B85B2D60BC52}" type="datetimeFigureOut">
              <a:rPr lang="en-US" smtClean="0"/>
              <a:t>29\07\2013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1296952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071A9-B27C-419B-8DD3-B85B2D60BC52}" type="datetimeFigureOut">
              <a:rPr lang="en-US" smtClean="0"/>
              <a:t>29\07\2013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F364A-FB12-4DE8-82CA-98A4EA43DF44}" type="slidenum">
              <a:rPr lang="en-US" smtClean="0"/>
              <a:t>‹#›</a:t>
            </a:fld>
            <a:endParaRPr lang="en-US"/>
          </a:p>
        </p:txBody>
      </p:sp>
    </p:spTree>
    <p:extLst>
      <p:ext uri="{BB962C8B-B14F-4D97-AF65-F5344CB8AC3E}">
        <p14:creationId xmlns:p14="http://schemas.microsoft.com/office/powerpoint/2010/main" val="1926250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F071A9-B27C-419B-8DD3-B85B2D60BC52}" type="datetimeFigureOut">
              <a:rPr lang="en-US" smtClean="0"/>
              <a:t>29\07\2013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2F364A-FB12-4DE8-82CA-98A4EA43DF44}" type="slidenum">
              <a:rPr lang="en-US" smtClean="0"/>
              <a:t>‹#›</a:t>
            </a:fld>
            <a:endParaRPr lang="en-US"/>
          </a:p>
        </p:txBody>
      </p:sp>
    </p:spTree>
    <p:extLst>
      <p:ext uri="{BB962C8B-B14F-4D97-AF65-F5344CB8AC3E}">
        <p14:creationId xmlns:p14="http://schemas.microsoft.com/office/powerpoint/2010/main" val="4104643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1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2667000"/>
            <a:ext cx="5410200" cy="1364476"/>
          </a:xfrm>
          <a:prstGeom prst="rect">
            <a:avLst/>
          </a:prstGeom>
        </p:spPr>
        <p:txBody>
          <a:bodyPr wrap="square">
            <a:spAutoFit/>
          </a:bodyPr>
          <a:lstStyle/>
          <a:p>
            <a:r>
              <a:rPr lang="en-US" sz="4000" baseline="30000" dirty="0"/>
              <a:t>ANTIQUITY </a:t>
            </a:r>
            <a:r>
              <a:rPr lang="en-US" sz="4000" baseline="30000" dirty="0" smtClean="0"/>
              <a:t>AGE</a:t>
            </a:r>
            <a:endParaRPr lang="en-US" baseline="30000" dirty="0"/>
          </a:p>
          <a:p>
            <a:endParaRPr lang="en-US" baseline="30000" dirty="0" smtClean="0"/>
          </a:p>
          <a:p>
            <a:endParaRPr lang="en-US" baseline="30000" dirty="0"/>
          </a:p>
          <a:p>
            <a:r>
              <a:rPr lang="en-US" sz="4800" baseline="30000" dirty="0" smtClean="0"/>
              <a:t>ROMAN </a:t>
            </a:r>
            <a:r>
              <a:rPr lang="en-US" sz="4800" baseline="30000" dirty="0"/>
              <a:t>ARCHITECTURE</a:t>
            </a:r>
          </a:p>
        </p:txBody>
      </p:sp>
    </p:spTree>
    <p:extLst>
      <p:ext uri="{BB962C8B-B14F-4D97-AF65-F5344CB8AC3E}">
        <p14:creationId xmlns:p14="http://schemas.microsoft.com/office/powerpoint/2010/main" val="3811314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443841"/>
            <a:ext cx="4572000" cy="3970318"/>
          </a:xfrm>
          <a:prstGeom prst="rect">
            <a:avLst/>
          </a:prstGeom>
        </p:spPr>
        <p:txBody>
          <a:bodyPr>
            <a:spAutoFit/>
          </a:bodyPr>
          <a:lstStyle/>
          <a:p>
            <a:r>
              <a:rPr lang="en-US" dirty="0" smtClean="0"/>
              <a:t>is a water supply or navigable channel constructed to convey water. In modern engineering, the term is used for any system of pipes, ditches, canals, tunnels, and other structures used for this purpose.[1] In a more restricted use, aqueduct (occasionally water bridge) applies to any bridge or viaduct that transports water—instead of a path, road or railway—across a gap. Large navigable aqueducts are used as transport links for boats or ships. Aqueducts must span a crossing at the same level as the watercourses on each end. The word is derived from the Latin aqua ("water") and </a:t>
            </a:r>
            <a:r>
              <a:rPr lang="en-US" dirty="0" err="1" smtClean="0"/>
              <a:t>ducere</a:t>
            </a:r>
            <a:r>
              <a:rPr lang="en-US" dirty="0" smtClean="0"/>
              <a:t> ("to lead").</a:t>
            </a:r>
            <a:endParaRPr lang="en-US" dirty="0"/>
          </a:p>
        </p:txBody>
      </p:sp>
      <p:sp>
        <p:nvSpPr>
          <p:cNvPr id="3" name="Rectangle 2"/>
          <p:cNvSpPr/>
          <p:nvPr/>
        </p:nvSpPr>
        <p:spPr>
          <a:xfrm>
            <a:off x="1066800" y="838200"/>
            <a:ext cx="2803011" cy="707886"/>
          </a:xfrm>
          <a:prstGeom prst="rect">
            <a:avLst/>
          </a:prstGeom>
        </p:spPr>
        <p:txBody>
          <a:bodyPr wrap="none">
            <a:spAutoFit/>
          </a:bodyPr>
          <a:lstStyle/>
          <a:p>
            <a:r>
              <a:rPr lang="en-US" sz="4000" dirty="0" smtClean="0">
                <a:solidFill>
                  <a:srgbClr val="FF0000"/>
                </a:solidFill>
              </a:rPr>
              <a:t>AQUEDUCTS</a:t>
            </a:r>
            <a:endParaRPr lang="en-US" sz="4000" dirty="0">
              <a:solidFill>
                <a:srgbClr val="FF0000"/>
              </a:solidFill>
            </a:endParaRPr>
          </a:p>
        </p:txBody>
      </p:sp>
    </p:spTree>
    <p:extLst>
      <p:ext uri="{BB962C8B-B14F-4D97-AF65-F5344CB8AC3E}">
        <p14:creationId xmlns:p14="http://schemas.microsoft.com/office/powerpoint/2010/main" val="11727336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219200"/>
            <a:ext cx="4572000" cy="1077218"/>
          </a:xfrm>
          <a:prstGeom prst="rect">
            <a:avLst/>
          </a:prstGeom>
        </p:spPr>
        <p:txBody>
          <a:bodyPr>
            <a:spAutoFit/>
          </a:bodyPr>
          <a:lstStyle/>
          <a:p>
            <a:r>
              <a:rPr lang="en-US" sz="3200" dirty="0" smtClean="0"/>
              <a:t>What is the characteristics of Roman architecture?</a:t>
            </a:r>
            <a:endParaRPr lang="en-US" sz="3200" dirty="0"/>
          </a:p>
        </p:txBody>
      </p:sp>
      <p:sp>
        <p:nvSpPr>
          <p:cNvPr id="3" name="Rectangle 2"/>
          <p:cNvSpPr/>
          <p:nvPr/>
        </p:nvSpPr>
        <p:spPr>
          <a:xfrm>
            <a:off x="2514600" y="2590800"/>
            <a:ext cx="5562600" cy="1938992"/>
          </a:xfrm>
          <a:prstGeom prst="rect">
            <a:avLst/>
          </a:prstGeom>
        </p:spPr>
        <p:txBody>
          <a:bodyPr wrap="square">
            <a:spAutoFit/>
          </a:bodyPr>
          <a:lstStyle/>
          <a:p>
            <a:r>
              <a:rPr lang="en-US" sz="4000" dirty="0" smtClean="0">
                <a:solidFill>
                  <a:srgbClr val="FF0000"/>
                </a:solidFill>
              </a:rPr>
              <a:t>arch, </a:t>
            </a:r>
          </a:p>
          <a:p>
            <a:r>
              <a:rPr lang="en-US" sz="4000" dirty="0" smtClean="0">
                <a:solidFill>
                  <a:srgbClr val="FF0000"/>
                </a:solidFill>
              </a:rPr>
              <a:t>groin vault, </a:t>
            </a:r>
          </a:p>
          <a:p>
            <a:r>
              <a:rPr lang="en-US" sz="4000" dirty="0" smtClean="0">
                <a:solidFill>
                  <a:srgbClr val="FF0000"/>
                </a:solidFill>
              </a:rPr>
              <a:t>dome on circular plan</a:t>
            </a:r>
            <a:endParaRPr lang="en-US" sz="4000" dirty="0">
              <a:solidFill>
                <a:srgbClr val="FF0000"/>
              </a:solidFill>
            </a:endParaRPr>
          </a:p>
        </p:txBody>
      </p:sp>
    </p:spTree>
    <p:extLst>
      <p:ext uri="{BB962C8B-B14F-4D97-AF65-F5344CB8AC3E}">
        <p14:creationId xmlns:p14="http://schemas.microsoft.com/office/powerpoint/2010/main" val="29845433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457200"/>
            <a:ext cx="7467599" cy="5632311"/>
          </a:xfrm>
          <a:prstGeom prst="rect">
            <a:avLst/>
          </a:prstGeom>
        </p:spPr>
        <p:txBody>
          <a:bodyPr wrap="square">
            <a:spAutoFit/>
          </a:bodyPr>
          <a:lstStyle/>
          <a:p>
            <a:r>
              <a:rPr lang="en-US" sz="4000" dirty="0" smtClean="0">
                <a:solidFill>
                  <a:srgbClr val="FF0000"/>
                </a:solidFill>
              </a:rPr>
              <a:t>Roman</a:t>
            </a:r>
            <a:r>
              <a:rPr lang="en-US" sz="4000" dirty="0" smtClean="0"/>
              <a:t>  architecture was influenced by materials found in the locality of their conquest; such as earth, limestone, and mud in North Africa; limestone, shale, and gravel, and timber in British isle; volcanic earth, lava, travertine in Italy, and marble and stone in Greece</a:t>
            </a:r>
            <a:endParaRPr lang="en-US" sz="4000" dirty="0"/>
          </a:p>
        </p:txBody>
      </p:sp>
    </p:spTree>
    <p:extLst>
      <p:ext uri="{BB962C8B-B14F-4D97-AF65-F5344CB8AC3E}">
        <p14:creationId xmlns:p14="http://schemas.microsoft.com/office/powerpoint/2010/main" val="2960784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590800"/>
            <a:ext cx="7086600" cy="1323439"/>
          </a:xfrm>
          <a:prstGeom prst="rect">
            <a:avLst/>
          </a:prstGeom>
        </p:spPr>
        <p:txBody>
          <a:bodyPr wrap="square">
            <a:spAutoFit/>
          </a:bodyPr>
          <a:lstStyle/>
          <a:p>
            <a:r>
              <a:rPr lang="en-US" sz="4000" dirty="0" err="1" smtClean="0"/>
              <a:t>Colosseum</a:t>
            </a:r>
            <a:r>
              <a:rPr lang="en-US" sz="4000" dirty="0" smtClean="0"/>
              <a:t> is an example of  </a:t>
            </a:r>
            <a:r>
              <a:rPr lang="en-US" sz="4000" dirty="0" smtClean="0">
                <a:solidFill>
                  <a:srgbClr val="FF0000"/>
                </a:solidFill>
              </a:rPr>
              <a:t>Roman</a:t>
            </a:r>
            <a:r>
              <a:rPr lang="en-US" sz="4000" dirty="0" smtClean="0"/>
              <a:t>   architecture</a:t>
            </a:r>
            <a:endParaRPr lang="en-US" sz="4000" dirty="0"/>
          </a:p>
        </p:txBody>
      </p:sp>
    </p:spTree>
    <p:extLst>
      <p:ext uri="{BB962C8B-B14F-4D97-AF65-F5344CB8AC3E}">
        <p14:creationId xmlns:p14="http://schemas.microsoft.com/office/powerpoint/2010/main" val="20155809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8715" y="1828800"/>
            <a:ext cx="7467600" cy="2554545"/>
          </a:xfrm>
          <a:prstGeom prst="rect">
            <a:avLst/>
          </a:prstGeom>
        </p:spPr>
        <p:txBody>
          <a:bodyPr wrap="square">
            <a:spAutoFit/>
          </a:bodyPr>
          <a:lstStyle/>
          <a:p>
            <a:r>
              <a:rPr lang="en-US" sz="4000" dirty="0" smtClean="0"/>
              <a:t>They built aqueduct to supply water and </a:t>
            </a:r>
            <a:r>
              <a:rPr lang="en-US" sz="4000" dirty="0" err="1" smtClean="0"/>
              <a:t>thermae</a:t>
            </a:r>
            <a:r>
              <a:rPr lang="en-US" sz="4000" dirty="0" smtClean="0"/>
              <a:t> as a public bath. It shows that this civilization concerns about  </a:t>
            </a:r>
            <a:r>
              <a:rPr lang="en-US" sz="4000" dirty="0" smtClean="0">
                <a:solidFill>
                  <a:srgbClr val="FF0000"/>
                </a:solidFill>
              </a:rPr>
              <a:t>people’s need</a:t>
            </a:r>
            <a:endParaRPr lang="en-US" sz="4000" dirty="0">
              <a:solidFill>
                <a:srgbClr val="FF0000"/>
              </a:solidFill>
            </a:endParaRPr>
          </a:p>
        </p:txBody>
      </p:sp>
    </p:spTree>
    <p:extLst>
      <p:ext uri="{BB962C8B-B14F-4D97-AF65-F5344CB8AC3E}">
        <p14:creationId xmlns:p14="http://schemas.microsoft.com/office/powerpoint/2010/main" val="9637363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9062" y="1295400"/>
            <a:ext cx="7543800" cy="3170099"/>
          </a:xfrm>
          <a:prstGeom prst="rect">
            <a:avLst/>
          </a:prstGeom>
        </p:spPr>
        <p:txBody>
          <a:bodyPr wrap="square">
            <a:spAutoFit/>
          </a:bodyPr>
          <a:lstStyle/>
          <a:p>
            <a:r>
              <a:rPr lang="en-US" sz="4000" dirty="0" smtClean="0"/>
              <a:t>The Romans required large-scale building to accommodate their big population. Thus they invented new material such as  </a:t>
            </a:r>
            <a:r>
              <a:rPr lang="en-US" sz="4000" dirty="0" smtClean="0">
                <a:solidFill>
                  <a:srgbClr val="FF0000"/>
                </a:solidFill>
              </a:rPr>
              <a:t>concrete</a:t>
            </a:r>
          </a:p>
          <a:p>
            <a:r>
              <a:rPr lang="en-US" sz="4000" dirty="0" smtClean="0"/>
              <a:t>for stability and strength.</a:t>
            </a:r>
            <a:endParaRPr lang="en-US" sz="4000" dirty="0"/>
          </a:p>
        </p:txBody>
      </p:sp>
    </p:spTree>
    <p:extLst>
      <p:ext uri="{BB962C8B-B14F-4D97-AF65-F5344CB8AC3E}">
        <p14:creationId xmlns:p14="http://schemas.microsoft.com/office/powerpoint/2010/main" val="37008578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524000"/>
            <a:ext cx="7467600" cy="3170099"/>
          </a:xfrm>
          <a:prstGeom prst="rect">
            <a:avLst/>
          </a:prstGeom>
        </p:spPr>
        <p:txBody>
          <a:bodyPr wrap="square">
            <a:spAutoFit/>
          </a:bodyPr>
          <a:lstStyle/>
          <a:p>
            <a:r>
              <a:rPr lang="en-US" sz="4000" dirty="0" smtClean="0"/>
              <a:t>The natural product such as concrete is largely determine the style of architecture of which era?</a:t>
            </a:r>
          </a:p>
          <a:p>
            <a:endParaRPr lang="en-US" sz="4000" dirty="0"/>
          </a:p>
          <a:p>
            <a:r>
              <a:rPr lang="en-US" sz="4000" dirty="0" smtClean="0">
                <a:solidFill>
                  <a:srgbClr val="FF0000"/>
                </a:solidFill>
              </a:rPr>
              <a:t>Roman</a:t>
            </a:r>
            <a:endParaRPr lang="en-US" sz="4000" dirty="0">
              <a:solidFill>
                <a:srgbClr val="FF0000"/>
              </a:solidFill>
            </a:endParaRPr>
          </a:p>
        </p:txBody>
      </p:sp>
    </p:spTree>
    <p:extLst>
      <p:ext uri="{BB962C8B-B14F-4D97-AF65-F5344CB8AC3E}">
        <p14:creationId xmlns:p14="http://schemas.microsoft.com/office/powerpoint/2010/main" val="3505030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7774" y="762000"/>
            <a:ext cx="7055842" cy="707886"/>
          </a:xfrm>
          <a:prstGeom prst="rect">
            <a:avLst/>
          </a:prstGeom>
        </p:spPr>
        <p:txBody>
          <a:bodyPr wrap="none">
            <a:spAutoFit/>
          </a:bodyPr>
          <a:lstStyle/>
          <a:p>
            <a:r>
              <a:rPr lang="en-US" sz="4000" dirty="0" smtClean="0"/>
              <a:t>Describe the </a:t>
            </a:r>
            <a:r>
              <a:rPr lang="en-US" sz="4000" dirty="0" err="1" smtClean="0"/>
              <a:t>Colloseum</a:t>
            </a:r>
            <a:r>
              <a:rPr lang="en-US" sz="4000" dirty="0" smtClean="0"/>
              <a:t> in Rome.</a:t>
            </a:r>
            <a:endParaRPr lang="en-US" sz="4000" dirty="0"/>
          </a:p>
        </p:txBody>
      </p:sp>
      <p:sp>
        <p:nvSpPr>
          <p:cNvPr id="3" name="Rectangle 2"/>
          <p:cNvSpPr/>
          <p:nvPr/>
        </p:nvSpPr>
        <p:spPr>
          <a:xfrm>
            <a:off x="1143000" y="2413338"/>
            <a:ext cx="7200616" cy="2677656"/>
          </a:xfrm>
          <a:prstGeom prst="rect">
            <a:avLst/>
          </a:prstGeom>
        </p:spPr>
        <p:txBody>
          <a:bodyPr wrap="square">
            <a:spAutoFit/>
          </a:bodyPr>
          <a:lstStyle/>
          <a:p>
            <a:pPr marL="285750" indent="-285750">
              <a:buFont typeface="Arial" pitchFamily="34" charset="0"/>
              <a:buChar char="•"/>
            </a:pPr>
            <a:r>
              <a:rPr lang="en-US" sz="2800" dirty="0" smtClean="0">
                <a:solidFill>
                  <a:srgbClr val="FF0000"/>
                </a:solidFill>
              </a:rPr>
              <a:t>It was for gladiator competition and other public </a:t>
            </a:r>
            <a:r>
              <a:rPr lang="en-US" sz="2800" dirty="0" smtClean="0">
                <a:solidFill>
                  <a:srgbClr val="FF0000"/>
                </a:solidFill>
              </a:rPr>
              <a:t>events</a:t>
            </a:r>
          </a:p>
          <a:p>
            <a:endParaRPr lang="en-US" sz="2800" dirty="0" smtClean="0">
              <a:solidFill>
                <a:srgbClr val="FF0000"/>
              </a:solidFill>
            </a:endParaRPr>
          </a:p>
          <a:p>
            <a:pPr marL="285750" indent="-285750">
              <a:buFont typeface="Arial" pitchFamily="34" charset="0"/>
              <a:buChar char="•"/>
            </a:pPr>
            <a:r>
              <a:rPr lang="en-US" sz="2800" dirty="0" smtClean="0">
                <a:solidFill>
                  <a:srgbClr val="FF0000"/>
                </a:solidFill>
              </a:rPr>
              <a:t>The </a:t>
            </a:r>
            <a:r>
              <a:rPr lang="en-US" sz="2800" dirty="0" err="1" smtClean="0">
                <a:solidFill>
                  <a:srgbClr val="FF0000"/>
                </a:solidFill>
              </a:rPr>
              <a:t>colloseum</a:t>
            </a:r>
            <a:r>
              <a:rPr lang="en-US" sz="2800" dirty="0" smtClean="0">
                <a:solidFill>
                  <a:srgbClr val="FF0000"/>
                </a:solidFill>
              </a:rPr>
              <a:t> is divided into four levels for sitting area and supported by columns and arches</a:t>
            </a:r>
            <a:endParaRPr lang="en-US" sz="2800" dirty="0">
              <a:solidFill>
                <a:srgbClr val="FF0000"/>
              </a:solidFill>
            </a:endParaRPr>
          </a:p>
        </p:txBody>
      </p:sp>
    </p:spTree>
    <p:extLst>
      <p:ext uri="{BB962C8B-B14F-4D97-AF65-F5344CB8AC3E}">
        <p14:creationId xmlns:p14="http://schemas.microsoft.com/office/powerpoint/2010/main" val="6456670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1219200"/>
            <a:ext cx="6722033" cy="707886"/>
          </a:xfrm>
          <a:prstGeom prst="rect">
            <a:avLst/>
          </a:prstGeom>
        </p:spPr>
        <p:txBody>
          <a:bodyPr wrap="none">
            <a:spAutoFit/>
          </a:bodyPr>
          <a:lstStyle/>
          <a:p>
            <a:r>
              <a:rPr lang="en-US" sz="4000" dirty="0" smtClean="0"/>
              <a:t>Describe the Composite Order?</a:t>
            </a:r>
            <a:endParaRPr lang="en-US" sz="4000" dirty="0"/>
          </a:p>
        </p:txBody>
      </p:sp>
      <p:sp>
        <p:nvSpPr>
          <p:cNvPr id="3" name="Rectangle 2"/>
          <p:cNvSpPr/>
          <p:nvPr/>
        </p:nvSpPr>
        <p:spPr>
          <a:xfrm>
            <a:off x="1447800" y="2590800"/>
            <a:ext cx="6781800" cy="1938992"/>
          </a:xfrm>
          <a:prstGeom prst="rect">
            <a:avLst/>
          </a:prstGeom>
        </p:spPr>
        <p:txBody>
          <a:bodyPr wrap="square">
            <a:spAutoFit/>
          </a:bodyPr>
          <a:lstStyle/>
          <a:p>
            <a:r>
              <a:rPr lang="en-US" sz="4000" dirty="0" smtClean="0">
                <a:solidFill>
                  <a:srgbClr val="FF0000"/>
                </a:solidFill>
              </a:rPr>
              <a:t>The capital combined the elements of acanthus leaves and supplemented with volutes</a:t>
            </a:r>
            <a:endParaRPr lang="en-US" sz="4000" dirty="0">
              <a:solidFill>
                <a:srgbClr val="FF0000"/>
              </a:solidFill>
            </a:endParaRPr>
          </a:p>
        </p:txBody>
      </p:sp>
    </p:spTree>
    <p:extLst>
      <p:ext uri="{BB962C8B-B14F-4D97-AF65-F5344CB8AC3E}">
        <p14:creationId xmlns:p14="http://schemas.microsoft.com/office/powerpoint/2010/main" val="6446461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38200"/>
            <a:ext cx="7315200" cy="1815882"/>
          </a:xfrm>
          <a:prstGeom prst="rect">
            <a:avLst/>
          </a:prstGeom>
        </p:spPr>
        <p:txBody>
          <a:bodyPr wrap="square">
            <a:spAutoFit/>
          </a:bodyPr>
          <a:lstStyle/>
          <a:p>
            <a:r>
              <a:rPr lang="en-US" sz="2800" dirty="0" smtClean="0"/>
              <a:t>Romans were famous for their advancement in architecture and engineering. They built aqueducts, bridge and large structure. Explain how Romans could build such structure?</a:t>
            </a:r>
            <a:endParaRPr lang="en-US" sz="2800" dirty="0"/>
          </a:p>
        </p:txBody>
      </p:sp>
      <p:sp>
        <p:nvSpPr>
          <p:cNvPr id="3" name="Rectangle 2"/>
          <p:cNvSpPr/>
          <p:nvPr/>
        </p:nvSpPr>
        <p:spPr>
          <a:xfrm>
            <a:off x="990600" y="3105835"/>
            <a:ext cx="7162800" cy="1323439"/>
          </a:xfrm>
          <a:prstGeom prst="rect">
            <a:avLst/>
          </a:prstGeom>
        </p:spPr>
        <p:txBody>
          <a:bodyPr wrap="square">
            <a:spAutoFit/>
          </a:bodyPr>
          <a:lstStyle/>
          <a:p>
            <a:r>
              <a:rPr lang="en-US" sz="4000" dirty="0" smtClean="0">
                <a:solidFill>
                  <a:srgbClr val="FF0000"/>
                </a:solidFill>
              </a:rPr>
              <a:t>The Romans discovered quick drying cement called </a:t>
            </a:r>
            <a:r>
              <a:rPr lang="en-US" sz="4000" dirty="0" err="1" smtClean="0">
                <a:solidFill>
                  <a:srgbClr val="FF0000"/>
                </a:solidFill>
              </a:rPr>
              <a:t>pozzolana</a:t>
            </a:r>
            <a:endParaRPr lang="en-US" sz="4000" dirty="0">
              <a:solidFill>
                <a:srgbClr val="FF0000"/>
              </a:solidFill>
            </a:endParaRPr>
          </a:p>
        </p:txBody>
      </p:sp>
    </p:spTree>
    <p:extLst>
      <p:ext uri="{BB962C8B-B14F-4D97-AF65-F5344CB8AC3E}">
        <p14:creationId xmlns:p14="http://schemas.microsoft.com/office/powerpoint/2010/main" val="893865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306" y="1188502"/>
            <a:ext cx="2533650" cy="1809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Rectangle 2"/>
          <p:cNvSpPr/>
          <p:nvPr/>
        </p:nvSpPr>
        <p:spPr>
          <a:xfrm>
            <a:off x="990600" y="685800"/>
            <a:ext cx="1742721" cy="502702"/>
          </a:xfrm>
          <a:prstGeom prst="rect">
            <a:avLst/>
          </a:prstGeom>
        </p:spPr>
        <p:txBody>
          <a:bodyPr wrap="none">
            <a:spAutoFit/>
          </a:bodyPr>
          <a:lstStyle/>
          <a:p>
            <a:r>
              <a:rPr lang="en-US" sz="4000" baseline="30000" dirty="0">
                <a:solidFill>
                  <a:srgbClr val="FF0000"/>
                </a:solidFill>
              </a:rPr>
              <a:t>PANTHEON</a:t>
            </a:r>
          </a:p>
        </p:txBody>
      </p:sp>
      <p:sp>
        <p:nvSpPr>
          <p:cNvPr id="4" name="Rectangle 3"/>
          <p:cNvSpPr/>
          <p:nvPr/>
        </p:nvSpPr>
        <p:spPr>
          <a:xfrm>
            <a:off x="1032306" y="3276600"/>
            <a:ext cx="3996894" cy="1754326"/>
          </a:xfrm>
          <a:prstGeom prst="rect">
            <a:avLst/>
          </a:prstGeom>
        </p:spPr>
        <p:txBody>
          <a:bodyPr wrap="square">
            <a:spAutoFit/>
          </a:bodyPr>
          <a:lstStyle/>
          <a:p>
            <a:r>
              <a:rPr lang="en-US" dirty="0" smtClean="0"/>
              <a:t>Pantheon is an ancient Greek composite word meaning All Gods: speculated that the name comes either from the statues of so many gods placed around this building, or from the resemblance of the dome to the heavens.</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0" y="2895600"/>
            <a:ext cx="3302000" cy="33782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82673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685800"/>
            <a:ext cx="2619375" cy="1743075"/>
          </a:xfrm>
          <a:prstGeom prst="rect">
            <a:avLst/>
          </a:prstGeom>
          <a:ln>
            <a:noFill/>
          </a:ln>
          <a:effectLst>
            <a:outerShdw blurRad="292100" dist="139700" dir="2700000" algn="tl" rotWithShape="0">
              <a:srgbClr val="333333">
                <a:alpha val="65000"/>
              </a:srgb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2895600"/>
            <a:ext cx="3951260" cy="2967037"/>
          </a:xfrm>
          <a:prstGeom prst="rect">
            <a:avLst/>
          </a:prstGeom>
          <a:ln w="228600" cap="sq" cmpd="thickThin">
            <a:solidFill>
              <a:srgbClr val="000000"/>
            </a:solidFill>
            <a:prstDash val="solid"/>
            <a:miter lim="800000"/>
          </a:ln>
          <a:effectLst>
            <a:innerShdw blurRad="76200">
              <a:srgbClr val="000000"/>
            </a:innerShdw>
          </a:effectLst>
        </p:spPr>
      </p:pic>
      <p:sp>
        <p:nvSpPr>
          <p:cNvPr id="4" name="Rectangle 3"/>
          <p:cNvSpPr/>
          <p:nvPr/>
        </p:nvSpPr>
        <p:spPr>
          <a:xfrm>
            <a:off x="4267200" y="680390"/>
            <a:ext cx="4572000" cy="1200329"/>
          </a:xfrm>
          <a:prstGeom prst="rect">
            <a:avLst/>
          </a:prstGeom>
        </p:spPr>
        <p:txBody>
          <a:bodyPr>
            <a:spAutoFit/>
          </a:bodyPr>
          <a:lstStyle/>
          <a:p>
            <a:r>
              <a:rPr lang="en-US" dirty="0" smtClean="0"/>
              <a:t>The building is circular with a portico of large granite Corinthian columns (eight in the first rank and two groups of four behind) under a pediment. </a:t>
            </a:r>
            <a:endParaRPr lang="en-US" dirty="0"/>
          </a:p>
        </p:txBody>
      </p:sp>
    </p:spTree>
    <p:extLst>
      <p:ext uri="{BB962C8B-B14F-4D97-AF65-F5344CB8AC3E}">
        <p14:creationId xmlns:p14="http://schemas.microsoft.com/office/powerpoint/2010/main" val="33714194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0" y="3810000"/>
            <a:ext cx="4572000" cy="2585323"/>
          </a:xfrm>
          <a:prstGeom prst="rect">
            <a:avLst/>
          </a:prstGeom>
        </p:spPr>
        <p:txBody>
          <a:bodyPr>
            <a:spAutoFit/>
          </a:bodyPr>
          <a:lstStyle/>
          <a:p>
            <a:r>
              <a:rPr lang="en-US" dirty="0" smtClean="0"/>
              <a:t>A rectangular vestibule links the porch to the rotunda, which is under a coffered concrete dome, with a central opening (oculus) to the sky. Almost two thousand years after it was built, the Pantheon's dome is still the world's largest unreinforced concrete dome. The height to the oculus and the diameter of the interior circle are the same, 43.3 </a:t>
            </a:r>
            <a:r>
              <a:rPr lang="en-US" dirty="0" err="1" smtClean="0"/>
              <a:t>metres</a:t>
            </a:r>
            <a:r>
              <a:rPr lang="en-US" dirty="0" smtClean="0"/>
              <a:t> (142 </a:t>
            </a:r>
            <a:r>
              <a:rPr lang="en-US" dirty="0" err="1" smtClean="0"/>
              <a:t>ft</a:t>
            </a:r>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533400"/>
            <a:ext cx="5486400" cy="322456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6120" y="4118581"/>
            <a:ext cx="2736934" cy="2276742"/>
          </a:xfrm>
          <a:prstGeom prst="rect">
            <a:avLst/>
          </a:prstGeom>
          <a:ln>
            <a:noFill/>
          </a:ln>
          <a:effectLst>
            <a:softEdge rad="112500"/>
          </a:effectLst>
        </p:spPr>
      </p:pic>
    </p:spTree>
    <p:extLst>
      <p:ext uri="{BB962C8B-B14F-4D97-AF65-F5344CB8AC3E}">
        <p14:creationId xmlns:p14="http://schemas.microsoft.com/office/powerpoint/2010/main" val="1276889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2809039" cy="707886"/>
          </a:xfrm>
          <a:prstGeom prst="rect">
            <a:avLst/>
          </a:prstGeom>
        </p:spPr>
        <p:txBody>
          <a:bodyPr wrap="none">
            <a:spAutoFit/>
          </a:bodyPr>
          <a:lstStyle/>
          <a:p>
            <a:r>
              <a:rPr lang="en-US" sz="4000" dirty="0" smtClean="0">
                <a:solidFill>
                  <a:srgbClr val="FF0000"/>
                </a:solidFill>
              </a:rPr>
              <a:t>COLLOSEUM</a:t>
            </a:r>
            <a:endParaRPr lang="en-US" sz="4000" dirty="0">
              <a:solidFill>
                <a:srgbClr val="FF0000"/>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6200" y="914400"/>
            <a:ext cx="2466975" cy="18478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2094" y="1524000"/>
            <a:ext cx="2533650" cy="18002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4"/>
          <p:cNvSpPr/>
          <p:nvPr/>
        </p:nvSpPr>
        <p:spPr>
          <a:xfrm>
            <a:off x="1052094" y="3733800"/>
            <a:ext cx="7177506" cy="2585323"/>
          </a:xfrm>
          <a:prstGeom prst="rect">
            <a:avLst/>
          </a:prstGeom>
        </p:spPr>
        <p:txBody>
          <a:bodyPr wrap="square">
            <a:spAutoFit/>
          </a:bodyPr>
          <a:lstStyle/>
          <a:p>
            <a:r>
              <a:rPr lang="en-US" dirty="0" smtClean="0"/>
              <a:t>Unlike earlier Greek theatres that were built into hillsides, the </a:t>
            </a:r>
            <a:r>
              <a:rPr lang="en-US" dirty="0" err="1" smtClean="0"/>
              <a:t>Colosseum</a:t>
            </a:r>
            <a:r>
              <a:rPr lang="en-US" dirty="0" smtClean="0"/>
              <a:t> is an entirely free-standing structure. It derives its basic exterior and interior architecture from that of two Roman theatres back to back. It is elliptical in plan and is 189 meters (615 </a:t>
            </a:r>
            <a:r>
              <a:rPr lang="en-US" dirty="0" err="1" smtClean="0"/>
              <a:t>ft</a:t>
            </a:r>
            <a:r>
              <a:rPr lang="en-US" dirty="0" smtClean="0"/>
              <a:t> / 640 Roman feet) long, and 156 meters (510 </a:t>
            </a:r>
            <a:r>
              <a:rPr lang="en-US" dirty="0" err="1" smtClean="0"/>
              <a:t>ft</a:t>
            </a:r>
            <a:r>
              <a:rPr lang="en-US" dirty="0" smtClean="0"/>
              <a:t> / 528 Roman feet) wide, with a base area of 6 acres (24,000 m2). The height of the outer wall is 48 meters (157 </a:t>
            </a:r>
            <a:r>
              <a:rPr lang="en-US" dirty="0" err="1" smtClean="0"/>
              <a:t>ft</a:t>
            </a:r>
            <a:r>
              <a:rPr lang="en-US" dirty="0" smtClean="0"/>
              <a:t> / 165 Roman feet). The perimeter originally measured 545 meters (1,788 </a:t>
            </a:r>
            <a:r>
              <a:rPr lang="en-US" dirty="0" err="1" smtClean="0"/>
              <a:t>ft</a:t>
            </a:r>
            <a:r>
              <a:rPr lang="en-US" dirty="0" smtClean="0"/>
              <a:t> / 1,835 Roman feet). The central arena is an oval 87 m (287 </a:t>
            </a:r>
            <a:r>
              <a:rPr lang="en-US" dirty="0" err="1" smtClean="0"/>
              <a:t>ft</a:t>
            </a:r>
            <a:r>
              <a:rPr lang="en-US" dirty="0" smtClean="0"/>
              <a:t>) long and 55 m (180 </a:t>
            </a:r>
            <a:r>
              <a:rPr lang="en-US" dirty="0" err="1" smtClean="0"/>
              <a:t>ft</a:t>
            </a:r>
            <a:r>
              <a:rPr lang="en-US" dirty="0" smtClean="0"/>
              <a:t>) wide, surrounded by a wall 5 m (15 </a:t>
            </a:r>
            <a:r>
              <a:rPr lang="en-US" dirty="0" err="1" smtClean="0"/>
              <a:t>ft</a:t>
            </a:r>
            <a:r>
              <a:rPr lang="en-US" dirty="0" smtClean="0"/>
              <a:t>) high, above which rose tiers of seating.</a:t>
            </a:r>
            <a:endParaRPr lang="en-US" dirty="0"/>
          </a:p>
        </p:txBody>
      </p:sp>
    </p:spTree>
    <p:extLst>
      <p:ext uri="{BB962C8B-B14F-4D97-AF65-F5344CB8AC3E}">
        <p14:creationId xmlns:p14="http://schemas.microsoft.com/office/powerpoint/2010/main" val="28374216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 y="762000"/>
            <a:ext cx="2514600" cy="3057754"/>
          </a:xfrm>
          <a:prstGeom prst="rect">
            <a:avLst/>
          </a:prstGeom>
          <a:ln>
            <a:noFill/>
          </a:ln>
          <a:effectLst>
            <a:outerShdw blurRad="190500" algn="tl" rotWithShape="0">
              <a:srgbClr val="000000">
                <a:alpha val="70000"/>
              </a:srgbClr>
            </a:outerShdw>
          </a:effec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1" y="4038600"/>
            <a:ext cx="2590800" cy="1920070"/>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4800" y="762000"/>
            <a:ext cx="4445000" cy="3813342"/>
          </a:xfrm>
          <a:prstGeom prst="rect">
            <a:avLst/>
          </a:prstGeom>
          <a:ln>
            <a:noFill/>
          </a:ln>
          <a:effectLst>
            <a:outerShdw blurRad="190500" algn="tl" rotWithShape="0">
              <a:srgbClr val="000000">
                <a:alpha val="70000"/>
              </a:srgbClr>
            </a:outerShdw>
          </a:effectLst>
        </p:spPr>
      </p:pic>
      <p:sp>
        <p:nvSpPr>
          <p:cNvPr id="5" name="Rectangle 4"/>
          <p:cNvSpPr/>
          <p:nvPr/>
        </p:nvSpPr>
        <p:spPr>
          <a:xfrm>
            <a:off x="3657600" y="4726344"/>
            <a:ext cx="4572000" cy="646331"/>
          </a:xfrm>
          <a:prstGeom prst="rect">
            <a:avLst/>
          </a:prstGeom>
        </p:spPr>
        <p:txBody>
          <a:bodyPr>
            <a:spAutoFit/>
          </a:bodyPr>
          <a:lstStyle/>
          <a:p>
            <a:r>
              <a:rPr lang="en-US" dirty="0" smtClean="0"/>
              <a:t>The </a:t>
            </a:r>
            <a:r>
              <a:rPr lang="en-US" dirty="0" err="1" smtClean="0"/>
              <a:t>Colosseum</a:t>
            </a:r>
            <a:r>
              <a:rPr lang="en-US" dirty="0" smtClean="0"/>
              <a:t> was used to host gladiatorial shows as well as a variety of other events.</a:t>
            </a:r>
            <a:endParaRPr lang="en-US" dirty="0"/>
          </a:p>
        </p:txBody>
      </p:sp>
      <p:sp>
        <p:nvSpPr>
          <p:cNvPr id="6" name="Rectangle 5"/>
          <p:cNvSpPr/>
          <p:nvPr/>
        </p:nvSpPr>
        <p:spPr>
          <a:xfrm>
            <a:off x="3667570" y="5372675"/>
            <a:ext cx="4572000" cy="923330"/>
          </a:xfrm>
          <a:prstGeom prst="rect">
            <a:avLst/>
          </a:prstGeom>
        </p:spPr>
        <p:txBody>
          <a:bodyPr>
            <a:spAutoFit/>
          </a:bodyPr>
          <a:lstStyle/>
          <a:p>
            <a:r>
              <a:rPr lang="en-US" dirty="0" smtClean="0"/>
              <a:t>The </a:t>
            </a:r>
            <a:r>
              <a:rPr lang="en-US" dirty="0" err="1" smtClean="0"/>
              <a:t>Colosseum</a:t>
            </a:r>
            <a:r>
              <a:rPr lang="en-US" dirty="0" smtClean="0"/>
              <a:t> could accommodate 87,000 people, although modern estimates put the figure at around 50,000.</a:t>
            </a:r>
            <a:endParaRPr lang="en-US" dirty="0"/>
          </a:p>
        </p:txBody>
      </p:sp>
    </p:spTree>
    <p:extLst>
      <p:ext uri="{BB962C8B-B14F-4D97-AF65-F5344CB8AC3E}">
        <p14:creationId xmlns:p14="http://schemas.microsoft.com/office/powerpoint/2010/main" val="2567061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0"/>
            <a:ext cx="7391400" cy="3847207"/>
          </a:xfrm>
          <a:prstGeom prst="rect">
            <a:avLst/>
          </a:prstGeom>
        </p:spPr>
        <p:txBody>
          <a:bodyPr wrap="square">
            <a:spAutoFit/>
          </a:bodyPr>
          <a:lstStyle/>
          <a:p>
            <a:r>
              <a:rPr lang="en-US" sz="4000" baseline="30000" dirty="0"/>
              <a:t>Explain briefly historical buildings during Roman Era.</a:t>
            </a:r>
          </a:p>
          <a:p>
            <a:endParaRPr lang="en-US" sz="5400" baseline="30000" dirty="0" smtClean="0">
              <a:solidFill>
                <a:srgbClr val="FF0000"/>
              </a:solidFill>
            </a:endParaRPr>
          </a:p>
          <a:p>
            <a:r>
              <a:rPr lang="en-US" sz="5400" baseline="30000" dirty="0" smtClean="0">
                <a:solidFill>
                  <a:srgbClr val="FF0000"/>
                </a:solidFill>
              </a:rPr>
              <a:t>COLOSSEUM</a:t>
            </a:r>
          </a:p>
          <a:p>
            <a:endParaRPr lang="en-US" baseline="30000" dirty="0"/>
          </a:p>
          <a:p>
            <a:r>
              <a:rPr lang="en-US" sz="4000" baseline="30000" dirty="0"/>
              <a:t>             is originally the </a:t>
            </a:r>
            <a:r>
              <a:rPr lang="en-US" sz="4000" baseline="30000" dirty="0" err="1"/>
              <a:t>flavian</a:t>
            </a:r>
            <a:r>
              <a:rPr lang="en-US" sz="4000" baseline="30000" dirty="0"/>
              <a:t> </a:t>
            </a:r>
            <a:r>
              <a:rPr lang="en-US" sz="4000" baseline="30000" dirty="0" err="1"/>
              <a:t>amphitheatre</a:t>
            </a:r>
            <a:r>
              <a:rPr lang="en-US" sz="4000" baseline="30000" dirty="0"/>
              <a:t>. It is  an elliptical </a:t>
            </a:r>
            <a:r>
              <a:rPr lang="en-US" sz="4000" baseline="30000" dirty="0" err="1"/>
              <a:t>amphitheatre</a:t>
            </a:r>
            <a:r>
              <a:rPr lang="en-US" sz="4000" baseline="30000" dirty="0"/>
              <a:t> in the </a:t>
            </a:r>
            <a:r>
              <a:rPr lang="en-US" sz="4000" baseline="30000" dirty="0" err="1"/>
              <a:t>centre</a:t>
            </a:r>
            <a:r>
              <a:rPr lang="en-US" sz="4000" baseline="30000" dirty="0"/>
              <a:t> of the city of Rome, Italy, the largest ever built in the Roman Empire. It is considered one of the greatest works of roman </a:t>
            </a:r>
            <a:r>
              <a:rPr lang="en-US" sz="4000" baseline="30000" dirty="0" err="1"/>
              <a:t>architechture</a:t>
            </a:r>
            <a:r>
              <a:rPr lang="en-US" sz="4000" baseline="30000" dirty="0"/>
              <a:t> and roman engineering..</a:t>
            </a:r>
          </a:p>
        </p:txBody>
      </p:sp>
    </p:spTree>
    <p:extLst>
      <p:ext uri="{BB962C8B-B14F-4D97-AF65-F5344CB8AC3E}">
        <p14:creationId xmlns:p14="http://schemas.microsoft.com/office/powerpoint/2010/main" val="1047809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4849" y="1828800"/>
            <a:ext cx="7620000" cy="4401205"/>
          </a:xfrm>
          <a:prstGeom prst="rect">
            <a:avLst/>
          </a:prstGeom>
        </p:spPr>
        <p:txBody>
          <a:bodyPr wrap="square">
            <a:spAutoFit/>
          </a:bodyPr>
          <a:lstStyle/>
          <a:p>
            <a:r>
              <a:rPr lang="en-US" dirty="0" smtClean="0"/>
              <a:t> </a:t>
            </a:r>
            <a:r>
              <a:rPr lang="en-US" sz="2000" dirty="0" smtClean="0"/>
              <a:t>The Caracalla bath complex of buildings was more a leisure </a:t>
            </a:r>
            <a:r>
              <a:rPr lang="en-US" sz="2000" dirty="0" err="1" smtClean="0"/>
              <a:t>centre</a:t>
            </a:r>
            <a:r>
              <a:rPr lang="en-US" sz="2000" dirty="0" smtClean="0"/>
              <a:t> than just a series of baths. The "baths" were the second to have a public library within the complex. Like other public libraries in Rome, there were two separate and equal sized rooms or buildings; one for Greek language texts and one for Latin language </a:t>
            </a:r>
            <a:r>
              <a:rPr lang="en-US" sz="2000" dirty="0" err="1" smtClean="0"/>
              <a:t>texts.The</a:t>
            </a:r>
            <a:r>
              <a:rPr lang="en-US" sz="2000" dirty="0" smtClean="0"/>
              <a:t> baths consisted of a central 55.7 by 24 </a:t>
            </a:r>
            <a:r>
              <a:rPr lang="en-US" sz="2000" dirty="0" err="1" smtClean="0"/>
              <a:t>metre</a:t>
            </a:r>
            <a:r>
              <a:rPr lang="en-US" sz="2000" dirty="0" smtClean="0"/>
              <a:t> (183x79 </a:t>
            </a:r>
            <a:r>
              <a:rPr lang="en-US" sz="2000" dirty="0" err="1" smtClean="0"/>
              <a:t>ft</a:t>
            </a:r>
            <a:r>
              <a:rPr lang="en-US" sz="2000" dirty="0" smtClean="0"/>
              <a:t>) </a:t>
            </a:r>
            <a:r>
              <a:rPr lang="en-US" sz="2000" dirty="0" err="1" smtClean="0"/>
              <a:t>frigidarium</a:t>
            </a:r>
            <a:r>
              <a:rPr lang="en-US" sz="2000" dirty="0" smtClean="0"/>
              <a:t> (cold room) under three 32.9 meter (108 </a:t>
            </a:r>
            <a:r>
              <a:rPr lang="en-US" sz="2000" dirty="0" err="1" smtClean="0"/>
              <a:t>ft</a:t>
            </a:r>
            <a:r>
              <a:rPr lang="en-US" sz="2000" dirty="0" smtClean="0"/>
              <a:t>) high groin vaults, a double pool </a:t>
            </a:r>
            <a:r>
              <a:rPr lang="en-US" sz="2000" dirty="0" err="1" smtClean="0"/>
              <a:t>tepidarium</a:t>
            </a:r>
            <a:r>
              <a:rPr lang="en-US" sz="2000" dirty="0" smtClean="0"/>
              <a:t> (medium), and a 35 meter (115 </a:t>
            </a:r>
            <a:r>
              <a:rPr lang="en-US" sz="2000" dirty="0" err="1" smtClean="0"/>
              <a:t>ft</a:t>
            </a:r>
            <a:r>
              <a:rPr lang="en-US" sz="2000" dirty="0" smtClean="0"/>
              <a:t>) diameter caldarium (hot room), as well as two </a:t>
            </a:r>
            <a:r>
              <a:rPr lang="en-US" sz="2000" dirty="0" err="1" smtClean="0"/>
              <a:t>palaestras</a:t>
            </a:r>
            <a:r>
              <a:rPr lang="en-US" sz="2000" dirty="0" smtClean="0"/>
              <a:t> (gyms where wrestling and boxing was </a:t>
            </a:r>
            <a:r>
              <a:rPr lang="en-US" sz="2000" dirty="0" err="1" smtClean="0"/>
              <a:t>practised</a:t>
            </a:r>
            <a:r>
              <a:rPr lang="en-US" sz="2000" dirty="0" smtClean="0"/>
              <a:t>). The north end of the bath building contained a </a:t>
            </a:r>
            <a:r>
              <a:rPr lang="en-US" sz="2000" dirty="0" err="1" smtClean="0"/>
              <a:t>natatio</a:t>
            </a:r>
            <a:r>
              <a:rPr lang="en-US" sz="2000" dirty="0" smtClean="0"/>
              <a:t> or swimming pool. The </a:t>
            </a:r>
            <a:r>
              <a:rPr lang="en-US" sz="2000" dirty="0" err="1" smtClean="0"/>
              <a:t>natatio</a:t>
            </a:r>
            <a:r>
              <a:rPr lang="en-US" sz="2000" dirty="0" smtClean="0"/>
              <a:t> was roofless with bronze mirrors mounted overhead to direct sunlight into the pool area. The entire bath building was on a 6 </a:t>
            </a:r>
            <a:r>
              <a:rPr lang="en-US" sz="2000" dirty="0" err="1" smtClean="0"/>
              <a:t>metre</a:t>
            </a:r>
            <a:r>
              <a:rPr lang="en-US" sz="2000" dirty="0" smtClean="0"/>
              <a:t> (20 </a:t>
            </a:r>
            <a:r>
              <a:rPr lang="en-US" sz="2000" dirty="0" err="1" smtClean="0"/>
              <a:t>ft</a:t>
            </a:r>
            <a:r>
              <a:rPr lang="en-US" sz="2000" dirty="0" smtClean="0"/>
              <a:t>) high raised platform to allow for storage and furnaces under the building.</a:t>
            </a:r>
            <a:endParaRPr lang="en-US" sz="2000" dirty="0"/>
          </a:p>
        </p:txBody>
      </p:sp>
      <p:sp>
        <p:nvSpPr>
          <p:cNvPr id="3" name="Rectangle 2"/>
          <p:cNvSpPr/>
          <p:nvPr/>
        </p:nvSpPr>
        <p:spPr>
          <a:xfrm>
            <a:off x="816123" y="838200"/>
            <a:ext cx="4378699" cy="830997"/>
          </a:xfrm>
          <a:prstGeom prst="rect">
            <a:avLst/>
          </a:prstGeom>
        </p:spPr>
        <p:txBody>
          <a:bodyPr wrap="none">
            <a:spAutoFit/>
          </a:bodyPr>
          <a:lstStyle/>
          <a:p>
            <a:r>
              <a:rPr lang="en-US" sz="4800" dirty="0" smtClean="0">
                <a:solidFill>
                  <a:srgbClr val="FF0000"/>
                </a:solidFill>
              </a:rPr>
              <a:t>Bath of Caracalla</a:t>
            </a:r>
            <a:endParaRPr lang="en-US" sz="4800" dirty="0">
              <a:solidFill>
                <a:srgbClr val="FF0000"/>
              </a:solidFill>
            </a:endParaRPr>
          </a:p>
        </p:txBody>
      </p:sp>
    </p:spTree>
    <p:extLst>
      <p:ext uri="{BB962C8B-B14F-4D97-AF65-F5344CB8AC3E}">
        <p14:creationId xmlns:p14="http://schemas.microsoft.com/office/powerpoint/2010/main" val="2663894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4600" y="1676400"/>
            <a:ext cx="6019800" cy="4524315"/>
          </a:xfrm>
          <a:prstGeom prst="rect">
            <a:avLst/>
          </a:prstGeom>
        </p:spPr>
        <p:txBody>
          <a:bodyPr wrap="square">
            <a:spAutoFit/>
          </a:bodyPr>
          <a:lstStyle/>
          <a:p>
            <a:r>
              <a:rPr lang="en-US" dirty="0" smtClean="0"/>
              <a:t> is a monumental structure in the shape of an archway with one or more arched passageways, often designed to span a road. In its simplest form a triumphal arch consists of two massive piers connected by an arch, crowned with a flat entablature or attic on which a statue might be mounted or which bears commemorative inscriptions. The main structure is often decorated with carvings, sculpted reliefs and dedications. More elaborate triumphal arches may have multiple archways.</a:t>
            </a:r>
          </a:p>
          <a:p>
            <a:r>
              <a:rPr lang="en-US" dirty="0" smtClean="0"/>
              <a:t>Triumphal arches are one of the most influential and distinctive types of architecture associated with ancient Rome. Thought to have been invented by the Romans, the triumphal arch was used to commemorate victorious generals or significant public events such as the founding of new colonies, the construction of a road or bridge, the death of a member of the imperial family or the accession of a new emperor.</a:t>
            </a:r>
            <a:endParaRPr lang="en-US" dirty="0"/>
          </a:p>
        </p:txBody>
      </p:sp>
      <p:sp>
        <p:nvSpPr>
          <p:cNvPr id="3" name="Rectangle 2"/>
          <p:cNvSpPr/>
          <p:nvPr/>
        </p:nvSpPr>
        <p:spPr>
          <a:xfrm>
            <a:off x="925767" y="838200"/>
            <a:ext cx="3349763" cy="707886"/>
          </a:xfrm>
          <a:prstGeom prst="rect">
            <a:avLst/>
          </a:prstGeom>
        </p:spPr>
        <p:txBody>
          <a:bodyPr wrap="none">
            <a:spAutoFit/>
          </a:bodyPr>
          <a:lstStyle/>
          <a:p>
            <a:r>
              <a:rPr lang="en-US" sz="4000" dirty="0" smtClean="0">
                <a:solidFill>
                  <a:srgbClr val="FF0000"/>
                </a:solidFill>
              </a:rPr>
              <a:t>Triumphal Arch</a:t>
            </a:r>
            <a:endParaRPr lang="en-US" sz="4000" dirty="0">
              <a:solidFill>
                <a:srgbClr val="FF0000"/>
              </a:solidFill>
            </a:endParaRPr>
          </a:p>
        </p:txBody>
      </p:sp>
    </p:spTree>
    <p:extLst>
      <p:ext uri="{BB962C8B-B14F-4D97-AF65-F5344CB8AC3E}">
        <p14:creationId xmlns:p14="http://schemas.microsoft.com/office/powerpoint/2010/main" val="20017968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1083</Words>
  <Application>Microsoft Office PowerPoint</Application>
  <PresentationFormat>On-screen Show (4:3)</PresentationFormat>
  <Paragraphs>44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cp:revision>
  <dcterms:created xsi:type="dcterms:W3CDTF">2013-07-29T03:59:49Z</dcterms:created>
  <dcterms:modified xsi:type="dcterms:W3CDTF">2013-07-29T05:48:54Z</dcterms:modified>
</cp:coreProperties>
</file>