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71" r:id="rId10"/>
    <p:sldId id="272" r:id="rId11"/>
    <p:sldId id="265" r:id="rId12"/>
    <p:sldId id="266" r:id="rId13"/>
    <p:sldId id="267" r:id="rId14"/>
    <p:sldId id="26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98909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387192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1326737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FC19AF-A712-4074-BE9E-E99DA8EF901D}"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196877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FC19AF-A712-4074-BE9E-E99DA8EF901D}" type="datetimeFigureOut">
              <a:rPr lang="en-US" smtClean="0"/>
              <a:t>7/13/2013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651313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FC19AF-A712-4074-BE9E-E99DA8EF901D}"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288346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FC19AF-A712-4074-BE9E-E99DA8EF901D}" type="datetimeFigureOut">
              <a:rPr lang="en-US" smtClean="0"/>
              <a:t>7/13/2013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921516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FC19AF-A712-4074-BE9E-E99DA8EF901D}" type="datetimeFigureOut">
              <a:rPr lang="en-US" smtClean="0"/>
              <a:t>7/13/2013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1694294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FC19AF-A712-4074-BE9E-E99DA8EF901D}" type="datetimeFigureOut">
              <a:rPr lang="en-US" smtClean="0"/>
              <a:t>7/13/2013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306472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FC19AF-A712-4074-BE9E-E99DA8EF901D}"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3914211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FC19AF-A712-4074-BE9E-E99DA8EF901D}" type="datetimeFigureOut">
              <a:rPr lang="en-US" smtClean="0"/>
              <a:t>7/13/2013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FF8507-7966-48E9-A563-49A5F0601AEB}" type="slidenum">
              <a:rPr lang="en-US" smtClean="0"/>
              <a:t>‹#›</a:t>
            </a:fld>
            <a:endParaRPr lang="en-US"/>
          </a:p>
        </p:txBody>
      </p:sp>
    </p:spTree>
    <p:extLst>
      <p:ext uri="{BB962C8B-B14F-4D97-AF65-F5344CB8AC3E}">
        <p14:creationId xmlns:p14="http://schemas.microsoft.com/office/powerpoint/2010/main" val="4251043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19AF-A712-4074-BE9E-E99DA8EF901D}" type="datetimeFigureOut">
              <a:rPr lang="en-US" smtClean="0"/>
              <a:t>7/13/2013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FF8507-7966-48E9-A563-49A5F0601AEB}" type="slidenum">
              <a:rPr lang="en-US" smtClean="0"/>
              <a:t>‹#›</a:t>
            </a:fld>
            <a:endParaRPr lang="en-US"/>
          </a:p>
        </p:txBody>
      </p:sp>
    </p:spTree>
    <p:extLst>
      <p:ext uri="{BB962C8B-B14F-4D97-AF65-F5344CB8AC3E}">
        <p14:creationId xmlns:p14="http://schemas.microsoft.com/office/powerpoint/2010/main" val="8241158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0200" y="1143000"/>
            <a:ext cx="6400800" cy="2472472"/>
          </a:xfrm>
          <a:prstGeom prst="rect">
            <a:avLst/>
          </a:prstGeom>
        </p:spPr>
        <p:txBody>
          <a:bodyPr wrap="square">
            <a:spAutoFit/>
          </a:bodyPr>
          <a:lstStyle/>
          <a:p>
            <a:r>
              <a:rPr lang="en-US" sz="4000" b="0" i="0" u="none" strike="noStrike" baseline="30000" dirty="0" smtClean="0">
                <a:solidFill>
                  <a:srgbClr val="000000"/>
                </a:solidFill>
                <a:latin typeface="Minion Pro"/>
              </a:rPr>
              <a:t>ANTIQUITY AGE: </a:t>
            </a:r>
          </a:p>
          <a:p>
            <a:r>
              <a:rPr lang="en-US" sz="9600" baseline="30000" dirty="0">
                <a:solidFill>
                  <a:srgbClr val="000000"/>
                </a:solidFill>
                <a:latin typeface="Minion Pro"/>
              </a:rPr>
              <a:t>GREEK ARCHITECTURE</a:t>
            </a:r>
          </a:p>
        </p:txBody>
      </p:sp>
    </p:spTree>
    <p:extLst>
      <p:ext uri="{BB962C8B-B14F-4D97-AF65-F5344CB8AC3E}">
        <p14:creationId xmlns:p14="http://schemas.microsoft.com/office/powerpoint/2010/main" val="978094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533400"/>
            <a:ext cx="2520498" cy="923330"/>
          </a:xfrm>
          <a:prstGeom prst="rect">
            <a:avLst/>
          </a:prstGeom>
        </p:spPr>
        <p:txBody>
          <a:bodyPr wrap="none">
            <a:spAutoFit/>
          </a:bodyPr>
          <a:lstStyle/>
          <a:p>
            <a:r>
              <a:rPr lang="en-MY" dirty="0"/>
              <a:t>ARCHITECTURAL </a:t>
            </a:r>
            <a:r>
              <a:rPr lang="en-MY" dirty="0" smtClean="0"/>
              <a:t>SYSTEM</a:t>
            </a:r>
          </a:p>
          <a:p>
            <a:endParaRPr lang="en-MY" dirty="0"/>
          </a:p>
          <a:p>
            <a:r>
              <a:rPr lang="en-MY" dirty="0"/>
              <a:t> </a:t>
            </a:r>
            <a:r>
              <a:rPr lang="en-MY" dirty="0" smtClean="0"/>
              <a:t>CLASSICAL ORDER</a:t>
            </a:r>
            <a:endParaRPr lang="en-MY" dirty="0"/>
          </a:p>
        </p:txBody>
      </p:sp>
      <p:sp>
        <p:nvSpPr>
          <p:cNvPr id="6" name="Rectangle 5"/>
          <p:cNvSpPr/>
          <p:nvPr/>
        </p:nvSpPr>
        <p:spPr>
          <a:xfrm>
            <a:off x="6236898" y="4114800"/>
            <a:ext cx="2362200" cy="1200329"/>
          </a:xfrm>
          <a:prstGeom prst="rect">
            <a:avLst/>
          </a:prstGeom>
        </p:spPr>
        <p:txBody>
          <a:bodyPr wrap="square">
            <a:spAutoFit/>
          </a:bodyPr>
          <a:lstStyle/>
          <a:p>
            <a:r>
              <a:rPr lang="en-MY" dirty="0"/>
              <a:t>ELABORATE. DECORATED ACANTHUS LEAVES CAPITAL</a:t>
            </a:r>
          </a:p>
        </p:txBody>
      </p:sp>
      <p:sp>
        <p:nvSpPr>
          <p:cNvPr id="7" name="Rectangle 6"/>
          <p:cNvSpPr/>
          <p:nvPr/>
        </p:nvSpPr>
        <p:spPr>
          <a:xfrm>
            <a:off x="848264" y="5138988"/>
            <a:ext cx="2862002" cy="707886"/>
          </a:xfrm>
          <a:prstGeom prst="rect">
            <a:avLst/>
          </a:prstGeom>
        </p:spPr>
        <p:txBody>
          <a:bodyPr wrap="none">
            <a:spAutoFit/>
          </a:bodyPr>
          <a:lstStyle/>
          <a:p>
            <a:r>
              <a:rPr lang="en-MY" sz="4000" dirty="0" smtClean="0">
                <a:solidFill>
                  <a:srgbClr val="FF0000"/>
                </a:solidFill>
              </a:rPr>
              <a:t>CORINTHIAN</a:t>
            </a:r>
            <a:endParaRPr lang="en-MY" sz="4000" dirty="0">
              <a:solidFill>
                <a:srgbClr val="FF000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65792" y="1219200"/>
            <a:ext cx="3067050" cy="374332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4215" y="1981200"/>
            <a:ext cx="2466975" cy="1847850"/>
          </a:xfrm>
          <a:prstGeom prst="rect">
            <a:avLst/>
          </a:prstGeom>
        </p:spPr>
      </p:pic>
    </p:spTree>
    <p:extLst>
      <p:ext uri="{BB962C8B-B14F-4D97-AF65-F5344CB8AC3E}">
        <p14:creationId xmlns:p14="http://schemas.microsoft.com/office/powerpoint/2010/main" val="25599852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00" y="685800"/>
            <a:ext cx="1966718" cy="2171700"/>
          </a:xfrm>
          <a:prstGeom prst="rect">
            <a:avLst/>
          </a:prstGeom>
        </p:spPr>
      </p:pic>
      <p:sp>
        <p:nvSpPr>
          <p:cNvPr id="4" name="Rectangle 3"/>
          <p:cNvSpPr/>
          <p:nvPr/>
        </p:nvSpPr>
        <p:spPr>
          <a:xfrm>
            <a:off x="914400" y="609600"/>
            <a:ext cx="2819400" cy="1323439"/>
          </a:xfrm>
          <a:prstGeom prst="rect">
            <a:avLst/>
          </a:prstGeom>
        </p:spPr>
        <p:txBody>
          <a:bodyPr wrap="square">
            <a:spAutoFit/>
          </a:bodyPr>
          <a:lstStyle/>
          <a:p>
            <a:r>
              <a:rPr lang="en-MY" sz="4000" dirty="0">
                <a:solidFill>
                  <a:srgbClr val="FF0000"/>
                </a:solidFill>
              </a:rPr>
              <a:t>COMPOSITE ORDER</a:t>
            </a:r>
          </a:p>
        </p:txBody>
      </p:sp>
      <p:sp>
        <p:nvSpPr>
          <p:cNvPr id="5" name="Rectangle 4"/>
          <p:cNvSpPr/>
          <p:nvPr/>
        </p:nvSpPr>
        <p:spPr>
          <a:xfrm>
            <a:off x="1066800" y="2799991"/>
            <a:ext cx="7391400" cy="3416320"/>
          </a:xfrm>
          <a:prstGeom prst="rect">
            <a:avLst/>
          </a:prstGeom>
        </p:spPr>
        <p:txBody>
          <a:bodyPr wrap="square">
            <a:spAutoFit/>
          </a:bodyPr>
          <a:lstStyle/>
          <a:p>
            <a:r>
              <a:rPr lang="en-MY" dirty="0"/>
              <a:t>The composite order is a mixed order, combining the volutes of the Ionic order capital with the acanthus leaves of the Corinthian order. </a:t>
            </a:r>
          </a:p>
          <a:p>
            <a:endParaRPr lang="en-MY" dirty="0"/>
          </a:p>
          <a:p>
            <a:r>
              <a:rPr lang="en-MY" dirty="0"/>
              <a:t>A volute is a spiral scroll-like ornament that forms the basis of the Ionic order, found in the capital of the Ionic column.</a:t>
            </a:r>
          </a:p>
          <a:p>
            <a:endParaRPr lang="en-MY" dirty="0"/>
          </a:p>
          <a:p>
            <a:r>
              <a:rPr lang="en-MY" dirty="0"/>
              <a:t>Francesco Borromini (1599–1667) developed the composite order in San Carlo </a:t>
            </a:r>
            <a:r>
              <a:rPr lang="en-MY" dirty="0" err="1"/>
              <a:t>alle</a:t>
            </a:r>
            <a:r>
              <a:rPr lang="en-MY" dirty="0"/>
              <a:t> Quattro </a:t>
            </a:r>
            <a:r>
              <a:rPr lang="en-MY" dirty="0" err="1"/>
              <a:t>Fontane</a:t>
            </a:r>
            <a:r>
              <a:rPr lang="en-MY" dirty="0"/>
              <a:t>, Rome, (1638).</a:t>
            </a:r>
          </a:p>
          <a:p>
            <a:endParaRPr lang="en-MY" dirty="0"/>
          </a:p>
          <a:p>
            <a:r>
              <a:rPr lang="en-MY" dirty="0"/>
              <a:t>The Composite order, due to its delicate appearance, was deemed by the Renaissance to be suitable for the building of churches dedicated to The Virgin Mary or other female saints.</a:t>
            </a:r>
          </a:p>
        </p:txBody>
      </p:sp>
    </p:spTree>
    <p:extLst>
      <p:ext uri="{BB962C8B-B14F-4D97-AF65-F5344CB8AC3E}">
        <p14:creationId xmlns:p14="http://schemas.microsoft.com/office/powerpoint/2010/main" val="32423633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0" y="304800"/>
            <a:ext cx="2282687" cy="2187575"/>
          </a:xfrm>
          <a:prstGeom prst="rect">
            <a:avLst/>
          </a:prstGeom>
        </p:spPr>
      </p:pic>
      <p:sp>
        <p:nvSpPr>
          <p:cNvPr id="5" name="Rectangle 4"/>
          <p:cNvSpPr/>
          <p:nvPr/>
        </p:nvSpPr>
        <p:spPr>
          <a:xfrm>
            <a:off x="685800" y="314228"/>
            <a:ext cx="3885679" cy="707886"/>
          </a:xfrm>
          <a:prstGeom prst="rect">
            <a:avLst/>
          </a:prstGeom>
        </p:spPr>
        <p:txBody>
          <a:bodyPr wrap="none">
            <a:spAutoFit/>
          </a:bodyPr>
          <a:lstStyle/>
          <a:p>
            <a:r>
              <a:rPr lang="en-MY" sz="4000" dirty="0" smtClean="0">
                <a:solidFill>
                  <a:srgbClr val="FF0000"/>
                </a:solidFill>
              </a:rPr>
              <a:t>GOLDEN SECTION</a:t>
            </a:r>
            <a:endParaRPr lang="en-MY" sz="4000" dirty="0">
              <a:solidFill>
                <a:srgbClr val="FF0000"/>
              </a:solidFill>
            </a:endParaRPr>
          </a:p>
        </p:txBody>
      </p:sp>
      <p:sp>
        <p:nvSpPr>
          <p:cNvPr id="6" name="Rectangle 5"/>
          <p:cNvSpPr/>
          <p:nvPr/>
        </p:nvSpPr>
        <p:spPr>
          <a:xfrm>
            <a:off x="914400" y="2590800"/>
            <a:ext cx="7543800" cy="3139321"/>
          </a:xfrm>
          <a:prstGeom prst="rect">
            <a:avLst/>
          </a:prstGeom>
        </p:spPr>
        <p:txBody>
          <a:bodyPr wrap="square">
            <a:spAutoFit/>
          </a:bodyPr>
          <a:lstStyle/>
          <a:p>
            <a:r>
              <a:rPr lang="en-MY" dirty="0"/>
              <a:t>In mathematics and the arts, two quantities are in the golden ratio if the ratio of the sum of the quantities to the larger quantity is equal to the ratio of the larger quantity to the smaller one. </a:t>
            </a:r>
          </a:p>
          <a:p>
            <a:endParaRPr lang="en-MY" dirty="0"/>
          </a:p>
          <a:p>
            <a:r>
              <a:rPr lang="en-MY" dirty="0"/>
              <a:t>The golden ratio is also called the golden section</a:t>
            </a:r>
          </a:p>
          <a:p>
            <a:endParaRPr lang="en-MY" dirty="0"/>
          </a:p>
          <a:p>
            <a:r>
              <a:rPr lang="en-MY" dirty="0"/>
              <a:t>The Parthenon’s façade as well as elements of its façade and elsewhere are said by some to be circumscribed by golden rectangles.</a:t>
            </a:r>
          </a:p>
          <a:p>
            <a:endParaRPr lang="en-MY" dirty="0"/>
          </a:p>
          <a:p>
            <a:r>
              <a:rPr lang="en-MY" dirty="0"/>
              <a:t>Ancient Greek mathematicians first studied what we now call the golden ratio because of its frequent appearance in geometry.</a:t>
            </a:r>
          </a:p>
        </p:txBody>
      </p:sp>
    </p:spTree>
    <p:extLst>
      <p:ext uri="{BB962C8B-B14F-4D97-AF65-F5344CB8AC3E}">
        <p14:creationId xmlns:p14="http://schemas.microsoft.com/office/powerpoint/2010/main" val="14501399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609600"/>
            <a:ext cx="7315200" cy="5632311"/>
          </a:xfrm>
          <a:prstGeom prst="rect">
            <a:avLst/>
          </a:prstGeom>
        </p:spPr>
        <p:txBody>
          <a:bodyPr wrap="square">
            <a:spAutoFit/>
          </a:bodyPr>
          <a:lstStyle/>
          <a:p>
            <a:r>
              <a:rPr lang="en-MY" dirty="0"/>
              <a:t>Sketch the layout plan of Parthenon. Explain the functions of the spaces</a:t>
            </a:r>
            <a:r>
              <a:rPr lang="en-MY" dirty="0" smtClean="0"/>
              <a:t>.</a:t>
            </a:r>
            <a:endParaRPr lang="en-MY" dirty="0"/>
          </a:p>
          <a:p>
            <a:endParaRPr lang="en-MY" dirty="0" smtClean="0"/>
          </a:p>
          <a:p>
            <a:endParaRPr lang="en-MY" dirty="0"/>
          </a:p>
          <a:p>
            <a:endParaRPr lang="en-MY" dirty="0" smtClean="0"/>
          </a:p>
          <a:p>
            <a:endParaRPr lang="en-MY" dirty="0" smtClean="0"/>
          </a:p>
          <a:p>
            <a:endParaRPr lang="en-MY" dirty="0"/>
          </a:p>
          <a:p>
            <a:endParaRPr lang="en-MY" dirty="0"/>
          </a:p>
          <a:p>
            <a:endParaRPr lang="en-MY" dirty="0" smtClean="0"/>
          </a:p>
          <a:p>
            <a:r>
              <a:rPr lang="en-MY" dirty="0" smtClean="0"/>
              <a:t>The </a:t>
            </a:r>
            <a:r>
              <a:rPr lang="en-MY" dirty="0"/>
              <a:t>large building on the top of the Acropolis. It was completely made out of </a:t>
            </a:r>
            <a:r>
              <a:rPr lang="en-MY" dirty="0" err="1"/>
              <a:t>pentelic</a:t>
            </a:r>
            <a:r>
              <a:rPr lang="en-MY" dirty="0"/>
              <a:t> marble and surrounded by freestanding columns. Its was built in Doric Order &amp; almost exclusively of </a:t>
            </a:r>
            <a:r>
              <a:rPr lang="en-MY" dirty="0" err="1"/>
              <a:t>pentelic</a:t>
            </a:r>
            <a:r>
              <a:rPr lang="en-MY" dirty="0"/>
              <a:t> marble. The Parthenon retained its religious character in the following centuries &amp; was converted into a Byzantine church, a Latin church and Muslim mosque.</a:t>
            </a:r>
          </a:p>
          <a:p>
            <a:endParaRPr lang="en-MY" dirty="0"/>
          </a:p>
          <a:p>
            <a:r>
              <a:rPr lang="en-MY" dirty="0"/>
              <a:t>The Parthenon is a Doric </a:t>
            </a:r>
            <a:r>
              <a:rPr lang="en-MY" dirty="0" err="1"/>
              <a:t>peripteral</a:t>
            </a:r>
            <a:r>
              <a:rPr lang="en-MY" dirty="0"/>
              <a:t> temple, which means that it consists of a rectangular floor plan with a series of low steps on every side, and a colonnade (8x17) of Doric columns extending around the periphery of the entire structure. Each entrance has an additional six columns in front of it. The larger of the two interior rooms, the </a:t>
            </a:r>
            <a:r>
              <a:rPr lang="en-MY" dirty="0" err="1"/>
              <a:t>naos</a:t>
            </a:r>
            <a:r>
              <a:rPr lang="en-MY" dirty="0"/>
              <a:t>, housed the cult statue. The smaller room (the </a:t>
            </a:r>
            <a:r>
              <a:rPr lang="en-MY" dirty="0" err="1"/>
              <a:t>opisthodomos</a:t>
            </a:r>
            <a:r>
              <a:rPr lang="en-MY" dirty="0"/>
              <a:t>) was used as treasury.</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6200000">
            <a:off x="3962400" y="850419"/>
            <a:ext cx="1047750" cy="2114550"/>
          </a:xfrm>
          <a:prstGeom prst="rect">
            <a:avLst/>
          </a:prstGeom>
        </p:spPr>
      </p:pic>
    </p:spTree>
    <p:extLst>
      <p:ext uri="{BB962C8B-B14F-4D97-AF65-F5344CB8AC3E}">
        <p14:creationId xmlns:p14="http://schemas.microsoft.com/office/powerpoint/2010/main" val="42231778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3000" y="762000"/>
            <a:ext cx="2263775" cy="1751152"/>
          </a:xfrm>
          <a:prstGeom prst="rect">
            <a:avLst/>
          </a:prstGeom>
        </p:spPr>
      </p:pic>
      <p:sp>
        <p:nvSpPr>
          <p:cNvPr id="5" name="Rectangle 4"/>
          <p:cNvSpPr/>
          <p:nvPr/>
        </p:nvSpPr>
        <p:spPr>
          <a:xfrm>
            <a:off x="1219200" y="2736503"/>
            <a:ext cx="7010400" cy="1323439"/>
          </a:xfrm>
          <a:prstGeom prst="rect">
            <a:avLst/>
          </a:prstGeom>
        </p:spPr>
        <p:txBody>
          <a:bodyPr wrap="square">
            <a:spAutoFit/>
          </a:bodyPr>
          <a:lstStyle/>
          <a:p>
            <a:r>
              <a:rPr lang="en-MY" sz="4000" baseline="30000" dirty="0"/>
              <a:t>The picture above shows part of the architecture from the _______ </a:t>
            </a:r>
            <a:r>
              <a:rPr lang="en-MY" sz="4000" baseline="30000" dirty="0" smtClean="0"/>
              <a:t>era</a:t>
            </a:r>
            <a:endParaRPr lang="en-MY" sz="4000" baseline="30000" dirty="0"/>
          </a:p>
          <a:p>
            <a:r>
              <a:rPr lang="en-MY" sz="4000" baseline="30000" dirty="0">
                <a:solidFill>
                  <a:srgbClr val="FF0000"/>
                </a:solidFill>
              </a:rPr>
              <a:t>b.	Roman</a:t>
            </a:r>
            <a:endParaRPr lang="en-MY" sz="4000" baseline="30000" dirty="0">
              <a:solidFill>
                <a:srgbClr val="FF0000"/>
              </a:solidFill>
            </a:endParaRPr>
          </a:p>
        </p:txBody>
      </p:sp>
      <p:sp>
        <p:nvSpPr>
          <p:cNvPr id="6" name="Rectangle 5"/>
          <p:cNvSpPr/>
          <p:nvPr/>
        </p:nvSpPr>
        <p:spPr>
          <a:xfrm>
            <a:off x="1295400" y="4062095"/>
            <a:ext cx="6858000" cy="1733808"/>
          </a:xfrm>
          <a:prstGeom prst="rect">
            <a:avLst/>
          </a:prstGeom>
        </p:spPr>
        <p:txBody>
          <a:bodyPr wrap="square">
            <a:spAutoFit/>
          </a:bodyPr>
          <a:lstStyle/>
          <a:p>
            <a:r>
              <a:rPr lang="en-MY" sz="4000" baseline="30000" dirty="0"/>
              <a:t>Which of the following buildings are located in </a:t>
            </a:r>
            <a:r>
              <a:rPr lang="en-MY" sz="4000" baseline="30000" dirty="0" smtClean="0"/>
              <a:t>Acropolis</a:t>
            </a:r>
            <a:r>
              <a:rPr lang="en-MY" sz="4000" baseline="30000" dirty="0"/>
              <a:t>, Greek</a:t>
            </a:r>
            <a:r>
              <a:rPr lang="en-MY" sz="4000" baseline="30000" dirty="0"/>
              <a:t>? </a:t>
            </a:r>
            <a:endParaRPr lang="en-MY" sz="4000" baseline="30000" dirty="0" smtClean="0"/>
          </a:p>
          <a:p>
            <a:r>
              <a:rPr lang="en-MY" sz="4000" baseline="30000" dirty="0" smtClean="0">
                <a:solidFill>
                  <a:srgbClr val="FF0000"/>
                </a:solidFill>
              </a:rPr>
              <a:t>b</a:t>
            </a:r>
            <a:r>
              <a:rPr lang="en-MY" sz="4000" baseline="30000" dirty="0">
                <a:solidFill>
                  <a:srgbClr val="FF0000"/>
                </a:solidFill>
              </a:rPr>
              <a:t>.	Parthenon, </a:t>
            </a:r>
            <a:r>
              <a:rPr lang="en-MY" sz="4000" baseline="30000" dirty="0" err="1">
                <a:solidFill>
                  <a:srgbClr val="FF0000"/>
                </a:solidFill>
              </a:rPr>
              <a:t>Propylaea</a:t>
            </a:r>
            <a:r>
              <a:rPr lang="en-MY" sz="4000" baseline="30000" dirty="0">
                <a:solidFill>
                  <a:srgbClr val="FF0000"/>
                </a:solidFill>
              </a:rPr>
              <a:t>, </a:t>
            </a:r>
            <a:r>
              <a:rPr lang="en-MY" sz="4000" baseline="30000" dirty="0" err="1">
                <a:solidFill>
                  <a:srgbClr val="FF0000"/>
                </a:solidFill>
              </a:rPr>
              <a:t>Erechtheum</a:t>
            </a:r>
            <a:endParaRPr lang="en-MY" sz="4000" baseline="30000" dirty="0" smtClean="0">
              <a:solidFill>
                <a:srgbClr val="FF0000"/>
              </a:solidFill>
            </a:endParaRPr>
          </a:p>
          <a:p>
            <a:endParaRPr lang="en-MY" sz="4000" baseline="30000" dirty="0"/>
          </a:p>
        </p:txBody>
      </p:sp>
    </p:spTree>
    <p:extLst>
      <p:ext uri="{BB962C8B-B14F-4D97-AF65-F5344CB8AC3E}">
        <p14:creationId xmlns:p14="http://schemas.microsoft.com/office/powerpoint/2010/main" val="40852840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400" y="914400"/>
            <a:ext cx="4757492" cy="2890837"/>
          </a:xfrm>
          <a:prstGeom prst="rect">
            <a:avLst/>
          </a:prstGeom>
        </p:spPr>
      </p:pic>
      <p:sp>
        <p:nvSpPr>
          <p:cNvPr id="4" name="Rectangle 3"/>
          <p:cNvSpPr/>
          <p:nvPr/>
        </p:nvSpPr>
        <p:spPr>
          <a:xfrm>
            <a:off x="2531146" y="3886200"/>
            <a:ext cx="4572000" cy="2144177"/>
          </a:xfrm>
          <a:prstGeom prst="rect">
            <a:avLst/>
          </a:prstGeom>
        </p:spPr>
        <p:txBody>
          <a:bodyPr>
            <a:spAutoFit/>
          </a:bodyPr>
          <a:lstStyle/>
          <a:p>
            <a:pPr algn="r"/>
            <a:r>
              <a:rPr lang="en-US" sz="4000" baseline="30000" dirty="0">
                <a:solidFill>
                  <a:srgbClr val="FF0000"/>
                </a:solidFill>
                <a:latin typeface="Minion Pro"/>
              </a:rPr>
              <a:t>ACROPOLIS</a:t>
            </a:r>
          </a:p>
          <a:p>
            <a:r>
              <a:rPr lang="en-MY" sz="4000" baseline="30000" dirty="0" smtClean="0"/>
              <a:t>A </a:t>
            </a:r>
            <a:r>
              <a:rPr lang="en-MY" sz="4000" baseline="30000" dirty="0"/>
              <a:t>HIGH CITY 500 FEET ABOVE SEA LEVEL.  CONSTRUCTED DURING THE GOLDEN AGE OF ATHENS</a:t>
            </a:r>
          </a:p>
        </p:txBody>
      </p:sp>
    </p:spTree>
    <p:extLst>
      <p:ext uri="{BB962C8B-B14F-4D97-AF65-F5344CB8AC3E}">
        <p14:creationId xmlns:p14="http://schemas.microsoft.com/office/powerpoint/2010/main" val="23590486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571500"/>
            <a:ext cx="3810000" cy="28575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8894410">
            <a:off x="4868728" y="898825"/>
            <a:ext cx="3619500" cy="2340610"/>
          </a:xfrm>
          <a:prstGeom prst="rect">
            <a:avLst/>
          </a:prstGeom>
        </p:spPr>
      </p:pic>
      <p:sp>
        <p:nvSpPr>
          <p:cNvPr id="5" name="Rectangle 4"/>
          <p:cNvSpPr/>
          <p:nvPr/>
        </p:nvSpPr>
        <p:spPr>
          <a:xfrm>
            <a:off x="2285998" y="3962400"/>
            <a:ext cx="4572000" cy="1754326"/>
          </a:xfrm>
          <a:prstGeom prst="rect">
            <a:avLst/>
          </a:prstGeom>
        </p:spPr>
        <p:txBody>
          <a:bodyPr>
            <a:spAutoFit/>
          </a:bodyPr>
          <a:lstStyle/>
          <a:p>
            <a:r>
              <a:rPr lang="en-MY" dirty="0"/>
              <a:t>Site plan of the Acropolis at Athens</a:t>
            </a:r>
          </a:p>
          <a:p>
            <a:r>
              <a:rPr lang="en-MY" dirty="0"/>
              <a:t>     1 Parthenon</a:t>
            </a:r>
          </a:p>
          <a:p>
            <a:r>
              <a:rPr lang="en-MY" dirty="0"/>
              <a:t>     3 </a:t>
            </a:r>
            <a:r>
              <a:rPr lang="en-MY" dirty="0" err="1"/>
              <a:t>Erechtheum</a:t>
            </a:r>
            <a:endParaRPr lang="en-MY" dirty="0"/>
          </a:p>
          <a:p>
            <a:r>
              <a:rPr lang="en-MY" dirty="0"/>
              <a:t>     5 </a:t>
            </a:r>
            <a:r>
              <a:rPr lang="en-MY" dirty="0" err="1"/>
              <a:t>Propylaea</a:t>
            </a:r>
            <a:endParaRPr lang="en-MY" dirty="0"/>
          </a:p>
          <a:p>
            <a:r>
              <a:rPr lang="en-MY" dirty="0"/>
              <a:t>   15 Odeon of </a:t>
            </a:r>
            <a:r>
              <a:rPr lang="en-MY" dirty="0" err="1"/>
              <a:t>Herodes</a:t>
            </a:r>
            <a:r>
              <a:rPr lang="en-MY" dirty="0"/>
              <a:t> Atticus</a:t>
            </a:r>
          </a:p>
          <a:p>
            <a:r>
              <a:rPr lang="en-MY" dirty="0"/>
              <a:t>   18 Theatre of Dionysus </a:t>
            </a:r>
            <a:r>
              <a:rPr lang="en-MY" dirty="0" err="1"/>
              <a:t>Eleuthereus</a:t>
            </a:r>
            <a:endParaRPr lang="en-MY" dirty="0"/>
          </a:p>
        </p:txBody>
      </p:sp>
    </p:spTree>
    <p:extLst>
      <p:ext uri="{BB962C8B-B14F-4D97-AF65-F5344CB8AC3E}">
        <p14:creationId xmlns:p14="http://schemas.microsoft.com/office/powerpoint/2010/main" val="3095583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800" y="533400"/>
            <a:ext cx="3186545" cy="4378036"/>
          </a:xfrm>
          <a:prstGeom prst="rect">
            <a:avLst/>
          </a:prstGeom>
        </p:spPr>
      </p:pic>
      <p:sp>
        <p:nvSpPr>
          <p:cNvPr id="6" name="Rectangle 5"/>
          <p:cNvSpPr/>
          <p:nvPr/>
        </p:nvSpPr>
        <p:spPr>
          <a:xfrm>
            <a:off x="4419601" y="533400"/>
            <a:ext cx="4114800" cy="2554545"/>
          </a:xfrm>
          <a:prstGeom prst="rect">
            <a:avLst/>
          </a:prstGeom>
        </p:spPr>
        <p:txBody>
          <a:bodyPr wrap="square">
            <a:spAutoFit/>
          </a:bodyPr>
          <a:lstStyle/>
          <a:p>
            <a:r>
              <a:rPr lang="en-US" sz="4000" baseline="30000" dirty="0" smtClean="0">
                <a:solidFill>
                  <a:srgbClr val="FF0000"/>
                </a:solidFill>
                <a:latin typeface="Minion Pro"/>
              </a:rPr>
              <a:t>PROPYLAEA</a:t>
            </a:r>
          </a:p>
          <a:p>
            <a:endParaRPr lang="en-US" sz="4000" baseline="30000" dirty="0">
              <a:solidFill>
                <a:srgbClr val="000000"/>
              </a:solidFill>
              <a:latin typeface="Minion Pro"/>
            </a:endParaRPr>
          </a:p>
          <a:p>
            <a:r>
              <a:rPr lang="en-MY" sz="4000" baseline="30000" dirty="0">
                <a:solidFill>
                  <a:srgbClr val="000000"/>
                </a:solidFill>
                <a:latin typeface="Minion Pro"/>
              </a:rPr>
              <a:t>The entrance to the Acropolis was a </a:t>
            </a:r>
          </a:p>
          <a:p>
            <a:r>
              <a:rPr lang="en-MY" sz="4000" baseline="30000" dirty="0">
                <a:solidFill>
                  <a:srgbClr val="000000"/>
                </a:solidFill>
                <a:latin typeface="Minion Pro"/>
              </a:rPr>
              <a:t>monumental gateway called the </a:t>
            </a:r>
            <a:r>
              <a:rPr lang="en-MY" sz="4000" baseline="30000" dirty="0" err="1">
                <a:solidFill>
                  <a:srgbClr val="000000"/>
                </a:solidFill>
                <a:latin typeface="Minion Pro"/>
              </a:rPr>
              <a:t>Propylaea</a:t>
            </a:r>
            <a:r>
              <a:rPr lang="en-MY" sz="4000" baseline="30000" dirty="0">
                <a:solidFill>
                  <a:srgbClr val="000000"/>
                </a:solidFill>
                <a:latin typeface="Minion Pro"/>
              </a:rPr>
              <a:t>. </a:t>
            </a:r>
            <a:endParaRPr lang="en-US" sz="4000" baseline="30000" dirty="0">
              <a:solidFill>
                <a:srgbClr val="000000"/>
              </a:solidFill>
              <a:latin typeface="Minion Pro"/>
            </a:endParaRPr>
          </a:p>
        </p:txBody>
      </p:sp>
    </p:spTree>
    <p:extLst>
      <p:ext uri="{BB962C8B-B14F-4D97-AF65-F5344CB8AC3E}">
        <p14:creationId xmlns:p14="http://schemas.microsoft.com/office/powerpoint/2010/main" val="3795435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609600"/>
            <a:ext cx="2794000" cy="2057400"/>
          </a:xfrm>
          <a:prstGeom prst="rect">
            <a:avLst/>
          </a:prstGeom>
        </p:spPr>
      </p:pic>
      <p:sp>
        <p:nvSpPr>
          <p:cNvPr id="7" name="Rectangle 6"/>
          <p:cNvSpPr/>
          <p:nvPr/>
        </p:nvSpPr>
        <p:spPr>
          <a:xfrm>
            <a:off x="914401" y="2971800"/>
            <a:ext cx="6781800" cy="1733808"/>
          </a:xfrm>
          <a:prstGeom prst="rect">
            <a:avLst/>
          </a:prstGeom>
        </p:spPr>
        <p:txBody>
          <a:bodyPr wrap="square">
            <a:spAutoFit/>
          </a:bodyPr>
          <a:lstStyle/>
          <a:p>
            <a:r>
              <a:rPr lang="en-US" sz="4000" baseline="30000" dirty="0" smtClean="0">
                <a:solidFill>
                  <a:srgbClr val="FF0000"/>
                </a:solidFill>
              </a:rPr>
              <a:t>ERECHTEUM</a:t>
            </a:r>
          </a:p>
          <a:p>
            <a:endParaRPr lang="en-US" sz="4000" baseline="30000" dirty="0"/>
          </a:p>
          <a:p>
            <a:r>
              <a:rPr lang="en-MY" sz="4000" baseline="30000" dirty="0"/>
              <a:t>A TEMPLE DEDICATED TO ATHENA POLIAS (GODDES OF THE CITY)</a:t>
            </a:r>
            <a:endParaRPr lang="en-US" sz="4000" baseline="30000" dirty="0"/>
          </a:p>
        </p:txBody>
      </p:sp>
    </p:spTree>
    <p:extLst>
      <p:ext uri="{BB962C8B-B14F-4D97-AF65-F5344CB8AC3E}">
        <p14:creationId xmlns:p14="http://schemas.microsoft.com/office/powerpoint/2010/main" val="10525589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581" y="609600"/>
            <a:ext cx="3835768" cy="2231008"/>
          </a:xfrm>
          <a:prstGeom prst="rect">
            <a:avLst/>
          </a:prstGeom>
        </p:spPr>
      </p:pic>
      <p:sp>
        <p:nvSpPr>
          <p:cNvPr id="5" name="Rectangle 4"/>
          <p:cNvSpPr/>
          <p:nvPr/>
        </p:nvSpPr>
        <p:spPr>
          <a:xfrm>
            <a:off x="744581" y="3048000"/>
            <a:ext cx="7549662" cy="3170099"/>
          </a:xfrm>
          <a:prstGeom prst="rect">
            <a:avLst/>
          </a:prstGeom>
        </p:spPr>
        <p:txBody>
          <a:bodyPr wrap="square">
            <a:spAutoFit/>
          </a:bodyPr>
          <a:lstStyle/>
          <a:p>
            <a:r>
              <a:rPr lang="en-MY" sz="4000" dirty="0" smtClean="0">
                <a:solidFill>
                  <a:srgbClr val="FF0000"/>
                </a:solidFill>
              </a:rPr>
              <a:t>PARTHENON</a:t>
            </a:r>
            <a:endParaRPr lang="en-MY" sz="4000" dirty="0">
              <a:solidFill>
                <a:srgbClr val="FF0000"/>
              </a:solidFill>
            </a:endParaRPr>
          </a:p>
          <a:p>
            <a:r>
              <a:rPr lang="en-MY" sz="4000" dirty="0"/>
              <a:t>A TEMPLE DEDICATED TO ATHENA PARTHENOS. IT WAS BUILT IN DORIC </a:t>
            </a:r>
            <a:r>
              <a:rPr lang="en-MY" sz="4000" dirty="0" smtClean="0"/>
              <a:t>ORDER </a:t>
            </a:r>
            <a:r>
              <a:rPr lang="en-MY" sz="4000" dirty="0"/>
              <a:t>&amp; ALMOST </a:t>
            </a:r>
          </a:p>
          <a:p>
            <a:r>
              <a:rPr lang="en-MY" sz="4000" dirty="0"/>
              <a:t>EXCLUSIVELY IN PENTELIC MARBLE</a:t>
            </a:r>
          </a:p>
        </p:txBody>
      </p:sp>
    </p:spTree>
    <p:extLst>
      <p:ext uri="{BB962C8B-B14F-4D97-AF65-F5344CB8AC3E}">
        <p14:creationId xmlns:p14="http://schemas.microsoft.com/office/powerpoint/2010/main" val="2455723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612845"/>
            <a:ext cx="7391400" cy="4585871"/>
          </a:xfrm>
          <a:prstGeom prst="rect">
            <a:avLst/>
          </a:prstGeom>
        </p:spPr>
        <p:txBody>
          <a:bodyPr wrap="square">
            <a:spAutoFit/>
          </a:bodyPr>
          <a:lstStyle/>
          <a:p>
            <a:r>
              <a:rPr lang="en-MY" sz="4000" dirty="0">
                <a:solidFill>
                  <a:srgbClr val="FF0000"/>
                </a:solidFill>
              </a:rPr>
              <a:t>PARTHENON </a:t>
            </a:r>
            <a:endParaRPr lang="en-MY" sz="4000" dirty="0" smtClean="0">
              <a:solidFill>
                <a:srgbClr val="FF0000"/>
              </a:solidFill>
            </a:endParaRPr>
          </a:p>
          <a:p>
            <a:endParaRPr lang="en-MY" dirty="0"/>
          </a:p>
          <a:p>
            <a:r>
              <a:rPr lang="en-MY" dirty="0" smtClean="0"/>
              <a:t>The </a:t>
            </a:r>
            <a:r>
              <a:rPr lang="en-MY" dirty="0"/>
              <a:t>large building on the top of the Acropolis. It was completely made out of </a:t>
            </a:r>
            <a:r>
              <a:rPr lang="en-MY" dirty="0" err="1"/>
              <a:t>pentelic</a:t>
            </a:r>
            <a:r>
              <a:rPr lang="en-MY" dirty="0"/>
              <a:t> marble and surrounded by freestanding columns. Its was built in Doric Order &amp; almost exclusively of </a:t>
            </a:r>
            <a:r>
              <a:rPr lang="en-MY" dirty="0" err="1"/>
              <a:t>pentelic</a:t>
            </a:r>
            <a:r>
              <a:rPr lang="en-MY" dirty="0"/>
              <a:t> marble. The Parthenon retained its religious character in the following centuries &amp; was converted into a Byzantine church, a Latin church and Muslim mosque.</a:t>
            </a:r>
          </a:p>
          <a:p>
            <a:endParaRPr lang="en-MY" dirty="0"/>
          </a:p>
          <a:p>
            <a:endParaRPr lang="en-MY" dirty="0"/>
          </a:p>
          <a:p>
            <a:r>
              <a:rPr lang="en-MY" dirty="0"/>
              <a:t>The Parthenon is a Doric </a:t>
            </a:r>
            <a:r>
              <a:rPr lang="en-MY" dirty="0" err="1"/>
              <a:t>peripteral</a:t>
            </a:r>
            <a:r>
              <a:rPr lang="en-MY" dirty="0"/>
              <a:t> temple, which means that it consists of a rectangular floor plan with a series of low steps on every side, and a colonnade (8x17) of Doric columns extending around the periphery of the entire structure. Each entrance has an additional six columns in front of it. The larger of the two interior rooms, the </a:t>
            </a:r>
            <a:r>
              <a:rPr lang="en-MY" dirty="0" err="1"/>
              <a:t>naos</a:t>
            </a:r>
            <a:r>
              <a:rPr lang="en-MY" dirty="0"/>
              <a:t>, housed the cult statue. The smaller room (the </a:t>
            </a:r>
            <a:r>
              <a:rPr lang="en-MY" dirty="0" err="1"/>
              <a:t>opisthodomos</a:t>
            </a:r>
            <a:r>
              <a:rPr lang="en-MY" dirty="0"/>
              <a:t>) was used as treasury.</a:t>
            </a:r>
          </a:p>
        </p:txBody>
      </p:sp>
    </p:spTree>
    <p:extLst>
      <p:ext uri="{BB962C8B-B14F-4D97-AF65-F5344CB8AC3E}">
        <p14:creationId xmlns:p14="http://schemas.microsoft.com/office/powerpoint/2010/main" val="35266021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533400"/>
            <a:ext cx="2520498" cy="923330"/>
          </a:xfrm>
          <a:prstGeom prst="rect">
            <a:avLst/>
          </a:prstGeom>
        </p:spPr>
        <p:txBody>
          <a:bodyPr wrap="none">
            <a:spAutoFit/>
          </a:bodyPr>
          <a:lstStyle/>
          <a:p>
            <a:r>
              <a:rPr lang="en-MY" dirty="0"/>
              <a:t>ARCHITECTURAL </a:t>
            </a:r>
            <a:r>
              <a:rPr lang="en-MY" dirty="0" smtClean="0"/>
              <a:t>SYSTEM</a:t>
            </a:r>
          </a:p>
          <a:p>
            <a:endParaRPr lang="en-MY" dirty="0"/>
          </a:p>
          <a:p>
            <a:r>
              <a:rPr lang="en-MY" dirty="0"/>
              <a:t> </a:t>
            </a:r>
            <a:r>
              <a:rPr lang="en-MY" dirty="0" smtClean="0"/>
              <a:t>CLASSICAL ORDER</a:t>
            </a:r>
            <a:endParaRPr lang="en-MY"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1295400"/>
            <a:ext cx="2619375" cy="4267200"/>
          </a:xfrm>
          <a:prstGeom prst="rect">
            <a:avLst/>
          </a:prstGeom>
        </p:spPr>
      </p:pic>
      <p:sp>
        <p:nvSpPr>
          <p:cNvPr id="6" name="Rectangle 5"/>
          <p:cNvSpPr/>
          <p:nvPr/>
        </p:nvSpPr>
        <p:spPr>
          <a:xfrm>
            <a:off x="6553200" y="5029200"/>
            <a:ext cx="1551643" cy="369332"/>
          </a:xfrm>
          <a:prstGeom prst="rect">
            <a:avLst/>
          </a:prstGeom>
        </p:spPr>
        <p:txBody>
          <a:bodyPr wrap="none">
            <a:spAutoFit/>
          </a:bodyPr>
          <a:lstStyle/>
          <a:p>
            <a:r>
              <a:rPr lang="en-MY" dirty="0"/>
              <a:t>PLAIN CAPITAL</a:t>
            </a:r>
          </a:p>
        </p:txBody>
      </p:sp>
      <p:sp>
        <p:nvSpPr>
          <p:cNvPr id="7" name="Rectangle 6"/>
          <p:cNvSpPr/>
          <p:nvPr/>
        </p:nvSpPr>
        <p:spPr>
          <a:xfrm>
            <a:off x="1600200" y="4662743"/>
            <a:ext cx="1523174" cy="707886"/>
          </a:xfrm>
          <a:prstGeom prst="rect">
            <a:avLst/>
          </a:prstGeom>
        </p:spPr>
        <p:txBody>
          <a:bodyPr wrap="none">
            <a:spAutoFit/>
          </a:bodyPr>
          <a:lstStyle/>
          <a:p>
            <a:r>
              <a:rPr lang="en-MY" sz="4000" dirty="0">
                <a:solidFill>
                  <a:srgbClr val="FF0000"/>
                </a:solidFill>
              </a:rPr>
              <a:t>DORIC</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5975" y="2943044"/>
            <a:ext cx="2438400" cy="1876425"/>
          </a:xfrm>
          <a:prstGeom prst="rect">
            <a:avLst/>
          </a:prstGeom>
        </p:spPr>
      </p:pic>
    </p:spTree>
    <p:extLst>
      <p:ext uri="{BB962C8B-B14F-4D97-AF65-F5344CB8AC3E}">
        <p14:creationId xmlns:p14="http://schemas.microsoft.com/office/powerpoint/2010/main" val="33595726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533400"/>
            <a:ext cx="2520498" cy="923330"/>
          </a:xfrm>
          <a:prstGeom prst="rect">
            <a:avLst/>
          </a:prstGeom>
        </p:spPr>
        <p:txBody>
          <a:bodyPr wrap="none">
            <a:spAutoFit/>
          </a:bodyPr>
          <a:lstStyle/>
          <a:p>
            <a:r>
              <a:rPr lang="en-MY" dirty="0"/>
              <a:t>ARCHITECTURAL </a:t>
            </a:r>
            <a:r>
              <a:rPr lang="en-MY" dirty="0" smtClean="0"/>
              <a:t>SYSTEM</a:t>
            </a:r>
          </a:p>
          <a:p>
            <a:endParaRPr lang="en-MY" dirty="0"/>
          </a:p>
          <a:p>
            <a:r>
              <a:rPr lang="en-MY" dirty="0"/>
              <a:t> </a:t>
            </a:r>
            <a:r>
              <a:rPr lang="en-MY" dirty="0" smtClean="0"/>
              <a:t>CLASSICAL ORDER</a:t>
            </a:r>
            <a:endParaRPr lang="en-MY" dirty="0"/>
          </a:p>
        </p:txBody>
      </p:sp>
      <p:sp>
        <p:nvSpPr>
          <p:cNvPr id="6" name="Rectangle 5"/>
          <p:cNvSpPr/>
          <p:nvPr/>
        </p:nvSpPr>
        <p:spPr>
          <a:xfrm>
            <a:off x="6477000" y="3206651"/>
            <a:ext cx="2362200" cy="2308324"/>
          </a:xfrm>
          <a:prstGeom prst="rect">
            <a:avLst/>
          </a:prstGeom>
        </p:spPr>
        <p:txBody>
          <a:bodyPr wrap="square">
            <a:spAutoFit/>
          </a:bodyPr>
          <a:lstStyle/>
          <a:p>
            <a:r>
              <a:rPr lang="en-MY" dirty="0"/>
              <a:t>THINNER. SCROOL-LIKE  CAPITAL</a:t>
            </a:r>
          </a:p>
          <a:p>
            <a:r>
              <a:rPr lang="en-MY" dirty="0"/>
              <a:t>A volute is a spiral scroll-like ornament that forms the basis of the Ionic order, found in the capital of the Ionic column.</a:t>
            </a:r>
          </a:p>
        </p:txBody>
      </p:sp>
      <p:sp>
        <p:nvSpPr>
          <p:cNvPr id="7" name="Rectangle 6"/>
          <p:cNvSpPr/>
          <p:nvPr/>
        </p:nvSpPr>
        <p:spPr>
          <a:xfrm>
            <a:off x="1600200" y="4662743"/>
            <a:ext cx="1390124" cy="707886"/>
          </a:xfrm>
          <a:prstGeom prst="rect">
            <a:avLst/>
          </a:prstGeom>
        </p:spPr>
        <p:txBody>
          <a:bodyPr wrap="none">
            <a:spAutoFit/>
          </a:bodyPr>
          <a:lstStyle/>
          <a:p>
            <a:r>
              <a:rPr lang="en-MY" sz="4000" dirty="0" smtClean="0">
                <a:solidFill>
                  <a:srgbClr val="FF0000"/>
                </a:solidFill>
              </a:rPr>
              <a:t>IONIC</a:t>
            </a:r>
            <a:endParaRPr lang="en-MY" sz="4000" dirty="0">
              <a:solidFill>
                <a:srgbClr val="FF0000"/>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8500" y="1343025"/>
            <a:ext cx="2667000" cy="417195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1219200"/>
            <a:ext cx="2466975" cy="1847850"/>
          </a:xfrm>
          <a:prstGeom prst="rect">
            <a:avLst/>
          </a:prstGeom>
        </p:spPr>
      </p:pic>
    </p:spTree>
    <p:extLst>
      <p:ext uri="{BB962C8B-B14F-4D97-AF65-F5344CB8AC3E}">
        <p14:creationId xmlns:p14="http://schemas.microsoft.com/office/powerpoint/2010/main" val="469452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1328</TotalTime>
  <Words>691</Words>
  <Application>Microsoft Office PowerPoint</Application>
  <PresentationFormat>On-screen Show (4:3)</PresentationFormat>
  <Paragraphs>73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8</cp:lastModifiedBy>
  <cp:revision>18</cp:revision>
  <dcterms:created xsi:type="dcterms:W3CDTF">2013-07-02T02:36:43Z</dcterms:created>
  <dcterms:modified xsi:type="dcterms:W3CDTF">2013-07-13T12:09:32Z</dcterms:modified>
</cp:coreProperties>
</file>