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FC19AF-A712-4074-BE9E-E99DA8EF901D}" type="datetimeFigureOut">
              <a:rPr lang="en-US" smtClean="0"/>
              <a:t>03\07\2013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98909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FC19AF-A712-4074-BE9E-E99DA8EF901D}" type="datetimeFigureOut">
              <a:rPr lang="en-US" smtClean="0"/>
              <a:t>03\07\2013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387192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FC19AF-A712-4074-BE9E-E99DA8EF901D}" type="datetimeFigureOut">
              <a:rPr lang="en-US" smtClean="0"/>
              <a:t>03\07\2013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1326737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FC19AF-A712-4074-BE9E-E99DA8EF901D}" type="datetimeFigureOut">
              <a:rPr lang="en-US" smtClean="0"/>
              <a:t>03\07\2013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1968775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FC19AF-A712-4074-BE9E-E99DA8EF901D}" type="datetimeFigureOut">
              <a:rPr lang="en-US" smtClean="0"/>
              <a:t>03\07\2013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651313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FC19AF-A712-4074-BE9E-E99DA8EF901D}" type="datetimeFigureOut">
              <a:rPr lang="en-US" smtClean="0"/>
              <a:t>03\07\2013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288346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FC19AF-A712-4074-BE9E-E99DA8EF901D}" type="datetimeFigureOut">
              <a:rPr lang="en-US" smtClean="0"/>
              <a:t>03\07\2013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921516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FC19AF-A712-4074-BE9E-E99DA8EF901D}" type="datetimeFigureOut">
              <a:rPr lang="en-US" smtClean="0"/>
              <a:t>03\07\2013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1694294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FC19AF-A712-4074-BE9E-E99DA8EF901D}" type="datetimeFigureOut">
              <a:rPr lang="en-US" smtClean="0"/>
              <a:t>03\07\2013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306472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FC19AF-A712-4074-BE9E-E99DA8EF901D}" type="datetimeFigureOut">
              <a:rPr lang="en-US" smtClean="0"/>
              <a:t>03\07\2013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914211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FC19AF-A712-4074-BE9E-E99DA8EF901D}" type="datetimeFigureOut">
              <a:rPr lang="en-US" smtClean="0"/>
              <a:t>03\07\2013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4251043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19AF-A712-4074-BE9E-E99DA8EF901D}" type="datetimeFigureOut">
              <a:rPr lang="en-US" smtClean="0"/>
              <a:t>03\07\2013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FF8507-7966-48E9-A563-49A5F0601AEB}" type="slidenum">
              <a:rPr lang="en-US" smtClean="0"/>
              <a:t>‹#›</a:t>
            </a:fld>
            <a:endParaRPr lang="en-US"/>
          </a:p>
        </p:txBody>
      </p:sp>
    </p:spTree>
    <p:extLst>
      <p:ext uri="{BB962C8B-B14F-4D97-AF65-F5344CB8AC3E}">
        <p14:creationId xmlns:p14="http://schemas.microsoft.com/office/powerpoint/2010/main" val="824115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1143000"/>
            <a:ext cx="6400800" cy="1487587"/>
          </a:xfrm>
          <a:prstGeom prst="rect">
            <a:avLst/>
          </a:prstGeom>
        </p:spPr>
        <p:txBody>
          <a:bodyPr wrap="square">
            <a:spAutoFit/>
          </a:bodyPr>
          <a:lstStyle/>
          <a:p>
            <a:r>
              <a:rPr lang="en-US" sz="4000" b="0" i="0" u="none" strike="noStrike" baseline="30000" dirty="0" smtClean="0">
                <a:solidFill>
                  <a:srgbClr val="000000"/>
                </a:solidFill>
                <a:latin typeface="Minion Pro"/>
              </a:rPr>
              <a:t>ANTIQUITY AGE: </a:t>
            </a:r>
          </a:p>
          <a:p>
            <a:r>
              <a:rPr lang="en-US" sz="9600" b="0" i="0" u="none" strike="noStrike" baseline="30000" dirty="0" smtClean="0">
                <a:solidFill>
                  <a:srgbClr val="000000"/>
                </a:solidFill>
                <a:latin typeface="Lithos Pro Regular"/>
              </a:rPr>
              <a:t>EGYPT</a:t>
            </a:r>
            <a:r>
              <a:rPr lang="en-US" sz="4000" b="0" i="0" u="none" strike="noStrike" baseline="30000" dirty="0" smtClean="0">
                <a:solidFill>
                  <a:srgbClr val="000000"/>
                </a:solidFill>
                <a:latin typeface="Minion Pro"/>
              </a:rPr>
              <a:t> ARCHITECTURE</a:t>
            </a:r>
            <a:endParaRPr lang="en-US" sz="40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2362199"/>
            <a:ext cx="4262437" cy="2694031"/>
          </a:xfrm>
          <a:prstGeom prst="rect">
            <a:avLst/>
          </a:prstGeom>
        </p:spPr>
      </p:pic>
      <p:sp>
        <p:nvSpPr>
          <p:cNvPr id="4" name="Rectangle 3"/>
          <p:cNvSpPr/>
          <p:nvPr/>
        </p:nvSpPr>
        <p:spPr>
          <a:xfrm>
            <a:off x="2586994" y="5181600"/>
            <a:ext cx="5492401" cy="543739"/>
          </a:xfrm>
          <a:prstGeom prst="rect">
            <a:avLst/>
          </a:prstGeom>
        </p:spPr>
        <p:txBody>
          <a:bodyPr wrap="none">
            <a:spAutoFit/>
          </a:bodyPr>
          <a:lstStyle/>
          <a:p>
            <a:r>
              <a:rPr lang="en-US" sz="4400" baseline="30000" dirty="0">
                <a:solidFill>
                  <a:srgbClr val="FF0000"/>
                </a:solidFill>
                <a:latin typeface="Minion Pro"/>
              </a:rPr>
              <a:t>THE GREAT PYRAMID OF GIZA</a:t>
            </a:r>
          </a:p>
        </p:txBody>
      </p:sp>
    </p:spTree>
    <p:extLst>
      <p:ext uri="{BB962C8B-B14F-4D97-AF65-F5344CB8AC3E}">
        <p14:creationId xmlns:p14="http://schemas.microsoft.com/office/powerpoint/2010/main" val="978094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1752600"/>
            <a:ext cx="4572000" cy="461665"/>
          </a:xfrm>
          <a:prstGeom prst="rect">
            <a:avLst/>
          </a:prstGeom>
        </p:spPr>
        <p:txBody>
          <a:bodyPr>
            <a:spAutoFit/>
          </a:bodyPr>
          <a:lstStyle/>
          <a:p>
            <a:r>
              <a:rPr lang="en-US" baseline="30000" dirty="0"/>
              <a:t>The construction of monuments and temples in Egyptian architecture was influenced by;</a:t>
            </a:r>
          </a:p>
        </p:txBody>
      </p:sp>
      <p:sp>
        <p:nvSpPr>
          <p:cNvPr id="3" name="Rectangle 2"/>
          <p:cNvSpPr/>
          <p:nvPr/>
        </p:nvSpPr>
        <p:spPr>
          <a:xfrm>
            <a:off x="2286000" y="2224852"/>
            <a:ext cx="4572000" cy="2144177"/>
          </a:xfrm>
          <a:prstGeom prst="rect">
            <a:avLst/>
          </a:prstGeom>
        </p:spPr>
        <p:txBody>
          <a:bodyPr>
            <a:spAutoFit/>
          </a:bodyPr>
          <a:lstStyle/>
          <a:p>
            <a:r>
              <a:rPr lang="en-US" sz="4000" baseline="30000" dirty="0">
                <a:solidFill>
                  <a:srgbClr val="FF0000"/>
                </a:solidFill>
              </a:rPr>
              <a:t>The </a:t>
            </a:r>
            <a:r>
              <a:rPr lang="en-US" sz="4000" baseline="30000" dirty="0" smtClean="0">
                <a:solidFill>
                  <a:srgbClr val="FF0000"/>
                </a:solidFill>
              </a:rPr>
              <a:t>belief </a:t>
            </a:r>
            <a:r>
              <a:rPr lang="en-US" sz="4000" baseline="30000" dirty="0">
                <a:solidFill>
                  <a:srgbClr val="FF0000"/>
                </a:solidFill>
              </a:rPr>
              <a:t>in life or survival after death on preservation of the </a:t>
            </a:r>
            <a:r>
              <a:rPr lang="en-US" sz="4000" baseline="30000" dirty="0" smtClean="0">
                <a:solidFill>
                  <a:srgbClr val="FF0000"/>
                </a:solidFill>
              </a:rPr>
              <a:t>body, </a:t>
            </a:r>
            <a:r>
              <a:rPr lang="en-US" sz="4000" baseline="30000" dirty="0">
                <a:solidFill>
                  <a:srgbClr val="FF0000"/>
                </a:solidFill>
              </a:rPr>
              <a:t>as immortality was only for the privileged royal and priestly being</a:t>
            </a:r>
            <a:endParaRPr lang="en-US" sz="4000" b="1" baseline="30000" dirty="0">
              <a:solidFill>
                <a:srgbClr val="FF0000"/>
              </a:solidFill>
            </a:endParaRPr>
          </a:p>
        </p:txBody>
      </p:sp>
    </p:spTree>
    <p:extLst>
      <p:ext uri="{BB962C8B-B14F-4D97-AF65-F5344CB8AC3E}">
        <p14:creationId xmlns:p14="http://schemas.microsoft.com/office/powerpoint/2010/main" val="14501399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2200" y="2209800"/>
            <a:ext cx="4572000" cy="1015663"/>
          </a:xfrm>
          <a:prstGeom prst="rect">
            <a:avLst/>
          </a:prstGeom>
        </p:spPr>
        <p:txBody>
          <a:bodyPr>
            <a:spAutoFit/>
          </a:bodyPr>
          <a:lstStyle/>
          <a:p>
            <a:r>
              <a:rPr lang="en-US" baseline="30000" dirty="0"/>
              <a:t>The largest temple in </a:t>
            </a:r>
            <a:r>
              <a:rPr lang="en-US" baseline="30000" dirty="0" err="1"/>
              <a:t>Karnak</a:t>
            </a:r>
            <a:r>
              <a:rPr lang="en-US" baseline="30000" dirty="0"/>
              <a:t> complex is _____</a:t>
            </a:r>
          </a:p>
          <a:p>
            <a:endParaRPr lang="en-US" baseline="30000" dirty="0"/>
          </a:p>
          <a:p>
            <a:r>
              <a:rPr lang="en-US" baseline="30000" dirty="0"/>
              <a:t>a.	The temple of </a:t>
            </a:r>
            <a:r>
              <a:rPr lang="en-US" baseline="30000" dirty="0" err="1"/>
              <a:t>Mun</a:t>
            </a:r>
            <a:endParaRPr lang="en-US" baseline="30000" dirty="0"/>
          </a:p>
          <a:p>
            <a:r>
              <a:rPr lang="en-US" baseline="30000" dirty="0"/>
              <a:t>b.	The temple of </a:t>
            </a:r>
            <a:r>
              <a:rPr lang="en-US" baseline="30000" dirty="0" err="1"/>
              <a:t>Monthu</a:t>
            </a:r>
            <a:endParaRPr lang="en-US" baseline="30000" dirty="0"/>
          </a:p>
          <a:p>
            <a:r>
              <a:rPr lang="en-US" baseline="30000" dirty="0"/>
              <a:t>c.	The temple of Ramon</a:t>
            </a:r>
          </a:p>
        </p:txBody>
      </p:sp>
      <p:sp>
        <p:nvSpPr>
          <p:cNvPr id="3" name="Rectangle 2"/>
          <p:cNvSpPr/>
          <p:nvPr/>
        </p:nvSpPr>
        <p:spPr>
          <a:xfrm>
            <a:off x="2340123" y="3225463"/>
            <a:ext cx="3948068" cy="502702"/>
          </a:xfrm>
          <a:prstGeom prst="rect">
            <a:avLst/>
          </a:prstGeom>
        </p:spPr>
        <p:txBody>
          <a:bodyPr wrap="none">
            <a:spAutoFit/>
          </a:bodyPr>
          <a:lstStyle/>
          <a:p>
            <a:r>
              <a:rPr lang="en-US" sz="4000" baseline="30000" dirty="0">
                <a:solidFill>
                  <a:srgbClr val="FF0000"/>
                </a:solidFill>
              </a:rPr>
              <a:t>d.	The temple of </a:t>
            </a:r>
            <a:r>
              <a:rPr lang="en-US" sz="4000" baseline="30000" dirty="0" err="1">
                <a:solidFill>
                  <a:srgbClr val="FF0000"/>
                </a:solidFill>
              </a:rPr>
              <a:t>Amun</a:t>
            </a:r>
            <a:endParaRPr lang="en-US" sz="4000" baseline="30000" dirty="0">
              <a:solidFill>
                <a:srgbClr val="FF0000"/>
              </a:solidFill>
            </a:endParaRPr>
          </a:p>
        </p:txBody>
      </p:sp>
    </p:spTree>
    <p:extLst>
      <p:ext uri="{BB962C8B-B14F-4D97-AF65-F5344CB8AC3E}">
        <p14:creationId xmlns:p14="http://schemas.microsoft.com/office/powerpoint/2010/main" val="42231778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1447800"/>
            <a:ext cx="4572000" cy="461665"/>
          </a:xfrm>
          <a:prstGeom prst="rect">
            <a:avLst/>
          </a:prstGeom>
        </p:spPr>
        <p:txBody>
          <a:bodyPr>
            <a:spAutoFit/>
          </a:bodyPr>
          <a:lstStyle/>
          <a:p>
            <a:r>
              <a:rPr lang="en-US" baseline="30000" dirty="0"/>
              <a:t>The characteristics of Egyptian architecture is influenced by the following,</a:t>
            </a:r>
          </a:p>
        </p:txBody>
      </p:sp>
      <p:sp>
        <p:nvSpPr>
          <p:cNvPr id="3" name="Rectangle 2"/>
          <p:cNvSpPr/>
          <p:nvPr/>
        </p:nvSpPr>
        <p:spPr>
          <a:xfrm>
            <a:off x="2362200" y="2133600"/>
            <a:ext cx="4572000" cy="1938992"/>
          </a:xfrm>
          <a:prstGeom prst="rect">
            <a:avLst/>
          </a:prstGeom>
        </p:spPr>
        <p:txBody>
          <a:bodyPr>
            <a:spAutoFit/>
          </a:bodyPr>
          <a:lstStyle/>
          <a:p>
            <a:pPr marL="742950" indent="-742950">
              <a:buFont typeface="+mj-lt"/>
              <a:buAutoNum type="arabicPeriod"/>
            </a:pPr>
            <a:r>
              <a:rPr lang="en-US" sz="4000" baseline="30000" dirty="0" smtClean="0">
                <a:solidFill>
                  <a:srgbClr val="FF0000"/>
                </a:solidFill>
              </a:rPr>
              <a:t>Belief </a:t>
            </a:r>
            <a:r>
              <a:rPr lang="en-US" sz="4000" baseline="30000" dirty="0">
                <a:solidFill>
                  <a:srgbClr val="FF0000"/>
                </a:solidFill>
              </a:rPr>
              <a:t>in life after death</a:t>
            </a:r>
          </a:p>
          <a:p>
            <a:pPr marL="742950" indent="-742950">
              <a:buFont typeface="+mj-lt"/>
              <a:buAutoNum type="arabicPeriod"/>
            </a:pPr>
            <a:r>
              <a:rPr lang="en-US" sz="4000" baseline="30000" dirty="0" smtClean="0">
                <a:solidFill>
                  <a:srgbClr val="FF0000"/>
                </a:solidFill>
              </a:rPr>
              <a:t>Belief </a:t>
            </a:r>
            <a:r>
              <a:rPr lang="en-US" sz="4000" baseline="30000" dirty="0" err="1">
                <a:solidFill>
                  <a:srgbClr val="FF0000"/>
                </a:solidFill>
              </a:rPr>
              <a:t>Pharoah</a:t>
            </a:r>
            <a:r>
              <a:rPr lang="en-US" sz="4000" baseline="30000" dirty="0">
                <a:solidFill>
                  <a:srgbClr val="FF0000"/>
                </a:solidFill>
              </a:rPr>
              <a:t> as the god</a:t>
            </a:r>
          </a:p>
          <a:p>
            <a:pPr marL="742950" indent="-742950">
              <a:buFont typeface="+mj-lt"/>
              <a:buAutoNum type="arabicPeriod"/>
            </a:pPr>
            <a:r>
              <a:rPr lang="en-US" sz="4000" baseline="30000" dirty="0">
                <a:solidFill>
                  <a:srgbClr val="FF0000"/>
                </a:solidFill>
              </a:rPr>
              <a:t>Arable banks of the Nil River</a:t>
            </a:r>
            <a:endParaRPr lang="en-US" sz="4000" dirty="0">
              <a:solidFill>
                <a:srgbClr val="FF0000"/>
              </a:solidFill>
            </a:endParaRPr>
          </a:p>
        </p:txBody>
      </p:sp>
    </p:spTree>
    <p:extLst>
      <p:ext uri="{BB962C8B-B14F-4D97-AF65-F5344CB8AC3E}">
        <p14:creationId xmlns:p14="http://schemas.microsoft.com/office/powerpoint/2010/main" val="40852840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1371600"/>
            <a:ext cx="4572000" cy="461665"/>
          </a:xfrm>
          <a:prstGeom prst="rect">
            <a:avLst/>
          </a:prstGeom>
        </p:spPr>
        <p:txBody>
          <a:bodyPr>
            <a:spAutoFit/>
          </a:bodyPr>
          <a:lstStyle/>
          <a:p>
            <a:r>
              <a:rPr lang="en-US" baseline="30000" dirty="0"/>
              <a:t>11.	The following statements are factors influencing the characteristics of Egyptian architecture,</a:t>
            </a:r>
          </a:p>
        </p:txBody>
      </p:sp>
      <p:sp>
        <p:nvSpPr>
          <p:cNvPr id="3" name="Rectangle 2"/>
          <p:cNvSpPr/>
          <p:nvPr/>
        </p:nvSpPr>
        <p:spPr>
          <a:xfrm>
            <a:off x="1524000" y="2133600"/>
            <a:ext cx="6019800" cy="1528624"/>
          </a:xfrm>
          <a:prstGeom prst="rect">
            <a:avLst/>
          </a:prstGeom>
        </p:spPr>
        <p:txBody>
          <a:bodyPr wrap="square">
            <a:spAutoFit/>
          </a:bodyPr>
          <a:lstStyle/>
          <a:p>
            <a:r>
              <a:rPr lang="en-US" sz="4000" baseline="30000" dirty="0">
                <a:solidFill>
                  <a:srgbClr val="FF0000"/>
                </a:solidFill>
              </a:rPr>
              <a:t>a.	Believe in life </a:t>
            </a:r>
            <a:r>
              <a:rPr lang="en-US" sz="4000" baseline="30000" dirty="0" smtClean="0">
                <a:solidFill>
                  <a:srgbClr val="FF0000"/>
                </a:solidFill>
              </a:rPr>
              <a:t>after death</a:t>
            </a:r>
            <a:endParaRPr lang="en-US" sz="4000" baseline="30000" dirty="0">
              <a:solidFill>
                <a:srgbClr val="FF0000"/>
              </a:solidFill>
            </a:endParaRPr>
          </a:p>
          <a:p>
            <a:r>
              <a:rPr lang="en-US" sz="4000" baseline="30000" dirty="0">
                <a:solidFill>
                  <a:srgbClr val="FF0000"/>
                </a:solidFill>
              </a:rPr>
              <a:t>b.	Pharaoh as the king of God</a:t>
            </a:r>
          </a:p>
          <a:p>
            <a:r>
              <a:rPr lang="en-US" sz="4000" baseline="30000" dirty="0">
                <a:solidFill>
                  <a:srgbClr val="FF0000"/>
                </a:solidFill>
              </a:rPr>
              <a:t>c.	Spirits will fly up to heaven</a:t>
            </a:r>
            <a:endParaRPr lang="en-US" sz="4000" dirty="0">
              <a:solidFill>
                <a:srgbClr val="FF0000"/>
              </a:solidFill>
            </a:endParaRPr>
          </a:p>
        </p:txBody>
      </p:sp>
    </p:spTree>
    <p:extLst>
      <p:ext uri="{BB962C8B-B14F-4D97-AF65-F5344CB8AC3E}">
        <p14:creationId xmlns:p14="http://schemas.microsoft.com/office/powerpoint/2010/main" val="57804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2724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859340"/>
            <a:ext cx="4572000" cy="3139321"/>
          </a:xfrm>
          <a:prstGeom prst="rect">
            <a:avLst/>
          </a:prstGeom>
        </p:spPr>
        <p:txBody>
          <a:bodyPr>
            <a:spAutoFit/>
          </a:bodyPr>
          <a:lstStyle/>
          <a:p>
            <a:r>
              <a:rPr lang="en-US" baseline="30000" dirty="0"/>
              <a:t>During </a:t>
            </a:r>
            <a:r>
              <a:rPr lang="en-US" baseline="30000" dirty="0" err="1"/>
              <a:t>Cheop’s</a:t>
            </a:r>
            <a:r>
              <a:rPr lang="en-US" baseline="30000" dirty="0"/>
              <a:t> or Khufu’s reign, the funerary monument and the royal burial ground was moved from </a:t>
            </a:r>
            <a:r>
              <a:rPr lang="en-US" baseline="30000" dirty="0" err="1"/>
              <a:t>Dashur</a:t>
            </a:r>
            <a:r>
              <a:rPr lang="en-US" baseline="30000" dirty="0"/>
              <a:t> to Giza i.e. north of the capital Memphis. It is during this reign the Great Pyramids of ancient Egypt were </a:t>
            </a:r>
            <a:r>
              <a:rPr lang="en-US" baseline="30000" dirty="0" err="1"/>
              <a:t>contructed</a:t>
            </a:r>
            <a:r>
              <a:rPr lang="en-US" baseline="30000" dirty="0"/>
              <a:t>. The great pyramid contained six and a quarter million tons of stone, each polished blocks of 2 feet by 6 feet weighed about 2 ½ ton.</a:t>
            </a:r>
          </a:p>
          <a:p>
            <a:endParaRPr lang="en-US" baseline="30000" dirty="0"/>
          </a:p>
          <a:p>
            <a:r>
              <a:rPr lang="en-US" baseline="30000" dirty="0"/>
              <a:t>The pyramid was 480 feet high with sides of the square base measuring 760 feet length. The joint between each stone was /15th of an inch. The mathematical error was 0.03%. During </a:t>
            </a:r>
            <a:r>
              <a:rPr lang="en-US" baseline="30000" dirty="0" err="1"/>
              <a:t>Cheop’s</a:t>
            </a:r>
            <a:r>
              <a:rPr lang="en-US" baseline="30000" dirty="0"/>
              <a:t> son </a:t>
            </a:r>
            <a:r>
              <a:rPr lang="en-US" baseline="30000" dirty="0" err="1"/>
              <a:t>Chephren</a:t>
            </a:r>
            <a:r>
              <a:rPr lang="en-US" baseline="30000" dirty="0"/>
              <a:t> reign, solar religion gained an importance. The great sphinx, built near the king’s pyramid at Giza was a representation of the solar-God </a:t>
            </a:r>
            <a:r>
              <a:rPr lang="en-US" baseline="30000" dirty="0" err="1"/>
              <a:t>Harmakhis</a:t>
            </a:r>
            <a:r>
              <a:rPr lang="en-US" baseline="30000" dirty="0"/>
              <a:t>. The pyramid built for him (</a:t>
            </a:r>
            <a:r>
              <a:rPr lang="en-US" baseline="30000" dirty="0" err="1"/>
              <a:t>chepren</a:t>
            </a:r>
            <a:r>
              <a:rPr lang="en-US" baseline="30000" dirty="0"/>
              <a:t>/</a:t>
            </a:r>
            <a:r>
              <a:rPr lang="en-US" baseline="30000" dirty="0" err="1"/>
              <a:t>kefren</a:t>
            </a:r>
            <a:r>
              <a:rPr lang="en-US" baseline="30000" dirty="0"/>
              <a:t>) was located beside his father’s and is slightly smaller. Its temple chapel and mortuary or funerary temples constructed to the east of the pyramid were better preserved than what was built during </a:t>
            </a:r>
            <a:r>
              <a:rPr lang="en-US" baseline="30000" dirty="0" err="1"/>
              <a:t>Cheop’s</a:t>
            </a:r>
            <a:r>
              <a:rPr lang="en-US" baseline="30000" dirty="0"/>
              <a:t>.</a:t>
            </a:r>
            <a:endParaRPr lang="en-US" dirty="0"/>
          </a:p>
        </p:txBody>
      </p:sp>
    </p:spTree>
    <p:extLst>
      <p:ext uri="{BB962C8B-B14F-4D97-AF65-F5344CB8AC3E}">
        <p14:creationId xmlns:p14="http://schemas.microsoft.com/office/powerpoint/2010/main" val="2359048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1946543"/>
            <a:ext cx="5410200" cy="3170099"/>
          </a:xfrm>
          <a:prstGeom prst="rect">
            <a:avLst/>
          </a:prstGeom>
        </p:spPr>
        <p:txBody>
          <a:bodyPr wrap="square">
            <a:spAutoFit/>
          </a:bodyPr>
          <a:lstStyle/>
          <a:p>
            <a:r>
              <a:rPr lang="en-US" baseline="30000" dirty="0">
                <a:solidFill>
                  <a:srgbClr val="000000"/>
                </a:solidFill>
                <a:latin typeface="Minion Pro"/>
              </a:rPr>
              <a:t>The tallest and biggest pyramid of the three at Giza belongs to </a:t>
            </a:r>
          </a:p>
          <a:p>
            <a:r>
              <a:rPr lang="en-US" sz="4000" baseline="30000" dirty="0" err="1">
                <a:solidFill>
                  <a:srgbClr val="FF0000"/>
                </a:solidFill>
                <a:latin typeface="Minion Pro"/>
              </a:rPr>
              <a:t>Cheop’s</a:t>
            </a:r>
            <a:r>
              <a:rPr lang="en-US" sz="4000" baseline="30000" dirty="0">
                <a:solidFill>
                  <a:srgbClr val="FF0000"/>
                </a:solidFill>
                <a:latin typeface="Minion Pro"/>
              </a:rPr>
              <a:t>. </a:t>
            </a:r>
          </a:p>
          <a:p>
            <a:endParaRPr lang="en-US" baseline="30000" dirty="0">
              <a:solidFill>
                <a:srgbClr val="000000"/>
              </a:solidFill>
              <a:latin typeface="Minion Pro"/>
            </a:endParaRPr>
          </a:p>
          <a:p>
            <a:r>
              <a:rPr lang="en-US" baseline="30000" dirty="0">
                <a:solidFill>
                  <a:srgbClr val="000000"/>
                </a:solidFill>
                <a:latin typeface="Minion Pro"/>
              </a:rPr>
              <a:t>The smallest pyramid of the three belongs to </a:t>
            </a:r>
          </a:p>
          <a:p>
            <a:r>
              <a:rPr lang="en-US" sz="4000" baseline="30000" dirty="0" err="1">
                <a:solidFill>
                  <a:srgbClr val="FF0000"/>
                </a:solidFill>
              </a:rPr>
              <a:t>Cheop’s</a:t>
            </a:r>
            <a:r>
              <a:rPr lang="en-US" sz="4000" baseline="30000" dirty="0">
                <a:solidFill>
                  <a:srgbClr val="FF0000"/>
                </a:solidFill>
              </a:rPr>
              <a:t> grandson, </a:t>
            </a:r>
            <a:r>
              <a:rPr lang="en-US" sz="4000" baseline="30000" dirty="0" err="1">
                <a:solidFill>
                  <a:srgbClr val="FF0000"/>
                </a:solidFill>
              </a:rPr>
              <a:t>Mykerins</a:t>
            </a:r>
            <a:r>
              <a:rPr lang="en-US" baseline="30000" dirty="0"/>
              <a:t>. </a:t>
            </a:r>
          </a:p>
          <a:p>
            <a:endParaRPr lang="en-US" baseline="30000" dirty="0">
              <a:solidFill>
                <a:srgbClr val="000000"/>
              </a:solidFill>
              <a:latin typeface="Minion Pro"/>
            </a:endParaRPr>
          </a:p>
          <a:p>
            <a:endParaRPr lang="en-US" baseline="30000" dirty="0">
              <a:solidFill>
                <a:srgbClr val="000000"/>
              </a:solidFill>
              <a:latin typeface="Minion Pro"/>
            </a:endParaRPr>
          </a:p>
          <a:p>
            <a:r>
              <a:rPr lang="en-US" baseline="30000" dirty="0">
                <a:solidFill>
                  <a:srgbClr val="000000"/>
                </a:solidFill>
                <a:latin typeface="Minion Pro"/>
              </a:rPr>
              <a:t>The three small pyramids at the foot of the bigger pyramids were for the </a:t>
            </a:r>
          </a:p>
          <a:p>
            <a:r>
              <a:rPr lang="en-US" sz="4000" baseline="30000" dirty="0">
                <a:solidFill>
                  <a:srgbClr val="FF0000"/>
                </a:solidFill>
              </a:rPr>
              <a:t>Queens. </a:t>
            </a:r>
          </a:p>
          <a:p>
            <a:endParaRPr lang="en-US" baseline="30000" dirty="0">
              <a:solidFill>
                <a:srgbClr val="000000"/>
              </a:solidFill>
              <a:latin typeface="Minion Pro"/>
            </a:endParaRPr>
          </a:p>
          <a:p>
            <a:r>
              <a:rPr lang="en-US" baseline="30000" dirty="0" err="1">
                <a:solidFill>
                  <a:srgbClr val="000000"/>
                </a:solidFill>
                <a:latin typeface="Minion Pro"/>
              </a:rPr>
              <a:t>Mykerino’s</a:t>
            </a:r>
            <a:r>
              <a:rPr lang="en-US" baseline="30000" dirty="0">
                <a:solidFill>
                  <a:srgbClr val="000000"/>
                </a:solidFill>
                <a:latin typeface="Minion Pro"/>
              </a:rPr>
              <a:t> son, </a:t>
            </a:r>
            <a:r>
              <a:rPr lang="en-US" baseline="30000" dirty="0" err="1">
                <a:solidFill>
                  <a:srgbClr val="000000"/>
                </a:solidFill>
                <a:latin typeface="Minion Pro"/>
              </a:rPr>
              <a:t>Shepseskaf</a:t>
            </a:r>
            <a:r>
              <a:rPr lang="en-US" baseline="30000" dirty="0">
                <a:solidFill>
                  <a:srgbClr val="000000"/>
                </a:solidFill>
                <a:latin typeface="Minion Pro"/>
              </a:rPr>
              <a:t>, the next king, did not build any pyramid. He chose a sarcophagus like </a:t>
            </a:r>
            <a:r>
              <a:rPr lang="en-US" baseline="30000" dirty="0" err="1">
                <a:solidFill>
                  <a:srgbClr val="000000"/>
                </a:solidFill>
                <a:latin typeface="Minion Pro"/>
              </a:rPr>
              <a:t>Mastaba</a:t>
            </a:r>
            <a:r>
              <a:rPr lang="en-US" baseline="30000" dirty="0">
                <a:solidFill>
                  <a:srgbClr val="000000"/>
                </a:solidFill>
                <a:latin typeface="Minion Pro"/>
              </a:rPr>
              <a:t> as a tomb and moved the royal funerary ground back to old cemetery of Saqqara.</a:t>
            </a:r>
          </a:p>
        </p:txBody>
      </p:sp>
    </p:spTree>
    <p:extLst>
      <p:ext uri="{BB962C8B-B14F-4D97-AF65-F5344CB8AC3E}">
        <p14:creationId xmlns:p14="http://schemas.microsoft.com/office/powerpoint/2010/main" val="3095583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2129" y="655178"/>
            <a:ext cx="3505200" cy="2322195"/>
          </a:xfrm>
          <a:prstGeom prst="rect">
            <a:avLst/>
          </a:prstGeom>
        </p:spPr>
      </p:pic>
      <p:sp>
        <p:nvSpPr>
          <p:cNvPr id="3" name="Rectangle 2"/>
          <p:cNvSpPr/>
          <p:nvPr/>
        </p:nvSpPr>
        <p:spPr>
          <a:xfrm>
            <a:off x="1219200" y="3430731"/>
            <a:ext cx="6934200" cy="2328843"/>
          </a:xfrm>
          <a:prstGeom prst="rect">
            <a:avLst/>
          </a:prstGeom>
        </p:spPr>
        <p:txBody>
          <a:bodyPr wrap="square">
            <a:spAutoFit/>
          </a:bodyPr>
          <a:lstStyle/>
          <a:p>
            <a:r>
              <a:rPr lang="en-US" baseline="30000" dirty="0">
                <a:solidFill>
                  <a:srgbClr val="000000"/>
                </a:solidFill>
                <a:latin typeface="Minion Pro"/>
              </a:rPr>
              <a:t>The Sphinx with its monumental proportion, </a:t>
            </a:r>
            <a:r>
              <a:rPr lang="en-US" sz="4000" baseline="30000" dirty="0">
                <a:solidFill>
                  <a:srgbClr val="FF0000"/>
                </a:solidFill>
                <a:latin typeface="Minion Pro"/>
              </a:rPr>
              <a:t>a lion’s body and human feature </a:t>
            </a:r>
            <a:r>
              <a:rPr lang="en-US" baseline="30000" dirty="0" smtClean="0">
                <a:solidFill>
                  <a:srgbClr val="000000"/>
                </a:solidFill>
                <a:latin typeface="Minion Pro"/>
              </a:rPr>
              <a:t>provides </a:t>
            </a:r>
            <a:r>
              <a:rPr lang="en-US" baseline="30000" dirty="0">
                <a:solidFill>
                  <a:srgbClr val="000000"/>
                </a:solidFill>
                <a:latin typeface="Minion Pro"/>
              </a:rPr>
              <a:t>an unexpected naturalistic. Contact to the geometric shapes of the pyramids. The Sphinx was carved out </a:t>
            </a:r>
            <a:r>
              <a:rPr lang="en-US" baseline="30000" dirty="0" smtClean="0">
                <a:solidFill>
                  <a:srgbClr val="000000"/>
                </a:solidFill>
                <a:latin typeface="Minion Pro"/>
              </a:rPr>
              <a:t>of     </a:t>
            </a:r>
            <a:r>
              <a:rPr lang="en-US" sz="4000" baseline="30000" dirty="0">
                <a:solidFill>
                  <a:srgbClr val="FF0000"/>
                </a:solidFill>
                <a:latin typeface="Minion Pro"/>
              </a:rPr>
              <a:t>a </a:t>
            </a:r>
            <a:r>
              <a:rPr lang="en-US" sz="4000" baseline="30000" dirty="0">
                <a:solidFill>
                  <a:srgbClr val="FF0000"/>
                </a:solidFill>
                <a:latin typeface="Minion Pro"/>
              </a:rPr>
              <a:t>natural outcropping rock.</a:t>
            </a:r>
          </a:p>
          <a:p>
            <a:r>
              <a:rPr lang="en-US" baseline="30000" dirty="0">
                <a:solidFill>
                  <a:srgbClr val="000000"/>
                </a:solidFill>
                <a:latin typeface="Minion Pro"/>
              </a:rPr>
              <a:t>	</a:t>
            </a:r>
            <a:r>
              <a:rPr lang="en-US" baseline="30000" dirty="0" smtClean="0">
                <a:solidFill>
                  <a:srgbClr val="000000"/>
                </a:solidFill>
                <a:latin typeface="Minion Pro"/>
              </a:rPr>
              <a:t>The </a:t>
            </a:r>
            <a:r>
              <a:rPr lang="en-US" baseline="30000" dirty="0">
                <a:solidFill>
                  <a:srgbClr val="000000"/>
                </a:solidFill>
                <a:latin typeface="Minion Pro"/>
              </a:rPr>
              <a:t>Sphinx is a statue of a reclining that stand on the Giza Plateau on the west bank of the Nile in Giza, </a:t>
            </a:r>
            <a:r>
              <a:rPr lang="en-US" baseline="30000" dirty="0" smtClean="0">
                <a:solidFill>
                  <a:srgbClr val="000000"/>
                </a:solidFill>
                <a:latin typeface="Minion Pro"/>
              </a:rPr>
              <a:t> Egypt</a:t>
            </a:r>
            <a:r>
              <a:rPr lang="en-US" baseline="30000" dirty="0">
                <a:solidFill>
                  <a:srgbClr val="000000"/>
                </a:solidFill>
                <a:latin typeface="Minion Pro"/>
              </a:rPr>
              <a:t>. </a:t>
            </a:r>
            <a:r>
              <a:rPr lang="en-US" sz="4000" baseline="30000" dirty="0">
                <a:solidFill>
                  <a:srgbClr val="FF0000"/>
                </a:solidFill>
                <a:latin typeface="Minion Pro"/>
              </a:rPr>
              <a:t>It is the largest monolith statue in the world, </a:t>
            </a:r>
            <a:r>
              <a:rPr lang="en-US" baseline="30000" dirty="0" smtClean="0">
                <a:solidFill>
                  <a:srgbClr val="000000"/>
                </a:solidFill>
                <a:latin typeface="Minion Pro"/>
              </a:rPr>
              <a:t>standing </a:t>
            </a:r>
            <a:r>
              <a:rPr lang="en-US" baseline="30000" dirty="0">
                <a:solidFill>
                  <a:srgbClr val="000000"/>
                </a:solidFill>
                <a:latin typeface="Minion Pro"/>
              </a:rPr>
              <a:t>73.5 </a:t>
            </a:r>
            <a:r>
              <a:rPr lang="en-US" baseline="30000" dirty="0" err="1">
                <a:solidFill>
                  <a:srgbClr val="000000"/>
                </a:solidFill>
                <a:latin typeface="Minion Pro"/>
              </a:rPr>
              <a:t>metres</a:t>
            </a:r>
            <a:r>
              <a:rPr lang="en-US" baseline="30000" dirty="0">
                <a:solidFill>
                  <a:srgbClr val="000000"/>
                </a:solidFill>
                <a:latin typeface="Minion Pro"/>
              </a:rPr>
              <a:t> (241 </a:t>
            </a:r>
            <a:r>
              <a:rPr lang="en-US" baseline="30000" dirty="0" err="1">
                <a:solidFill>
                  <a:srgbClr val="000000"/>
                </a:solidFill>
                <a:latin typeface="Minion Pro"/>
              </a:rPr>
              <a:t>ft</a:t>
            </a:r>
            <a:r>
              <a:rPr lang="en-US" baseline="30000" dirty="0">
                <a:solidFill>
                  <a:srgbClr val="000000"/>
                </a:solidFill>
                <a:latin typeface="Minion Pro"/>
              </a:rPr>
              <a:t>) long, 6 </a:t>
            </a:r>
            <a:r>
              <a:rPr lang="en-US" baseline="30000" dirty="0" err="1">
                <a:solidFill>
                  <a:srgbClr val="000000"/>
                </a:solidFill>
                <a:latin typeface="Minion Pro"/>
              </a:rPr>
              <a:t>metres</a:t>
            </a:r>
            <a:r>
              <a:rPr lang="en-US" baseline="30000" dirty="0">
                <a:solidFill>
                  <a:srgbClr val="000000"/>
                </a:solidFill>
                <a:latin typeface="Minion Pro"/>
              </a:rPr>
              <a:t> (20 </a:t>
            </a:r>
            <a:r>
              <a:rPr lang="en-US" baseline="30000" dirty="0" err="1">
                <a:solidFill>
                  <a:srgbClr val="000000"/>
                </a:solidFill>
                <a:latin typeface="Minion Pro"/>
              </a:rPr>
              <a:t>ft</a:t>
            </a:r>
            <a:r>
              <a:rPr lang="en-US" baseline="30000" dirty="0">
                <a:solidFill>
                  <a:srgbClr val="000000"/>
                </a:solidFill>
                <a:latin typeface="Minion Pro"/>
              </a:rPr>
              <a:t>) wide, and 20.22m (66.34 </a:t>
            </a:r>
            <a:r>
              <a:rPr lang="en-US" baseline="30000" dirty="0" err="1">
                <a:solidFill>
                  <a:srgbClr val="000000"/>
                </a:solidFill>
                <a:latin typeface="Minion Pro"/>
              </a:rPr>
              <a:t>ft</a:t>
            </a:r>
            <a:r>
              <a:rPr lang="en-US" baseline="30000" dirty="0">
                <a:solidFill>
                  <a:srgbClr val="000000"/>
                </a:solidFill>
                <a:latin typeface="Minion Pro"/>
              </a:rPr>
              <a:t>) high. </a:t>
            </a:r>
            <a:endParaRPr lang="en-US" dirty="0"/>
          </a:p>
        </p:txBody>
      </p:sp>
      <p:sp>
        <p:nvSpPr>
          <p:cNvPr id="4" name="Rectangle 3"/>
          <p:cNvSpPr/>
          <p:nvPr/>
        </p:nvSpPr>
        <p:spPr>
          <a:xfrm>
            <a:off x="2514600" y="3048000"/>
            <a:ext cx="2132892" cy="502702"/>
          </a:xfrm>
          <a:prstGeom prst="rect">
            <a:avLst/>
          </a:prstGeom>
        </p:spPr>
        <p:txBody>
          <a:bodyPr wrap="none">
            <a:spAutoFit/>
          </a:bodyPr>
          <a:lstStyle/>
          <a:p>
            <a:r>
              <a:rPr lang="en-US" sz="4000" baseline="30000" dirty="0">
                <a:solidFill>
                  <a:srgbClr val="FF0000"/>
                </a:solidFill>
                <a:latin typeface="Minion Pro"/>
              </a:rPr>
              <a:t>THE SPHINX</a:t>
            </a:r>
          </a:p>
        </p:txBody>
      </p:sp>
    </p:spTree>
    <p:extLst>
      <p:ext uri="{BB962C8B-B14F-4D97-AF65-F5344CB8AC3E}">
        <p14:creationId xmlns:p14="http://schemas.microsoft.com/office/powerpoint/2010/main" val="3795435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05250" y="547999"/>
            <a:ext cx="1333500" cy="1905000"/>
          </a:xfrm>
          <a:prstGeom prst="rect">
            <a:avLst/>
          </a:prstGeom>
        </p:spPr>
      </p:pic>
      <p:sp>
        <p:nvSpPr>
          <p:cNvPr id="3" name="Rectangle 2"/>
          <p:cNvSpPr/>
          <p:nvPr/>
        </p:nvSpPr>
        <p:spPr>
          <a:xfrm>
            <a:off x="1959371" y="2590800"/>
            <a:ext cx="5327805" cy="502702"/>
          </a:xfrm>
          <a:prstGeom prst="rect">
            <a:avLst/>
          </a:prstGeom>
        </p:spPr>
        <p:txBody>
          <a:bodyPr wrap="none">
            <a:spAutoFit/>
          </a:bodyPr>
          <a:lstStyle/>
          <a:p>
            <a:r>
              <a:rPr lang="en-US" sz="4000" baseline="30000" dirty="0">
                <a:solidFill>
                  <a:srgbClr val="FF0000"/>
                </a:solidFill>
                <a:latin typeface="Minion Pro"/>
              </a:rPr>
              <a:t>THE GREAT TEMPLE OF KARNAK</a:t>
            </a:r>
          </a:p>
        </p:txBody>
      </p:sp>
      <p:sp>
        <p:nvSpPr>
          <p:cNvPr id="4" name="Rectangle 3"/>
          <p:cNvSpPr/>
          <p:nvPr/>
        </p:nvSpPr>
        <p:spPr>
          <a:xfrm>
            <a:off x="2286000" y="2969376"/>
            <a:ext cx="4572000" cy="461665"/>
          </a:xfrm>
          <a:prstGeom prst="rect">
            <a:avLst/>
          </a:prstGeom>
        </p:spPr>
        <p:txBody>
          <a:bodyPr>
            <a:spAutoFit/>
          </a:bodyPr>
          <a:lstStyle/>
          <a:p>
            <a:r>
              <a:rPr lang="en-US" baseline="30000" dirty="0"/>
              <a:t>Located at the northern end of the town of </a:t>
            </a:r>
            <a:r>
              <a:rPr lang="en-US" baseline="30000" dirty="0" err="1"/>
              <a:t>luxor</a:t>
            </a:r>
            <a:r>
              <a:rPr lang="en-US" baseline="30000" dirty="0"/>
              <a:t>. </a:t>
            </a:r>
            <a:r>
              <a:rPr lang="en-US" baseline="30000" dirty="0" err="1"/>
              <a:t>Karnak</a:t>
            </a:r>
            <a:r>
              <a:rPr lang="en-US" baseline="30000" dirty="0"/>
              <a:t> Temple has three main sacred areas that honor three gods: </a:t>
            </a:r>
          </a:p>
        </p:txBody>
      </p:sp>
      <p:sp>
        <p:nvSpPr>
          <p:cNvPr id="5" name="Rectangle 4"/>
          <p:cNvSpPr/>
          <p:nvPr/>
        </p:nvSpPr>
        <p:spPr>
          <a:xfrm>
            <a:off x="1676400" y="3429000"/>
            <a:ext cx="6096000" cy="1528624"/>
          </a:xfrm>
          <a:prstGeom prst="rect">
            <a:avLst/>
          </a:prstGeom>
        </p:spPr>
        <p:txBody>
          <a:bodyPr wrap="square">
            <a:spAutoFit/>
          </a:bodyPr>
          <a:lstStyle/>
          <a:p>
            <a:pPr marL="742950" indent="-742950">
              <a:buFont typeface="+mj-lt"/>
              <a:buAutoNum type="arabicPeriod"/>
            </a:pPr>
            <a:r>
              <a:rPr lang="en-US" sz="4000" baseline="30000" dirty="0" err="1">
                <a:solidFill>
                  <a:srgbClr val="FF0000"/>
                </a:solidFill>
                <a:latin typeface="Minion Pro"/>
              </a:rPr>
              <a:t>Montu</a:t>
            </a:r>
            <a:r>
              <a:rPr lang="en-US" sz="4000" baseline="30000" dirty="0">
                <a:solidFill>
                  <a:srgbClr val="FF0000"/>
                </a:solidFill>
                <a:latin typeface="Minion Pro"/>
              </a:rPr>
              <a:t>, an ancient local warrior god</a:t>
            </a:r>
          </a:p>
          <a:p>
            <a:pPr marL="742950" indent="-742950">
              <a:buFont typeface="+mj-lt"/>
              <a:buAutoNum type="arabicPeriod"/>
            </a:pPr>
            <a:r>
              <a:rPr lang="en-US" sz="4000" baseline="30000" dirty="0" err="1">
                <a:solidFill>
                  <a:srgbClr val="FF0000"/>
                </a:solidFill>
                <a:latin typeface="Minion Pro"/>
              </a:rPr>
              <a:t>Anum</a:t>
            </a:r>
            <a:r>
              <a:rPr lang="en-US" sz="4000" baseline="30000" dirty="0">
                <a:solidFill>
                  <a:srgbClr val="FF0000"/>
                </a:solidFill>
                <a:latin typeface="Minion Pro"/>
              </a:rPr>
              <a:t>, the chief god of Thebes; and </a:t>
            </a:r>
            <a:endParaRPr lang="en-US" sz="4000" baseline="30000" dirty="0" smtClean="0">
              <a:solidFill>
                <a:srgbClr val="FF0000"/>
              </a:solidFill>
              <a:latin typeface="Minion Pro"/>
            </a:endParaRPr>
          </a:p>
          <a:p>
            <a:pPr marL="742950" indent="-742950">
              <a:buFont typeface="+mj-lt"/>
              <a:buAutoNum type="arabicPeriod"/>
            </a:pPr>
            <a:r>
              <a:rPr lang="en-US" sz="4000" baseline="30000" dirty="0" smtClean="0">
                <a:solidFill>
                  <a:srgbClr val="FF0000"/>
                </a:solidFill>
                <a:latin typeface="Minion Pro"/>
              </a:rPr>
              <a:t>the </a:t>
            </a:r>
            <a:r>
              <a:rPr lang="en-US" sz="4000" baseline="30000" dirty="0" err="1">
                <a:solidFill>
                  <a:srgbClr val="FF0000"/>
                </a:solidFill>
                <a:latin typeface="Minion Pro"/>
              </a:rPr>
              <a:t>goddness</a:t>
            </a:r>
            <a:r>
              <a:rPr lang="en-US" sz="4000" baseline="30000" dirty="0">
                <a:solidFill>
                  <a:srgbClr val="FF0000"/>
                </a:solidFill>
                <a:latin typeface="Minion Pro"/>
              </a:rPr>
              <a:t> </a:t>
            </a:r>
            <a:r>
              <a:rPr lang="en-US" sz="4000" baseline="30000" dirty="0" err="1">
                <a:solidFill>
                  <a:srgbClr val="FF0000"/>
                </a:solidFill>
                <a:latin typeface="Minion Pro"/>
              </a:rPr>
              <a:t>Mut</a:t>
            </a:r>
            <a:r>
              <a:rPr lang="en-US" sz="4000" baseline="30000" dirty="0">
                <a:solidFill>
                  <a:srgbClr val="FF0000"/>
                </a:solidFill>
                <a:latin typeface="Minion Pro"/>
              </a:rPr>
              <a:t>, wife of </a:t>
            </a:r>
            <a:r>
              <a:rPr lang="en-US" sz="4000" baseline="30000" dirty="0" err="1">
                <a:solidFill>
                  <a:srgbClr val="FF0000"/>
                </a:solidFill>
                <a:latin typeface="Minion Pro"/>
              </a:rPr>
              <a:t>Anum</a:t>
            </a:r>
            <a:r>
              <a:rPr lang="en-US" sz="4000" baseline="30000" dirty="0">
                <a:solidFill>
                  <a:srgbClr val="FF0000"/>
                </a:solidFill>
                <a:latin typeface="Minion Pro"/>
              </a:rPr>
              <a:t>. </a:t>
            </a:r>
            <a:endParaRPr lang="en-US" sz="4000" dirty="0">
              <a:solidFill>
                <a:srgbClr val="FF0000"/>
              </a:solidFill>
            </a:endParaRPr>
          </a:p>
        </p:txBody>
      </p:sp>
    </p:spTree>
    <p:extLst>
      <p:ext uri="{BB962C8B-B14F-4D97-AF65-F5344CB8AC3E}">
        <p14:creationId xmlns:p14="http://schemas.microsoft.com/office/powerpoint/2010/main" val="10525589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457200"/>
            <a:ext cx="4371278" cy="5020235"/>
          </a:xfrm>
          <a:prstGeom prst="rect">
            <a:avLst/>
          </a:prstGeom>
        </p:spPr>
      </p:pic>
      <p:sp>
        <p:nvSpPr>
          <p:cNvPr id="4" name="TextBox 3"/>
          <p:cNvSpPr txBox="1"/>
          <p:nvPr/>
        </p:nvSpPr>
        <p:spPr>
          <a:xfrm>
            <a:off x="5410200" y="5029200"/>
            <a:ext cx="2286000" cy="369332"/>
          </a:xfrm>
          <a:prstGeom prst="rect">
            <a:avLst/>
          </a:prstGeom>
          <a:noFill/>
        </p:spPr>
        <p:txBody>
          <a:bodyPr wrap="square" rtlCol="0">
            <a:spAutoFit/>
          </a:bodyPr>
          <a:lstStyle/>
          <a:p>
            <a:r>
              <a:rPr lang="en-US" dirty="0" smtClean="0"/>
              <a:t>plan</a:t>
            </a:r>
            <a:endParaRPr lang="en-US" dirty="0"/>
          </a:p>
        </p:txBody>
      </p:sp>
    </p:spTree>
    <p:extLst>
      <p:ext uri="{BB962C8B-B14F-4D97-AF65-F5344CB8AC3E}">
        <p14:creationId xmlns:p14="http://schemas.microsoft.com/office/powerpoint/2010/main" val="2455723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53953" y="1905000"/>
            <a:ext cx="4572000" cy="2400657"/>
          </a:xfrm>
          <a:prstGeom prst="rect">
            <a:avLst/>
          </a:prstGeom>
        </p:spPr>
        <p:txBody>
          <a:bodyPr>
            <a:spAutoFit/>
          </a:bodyPr>
          <a:lstStyle/>
          <a:p>
            <a:r>
              <a:rPr lang="en-US" baseline="30000" dirty="0" err="1"/>
              <a:t>Anum</a:t>
            </a:r>
            <a:r>
              <a:rPr lang="en-US" baseline="30000" dirty="0"/>
              <a:t>, </a:t>
            </a:r>
            <a:r>
              <a:rPr lang="en-US" baseline="30000" dirty="0" err="1"/>
              <a:t>Mut</a:t>
            </a:r>
            <a:r>
              <a:rPr lang="en-US" baseline="30000" dirty="0"/>
              <a:t> and their son, </a:t>
            </a:r>
            <a:r>
              <a:rPr lang="en-US" baseline="30000" dirty="0" err="1"/>
              <a:t>Khonsu</a:t>
            </a:r>
            <a:r>
              <a:rPr lang="en-US" baseline="30000" dirty="0"/>
              <a:t>, were members of the sacred family known as the Theban Triad. Flanking each doorway are the pylons. These pairs of pylons are most prominent features of every Egyptian temple. At </a:t>
            </a:r>
            <a:r>
              <a:rPr lang="en-US" baseline="30000" dirty="0" err="1"/>
              <a:t>Karnak</a:t>
            </a:r>
            <a:r>
              <a:rPr lang="en-US" baseline="30000" dirty="0"/>
              <a:t> they are 140 feet high. Symmetry and grandeur have become part of architecture. Symmetry and grandeur begins all the way before the entrance from the avenue of rams into the outer courts and from the court into the hypostyle hall.</a:t>
            </a:r>
          </a:p>
          <a:p>
            <a:endParaRPr lang="en-US" baseline="30000" dirty="0"/>
          </a:p>
          <a:p>
            <a:r>
              <a:rPr lang="en-US" baseline="30000" dirty="0"/>
              <a:t>The cylindrical columns are very massive and closely spaced so that single slab on </a:t>
            </a:r>
            <a:r>
              <a:rPr lang="en-US" baseline="30000" dirty="0" smtClean="0"/>
              <a:t>bridge </a:t>
            </a:r>
            <a:r>
              <a:rPr lang="en-US" baseline="30000" dirty="0"/>
              <a:t>from one column to another. The vistas and glimpse from one side of the hall to the other are mysterious and the dramatic. The significance of this hall is that it is a columned hall.</a:t>
            </a:r>
            <a:endParaRPr lang="en-US" dirty="0"/>
          </a:p>
        </p:txBody>
      </p:sp>
    </p:spTree>
    <p:extLst>
      <p:ext uri="{BB962C8B-B14F-4D97-AF65-F5344CB8AC3E}">
        <p14:creationId xmlns:p14="http://schemas.microsoft.com/office/powerpoint/2010/main" val="3526602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1767007"/>
            <a:ext cx="6324600" cy="1292662"/>
          </a:xfrm>
          <a:prstGeom prst="rect">
            <a:avLst/>
          </a:prstGeom>
        </p:spPr>
        <p:txBody>
          <a:bodyPr wrap="square">
            <a:spAutoFit/>
          </a:bodyPr>
          <a:lstStyle/>
          <a:p>
            <a:r>
              <a:rPr lang="en-US" baseline="30000" dirty="0"/>
              <a:t>Which of the following statement is </a:t>
            </a:r>
            <a:r>
              <a:rPr lang="en-US" b="1" baseline="30000" dirty="0"/>
              <a:t>NOT TRUE </a:t>
            </a:r>
            <a:r>
              <a:rPr lang="en-US" baseline="30000" dirty="0"/>
              <a:t>about Egypt?</a:t>
            </a:r>
          </a:p>
          <a:p>
            <a:endParaRPr lang="en-US" baseline="30000" dirty="0"/>
          </a:p>
          <a:p>
            <a:r>
              <a:rPr lang="en-US" baseline="30000" dirty="0"/>
              <a:t>A.	Ancient Egypt was called the ‘Land of </a:t>
            </a:r>
            <a:r>
              <a:rPr lang="en-US" baseline="30000" dirty="0" err="1"/>
              <a:t>Khem</a:t>
            </a:r>
            <a:r>
              <a:rPr lang="en-US" baseline="30000" dirty="0"/>
              <a:t>’ and ‘Land of Pharaohs’</a:t>
            </a:r>
          </a:p>
          <a:p>
            <a:r>
              <a:rPr lang="en-US" baseline="30000" dirty="0"/>
              <a:t>B.	Egypt lies in the Sahara Desert, bordering the Mediterranean Sea, the Sinai Peninsula and the Red Sea</a:t>
            </a:r>
          </a:p>
          <a:p>
            <a:r>
              <a:rPr lang="en-US" baseline="30000" dirty="0"/>
              <a:t>C.	Egypt was known for its great monuments such as the Pyramids and temples</a:t>
            </a:r>
            <a:endParaRPr lang="en-US" dirty="0"/>
          </a:p>
        </p:txBody>
      </p:sp>
      <p:sp>
        <p:nvSpPr>
          <p:cNvPr id="3" name="Rectangle 2"/>
          <p:cNvSpPr/>
          <p:nvPr/>
        </p:nvSpPr>
        <p:spPr>
          <a:xfrm>
            <a:off x="1478422" y="3059669"/>
            <a:ext cx="5278561" cy="913070"/>
          </a:xfrm>
          <a:prstGeom prst="rect">
            <a:avLst/>
          </a:prstGeom>
        </p:spPr>
        <p:txBody>
          <a:bodyPr wrap="none">
            <a:spAutoFit/>
          </a:bodyPr>
          <a:lstStyle/>
          <a:p>
            <a:pPr marL="742950" indent="-742950">
              <a:buAutoNum type="alphaUcPeriod" startAt="4"/>
            </a:pPr>
            <a:r>
              <a:rPr lang="en-US" sz="4000" baseline="30000" dirty="0" smtClean="0">
                <a:solidFill>
                  <a:srgbClr val="FF0000"/>
                </a:solidFill>
              </a:rPr>
              <a:t>Egypt </a:t>
            </a:r>
            <a:r>
              <a:rPr lang="en-US" sz="4000" baseline="30000" dirty="0">
                <a:solidFill>
                  <a:srgbClr val="FF0000"/>
                </a:solidFill>
              </a:rPr>
              <a:t>was cold and dry climate </a:t>
            </a:r>
            <a:endParaRPr lang="en-US" sz="4000" baseline="30000" dirty="0" smtClean="0">
              <a:solidFill>
                <a:srgbClr val="FF0000"/>
              </a:solidFill>
            </a:endParaRPr>
          </a:p>
          <a:p>
            <a:r>
              <a:rPr lang="en-US" sz="4000" baseline="30000" dirty="0">
                <a:solidFill>
                  <a:srgbClr val="FF0000"/>
                </a:solidFill>
              </a:rPr>
              <a:t> </a:t>
            </a:r>
            <a:r>
              <a:rPr lang="en-US" sz="4000" baseline="30000" dirty="0" smtClean="0">
                <a:solidFill>
                  <a:srgbClr val="FF0000"/>
                </a:solidFill>
              </a:rPr>
              <a:t>          throughout </a:t>
            </a:r>
            <a:r>
              <a:rPr lang="en-US" sz="4000" baseline="30000" dirty="0">
                <a:solidFill>
                  <a:srgbClr val="FF0000"/>
                </a:solidFill>
              </a:rPr>
              <a:t>the year</a:t>
            </a:r>
          </a:p>
        </p:txBody>
      </p:sp>
    </p:spTree>
    <p:extLst>
      <p:ext uri="{BB962C8B-B14F-4D97-AF65-F5344CB8AC3E}">
        <p14:creationId xmlns:p14="http://schemas.microsoft.com/office/powerpoint/2010/main" val="3359572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2223541"/>
            <a:ext cx="6324600" cy="1487587"/>
          </a:xfrm>
          <a:prstGeom prst="rect">
            <a:avLst/>
          </a:prstGeom>
        </p:spPr>
        <p:txBody>
          <a:bodyPr wrap="square">
            <a:spAutoFit/>
          </a:bodyPr>
          <a:lstStyle/>
          <a:p>
            <a:r>
              <a:rPr lang="en-US" baseline="30000" dirty="0"/>
              <a:t>Which of these are the renowned building in Egypt?</a:t>
            </a:r>
          </a:p>
          <a:p>
            <a:r>
              <a:rPr lang="en-US" baseline="30000" dirty="0" err="1"/>
              <a:t>i</a:t>
            </a:r>
            <a:r>
              <a:rPr lang="en-US" baseline="30000" dirty="0"/>
              <a:t>.	The Acropolis Complex</a:t>
            </a:r>
          </a:p>
          <a:p>
            <a:r>
              <a:rPr lang="en-US" sz="4000" baseline="30000" dirty="0">
                <a:solidFill>
                  <a:srgbClr val="FF0000"/>
                </a:solidFill>
              </a:rPr>
              <a:t>ii.	The Great Pyramid of Giza</a:t>
            </a:r>
          </a:p>
          <a:p>
            <a:r>
              <a:rPr lang="en-US" sz="4000" baseline="30000" dirty="0">
                <a:solidFill>
                  <a:srgbClr val="FF0000"/>
                </a:solidFill>
              </a:rPr>
              <a:t>iii.	The Great Temple of </a:t>
            </a:r>
            <a:r>
              <a:rPr lang="en-US" sz="4000" baseline="30000" dirty="0" err="1">
                <a:solidFill>
                  <a:srgbClr val="FF0000"/>
                </a:solidFill>
              </a:rPr>
              <a:t>Karnak</a:t>
            </a:r>
            <a:endParaRPr lang="en-US" sz="4000" dirty="0">
              <a:solidFill>
                <a:srgbClr val="FF0000"/>
              </a:solidFill>
            </a:endParaRPr>
          </a:p>
        </p:txBody>
      </p:sp>
    </p:spTree>
    <p:extLst>
      <p:ext uri="{BB962C8B-B14F-4D97-AF65-F5344CB8AC3E}">
        <p14:creationId xmlns:p14="http://schemas.microsoft.com/office/powerpoint/2010/main" val="32423633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772</TotalTime>
  <Words>617</Words>
  <Application>Microsoft Office PowerPoint</Application>
  <PresentationFormat>On-screen Show (4:3)</PresentationFormat>
  <Paragraphs>56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10</cp:revision>
  <dcterms:created xsi:type="dcterms:W3CDTF">2013-07-02T02:36:43Z</dcterms:created>
  <dcterms:modified xsi:type="dcterms:W3CDTF">2013-07-03T09:47:44Z</dcterms:modified>
</cp:coreProperties>
</file>