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D2629E-6974-47E1-906D-892BEC34C358}" type="datetimeFigureOut">
              <a:rPr lang="en-US" smtClean="0"/>
              <a:t>7/3/2013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3474765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D2629E-6974-47E1-906D-892BEC34C358}" type="datetimeFigureOut">
              <a:rPr lang="en-US" smtClean="0"/>
              <a:t>7/3/2013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1329409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D2629E-6974-47E1-906D-892BEC34C358}" type="datetimeFigureOut">
              <a:rPr lang="en-US" smtClean="0"/>
              <a:t>7/3/2013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1042255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D2629E-6974-47E1-906D-892BEC34C358}" type="datetimeFigureOut">
              <a:rPr lang="en-US" smtClean="0"/>
              <a:t>7/3/2013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371651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D2629E-6974-47E1-906D-892BEC34C358}" type="datetimeFigureOut">
              <a:rPr lang="en-US" smtClean="0"/>
              <a:t>7/3/2013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933556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D2629E-6974-47E1-906D-892BEC34C358}" type="datetimeFigureOut">
              <a:rPr lang="en-US" smtClean="0"/>
              <a:t>7/3/2013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3974360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D2629E-6974-47E1-906D-892BEC34C358}" type="datetimeFigureOut">
              <a:rPr lang="en-US" smtClean="0"/>
              <a:t>7/3/2013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2262609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D2629E-6974-47E1-906D-892BEC34C358}" type="datetimeFigureOut">
              <a:rPr lang="en-US" smtClean="0"/>
              <a:t>7/3/2013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1301178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D2629E-6974-47E1-906D-892BEC34C358}" type="datetimeFigureOut">
              <a:rPr lang="en-US" smtClean="0"/>
              <a:t>7/3/2013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4003434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D2629E-6974-47E1-906D-892BEC34C358}" type="datetimeFigureOut">
              <a:rPr lang="en-US" smtClean="0"/>
              <a:t>7/3/2013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4114108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D2629E-6974-47E1-906D-892BEC34C358}" type="datetimeFigureOut">
              <a:rPr lang="en-US" smtClean="0"/>
              <a:t>7/3/2013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E80998-C4C5-417F-A3B3-C84D6AA539E2}" type="slidenum">
              <a:rPr lang="en-US" smtClean="0"/>
              <a:t>‹#›</a:t>
            </a:fld>
            <a:endParaRPr lang="en-US"/>
          </a:p>
        </p:txBody>
      </p:sp>
    </p:spTree>
    <p:extLst>
      <p:ext uri="{BB962C8B-B14F-4D97-AF65-F5344CB8AC3E}">
        <p14:creationId xmlns:p14="http://schemas.microsoft.com/office/powerpoint/2010/main" val="118600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D2629E-6974-47E1-906D-892BEC34C358}" type="datetimeFigureOut">
              <a:rPr lang="en-US" smtClean="0"/>
              <a:t>7/3/2013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E80998-C4C5-417F-A3B3-C84D6AA539E2}" type="slidenum">
              <a:rPr lang="en-US" smtClean="0"/>
              <a:t>‹#›</a:t>
            </a:fld>
            <a:endParaRPr lang="en-US"/>
          </a:p>
        </p:txBody>
      </p:sp>
    </p:spTree>
    <p:extLst>
      <p:ext uri="{BB962C8B-B14F-4D97-AF65-F5344CB8AC3E}">
        <p14:creationId xmlns:p14="http://schemas.microsoft.com/office/powerpoint/2010/main" val="4075664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1066800"/>
            <a:ext cx="1138710" cy="276999"/>
          </a:xfrm>
          <a:prstGeom prst="rect">
            <a:avLst/>
          </a:prstGeom>
        </p:spPr>
        <p:txBody>
          <a:bodyPr wrap="none">
            <a:spAutoFit/>
          </a:bodyPr>
          <a:lstStyle/>
          <a:p>
            <a:pPr algn="ctr"/>
            <a:r>
              <a:rPr lang="en-US" b="0" i="0" u="none" strike="noStrike" baseline="30000" dirty="0" smtClean="0">
                <a:solidFill>
                  <a:srgbClr val="000000"/>
                </a:solidFill>
                <a:latin typeface="Lithos Pro Regular"/>
              </a:rPr>
              <a:t>prehistoric</a:t>
            </a:r>
          </a:p>
        </p:txBody>
      </p:sp>
      <p:sp>
        <p:nvSpPr>
          <p:cNvPr id="3" name="Rectangle 2"/>
          <p:cNvSpPr/>
          <p:nvPr/>
        </p:nvSpPr>
        <p:spPr>
          <a:xfrm>
            <a:off x="2286000" y="2875002"/>
            <a:ext cx="4572000" cy="1744067"/>
          </a:xfrm>
          <a:prstGeom prst="rect">
            <a:avLst/>
          </a:prstGeom>
        </p:spPr>
        <p:txBody>
          <a:bodyPr>
            <a:spAutoFit/>
          </a:bodyPr>
          <a:lstStyle/>
          <a:p>
            <a:r>
              <a:rPr lang="en-US" b="0" i="0" u="none" strike="noStrike" baseline="30000" dirty="0" smtClean="0">
                <a:solidFill>
                  <a:srgbClr val="000000"/>
                </a:solidFill>
                <a:latin typeface="Minion Pro"/>
              </a:rPr>
              <a:t>Prehistoric is a term often used </a:t>
            </a:r>
          </a:p>
          <a:p>
            <a:endParaRPr lang="en-US" b="0" i="0" u="none" strike="noStrike" baseline="30000" dirty="0" smtClean="0">
              <a:solidFill>
                <a:srgbClr val="000000"/>
              </a:solidFill>
              <a:latin typeface="Minion Pro"/>
            </a:endParaRPr>
          </a:p>
          <a:p>
            <a:r>
              <a:rPr lang="en-US" b="0" i="0" u="none" strike="noStrike" baseline="30000" dirty="0" smtClean="0">
                <a:solidFill>
                  <a:srgbClr val="FF0000"/>
                </a:solidFill>
                <a:latin typeface="Minion Pro"/>
              </a:rPr>
              <a:t> </a:t>
            </a:r>
            <a:r>
              <a:rPr lang="en-US" sz="4000" baseline="30000" dirty="0">
                <a:solidFill>
                  <a:srgbClr val="FF0000"/>
                </a:solidFill>
              </a:rPr>
              <a:t>to describe the period before written history :</a:t>
            </a:r>
          </a:p>
          <a:p>
            <a:endParaRPr lang="en-US" b="0" i="0" u="none" strike="noStrike" baseline="30000" dirty="0" smtClean="0">
              <a:solidFill>
                <a:srgbClr val="000000"/>
              </a:solidFill>
              <a:latin typeface="Minion Pro"/>
            </a:endParaRPr>
          </a:p>
          <a:p>
            <a:r>
              <a:rPr lang="en-US" b="0" i="0" u="none" strike="noStrike" baseline="30000" dirty="0" smtClean="0">
                <a:solidFill>
                  <a:srgbClr val="000000"/>
                </a:solidFill>
                <a:latin typeface="Minion Pro"/>
              </a:rPr>
              <a:t>meaning human </a:t>
            </a:r>
            <a:r>
              <a:rPr lang="en-US" b="0" i="0" u="none" strike="noStrike" baseline="30000" dirty="0" err="1" smtClean="0">
                <a:solidFill>
                  <a:srgbClr val="000000"/>
                </a:solidFill>
                <a:latin typeface="Minion Pro"/>
              </a:rPr>
              <a:t>socities</a:t>
            </a:r>
            <a:r>
              <a:rPr lang="en-US" b="0" i="0" u="none" strike="noStrike" baseline="30000" dirty="0" smtClean="0">
                <a:solidFill>
                  <a:srgbClr val="000000"/>
                </a:solidFill>
                <a:latin typeface="Minion Pro"/>
              </a:rPr>
              <a:t> without writing or widespread written records</a:t>
            </a:r>
            <a:endParaRPr lang="en-US" dirty="0"/>
          </a:p>
        </p:txBody>
      </p:sp>
    </p:spTree>
    <p:extLst>
      <p:ext uri="{BB962C8B-B14F-4D97-AF65-F5344CB8AC3E}">
        <p14:creationId xmlns:p14="http://schemas.microsoft.com/office/powerpoint/2010/main" val="32071666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644170"/>
            <a:ext cx="4572000" cy="1795363"/>
          </a:xfrm>
          <a:prstGeom prst="rect">
            <a:avLst/>
          </a:prstGeom>
        </p:spPr>
        <p:txBody>
          <a:bodyPr>
            <a:spAutoFit/>
          </a:bodyPr>
          <a:lstStyle/>
          <a:p>
            <a:r>
              <a:rPr lang="en-US" sz="4000" b="0" i="0" u="none" strike="noStrike" baseline="30000" dirty="0" smtClean="0">
                <a:solidFill>
                  <a:srgbClr val="000000"/>
                </a:solidFill>
                <a:latin typeface="Minion Pro"/>
              </a:rPr>
              <a:t>Civilization</a:t>
            </a:r>
            <a:r>
              <a:rPr lang="en-US" b="0" i="0" u="none" strike="noStrike" baseline="30000" dirty="0" smtClean="0">
                <a:solidFill>
                  <a:srgbClr val="000000"/>
                </a:solidFill>
                <a:latin typeface="Minion Pro"/>
              </a:rPr>
              <a:t>  is a sometimes controversial term that has been used in several related ways. Primarily, the term has been used to refer to the material and instrumental side of human cultures that are complex in terms of technology, science, and division of labor. In a classical context, people were called “civilized” to set them apart from barbarians, savages, and primitive peoples while in a modern-day context, “civilized peoples” have been contrasted with indigenous peoples or tribal societies.</a:t>
            </a:r>
          </a:p>
        </p:txBody>
      </p:sp>
    </p:spTree>
    <p:extLst>
      <p:ext uri="{BB962C8B-B14F-4D97-AF65-F5344CB8AC3E}">
        <p14:creationId xmlns:p14="http://schemas.microsoft.com/office/powerpoint/2010/main" val="28631757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4600" y="2510800"/>
            <a:ext cx="4572000" cy="687368"/>
          </a:xfrm>
          <a:prstGeom prst="rect">
            <a:avLst/>
          </a:prstGeom>
        </p:spPr>
        <p:txBody>
          <a:bodyPr>
            <a:spAutoFit/>
          </a:bodyPr>
          <a:lstStyle/>
          <a:p>
            <a:r>
              <a:rPr lang="en-US" sz="4000" b="0" i="0" u="none" strike="noStrike" baseline="30000" dirty="0" smtClean="0">
                <a:solidFill>
                  <a:srgbClr val="000000"/>
                </a:solidFill>
                <a:latin typeface="Minion Pro"/>
              </a:rPr>
              <a:t>Artifact</a:t>
            </a:r>
            <a:r>
              <a:rPr lang="en-US" b="0" i="0" u="none" strike="noStrike" baseline="30000" dirty="0" smtClean="0">
                <a:solidFill>
                  <a:srgbClr val="000000"/>
                </a:solidFill>
                <a:latin typeface="Minion Pro"/>
              </a:rPr>
              <a:t> (archaeology), an object formed by humans, particularly one of interest to archaeologists</a:t>
            </a:r>
          </a:p>
        </p:txBody>
      </p:sp>
    </p:spTree>
    <p:extLst>
      <p:ext uri="{BB962C8B-B14F-4D97-AF65-F5344CB8AC3E}">
        <p14:creationId xmlns:p14="http://schemas.microsoft.com/office/powerpoint/2010/main" val="2971409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0" y="762000"/>
            <a:ext cx="3810000" cy="2857500"/>
          </a:xfrm>
          <a:prstGeom prst="rect">
            <a:avLst/>
          </a:prstGeom>
        </p:spPr>
      </p:pic>
      <p:sp>
        <p:nvSpPr>
          <p:cNvPr id="3" name="Rectangle 2"/>
          <p:cNvSpPr/>
          <p:nvPr/>
        </p:nvSpPr>
        <p:spPr>
          <a:xfrm>
            <a:off x="2667000" y="3810000"/>
            <a:ext cx="1184491" cy="276999"/>
          </a:xfrm>
          <a:prstGeom prst="rect">
            <a:avLst/>
          </a:prstGeom>
        </p:spPr>
        <p:txBody>
          <a:bodyPr wrap="none">
            <a:spAutoFit/>
          </a:bodyPr>
          <a:lstStyle/>
          <a:p>
            <a:r>
              <a:rPr lang="en-US" b="0" i="0" u="none" strike="noStrike" baseline="30000" dirty="0" smtClean="0">
                <a:solidFill>
                  <a:srgbClr val="000000"/>
                </a:solidFill>
                <a:latin typeface="Minion Pro"/>
              </a:rPr>
              <a:t>STONEHENGE</a:t>
            </a:r>
          </a:p>
        </p:txBody>
      </p:sp>
      <p:sp>
        <p:nvSpPr>
          <p:cNvPr id="4" name="Rectangle 3"/>
          <p:cNvSpPr/>
          <p:nvPr/>
        </p:nvSpPr>
        <p:spPr>
          <a:xfrm>
            <a:off x="2667000" y="4083836"/>
            <a:ext cx="4572000" cy="1241365"/>
          </a:xfrm>
          <a:prstGeom prst="rect">
            <a:avLst/>
          </a:prstGeom>
        </p:spPr>
        <p:txBody>
          <a:bodyPr>
            <a:spAutoFit/>
          </a:bodyPr>
          <a:lstStyle/>
          <a:p>
            <a:r>
              <a:rPr lang="en-US" b="0" i="0" u="none" strike="noStrike" baseline="30000" dirty="0" smtClean="0">
                <a:solidFill>
                  <a:srgbClr val="000000"/>
                </a:solidFill>
                <a:latin typeface="Minion Pro"/>
              </a:rPr>
              <a:t>Stonehenge is a prehistoric monument located in the English country of Wiltshire, about 3.2 </a:t>
            </a:r>
            <a:r>
              <a:rPr lang="en-US" b="0" i="0" u="none" strike="noStrike" baseline="30000" dirty="0" err="1" smtClean="0">
                <a:solidFill>
                  <a:srgbClr val="000000"/>
                </a:solidFill>
                <a:latin typeface="Minion Pro"/>
              </a:rPr>
              <a:t>kilometres</a:t>
            </a:r>
            <a:r>
              <a:rPr lang="en-US" b="0" i="0" u="none" strike="noStrike" baseline="30000" dirty="0" smtClean="0">
                <a:solidFill>
                  <a:srgbClr val="000000"/>
                </a:solidFill>
                <a:latin typeface="Minion Pro"/>
              </a:rPr>
              <a:t> (8.1mi) north of Salisbury. New archaeological evidence found by the Stonehenge Riverside Project indicates that Stonehenge served as a</a:t>
            </a:r>
            <a:r>
              <a:rPr lang="en-US" baseline="30000" dirty="0">
                <a:solidFill>
                  <a:srgbClr val="000000"/>
                </a:solidFill>
                <a:latin typeface="Minion Pro"/>
              </a:rPr>
              <a:t> </a:t>
            </a:r>
            <a:r>
              <a:rPr lang="en-US" sz="4000" baseline="30000" dirty="0">
                <a:solidFill>
                  <a:srgbClr val="FF0000"/>
                </a:solidFill>
                <a:latin typeface="Minion Pro"/>
              </a:rPr>
              <a:t>burial ground.</a:t>
            </a:r>
          </a:p>
          <a:p>
            <a:endParaRPr lang="en-US" b="0" i="0" u="none" strike="noStrike" baseline="30000" dirty="0" smtClean="0">
              <a:solidFill>
                <a:srgbClr val="000000"/>
              </a:solidFill>
              <a:latin typeface="Minion Pro"/>
            </a:endParaRPr>
          </a:p>
        </p:txBody>
      </p:sp>
    </p:spTree>
    <p:extLst>
      <p:ext uri="{BB962C8B-B14F-4D97-AF65-F5344CB8AC3E}">
        <p14:creationId xmlns:p14="http://schemas.microsoft.com/office/powerpoint/2010/main" val="17030624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295400"/>
            <a:ext cx="4572000" cy="4042132"/>
          </a:xfrm>
          <a:prstGeom prst="rect">
            <a:avLst/>
          </a:prstGeom>
        </p:spPr>
        <p:txBody>
          <a:bodyPr>
            <a:spAutoFit/>
          </a:bodyPr>
          <a:lstStyle/>
          <a:p>
            <a:r>
              <a:rPr lang="en-US" b="0" i="0" u="none" strike="noStrike" baseline="30000" dirty="0" smtClean="0">
                <a:solidFill>
                  <a:srgbClr val="000000"/>
                </a:solidFill>
                <a:latin typeface="Minion Pro"/>
              </a:rPr>
              <a:t>TIME LINE OF HUMAN PREHISTORIC.</a:t>
            </a:r>
          </a:p>
          <a:p>
            <a:endParaRPr lang="en-US" b="0" i="0" u="none" strike="noStrike" baseline="30000" dirty="0" smtClean="0">
              <a:solidFill>
                <a:srgbClr val="000000"/>
              </a:solidFill>
              <a:latin typeface="Minion Pro"/>
            </a:endParaRPr>
          </a:p>
          <a:p>
            <a:r>
              <a:rPr lang="en-US" b="0" i="0" u="none" strike="noStrike" baseline="30000" dirty="0" smtClean="0">
                <a:solidFill>
                  <a:srgbClr val="000000"/>
                </a:solidFill>
                <a:latin typeface="Minion Pro"/>
              </a:rPr>
              <a:t>The three-age system divides human technological prehistoric into three periods : </a:t>
            </a:r>
          </a:p>
          <a:p>
            <a:r>
              <a:rPr lang="en-US" sz="4000" baseline="30000" dirty="0">
                <a:solidFill>
                  <a:srgbClr val="FF0000"/>
                </a:solidFill>
                <a:latin typeface="Minion Pro"/>
              </a:rPr>
              <a:t>•	The stone age,</a:t>
            </a:r>
          </a:p>
          <a:p>
            <a:r>
              <a:rPr lang="en-US" sz="4000" baseline="30000" dirty="0">
                <a:solidFill>
                  <a:srgbClr val="FF0000"/>
                </a:solidFill>
                <a:latin typeface="Minion Pro"/>
              </a:rPr>
              <a:t>•	Bronze age,</a:t>
            </a:r>
          </a:p>
          <a:p>
            <a:r>
              <a:rPr lang="en-US" sz="4000" baseline="30000" dirty="0">
                <a:solidFill>
                  <a:srgbClr val="FF0000"/>
                </a:solidFill>
                <a:latin typeface="Minion Pro"/>
              </a:rPr>
              <a:t>•	Iron age</a:t>
            </a:r>
            <a:r>
              <a:rPr lang="en-US" sz="4000" baseline="30000" dirty="0" smtClean="0">
                <a:solidFill>
                  <a:srgbClr val="FF0000"/>
                </a:solidFill>
                <a:latin typeface="Minion Pro"/>
              </a:rPr>
              <a:t>.</a:t>
            </a:r>
            <a:endParaRPr lang="en-US" sz="4000" b="0" i="0" u="none" strike="noStrike" baseline="30000" dirty="0" smtClean="0">
              <a:solidFill>
                <a:srgbClr val="000000"/>
              </a:solidFill>
              <a:latin typeface="Minion Pro"/>
            </a:endParaRPr>
          </a:p>
          <a:p>
            <a:r>
              <a:rPr lang="en-US" b="0" i="0" u="none" strike="noStrike" baseline="30000" dirty="0" smtClean="0">
                <a:solidFill>
                  <a:srgbClr val="000000"/>
                </a:solidFill>
                <a:latin typeface="Minion Pro"/>
              </a:rPr>
              <a:t> </a:t>
            </a:r>
          </a:p>
          <a:p>
            <a:r>
              <a:rPr lang="en-US" b="0" i="0" u="none" strike="noStrike" baseline="30000" dirty="0" smtClean="0">
                <a:solidFill>
                  <a:srgbClr val="000000"/>
                </a:solidFill>
                <a:latin typeface="Minion Pro"/>
              </a:rPr>
              <a:t>Historical period </a:t>
            </a:r>
            <a:r>
              <a:rPr lang="en-US" sz="4000" baseline="30000" dirty="0" smtClean="0">
                <a:solidFill>
                  <a:srgbClr val="FF0000"/>
                </a:solidFill>
                <a:latin typeface="Minion Pro"/>
              </a:rPr>
              <a:t>(</a:t>
            </a:r>
            <a:r>
              <a:rPr lang="en-US" sz="4000" baseline="30000" dirty="0">
                <a:solidFill>
                  <a:srgbClr val="FF0000"/>
                </a:solidFill>
                <a:latin typeface="Minion Pro"/>
              </a:rPr>
              <a:t>written record begins).</a:t>
            </a:r>
          </a:p>
          <a:p>
            <a:endParaRPr lang="en-US" b="0" i="0" u="none" strike="noStrike" baseline="30000" dirty="0" smtClean="0">
              <a:solidFill>
                <a:srgbClr val="000000"/>
              </a:solidFill>
              <a:latin typeface="Minion Pro"/>
            </a:endParaRPr>
          </a:p>
          <a:p>
            <a:r>
              <a:rPr lang="en-US" b="0" i="0" u="none" strike="noStrike" baseline="30000" dirty="0" smtClean="0">
                <a:solidFill>
                  <a:srgbClr val="000000"/>
                </a:solidFill>
                <a:latin typeface="Minion Pro"/>
              </a:rPr>
              <a:t>	The term Bronze Age refers to a period in human cultural development when the most advanced metalworking (at least in systematic and widespread use) included techniques for smelting copper and tin from naturally-occurring outcroppings of copper ores, and then smelting those ores to cast bronze. These naturally-occurring ores typically </a:t>
            </a:r>
            <a:endParaRPr lang="en-US" dirty="0"/>
          </a:p>
        </p:txBody>
      </p:sp>
    </p:spTree>
    <p:extLst>
      <p:ext uri="{BB962C8B-B14F-4D97-AF65-F5344CB8AC3E}">
        <p14:creationId xmlns:p14="http://schemas.microsoft.com/office/powerpoint/2010/main" val="3054925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044006"/>
            <a:ext cx="4572000" cy="2769989"/>
          </a:xfrm>
          <a:prstGeom prst="rect">
            <a:avLst/>
          </a:prstGeom>
        </p:spPr>
        <p:txBody>
          <a:bodyPr>
            <a:spAutoFit/>
          </a:bodyPr>
          <a:lstStyle/>
          <a:p>
            <a:r>
              <a:rPr lang="en-US" b="0" i="0" u="none" strike="noStrike" baseline="30000" dirty="0" smtClean="0">
                <a:solidFill>
                  <a:srgbClr val="000000"/>
                </a:solidFill>
                <a:latin typeface="Minion Pro"/>
              </a:rPr>
              <a:t>included arsenic as a common impurity. Copper/tin ores are rare, as reflected in the fact that there were no tin bronzes in Western Asia before 3,000 BC. The Bronze Age forms part of the three-age system for prehistoric societies. In this system, it follows the Neolithic in some areas of the world. The Bronze Age is the earliest period of which we have direct written account, since the invention of writing coincides with its early beginning.</a:t>
            </a:r>
          </a:p>
          <a:p>
            <a:endParaRPr lang="en-US" b="0" i="0" u="none" strike="noStrike" baseline="30000" dirty="0" smtClean="0">
              <a:solidFill>
                <a:srgbClr val="000000"/>
              </a:solidFill>
              <a:latin typeface="Minion Pro"/>
            </a:endParaRPr>
          </a:p>
          <a:p>
            <a:r>
              <a:rPr lang="en-US" b="0" i="0" u="none" strike="noStrike" baseline="30000" dirty="0" smtClean="0">
                <a:solidFill>
                  <a:srgbClr val="000000"/>
                </a:solidFill>
                <a:latin typeface="Minion Pro"/>
              </a:rPr>
              <a:t>	In archaeology, the Iron Age was the stage in the development ferrous metallurgy. The adoption of iron coincided with over changes in some past societies often including differing agricultural practices, religious beliefs and artistic styles, which make the archaeological Iron Age, coincide with the “Axial Age” in the history of philosophy.</a:t>
            </a:r>
            <a:endParaRPr lang="en-US" dirty="0"/>
          </a:p>
        </p:txBody>
      </p:sp>
    </p:spTree>
    <p:extLst>
      <p:ext uri="{BB962C8B-B14F-4D97-AF65-F5344CB8AC3E}">
        <p14:creationId xmlns:p14="http://schemas.microsoft.com/office/powerpoint/2010/main" val="16552290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090172"/>
            <a:ext cx="4572000" cy="2677656"/>
          </a:xfrm>
          <a:prstGeom prst="rect">
            <a:avLst/>
          </a:prstGeom>
        </p:spPr>
        <p:txBody>
          <a:bodyPr>
            <a:spAutoFit/>
          </a:bodyPr>
          <a:lstStyle/>
          <a:p>
            <a:r>
              <a:rPr lang="en-US" b="0" i="0" u="none" strike="noStrike" baseline="30000" dirty="0" err="1" smtClean="0">
                <a:solidFill>
                  <a:srgbClr val="000000"/>
                </a:solidFill>
                <a:latin typeface="Minion Pro"/>
              </a:rPr>
              <a:t>Nyatakan</a:t>
            </a:r>
            <a:r>
              <a:rPr lang="en-US" b="0" i="0" u="none" strike="noStrike" baseline="30000" dirty="0" smtClean="0">
                <a:solidFill>
                  <a:srgbClr val="000000"/>
                </a:solidFill>
                <a:latin typeface="Minion Pro"/>
              </a:rPr>
              <a:t> </a:t>
            </a:r>
            <a:r>
              <a:rPr lang="en-US" b="0" i="0" u="none" strike="noStrike" baseline="30000" dirty="0" err="1" smtClean="0">
                <a:solidFill>
                  <a:srgbClr val="000000"/>
                </a:solidFill>
                <a:latin typeface="Minion Pro"/>
              </a:rPr>
              <a:t>ciri-ciri</a:t>
            </a:r>
            <a:r>
              <a:rPr lang="en-US" b="0" i="0" u="none" strike="noStrike" baseline="30000" dirty="0" smtClean="0">
                <a:solidFill>
                  <a:srgbClr val="000000"/>
                </a:solidFill>
                <a:latin typeface="Minion Pro"/>
              </a:rPr>
              <a:t> </a:t>
            </a:r>
            <a:r>
              <a:rPr lang="en-US" b="0" i="0" u="none" strike="noStrike" baseline="30000" dirty="0" err="1" smtClean="0">
                <a:solidFill>
                  <a:srgbClr val="000000"/>
                </a:solidFill>
                <a:latin typeface="Minion Pro"/>
              </a:rPr>
              <a:t>binaan</a:t>
            </a:r>
            <a:r>
              <a:rPr lang="en-US" b="0" i="0" u="none" strike="noStrike" baseline="30000" dirty="0" smtClean="0">
                <a:solidFill>
                  <a:srgbClr val="000000"/>
                </a:solidFill>
                <a:latin typeface="Minion Pro"/>
              </a:rPr>
              <a:t> STONEHENGE </a:t>
            </a:r>
            <a:r>
              <a:rPr lang="en-US" b="0" i="0" u="none" strike="noStrike" baseline="30000" dirty="0" err="1" smtClean="0">
                <a:solidFill>
                  <a:srgbClr val="000000"/>
                </a:solidFill>
                <a:latin typeface="Minion Pro"/>
              </a:rPr>
              <a:t>dan</a:t>
            </a:r>
            <a:r>
              <a:rPr lang="en-US" b="0" i="0" u="none" strike="noStrike" baseline="30000" dirty="0" smtClean="0">
                <a:solidFill>
                  <a:srgbClr val="000000"/>
                </a:solidFill>
                <a:latin typeface="Minion Pro"/>
              </a:rPr>
              <a:t> </a:t>
            </a:r>
            <a:r>
              <a:rPr lang="en-US" b="0" i="0" u="none" strike="noStrike" baseline="30000" dirty="0" err="1" smtClean="0">
                <a:solidFill>
                  <a:srgbClr val="000000"/>
                </a:solidFill>
                <a:latin typeface="Minion Pro"/>
              </a:rPr>
              <a:t>huraikan</a:t>
            </a:r>
            <a:r>
              <a:rPr lang="en-US" b="0" i="0" u="none" strike="noStrike" baseline="30000" dirty="0" smtClean="0">
                <a:solidFill>
                  <a:srgbClr val="000000"/>
                </a:solidFill>
                <a:latin typeface="Minion Pro"/>
              </a:rPr>
              <a:t> </a:t>
            </a:r>
            <a:r>
              <a:rPr lang="en-US" b="0" i="0" u="none" strike="noStrike" baseline="30000" dirty="0" err="1" smtClean="0">
                <a:solidFill>
                  <a:srgbClr val="000000"/>
                </a:solidFill>
                <a:latin typeface="Minion Pro"/>
              </a:rPr>
              <a:t>juga</a:t>
            </a:r>
            <a:r>
              <a:rPr lang="en-US" b="0" i="0" u="none" strike="noStrike" baseline="30000" dirty="0" smtClean="0">
                <a:solidFill>
                  <a:srgbClr val="000000"/>
                </a:solidFill>
                <a:latin typeface="Minion Pro"/>
              </a:rPr>
              <a:t> </a:t>
            </a:r>
            <a:r>
              <a:rPr lang="en-US" b="0" i="0" u="none" strike="noStrike" baseline="30000" dirty="0" err="1" smtClean="0">
                <a:solidFill>
                  <a:srgbClr val="000000"/>
                </a:solidFill>
                <a:latin typeface="Minion Pro"/>
              </a:rPr>
              <a:t>fungsi</a:t>
            </a:r>
            <a:r>
              <a:rPr lang="en-US" b="0" i="0" u="none" strike="noStrike" baseline="30000" dirty="0" smtClean="0">
                <a:solidFill>
                  <a:srgbClr val="000000"/>
                </a:solidFill>
                <a:latin typeface="Minion Pro"/>
              </a:rPr>
              <a:t> </a:t>
            </a:r>
            <a:r>
              <a:rPr lang="en-US" b="0" i="0" u="none" strike="noStrike" baseline="30000" dirty="0" err="1" smtClean="0">
                <a:solidFill>
                  <a:srgbClr val="000000"/>
                </a:solidFill>
                <a:latin typeface="Minion Pro"/>
              </a:rPr>
              <a:t>dan</a:t>
            </a:r>
            <a:r>
              <a:rPr lang="en-US" b="0" i="0" u="none" strike="noStrike" baseline="30000" dirty="0" smtClean="0">
                <a:solidFill>
                  <a:srgbClr val="000000"/>
                </a:solidFill>
                <a:latin typeface="Minion Pro"/>
              </a:rPr>
              <a:t> </a:t>
            </a:r>
            <a:r>
              <a:rPr lang="en-US" b="0" i="0" u="none" strike="noStrike" baseline="30000" dirty="0" err="1" smtClean="0">
                <a:solidFill>
                  <a:srgbClr val="000000"/>
                </a:solidFill>
                <a:latin typeface="Minion Pro"/>
              </a:rPr>
              <a:t>kepercayaan</a:t>
            </a:r>
            <a:r>
              <a:rPr lang="en-US" b="0" i="0" u="none" strike="noStrike" baseline="30000" dirty="0" smtClean="0">
                <a:solidFill>
                  <a:srgbClr val="000000"/>
                </a:solidFill>
                <a:latin typeface="Minion Pro"/>
              </a:rPr>
              <a:t> yang </a:t>
            </a:r>
            <a:r>
              <a:rPr lang="en-US" b="0" i="0" u="none" strike="noStrike" baseline="30000" dirty="0" err="1" smtClean="0">
                <a:solidFill>
                  <a:srgbClr val="000000"/>
                </a:solidFill>
                <a:latin typeface="Minion Pro"/>
              </a:rPr>
              <a:t>wujud</a:t>
            </a:r>
            <a:r>
              <a:rPr lang="en-US" b="0" i="0" u="none" strike="noStrike" baseline="30000" dirty="0" smtClean="0">
                <a:solidFill>
                  <a:srgbClr val="000000"/>
                </a:solidFill>
                <a:latin typeface="Minion Pro"/>
              </a:rPr>
              <a:t> </a:t>
            </a:r>
            <a:r>
              <a:rPr lang="en-US" b="0" i="0" u="none" strike="noStrike" baseline="30000" dirty="0" err="1" smtClean="0">
                <a:solidFill>
                  <a:srgbClr val="000000"/>
                </a:solidFill>
                <a:latin typeface="Minion Pro"/>
              </a:rPr>
              <a:t>bersamanya</a:t>
            </a:r>
            <a:r>
              <a:rPr lang="en-US" b="0" i="0" u="none" strike="noStrike" baseline="30000" dirty="0" smtClean="0">
                <a:solidFill>
                  <a:srgbClr val="000000"/>
                </a:solidFill>
                <a:latin typeface="Minion Pro"/>
              </a:rPr>
              <a:t>.</a:t>
            </a:r>
          </a:p>
          <a:p>
            <a:endParaRPr lang="en-US" b="0" i="0" u="none" strike="noStrike" baseline="30000" dirty="0" smtClean="0">
              <a:solidFill>
                <a:srgbClr val="000000"/>
              </a:solidFill>
              <a:latin typeface="Minion Pro"/>
            </a:endParaRPr>
          </a:p>
          <a:p>
            <a:endParaRPr lang="en-US" b="0" i="0" u="none" strike="noStrike" baseline="30000" dirty="0" smtClean="0">
              <a:solidFill>
                <a:srgbClr val="000000"/>
              </a:solidFill>
              <a:latin typeface="Minion Pro"/>
            </a:endParaRPr>
          </a:p>
          <a:p>
            <a:r>
              <a:rPr lang="en-US" b="0" i="0" u="none" strike="noStrike" baseline="30000" dirty="0" smtClean="0">
                <a:solidFill>
                  <a:srgbClr val="000000"/>
                </a:solidFill>
                <a:latin typeface="Minion Pro"/>
              </a:rPr>
              <a:t>Stonehenge is a prehistoric monument in Wiltshire, England, about 2 miles (3.2 km) west of Amesbury and 8 miles (13 km) north of Salisbury. One of the most famous sites in the world, Stonehenge is the remains of a ring of standing stones set within earthworks.</a:t>
            </a:r>
          </a:p>
          <a:p>
            <a:endParaRPr lang="en-US" b="0" i="0" u="none" strike="noStrike" baseline="30000" dirty="0" smtClean="0">
              <a:solidFill>
                <a:srgbClr val="000000"/>
              </a:solidFill>
              <a:latin typeface="Minion Pro"/>
            </a:endParaRPr>
          </a:p>
          <a:p>
            <a:r>
              <a:rPr lang="en-US" b="0" i="0" u="none" strike="noStrike" baseline="30000" dirty="0" smtClean="0">
                <a:solidFill>
                  <a:srgbClr val="000000"/>
                </a:solidFill>
                <a:latin typeface="Minion Pro"/>
              </a:rPr>
              <a:t>Archaeological evidence found by the Stonehenge Riverside Project in 2008 indicates that Stonehenge could have been a burial ground from its earliest beginnings.</a:t>
            </a:r>
          </a:p>
          <a:p>
            <a:endParaRPr lang="en-US" b="0" i="0" u="none" strike="noStrike" baseline="30000" dirty="0" smtClean="0">
              <a:solidFill>
                <a:srgbClr val="000000"/>
              </a:solidFill>
              <a:latin typeface="Minion Pro"/>
            </a:endParaRPr>
          </a:p>
          <a:p>
            <a:r>
              <a:rPr lang="en-US" b="0" i="0" u="none" strike="noStrike" baseline="30000" dirty="0" smtClean="0">
                <a:solidFill>
                  <a:srgbClr val="000000"/>
                </a:solidFill>
                <a:latin typeface="Minion Pro"/>
              </a:rPr>
              <a:t>The site is a place of religious significance and pilgrimage</a:t>
            </a:r>
          </a:p>
        </p:txBody>
      </p:sp>
    </p:spTree>
    <p:extLst>
      <p:ext uri="{BB962C8B-B14F-4D97-AF65-F5344CB8AC3E}">
        <p14:creationId xmlns:p14="http://schemas.microsoft.com/office/powerpoint/2010/main" val="35214725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367171"/>
            <a:ext cx="4572000" cy="2123658"/>
          </a:xfrm>
          <a:prstGeom prst="rect">
            <a:avLst/>
          </a:prstGeom>
        </p:spPr>
        <p:txBody>
          <a:bodyPr>
            <a:spAutoFit/>
          </a:bodyPr>
          <a:lstStyle/>
          <a:p>
            <a:r>
              <a:rPr lang="en-US" b="0" i="0" u="none" strike="noStrike" baseline="30000" dirty="0" smtClean="0">
                <a:solidFill>
                  <a:srgbClr val="000000"/>
                </a:solidFill>
                <a:latin typeface="Minion Pro"/>
              </a:rPr>
              <a:t>Whatever religious, mystical or spiritual elements were central to Stonehenge, its design includes a celestial observatory function, which might have allowed prediction of eclipse, solstice, equinox and other celestial events important to a contemporary religion.</a:t>
            </a:r>
          </a:p>
          <a:p>
            <a:endParaRPr lang="en-US" b="0" i="0" u="none" strike="noStrike" baseline="30000" dirty="0" smtClean="0">
              <a:solidFill>
                <a:srgbClr val="000000"/>
              </a:solidFill>
              <a:latin typeface="Minion Pro"/>
            </a:endParaRPr>
          </a:p>
          <a:p>
            <a:r>
              <a:rPr lang="en-US" b="0" i="0" u="none" strike="noStrike" baseline="30000" dirty="0" smtClean="0">
                <a:solidFill>
                  <a:srgbClr val="000000"/>
                </a:solidFill>
                <a:latin typeface="Minion Pro"/>
              </a:rPr>
              <a:t>Another theory, brought forth in 2012, suggests that the monument was intended to unify the different peoples of the British island. This theory suggests that the massive amount of </a:t>
            </a:r>
            <a:r>
              <a:rPr lang="en-US" b="0" i="0" u="none" strike="noStrike" baseline="30000" dirty="0" err="1" smtClean="0">
                <a:solidFill>
                  <a:srgbClr val="000000"/>
                </a:solidFill>
                <a:latin typeface="Minion Pro"/>
              </a:rPr>
              <a:t>labour</a:t>
            </a:r>
            <a:r>
              <a:rPr lang="en-US" b="0" i="0" u="none" strike="noStrike" baseline="30000" dirty="0" smtClean="0">
                <a:solidFill>
                  <a:srgbClr val="000000"/>
                </a:solidFill>
                <a:latin typeface="Minion Pro"/>
              </a:rPr>
              <a:t> involved in the construction of Stonehenge necessitated inter-regional cooperation, especially as many of the stones were moved over very long distances, for example from quarries in Wales.</a:t>
            </a:r>
          </a:p>
        </p:txBody>
      </p:sp>
    </p:spTree>
    <p:extLst>
      <p:ext uri="{BB962C8B-B14F-4D97-AF65-F5344CB8AC3E}">
        <p14:creationId xmlns:p14="http://schemas.microsoft.com/office/powerpoint/2010/main" val="3508963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921169"/>
            <a:ext cx="4572000" cy="1918474"/>
          </a:xfrm>
          <a:prstGeom prst="rect">
            <a:avLst/>
          </a:prstGeom>
        </p:spPr>
        <p:txBody>
          <a:bodyPr>
            <a:spAutoFit/>
          </a:bodyPr>
          <a:lstStyle/>
          <a:p>
            <a:r>
              <a:rPr lang="en-US" b="0" i="0" u="none" strike="noStrike" baseline="30000" dirty="0" smtClean="0">
                <a:solidFill>
                  <a:srgbClr val="000000"/>
                </a:solidFill>
                <a:latin typeface="Minion Pro"/>
              </a:rPr>
              <a:t>Give the definition of the terminologies below</a:t>
            </a:r>
          </a:p>
          <a:p>
            <a:r>
              <a:rPr lang="en-US" sz="4000" b="0" i="0" u="none" strike="noStrike" baseline="30000" dirty="0" smtClean="0">
                <a:solidFill>
                  <a:srgbClr val="000000"/>
                </a:solidFill>
                <a:latin typeface="Minion Pro"/>
              </a:rPr>
              <a:t>•	History</a:t>
            </a:r>
          </a:p>
          <a:p>
            <a:r>
              <a:rPr lang="en-US" sz="4000" b="0" i="0" u="none" strike="noStrike" baseline="30000" dirty="0" smtClean="0">
                <a:solidFill>
                  <a:srgbClr val="000000"/>
                </a:solidFill>
                <a:latin typeface="Minion Pro"/>
              </a:rPr>
              <a:t>•	Pre-historic</a:t>
            </a:r>
          </a:p>
          <a:p>
            <a:r>
              <a:rPr lang="en-US" sz="4000" b="0" i="0" u="none" strike="noStrike" baseline="30000" dirty="0" smtClean="0">
                <a:solidFill>
                  <a:srgbClr val="000000"/>
                </a:solidFill>
                <a:latin typeface="Minion Pro"/>
              </a:rPr>
              <a:t>•	Civilization</a:t>
            </a:r>
          </a:p>
          <a:p>
            <a:r>
              <a:rPr lang="en-US" sz="4000" b="0" i="0" u="none" strike="noStrike" baseline="30000" dirty="0" smtClean="0">
                <a:solidFill>
                  <a:srgbClr val="000000"/>
                </a:solidFill>
                <a:latin typeface="Minion Pro"/>
              </a:rPr>
              <a:t>•	Artifact</a:t>
            </a:r>
          </a:p>
        </p:txBody>
      </p:sp>
    </p:spTree>
    <p:extLst>
      <p:ext uri="{BB962C8B-B14F-4D97-AF65-F5344CB8AC3E}">
        <p14:creationId xmlns:p14="http://schemas.microsoft.com/office/powerpoint/2010/main" val="10647579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362200"/>
            <a:ext cx="4572000" cy="872034"/>
          </a:xfrm>
          <a:prstGeom prst="rect">
            <a:avLst/>
          </a:prstGeom>
        </p:spPr>
        <p:txBody>
          <a:bodyPr>
            <a:spAutoFit/>
          </a:bodyPr>
          <a:lstStyle/>
          <a:p>
            <a:r>
              <a:rPr lang="en-US" b="0" i="0" u="none" strike="noStrike" baseline="30000" dirty="0" smtClean="0">
                <a:solidFill>
                  <a:srgbClr val="000000"/>
                </a:solidFill>
                <a:latin typeface="Minion Pro"/>
              </a:rPr>
              <a:t>	</a:t>
            </a:r>
            <a:r>
              <a:rPr lang="en-US" sz="4000" b="0" i="0" u="none" strike="noStrike" baseline="30000" dirty="0" smtClean="0">
                <a:solidFill>
                  <a:srgbClr val="000000"/>
                </a:solidFill>
                <a:latin typeface="Minion Pro"/>
              </a:rPr>
              <a:t>History</a:t>
            </a:r>
            <a:r>
              <a:rPr lang="en-US" b="0" i="0" u="none" strike="noStrike" baseline="30000" dirty="0" smtClean="0">
                <a:solidFill>
                  <a:srgbClr val="000000"/>
                </a:solidFill>
                <a:latin typeface="Minion Pro"/>
              </a:rPr>
              <a:t> </a:t>
            </a:r>
            <a:r>
              <a:rPr lang="en-US" b="0" i="0" u="none" strike="noStrike" baseline="30000" dirty="0" smtClean="0">
                <a:solidFill>
                  <a:srgbClr val="000000"/>
                </a:solidFill>
                <a:latin typeface="Minion Pro"/>
              </a:rPr>
              <a:t>   is </a:t>
            </a:r>
            <a:r>
              <a:rPr lang="en-US" b="0" i="0" u="none" strike="noStrike" baseline="30000" dirty="0" smtClean="0">
                <a:solidFill>
                  <a:srgbClr val="000000"/>
                </a:solidFill>
                <a:latin typeface="Minion Pro"/>
              </a:rPr>
              <a:t>an umbrella term that relates to past events as well as the discovery, collection, organization, and presentation of information about these events.</a:t>
            </a:r>
          </a:p>
        </p:txBody>
      </p:sp>
    </p:spTree>
    <p:extLst>
      <p:ext uri="{BB962C8B-B14F-4D97-AF65-F5344CB8AC3E}">
        <p14:creationId xmlns:p14="http://schemas.microsoft.com/office/powerpoint/2010/main" val="24203326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3013502"/>
            <a:ext cx="4572000" cy="1056700"/>
          </a:xfrm>
          <a:prstGeom prst="rect">
            <a:avLst/>
          </a:prstGeom>
        </p:spPr>
        <p:txBody>
          <a:bodyPr>
            <a:spAutoFit/>
          </a:bodyPr>
          <a:lstStyle/>
          <a:p>
            <a:r>
              <a:rPr lang="en-US" sz="4000" b="0" i="0" u="none" strike="noStrike" baseline="30000" dirty="0" smtClean="0">
                <a:solidFill>
                  <a:srgbClr val="000000"/>
                </a:solidFill>
                <a:latin typeface="Minion Pro"/>
              </a:rPr>
              <a:t>Prehistory</a:t>
            </a:r>
            <a:r>
              <a:rPr lang="en-US" b="0" i="0" u="none" strike="noStrike" baseline="30000" dirty="0" smtClean="0">
                <a:solidFill>
                  <a:srgbClr val="000000"/>
                </a:solidFill>
                <a:latin typeface="Minion Pro"/>
              </a:rPr>
              <a:t> is the span of time before recorded history or the invention of writing systems. Prehistory can refer to the period of human existence before the availability of those written records with which recorded history begins.</a:t>
            </a:r>
          </a:p>
        </p:txBody>
      </p:sp>
    </p:spTree>
    <p:extLst>
      <p:ext uri="{BB962C8B-B14F-4D97-AF65-F5344CB8AC3E}">
        <p14:creationId xmlns:p14="http://schemas.microsoft.com/office/powerpoint/2010/main" val="211635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529</Words>
  <Application>Microsoft Office PowerPoint</Application>
  <PresentationFormat>On-screen Show (4:3)</PresentationFormat>
  <Paragraphs>41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Windows 8</cp:lastModifiedBy>
  <cp:revision>4</cp:revision>
  <dcterms:created xsi:type="dcterms:W3CDTF">2013-07-02T02:19:52Z</dcterms:created>
  <dcterms:modified xsi:type="dcterms:W3CDTF">2013-07-02T21:54:15Z</dcterms:modified>
</cp:coreProperties>
</file>