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DB6214CC-F936-4077-8A39-6F5A05159F66}" type="datetimeFigureOut">
              <a:rPr lang="en-MY" smtClean="0"/>
              <a:t>3/7/2013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2935870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DB6214CC-F936-4077-8A39-6F5A05159F66}" type="datetimeFigureOut">
              <a:rPr lang="en-MY" smtClean="0"/>
              <a:t>3/7/2013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2348215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DB6214CC-F936-4077-8A39-6F5A05159F66}" type="datetimeFigureOut">
              <a:rPr lang="en-MY" smtClean="0"/>
              <a:t>3/7/2013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413904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DB6214CC-F936-4077-8A39-6F5A05159F66}" type="datetimeFigureOut">
              <a:rPr lang="en-MY" smtClean="0"/>
              <a:t>3/7/2013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1270346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6214CC-F936-4077-8A39-6F5A05159F66}" type="datetimeFigureOut">
              <a:rPr lang="en-MY" smtClean="0"/>
              <a:t>3/7/2013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729977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DB6214CC-F936-4077-8A39-6F5A05159F66}" type="datetimeFigureOut">
              <a:rPr lang="en-MY" smtClean="0"/>
              <a:t>3/7/2013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306042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DB6214CC-F936-4077-8A39-6F5A05159F66}" type="datetimeFigureOut">
              <a:rPr lang="en-MY" smtClean="0"/>
              <a:t>3/7/2013</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3144895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DB6214CC-F936-4077-8A39-6F5A05159F66}" type="datetimeFigureOut">
              <a:rPr lang="en-MY" smtClean="0"/>
              <a:t>3/7/2013</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254544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6214CC-F936-4077-8A39-6F5A05159F66}" type="datetimeFigureOut">
              <a:rPr lang="en-MY" smtClean="0"/>
              <a:t>3/7/2013</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1390504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6214CC-F936-4077-8A39-6F5A05159F66}" type="datetimeFigureOut">
              <a:rPr lang="en-MY" smtClean="0"/>
              <a:t>3/7/2013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4182801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6214CC-F936-4077-8A39-6F5A05159F66}" type="datetimeFigureOut">
              <a:rPr lang="en-MY" smtClean="0"/>
              <a:t>3/7/2013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EEB327C-F416-4439-8C0C-8A3C30D71DE9}" type="slidenum">
              <a:rPr lang="en-MY" smtClean="0"/>
              <a:t>‹#›</a:t>
            </a:fld>
            <a:endParaRPr lang="en-MY"/>
          </a:p>
        </p:txBody>
      </p:sp>
    </p:spTree>
    <p:extLst>
      <p:ext uri="{BB962C8B-B14F-4D97-AF65-F5344CB8AC3E}">
        <p14:creationId xmlns:p14="http://schemas.microsoft.com/office/powerpoint/2010/main" val="302390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214CC-F936-4077-8A39-6F5A05159F66}" type="datetimeFigureOut">
              <a:rPr lang="en-MY" smtClean="0"/>
              <a:t>3/7/2013</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EB327C-F416-4439-8C0C-8A3C30D71DE9}" type="slidenum">
              <a:rPr lang="en-MY" smtClean="0"/>
              <a:t>‹#›</a:t>
            </a:fld>
            <a:endParaRPr lang="en-MY"/>
          </a:p>
        </p:txBody>
      </p:sp>
    </p:spTree>
    <p:extLst>
      <p:ext uri="{BB962C8B-B14F-4D97-AF65-F5344CB8AC3E}">
        <p14:creationId xmlns:p14="http://schemas.microsoft.com/office/powerpoint/2010/main" val="446955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5736" y="954148"/>
            <a:ext cx="4572000" cy="646331"/>
          </a:xfrm>
          <a:prstGeom prst="rect">
            <a:avLst/>
          </a:prstGeom>
        </p:spPr>
        <p:txBody>
          <a:bodyPr>
            <a:spAutoFit/>
          </a:bodyPr>
          <a:lstStyle/>
          <a:p>
            <a:r>
              <a:rPr lang="en-US" baseline="30000" dirty="0"/>
              <a:t>INTRO TO HISTORY OF </a:t>
            </a:r>
          </a:p>
          <a:p>
            <a:r>
              <a:rPr lang="en-US" baseline="30000" dirty="0" smtClean="0"/>
              <a:t>ARCHITECTURE</a:t>
            </a:r>
          </a:p>
          <a:p>
            <a:r>
              <a:rPr lang="en-US" baseline="30000" dirty="0" smtClean="0"/>
              <a:t>WEEK 1</a:t>
            </a:r>
            <a:endParaRPr lang="en-US" baseline="30000" dirty="0"/>
          </a:p>
        </p:txBody>
      </p:sp>
      <p:sp>
        <p:nvSpPr>
          <p:cNvPr id="3" name="Rectangle 2"/>
          <p:cNvSpPr/>
          <p:nvPr/>
        </p:nvSpPr>
        <p:spPr>
          <a:xfrm>
            <a:off x="2212625" y="1556792"/>
            <a:ext cx="2067554" cy="502702"/>
          </a:xfrm>
          <a:prstGeom prst="rect">
            <a:avLst/>
          </a:prstGeom>
        </p:spPr>
        <p:txBody>
          <a:bodyPr wrap="none">
            <a:spAutoFit/>
          </a:bodyPr>
          <a:lstStyle/>
          <a:p>
            <a:r>
              <a:rPr lang="en-US" sz="4000" baseline="30000" dirty="0">
                <a:solidFill>
                  <a:srgbClr val="FF0000"/>
                </a:solidFill>
              </a:rPr>
              <a:t>HOT CLIMATE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1988840"/>
            <a:ext cx="2495550" cy="1905000"/>
          </a:xfrm>
          <a:prstGeom prst="rect">
            <a:avLst/>
          </a:prstGeom>
        </p:spPr>
      </p:pic>
      <p:sp>
        <p:nvSpPr>
          <p:cNvPr id="5" name="Rectangle 4"/>
          <p:cNvSpPr/>
          <p:nvPr/>
        </p:nvSpPr>
        <p:spPr>
          <a:xfrm>
            <a:off x="2306977" y="4077072"/>
            <a:ext cx="4572000" cy="830997"/>
          </a:xfrm>
          <a:prstGeom prst="rect">
            <a:avLst/>
          </a:prstGeom>
        </p:spPr>
        <p:txBody>
          <a:bodyPr>
            <a:spAutoFit/>
          </a:bodyPr>
          <a:lstStyle/>
          <a:p>
            <a:r>
              <a:rPr lang="en-MY" baseline="30000" dirty="0"/>
              <a:t> The wall thickness was about 40 cm, with narrow windows, this helped to keep the house cool by protecting from the outside heat Flat roofs, which formed part of the living area, and provided additional storage space</a:t>
            </a:r>
          </a:p>
        </p:txBody>
      </p:sp>
    </p:spTree>
    <p:extLst>
      <p:ext uri="{BB962C8B-B14F-4D97-AF65-F5344CB8AC3E}">
        <p14:creationId xmlns:p14="http://schemas.microsoft.com/office/powerpoint/2010/main" val="3374129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136339"/>
            <a:ext cx="4572000" cy="2585323"/>
          </a:xfrm>
          <a:prstGeom prst="rect">
            <a:avLst/>
          </a:prstGeom>
        </p:spPr>
        <p:txBody>
          <a:bodyPr>
            <a:spAutoFit/>
          </a:bodyPr>
          <a:lstStyle/>
          <a:p>
            <a:r>
              <a:rPr lang="en-MY" baseline="30000" dirty="0"/>
              <a:t>i.		The envelope of a building can be made of all kinds of building materials – brick, stone, concrete, wood, glass, steel, plastic, </a:t>
            </a:r>
            <a:r>
              <a:rPr lang="en-MY" baseline="30000" dirty="0" err="1"/>
              <a:t>etc</a:t>
            </a:r>
            <a:r>
              <a:rPr lang="en-MY" baseline="30000" dirty="0"/>
              <a:t> </a:t>
            </a:r>
          </a:p>
          <a:p>
            <a:r>
              <a:rPr lang="en-MY" baseline="30000" dirty="0"/>
              <a:t>ii.	The choice of materials of the building depends on certain propriety such as climate and surrounding </a:t>
            </a:r>
          </a:p>
          <a:p>
            <a:r>
              <a:rPr lang="en-MY" baseline="30000" dirty="0"/>
              <a:t>iii.	Each material has its own generic quality relating to structure and texture </a:t>
            </a:r>
          </a:p>
          <a:p>
            <a:r>
              <a:rPr lang="en-MY" baseline="30000" dirty="0"/>
              <a:t>iv.	The generally accepted rules of texture , </a:t>
            </a:r>
            <a:r>
              <a:rPr lang="en-MY" baseline="30000" dirty="0" err="1"/>
              <a:t>color</a:t>
            </a:r>
            <a:r>
              <a:rPr lang="en-MY" baseline="30000" dirty="0"/>
              <a:t> and form; wood is warm, steel is cold, marble is formal, field stone is informal, </a:t>
            </a:r>
            <a:r>
              <a:rPr lang="en-MY" baseline="30000" dirty="0" err="1"/>
              <a:t>shinglee</a:t>
            </a:r>
            <a:r>
              <a:rPr lang="en-MY" baseline="30000" dirty="0"/>
              <a:t> sis homey, metal </a:t>
            </a:r>
            <a:r>
              <a:rPr lang="en-MY" baseline="30000" dirty="0" err="1"/>
              <a:t>foof</a:t>
            </a:r>
            <a:r>
              <a:rPr lang="en-MY" baseline="30000" dirty="0"/>
              <a:t> s are institutional </a:t>
            </a:r>
          </a:p>
          <a:p>
            <a:r>
              <a:rPr lang="en-MY" baseline="30000" dirty="0"/>
              <a:t>v.		The use of building materials such or the combination of materials usage also influence the construction technique or method used in building construction</a:t>
            </a:r>
            <a:endParaRPr lang="en-MY" dirty="0"/>
          </a:p>
        </p:txBody>
      </p:sp>
      <p:sp>
        <p:nvSpPr>
          <p:cNvPr id="3" name="Rectangle 2"/>
          <p:cNvSpPr/>
          <p:nvPr/>
        </p:nvSpPr>
        <p:spPr>
          <a:xfrm>
            <a:off x="2195736" y="1052736"/>
            <a:ext cx="3639010" cy="913070"/>
          </a:xfrm>
          <a:prstGeom prst="rect">
            <a:avLst/>
          </a:prstGeom>
        </p:spPr>
        <p:txBody>
          <a:bodyPr wrap="none">
            <a:spAutoFit/>
          </a:bodyPr>
          <a:lstStyle/>
          <a:p>
            <a:r>
              <a:rPr lang="en-MY" sz="4000" baseline="30000" dirty="0">
                <a:solidFill>
                  <a:srgbClr val="FF0000"/>
                </a:solidFill>
              </a:rPr>
              <a:t>Explain how ‘ Materials’  </a:t>
            </a:r>
            <a:endParaRPr lang="en-MY" sz="4000" baseline="30000" dirty="0" smtClean="0">
              <a:solidFill>
                <a:srgbClr val="FF0000"/>
              </a:solidFill>
            </a:endParaRPr>
          </a:p>
          <a:p>
            <a:r>
              <a:rPr lang="en-MY" sz="4000" baseline="30000" dirty="0" smtClean="0">
                <a:solidFill>
                  <a:srgbClr val="FF0000"/>
                </a:solidFill>
              </a:rPr>
              <a:t>affect </a:t>
            </a:r>
            <a:r>
              <a:rPr lang="en-MY" sz="4000" baseline="30000" dirty="0">
                <a:solidFill>
                  <a:srgbClr val="FF0000"/>
                </a:solidFill>
              </a:rPr>
              <a:t>architecture</a:t>
            </a:r>
          </a:p>
        </p:txBody>
      </p:sp>
    </p:spTree>
    <p:extLst>
      <p:ext uri="{BB962C8B-B14F-4D97-AF65-F5344CB8AC3E}">
        <p14:creationId xmlns:p14="http://schemas.microsoft.com/office/powerpoint/2010/main" val="1264892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51673"/>
            <a:ext cx="4572000" cy="2954655"/>
          </a:xfrm>
          <a:prstGeom prst="rect">
            <a:avLst/>
          </a:prstGeom>
        </p:spPr>
        <p:txBody>
          <a:bodyPr>
            <a:spAutoFit/>
          </a:bodyPr>
          <a:lstStyle/>
          <a:p>
            <a:r>
              <a:rPr lang="en-MY" baseline="30000" dirty="0"/>
              <a:t>i.		Buildings reveal the culture of people which relate to the needs and aspiration of the people </a:t>
            </a:r>
          </a:p>
          <a:p>
            <a:r>
              <a:rPr lang="en-MY" baseline="30000" dirty="0"/>
              <a:t>ii.	Considering the whole aspects which includes knowledge, belief, arts, morals, law, custom, and any other capabilities and habits acquired by man as a member of society </a:t>
            </a:r>
          </a:p>
          <a:p>
            <a:r>
              <a:rPr lang="en-MY" baseline="30000" dirty="0"/>
              <a:t>iii.	To support the way of life of a group of people </a:t>
            </a:r>
          </a:p>
          <a:p>
            <a:r>
              <a:rPr lang="en-MY" baseline="30000" dirty="0"/>
              <a:t>iv.	How people interpret the meaning and relation between man and architecture </a:t>
            </a:r>
          </a:p>
          <a:p>
            <a:r>
              <a:rPr lang="en-MY" baseline="30000" dirty="0"/>
              <a:t>v.		The culture of a place will help in producing suitable buildings </a:t>
            </a:r>
            <a:r>
              <a:rPr lang="en-MY" baseline="30000" dirty="0" err="1"/>
              <a:t>succesfully</a:t>
            </a:r>
            <a:r>
              <a:rPr lang="en-MY" baseline="30000" dirty="0"/>
              <a:t> for mental and </a:t>
            </a:r>
            <a:r>
              <a:rPr lang="en-MY" baseline="30000" dirty="0" err="1"/>
              <a:t>behavioral</a:t>
            </a:r>
            <a:r>
              <a:rPr lang="en-MY" baseline="30000" dirty="0"/>
              <a:t> activities </a:t>
            </a:r>
          </a:p>
          <a:p>
            <a:r>
              <a:rPr lang="en-MY" baseline="30000" dirty="0"/>
              <a:t>vi.	Culture and environment mainly affect people’s attitude and thinking, as this context is considered to be a mirror for the people who live in it. Whenever culture or environment differs, people’s attitudes and thinking also differ</a:t>
            </a:r>
            <a:endParaRPr lang="en-MY" dirty="0"/>
          </a:p>
        </p:txBody>
      </p:sp>
      <p:sp>
        <p:nvSpPr>
          <p:cNvPr id="3" name="Rectangle 2"/>
          <p:cNvSpPr/>
          <p:nvPr/>
        </p:nvSpPr>
        <p:spPr>
          <a:xfrm>
            <a:off x="1979712" y="836712"/>
            <a:ext cx="4318042" cy="913070"/>
          </a:xfrm>
          <a:prstGeom prst="rect">
            <a:avLst/>
          </a:prstGeom>
        </p:spPr>
        <p:txBody>
          <a:bodyPr wrap="none">
            <a:spAutoFit/>
          </a:bodyPr>
          <a:lstStyle/>
          <a:p>
            <a:r>
              <a:rPr lang="en-MY" sz="4000" baseline="30000" dirty="0">
                <a:solidFill>
                  <a:srgbClr val="FF0000"/>
                </a:solidFill>
              </a:rPr>
              <a:t>Explain how ‘ Social/culture ’  </a:t>
            </a:r>
            <a:endParaRPr lang="en-MY" sz="4000" baseline="30000" dirty="0" smtClean="0">
              <a:solidFill>
                <a:srgbClr val="FF0000"/>
              </a:solidFill>
            </a:endParaRPr>
          </a:p>
          <a:p>
            <a:r>
              <a:rPr lang="en-MY" sz="4000" baseline="30000" dirty="0" smtClean="0">
                <a:solidFill>
                  <a:srgbClr val="FF0000"/>
                </a:solidFill>
              </a:rPr>
              <a:t>affect </a:t>
            </a:r>
            <a:r>
              <a:rPr lang="en-MY" sz="4000" baseline="30000" dirty="0">
                <a:solidFill>
                  <a:srgbClr val="FF0000"/>
                </a:solidFill>
              </a:rPr>
              <a:t>architecture</a:t>
            </a:r>
          </a:p>
        </p:txBody>
      </p:sp>
    </p:spTree>
    <p:extLst>
      <p:ext uri="{BB962C8B-B14F-4D97-AF65-F5344CB8AC3E}">
        <p14:creationId xmlns:p14="http://schemas.microsoft.com/office/powerpoint/2010/main" val="3988796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16832"/>
            <a:ext cx="4572000" cy="3693319"/>
          </a:xfrm>
          <a:prstGeom prst="rect">
            <a:avLst/>
          </a:prstGeom>
        </p:spPr>
        <p:txBody>
          <a:bodyPr>
            <a:spAutoFit/>
          </a:bodyPr>
          <a:lstStyle/>
          <a:p>
            <a:r>
              <a:rPr lang="en-MY" baseline="30000" dirty="0"/>
              <a:t>•	Egypt has been said to have two seasons, spring and summer </a:t>
            </a:r>
          </a:p>
          <a:p>
            <a:r>
              <a:rPr lang="en-MY" baseline="30000" dirty="0"/>
              <a:t>•	The climate is equable and warm: snow and frost are unknown, while storm, fog, and even rain are rare, and these conditions have contributed to the preservation of buildings </a:t>
            </a:r>
          </a:p>
          <a:p>
            <a:r>
              <a:rPr lang="en-MY" baseline="30000" dirty="0"/>
              <a:t>•	Such a climate, with its brilliant and </a:t>
            </a:r>
            <a:r>
              <a:rPr lang="en-MY" baseline="30000" dirty="0" err="1"/>
              <a:t>continuos</a:t>
            </a:r>
            <a:r>
              <a:rPr lang="en-MY" baseline="30000" dirty="0"/>
              <a:t> sunshine, conduced also to simplicity of design; for, as sufficient light reached the interior through doors and roof slits </a:t>
            </a:r>
          </a:p>
          <a:p>
            <a:r>
              <a:rPr lang="en-MY" baseline="30000" dirty="0"/>
              <a:t>•	There was no need for windows, and thus unbroken massive walls not only protected the interior from the fierce heat of the sun</a:t>
            </a:r>
          </a:p>
          <a:p>
            <a:r>
              <a:rPr lang="en-MY" baseline="30000" dirty="0"/>
              <a:t>•	It also provided an uninterrupted surface for hieroglyphics or pictorial representations of religious ritual, historic incidents, and daily pursuits </a:t>
            </a:r>
          </a:p>
          <a:p>
            <a:r>
              <a:rPr lang="en-MY" baseline="30000" dirty="0"/>
              <a:t>•	In the absence of rain, roof drainage was not a consideration </a:t>
            </a:r>
          </a:p>
          <a:p>
            <a:r>
              <a:rPr lang="en-MY" baseline="30000" dirty="0"/>
              <a:t>•	Flat roofs of thick stone slabs sufficed to cover in the building and to exclude the heat, while in the temples these roofs served for religious processions </a:t>
            </a:r>
            <a:endParaRPr lang="en-MY" dirty="0"/>
          </a:p>
        </p:txBody>
      </p:sp>
      <p:sp>
        <p:nvSpPr>
          <p:cNvPr id="3" name="Rectangle 2"/>
          <p:cNvSpPr/>
          <p:nvPr/>
        </p:nvSpPr>
        <p:spPr>
          <a:xfrm>
            <a:off x="2195736" y="332656"/>
            <a:ext cx="4572000" cy="1733808"/>
          </a:xfrm>
          <a:prstGeom prst="rect">
            <a:avLst/>
          </a:prstGeom>
        </p:spPr>
        <p:txBody>
          <a:bodyPr>
            <a:spAutoFit/>
          </a:bodyPr>
          <a:lstStyle/>
          <a:p>
            <a:r>
              <a:rPr lang="en-MY" sz="4000" baseline="30000" dirty="0">
                <a:solidFill>
                  <a:srgbClr val="FF0000"/>
                </a:solidFill>
              </a:rPr>
              <a:t>Explain how was climate and geographical play an important role in shaping the architecture of Egypt ( Hot Climate)</a:t>
            </a:r>
          </a:p>
        </p:txBody>
      </p:sp>
    </p:spTree>
    <p:extLst>
      <p:ext uri="{BB962C8B-B14F-4D97-AF65-F5344CB8AC3E}">
        <p14:creationId xmlns:p14="http://schemas.microsoft.com/office/powerpoint/2010/main" val="1936706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28672"/>
            <a:ext cx="4572000" cy="2400657"/>
          </a:xfrm>
          <a:prstGeom prst="rect">
            <a:avLst/>
          </a:prstGeom>
        </p:spPr>
        <p:txBody>
          <a:bodyPr>
            <a:spAutoFit/>
          </a:bodyPr>
          <a:lstStyle/>
          <a:p>
            <a:r>
              <a:rPr lang="en-MY" baseline="30000" dirty="0"/>
              <a:t>•	Affecting the choices of building materials – low thermal materials from the natural surroundings </a:t>
            </a:r>
          </a:p>
          <a:p>
            <a:r>
              <a:rPr lang="en-MY" baseline="30000" dirty="0"/>
              <a:t>•	The roof form considers the climate conditions; steep roofs are for high density rain and to reduce heat in the interior of the house or building </a:t>
            </a:r>
          </a:p>
          <a:p>
            <a:r>
              <a:rPr lang="en-MY" baseline="30000" dirty="0"/>
              <a:t>•	Affecting the windows and door sizes to give high ventilation effect in the interior </a:t>
            </a:r>
          </a:p>
          <a:p>
            <a:r>
              <a:rPr lang="en-MY" baseline="30000" dirty="0"/>
              <a:t>•	Wall thicknesses are according to temperature and moisture as well as the number of wall and partition is less – open plan design </a:t>
            </a:r>
          </a:p>
          <a:p>
            <a:r>
              <a:rPr lang="en-MY" baseline="30000" dirty="0"/>
              <a:t>•	Built on stilt (Malay traditional house) – to avoid flood and wet as well as damp effecting the columns and walls </a:t>
            </a:r>
            <a:endParaRPr lang="en-MY" dirty="0"/>
          </a:p>
        </p:txBody>
      </p:sp>
      <p:sp>
        <p:nvSpPr>
          <p:cNvPr id="3" name="Rectangle 2"/>
          <p:cNvSpPr/>
          <p:nvPr/>
        </p:nvSpPr>
        <p:spPr>
          <a:xfrm>
            <a:off x="2123728" y="620688"/>
            <a:ext cx="4572000" cy="1733808"/>
          </a:xfrm>
          <a:prstGeom prst="rect">
            <a:avLst/>
          </a:prstGeom>
        </p:spPr>
        <p:txBody>
          <a:bodyPr>
            <a:spAutoFit/>
          </a:bodyPr>
          <a:lstStyle/>
          <a:p>
            <a:r>
              <a:rPr lang="en-MY" sz="4000" baseline="30000" dirty="0">
                <a:solidFill>
                  <a:srgbClr val="FF0000"/>
                </a:solidFill>
              </a:rPr>
              <a:t>Explain how was climate and geographical play an important role in shaping the architecture of Asian (Equatorial Climate)</a:t>
            </a:r>
          </a:p>
        </p:txBody>
      </p:sp>
    </p:spTree>
    <p:extLst>
      <p:ext uri="{BB962C8B-B14F-4D97-AF65-F5344CB8AC3E}">
        <p14:creationId xmlns:p14="http://schemas.microsoft.com/office/powerpoint/2010/main" val="1477754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8075" y="764704"/>
            <a:ext cx="1847850" cy="2466975"/>
          </a:xfrm>
          <a:prstGeom prst="rect">
            <a:avLst/>
          </a:prstGeom>
        </p:spPr>
      </p:pic>
      <p:sp>
        <p:nvSpPr>
          <p:cNvPr id="3" name="Rectangle 2"/>
          <p:cNvSpPr/>
          <p:nvPr/>
        </p:nvSpPr>
        <p:spPr>
          <a:xfrm>
            <a:off x="2411760" y="4587349"/>
            <a:ext cx="4572000" cy="1744067"/>
          </a:xfrm>
          <a:prstGeom prst="rect">
            <a:avLst/>
          </a:prstGeom>
        </p:spPr>
        <p:txBody>
          <a:bodyPr>
            <a:spAutoFit/>
          </a:bodyPr>
          <a:lstStyle/>
          <a:p>
            <a:r>
              <a:rPr lang="en-US" baseline="30000" dirty="0"/>
              <a:t>A.	Religious</a:t>
            </a:r>
          </a:p>
          <a:p>
            <a:r>
              <a:rPr lang="en-US" baseline="30000" dirty="0"/>
              <a:t>B.	Political</a:t>
            </a:r>
          </a:p>
          <a:p>
            <a:r>
              <a:rPr lang="en-US" baseline="30000" dirty="0"/>
              <a:t>C.	Climate</a:t>
            </a:r>
          </a:p>
          <a:p>
            <a:pPr marL="742950" indent="-742950">
              <a:buAutoNum type="alphaUcPeriod" startAt="4"/>
            </a:pPr>
            <a:r>
              <a:rPr lang="en-US" sz="4000" baseline="30000" dirty="0" smtClean="0">
                <a:solidFill>
                  <a:srgbClr val="FF0000"/>
                </a:solidFill>
              </a:rPr>
              <a:t>Materials </a:t>
            </a:r>
            <a:r>
              <a:rPr lang="en-US" sz="4000" baseline="30000" dirty="0">
                <a:solidFill>
                  <a:srgbClr val="FF0000"/>
                </a:solidFill>
              </a:rPr>
              <a:t>and </a:t>
            </a:r>
            <a:r>
              <a:rPr lang="en-US" sz="4000" baseline="30000" dirty="0" smtClean="0">
                <a:solidFill>
                  <a:srgbClr val="FF0000"/>
                </a:solidFill>
              </a:rPr>
              <a:t>  </a:t>
            </a:r>
          </a:p>
          <a:p>
            <a:r>
              <a:rPr lang="en-US" sz="4000" baseline="30000" dirty="0">
                <a:solidFill>
                  <a:srgbClr val="FF0000"/>
                </a:solidFill>
              </a:rPr>
              <a:t> </a:t>
            </a:r>
            <a:r>
              <a:rPr lang="en-US" sz="4000" baseline="30000" dirty="0" smtClean="0">
                <a:solidFill>
                  <a:srgbClr val="FF0000"/>
                </a:solidFill>
              </a:rPr>
              <a:t>         </a:t>
            </a:r>
            <a:r>
              <a:rPr lang="en-US" sz="4000" baseline="30000" dirty="0" smtClean="0">
                <a:solidFill>
                  <a:srgbClr val="FF0000"/>
                </a:solidFill>
              </a:rPr>
              <a:t>technology</a:t>
            </a:r>
            <a:endParaRPr lang="en-US" sz="4000" baseline="30000" dirty="0">
              <a:solidFill>
                <a:srgbClr val="FF0000"/>
              </a:solidFill>
            </a:endParaRPr>
          </a:p>
          <a:p>
            <a:endParaRPr lang="en-MY" dirty="0"/>
          </a:p>
        </p:txBody>
      </p:sp>
      <p:sp>
        <p:nvSpPr>
          <p:cNvPr id="4" name="Rectangle 3"/>
          <p:cNvSpPr/>
          <p:nvPr/>
        </p:nvSpPr>
        <p:spPr>
          <a:xfrm>
            <a:off x="2123728" y="3435394"/>
            <a:ext cx="4572000" cy="1323439"/>
          </a:xfrm>
          <a:prstGeom prst="rect">
            <a:avLst/>
          </a:prstGeom>
        </p:spPr>
        <p:txBody>
          <a:bodyPr>
            <a:spAutoFit/>
          </a:bodyPr>
          <a:lstStyle/>
          <a:p>
            <a:r>
              <a:rPr lang="en-MY" sz="4000" baseline="30000" dirty="0">
                <a:solidFill>
                  <a:srgbClr val="FF0000"/>
                </a:solidFill>
              </a:rPr>
              <a:t>What is the main factor affecting the construction of Figure 1?  (Flying  </a:t>
            </a:r>
            <a:r>
              <a:rPr lang="en-MY" sz="4000" baseline="30000" dirty="0" err="1">
                <a:solidFill>
                  <a:srgbClr val="FF0000"/>
                </a:solidFill>
              </a:rPr>
              <a:t>butresses</a:t>
            </a:r>
            <a:r>
              <a:rPr lang="en-MY" sz="4000" baseline="30000" dirty="0">
                <a:solidFill>
                  <a:srgbClr val="FF0000"/>
                </a:solidFill>
              </a:rPr>
              <a:t>)</a:t>
            </a:r>
          </a:p>
        </p:txBody>
      </p:sp>
    </p:spTree>
    <p:extLst>
      <p:ext uri="{BB962C8B-B14F-4D97-AF65-F5344CB8AC3E}">
        <p14:creationId xmlns:p14="http://schemas.microsoft.com/office/powerpoint/2010/main" val="2890672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4242" y="908720"/>
            <a:ext cx="4572000" cy="4452501"/>
          </a:xfrm>
          <a:prstGeom prst="rect">
            <a:avLst/>
          </a:prstGeom>
        </p:spPr>
        <p:txBody>
          <a:bodyPr>
            <a:spAutoFit/>
          </a:bodyPr>
          <a:lstStyle/>
          <a:p>
            <a:r>
              <a:rPr lang="en-US" baseline="30000" dirty="0"/>
              <a:t>DESCRIPTION</a:t>
            </a:r>
          </a:p>
          <a:p>
            <a:r>
              <a:rPr lang="en-MY" baseline="30000" dirty="0"/>
              <a:t>•	Inscriptions on numerous and precious offerings to the sanctuary of Athena (marble </a:t>
            </a:r>
            <a:r>
              <a:rPr lang="en-MY" baseline="30000" dirty="0" err="1"/>
              <a:t>korai</a:t>
            </a:r>
            <a:r>
              <a:rPr lang="en-MY" baseline="30000" dirty="0"/>
              <a:t>, bronze, and clay statuettes and vases)</a:t>
            </a:r>
          </a:p>
          <a:p>
            <a:r>
              <a:rPr lang="en-MY" baseline="30000" dirty="0"/>
              <a:t>•	Three important temples : The Parthenon, The </a:t>
            </a:r>
            <a:r>
              <a:rPr lang="en-MY" baseline="30000" dirty="0" err="1"/>
              <a:t>Erechtheum</a:t>
            </a:r>
            <a:r>
              <a:rPr lang="en-MY" baseline="30000" dirty="0"/>
              <a:t> and the Temple of Athena Nike, dedicated to Athena Parthenon, Athena </a:t>
            </a:r>
            <a:r>
              <a:rPr lang="en-MY" baseline="30000" dirty="0" err="1"/>
              <a:t>Polias</a:t>
            </a:r>
            <a:r>
              <a:rPr lang="en-MY" baseline="30000" dirty="0"/>
              <a:t> and Athena Nike.</a:t>
            </a:r>
          </a:p>
          <a:p>
            <a:endParaRPr lang="en-US" baseline="30000" dirty="0"/>
          </a:p>
          <a:p>
            <a:r>
              <a:rPr lang="en-MY" sz="4000" baseline="30000" dirty="0">
                <a:solidFill>
                  <a:srgbClr val="FF0000"/>
                </a:solidFill>
              </a:rPr>
              <a:t>What is the main factor that influences the development of the buildings in the above statement</a:t>
            </a:r>
            <a:r>
              <a:rPr lang="en-MY" sz="4000" baseline="30000" dirty="0" smtClean="0">
                <a:solidFill>
                  <a:srgbClr val="FF0000"/>
                </a:solidFill>
              </a:rPr>
              <a:t>?</a:t>
            </a:r>
            <a:endParaRPr lang="en-US" sz="4000" baseline="30000" dirty="0"/>
          </a:p>
          <a:p>
            <a:endParaRPr lang="en-US" baseline="30000" dirty="0"/>
          </a:p>
          <a:p>
            <a:r>
              <a:rPr lang="en-US" sz="4000" baseline="30000" dirty="0">
                <a:solidFill>
                  <a:srgbClr val="FF0000"/>
                </a:solidFill>
              </a:rPr>
              <a:t>A</a:t>
            </a:r>
            <a:r>
              <a:rPr lang="en-US" sz="4000" baseline="30000" dirty="0" smtClean="0">
                <a:solidFill>
                  <a:srgbClr val="FF0000"/>
                </a:solidFill>
              </a:rPr>
              <a:t>. </a:t>
            </a:r>
            <a:r>
              <a:rPr lang="en-US" baseline="30000" dirty="0" smtClean="0"/>
              <a:t>	</a:t>
            </a:r>
            <a:r>
              <a:rPr lang="en-US" sz="4000" baseline="30000" dirty="0" smtClean="0">
                <a:solidFill>
                  <a:srgbClr val="FF0000"/>
                </a:solidFill>
              </a:rPr>
              <a:t>Religious and belief</a:t>
            </a:r>
            <a:r>
              <a:rPr lang="en-US" baseline="30000" dirty="0"/>
              <a:t>	</a:t>
            </a:r>
          </a:p>
          <a:p>
            <a:r>
              <a:rPr lang="en-US" baseline="30000" dirty="0"/>
              <a:t>B.	Materials</a:t>
            </a:r>
          </a:p>
          <a:p>
            <a:r>
              <a:rPr lang="en-US" baseline="30000" dirty="0" smtClean="0"/>
              <a:t>C.	Climate</a:t>
            </a:r>
          </a:p>
          <a:p>
            <a:r>
              <a:rPr lang="en-US" baseline="30000" dirty="0" smtClean="0"/>
              <a:t>D</a:t>
            </a:r>
            <a:r>
              <a:rPr lang="en-US" baseline="30000" dirty="0"/>
              <a:t>.	Social</a:t>
            </a:r>
            <a:endParaRPr lang="en-MY" dirty="0"/>
          </a:p>
        </p:txBody>
      </p:sp>
    </p:spTree>
    <p:extLst>
      <p:ext uri="{BB962C8B-B14F-4D97-AF65-F5344CB8AC3E}">
        <p14:creationId xmlns:p14="http://schemas.microsoft.com/office/powerpoint/2010/main" val="29603292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782669"/>
            <a:ext cx="4572000" cy="1292662"/>
          </a:xfrm>
          <a:prstGeom prst="rect">
            <a:avLst/>
          </a:prstGeom>
        </p:spPr>
        <p:txBody>
          <a:bodyPr>
            <a:spAutoFit/>
          </a:bodyPr>
          <a:lstStyle/>
          <a:p>
            <a:pPr marL="342900" indent="-342900">
              <a:buFont typeface="+mj-lt"/>
              <a:buAutoNum type="arabicPeriod"/>
            </a:pPr>
            <a:r>
              <a:rPr lang="en-MY" baseline="30000" dirty="0"/>
              <a:t>Architectural history is used as a supplement for architecture and urban planning programs</a:t>
            </a:r>
          </a:p>
          <a:p>
            <a:pPr marL="342900" indent="-342900">
              <a:buFont typeface="+mj-lt"/>
              <a:buAutoNum type="arabicPeriod"/>
            </a:pPr>
            <a:r>
              <a:rPr lang="en-MY" baseline="30000" dirty="0"/>
              <a:t>Architectural history teaches us about preservation and importance of architecture in urban development</a:t>
            </a:r>
          </a:p>
          <a:p>
            <a:pPr marL="342900" indent="-342900">
              <a:buFont typeface="+mj-lt"/>
              <a:buAutoNum type="arabicPeriod"/>
            </a:pPr>
            <a:r>
              <a:rPr lang="en-MY" baseline="30000" dirty="0"/>
              <a:t>Architectural history allows us to develop a broad framework in economics, philosophy and art</a:t>
            </a:r>
            <a:endParaRPr lang="en-MY" dirty="0"/>
          </a:p>
        </p:txBody>
      </p:sp>
      <p:sp>
        <p:nvSpPr>
          <p:cNvPr id="3" name="Rectangle 2"/>
          <p:cNvSpPr/>
          <p:nvPr/>
        </p:nvSpPr>
        <p:spPr>
          <a:xfrm>
            <a:off x="2087325" y="1844824"/>
            <a:ext cx="4961486" cy="913070"/>
          </a:xfrm>
          <a:prstGeom prst="rect">
            <a:avLst/>
          </a:prstGeom>
        </p:spPr>
        <p:txBody>
          <a:bodyPr wrap="none">
            <a:spAutoFit/>
          </a:bodyPr>
          <a:lstStyle/>
          <a:p>
            <a:r>
              <a:rPr lang="en-MY" sz="4000" baseline="30000" dirty="0">
                <a:solidFill>
                  <a:srgbClr val="FF0000"/>
                </a:solidFill>
              </a:rPr>
              <a:t>These are the benefits of studying </a:t>
            </a:r>
            <a:endParaRPr lang="en-MY" sz="4000" baseline="30000" dirty="0" smtClean="0">
              <a:solidFill>
                <a:srgbClr val="FF0000"/>
              </a:solidFill>
            </a:endParaRPr>
          </a:p>
          <a:p>
            <a:r>
              <a:rPr lang="en-MY" sz="4000" baseline="30000" dirty="0" smtClean="0">
                <a:solidFill>
                  <a:srgbClr val="FF0000"/>
                </a:solidFill>
              </a:rPr>
              <a:t>architectural </a:t>
            </a:r>
            <a:r>
              <a:rPr lang="en-MY" sz="4000" baseline="30000" dirty="0">
                <a:solidFill>
                  <a:srgbClr val="FF0000"/>
                </a:solidFill>
              </a:rPr>
              <a:t>history </a:t>
            </a:r>
            <a:r>
              <a:rPr lang="en-MY" baseline="30000" dirty="0">
                <a:solidFill>
                  <a:srgbClr val="FF0000"/>
                </a:solidFill>
              </a:rPr>
              <a:t>:</a:t>
            </a:r>
          </a:p>
        </p:txBody>
      </p:sp>
    </p:spTree>
    <p:extLst>
      <p:ext uri="{BB962C8B-B14F-4D97-AF65-F5344CB8AC3E}">
        <p14:creationId xmlns:p14="http://schemas.microsoft.com/office/powerpoint/2010/main" val="6736640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28672"/>
            <a:ext cx="4572000" cy="2626360"/>
          </a:xfrm>
          <a:prstGeom prst="rect">
            <a:avLst/>
          </a:prstGeom>
        </p:spPr>
        <p:txBody>
          <a:bodyPr>
            <a:spAutoFit/>
          </a:bodyPr>
          <a:lstStyle/>
          <a:p>
            <a:r>
              <a:rPr lang="en-US" baseline="30000" dirty="0"/>
              <a:t>Description</a:t>
            </a:r>
          </a:p>
          <a:p>
            <a:r>
              <a:rPr lang="en-MY" baseline="30000" dirty="0"/>
              <a:t>•	Helps to provide the structural logic of form</a:t>
            </a:r>
          </a:p>
          <a:p>
            <a:r>
              <a:rPr lang="en-MY" baseline="30000" dirty="0"/>
              <a:t>•	Architects must understand the relationship between technologies to produce architecture that satisfy the needs of users without destroying nature v- balance.</a:t>
            </a:r>
          </a:p>
          <a:p>
            <a:endParaRPr lang="en-US" baseline="30000" dirty="0"/>
          </a:p>
          <a:p>
            <a:r>
              <a:rPr lang="en-MY" baseline="30000" dirty="0"/>
              <a:t>Based on the above statements, what are the factors affecting architecture?</a:t>
            </a:r>
          </a:p>
          <a:p>
            <a:r>
              <a:rPr lang="en-US" baseline="30000" dirty="0"/>
              <a:t>A.	Religion</a:t>
            </a:r>
          </a:p>
          <a:p>
            <a:r>
              <a:rPr lang="en-US" baseline="30000" dirty="0"/>
              <a:t>B.	Climate and geographical</a:t>
            </a:r>
          </a:p>
          <a:p>
            <a:r>
              <a:rPr lang="en-US" sz="4000" baseline="30000" dirty="0">
                <a:solidFill>
                  <a:srgbClr val="FF0000"/>
                </a:solidFill>
              </a:rPr>
              <a:t>C.	Science and </a:t>
            </a:r>
            <a:r>
              <a:rPr lang="en-US" sz="4000" baseline="30000" dirty="0" smtClean="0">
                <a:solidFill>
                  <a:srgbClr val="FF0000"/>
                </a:solidFill>
              </a:rPr>
              <a:t>technology</a:t>
            </a:r>
            <a:endParaRPr lang="en-US" sz="4000" baseline="30000" dirty="0">
              <a:solidFill>
                <a:srgbClr val="FF0000"/>
              </a:solidFill>
            </a:endParaRPr>
          </a:p>
          <a:p>
            <a:r>
              <a:rPr lang="en-US" baseline="30000" dirty="0"/>
              <a:t>D.	Material</a:t>
            </a:r>
            <a:endParaRPr lang="en-MY" dirty="0"/>
          </a:p>
        </p:txBody>
      </p:sp>
    </p:spTree>
    <p:extLst>
      <p:ext uri="{BB962C8B-B14F-4D97-AF65-F5344CB8AC3E}">
        <p14:creationId xmlns:p14="http://schemas.microsoft.com/office/powerpoint/2010/main" val="1313024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05671"/>
            <a:ext cx="4572000" cy="1846659"/>
          </a:xfrm>
          <a:prstGeom prst="rect">
            <a:avLst/>
          </a:prstGeom>
        </p:spPr>
        <p:txBody>
          <a:bodyPr>
            <a:spAutoFit/>
          </a:bodyPr>
          <a:lstStyle/>
          <a:p>
            <a:r>
              <a:rPr lang="en-MY" baseline="30000" dirty="0"/>
              <a:t>i.		Building should be as to provide the most suitable and comfortable built environment according to different climatic requirements</a:t>
            </a:r>
          </a:p>
          <a:p>
            <a:r>
              <a:rPr lang="en-MY" baseline="30000" dirty="0"/>
              <a:t>ii.	Design according to surrounding : site, weather, </a:t>
            </a:r>
            <a:r>
              <a:rPr lang="en-MY" baseline="30000" dirty="0" err="1"/>
              <a:t>vegetations</a:t>
            </a:r>
            <a:r>
              <a:rPr lang="en-MY" baseline="30000" dirty="0"/>
              <a:t>, and soils</a:t>
            </a:r>
          </a:p>
          <a:p>
            <a:r>
              <a:rPr lang="en-MY" baseline="30000" dirty="0"/>
              <a:t>iii.	Design with the emphasis of the natural elements around the site </a:t>
            </a:r>
          </a:p>
          <a:p>
            <a:r>
              <a:rPr lang="en-MY" baseline="30000" dirty="0"/>
              <a:t>iv.	Protect occupant from </a:t>
            </a:r>
            <a:r>
              <a:rPr lang="en-MY" baseline="30000" dirty="0" err="1"/>
              <a:t>undesireable</a:t>
            </a:r>
            <a:r>
              <a:rPr lang="en-MY" baseline="30000" dirty="0"/>
              <a:t> environmental nature force such as rain, sun and wind</a:t>
            </a:r>
            <a:endParaRPr lang="en-MY" dirty="0"/>
          </a:p>
        </p:txBody>
      </p:sp>
      <p:sp>
        <p:nvSpPr>
          <p:cNvPr id="3" name="Rectangle 2"/>
          <p:cNvSpPr/>
          <p:nvPr/>
        </p:nvSpPr>
        <p:spPr>
          <a:xfrm>
            <a:off x="2007497" y="771863"/>
            <a:ext cx="4572000" cy="1733808"/>
          </a:xfrm>
          <a:prstGeom prst="rect">
            <a:avLst/>
          </a:prstGeom>
        </p:spPr>
        <p:txBody>
          <a:bodyPr>
            <a:spAutoFit/>
          </a:bodyPr>
          <a:lstStyle/>
          <a:p>
            <a:r>
              <a:rPr lang="en-MY" sz="4000" baseline="30000" dirty="0">
                <a:solidFill>
                  <a:srgbClr val="FF0000"/>
                </a:solidFill>
              </a:rPr>
              <a:t>The following statements explain the climatic  and geographical factors that effect architecture:</a:t>
            </a:r>
          </a:p>
        </p:txBody>
      </p:sp>
    </p:spTree>
    <p:extLst>
      <p:ext uri="{BB962C8B-B14F-4D97-AF65-F5344CB8AC3E}">
        <p14:creationId xmlns:p14="http://schemas.microsoft.com/office/powerpoint/2010/main" val="25542476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52736"/>
            <a:ext cx="4572000" cy="3672800"/>
          </a:xfrm>
          <a:prstGeom prst="rect">
            <a:avLst/>
          </a:prstGeom>
        </p:spPr>
        <p:txBody>
          <a:bodyPr>
            <a:spAutoFit/>
          </a:bodyPr>
          <a:lstStyle/>
          <a:p>
            <a:r>
              <a:rPr lang="en-US" baseline="30000" dirty="0"/>
              <a:t>DESCRIPTION</a:t>
            </a:r>
          </a:p>
          <a:p>
            <a:r>
              <a:rPr lang="en-MY" baseline="30000" dirty="0"/>
              <a:t>•	The roof of the house is flat to collect some rain water to cool the hot air in the house</a:t>
            </a:r>
          </a:p>
          <a:p>
            <a:r>
              <a:rPr lang="en-MY" baseline="30000" dirty="0"/>
              <a:t>•	The house has few openings to avoid direct sunlight penetration</a:t>
            </a:r>
          </a:p>
          <a:p>
            <a:r>
              <a:rPr lang="en-MY" baseline="30000" dirty="0"/>
              <a:t>•	The house uses clay as the construction material</a:t>
            </a:r>
          </a:p>
          <a:p>
            <a:endParaRPr lang="en-US" baseline="30000" dirty="0"/>
          </a:p>
          <a:p>
            <a:r>
              <a:rPr lang="en-MY" sz="4000" baseline="30000" dirty="0">
                <a:solidFill>
                  <a:srgbClr val="FF0000"/>
                </a:solidFill>
              </a:rPr>
              <a:t>Which climate is the house probably located in?</a:t>
            </a:r>
          </a:p>
          <a:p>
            <a:endParaRPr lang="en-US" sz="4000" baseline="30000" dirty="0">
              <a:solidFill>
                <a:srgbClr val="FF0000"/>
              </a:solidFill>
            </a:endParaRPr>
          </a:p>
          <a:p>
            <a:r>
              <a:rPr lang="en-US" sz="4000" baseline="30000" dirty="0">
                <a:solidFill>
                  <a:srgbClr val="FF0000"/>
                </a:solidFill>
              </a:rPr>
              <a:t>A.	Hot </a:t>
            </a:r>
            <a:r>
              <a:rPr lang="en-US" sz="4000" baseline="30000" dirty="0" smtClean="0">
                <a:solidFill>
                  <a:srgbClr val="FF0000"/>
                </a:solidFill>
              </a:rPr>
              <a:t>climate</a:t>
            </a:r>
            <a:endParaRPr lang="en-US" sz="4000" baseline="30000" dirty="0">
              <a:solidFill>
                <a:srgbClr val="FF0000"/>
              </a:solidFill>
            </a:endParaRPr>
          </a:p>
          <a:p>
            <a:r>
              <a:rPr lang="en-US" baseline="30000" dirty="0"/>
              <a:t>B.	Cold climate</a:t>
            </a:r>
          </a:p>
          <a:p>
            <a:r>
              <a:rPr lang="en-US" baseline="30000" dirty="0"/>
              <a:t>C.	Equator</a:t>
            </a:r>
          </a:p>
          <a:p>
            <a:r>
              <a:rPr lang="en-MY" baseline="30000" dirty="0"/>
              <a:t>D.	Hot and cold climate</a:t>
            </a:r>
            <a:endParaRPr lang="en-MY" dirty="0"/>
          </a:p>
        </p:txBody>
      </p:sp>
    </p:spTree>
    <p:extLst>
      <p:ext uri="{BB962C8B-B14F-4D97-AF65-F5344CB8AC3E}">
        <p14:creationId xmlns:p14="http://schemas.microsoft.com/office/powerpoint/2010/main" val="1584964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908720"/>
            <a:ext cx="2230804" cy="502702"/>
          </a:xfrm>
          <a:prstGeom prst="rect">
            <a:avLst/>
          </a:prstGeom>
        </p:spPr>
        <p:txBody>
          <a:bodyPr wrap="none">
            <a:spAutoFit/>
          </a:bodyPr>
          <a:lstStyle/>
          <a:p>
            <a:r>
              <a:rPr lang="en-US" sz="4000" baseline="30000" dirty="0">
                <a:solidFill>
                  <a:srgbClr val="FF0000"/>
                </a:solidFill>
              </a:rPr>
              <a:t>COLD CLIMATE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1368327"/>
            <a:ext cx="6467605" cy="3999136"/>
          </a:xfrm>
          <a:prstGeom prst="rect">
            <a:avLst/>
          </a:prstGeom>
        </p:spPr>
      </p:pic>
    </p:spTree>
    <p:extLst>
      <p:ext uri="{BB962C8B-B14F-4D97-AF65-F5344CB8AC3E}">
        <p14:creationId xmlns:p14="http://schemas.microsoft.com/office/powerpoint/2010/main" val="10968752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2348880"/>
            <a:ext cx="3211264" cy="276999"/>
          </a:xfrm>
          <a:prstGeom prst="rect">
            <a:avLst/>
          </a:prstGeom>
        </p:spPr>
        <p:txBody>
          <a:bodyPr wrap="none">
            <a:spAutoFit/>
          </a:bodyPr>
          <a:lstStyle/>
          <a:p>
            <a:r>
              <a:rPr lang="en-MY" baseline="30000" dirty="0"/>
              <a:t>Describe the meaning of the word architecture ?</a:t>
            </a:r>
          </a:p>
        </p:txBody>
      </p:sp>
      <p:sp>
        <p:nvSpPr>
          <p:cNvPr id="3" name="Rectangle 2"/>
          <p:cNvSpPr/>
          <p:nvPr/>
        </p:nvSpPr>
        <p:spPr>
          <a:xfrm>
            <a:off x="2784716" y="3014819"/>
            <a:ext cx="4703532" cy="913070"/>
          </a:xfrm>
          <a:prstGeom prst="rect">
            <a:avLst/>
          </a:prstGeom>
        </p:spPr>
        <p:txBody>
          <a:bodyPr wrap="none">
            <a:spAutoFit/>
          </a:bodyPr>
          <a:lstStyle/>
          <a:p>
            <a:r>
              <a:rPr lang="en-MY" sz="4000" baseline="30000" dirty="0">
                <a:solidFill>
                  <a:srgbClr val="FF0000"/>
                </a:solidFill>
              </a:rPr>
              <a:t>The art and science of designing </a:t>
            </a:r>
            <a:endParaRPr lang="en-MY" sz="4000" baseline="30000" dirty="0" smtClean="0">
              <a:solidFill>
                <a:srgbClr val="FF0000"/>
              </a:solidFill>
            </a:endParaRPr>
          </a:p>
          <a:p>
            <a:r>
              <a:rPr lang="en-MY" sz="4000" baseline="30000" dirty="0" smtClean="0">
                <a:solidFill>
                  <a:srgbClr val="FF0000"/>
                </a:solidFill>
              </a:rPr>
              <a:t>and </a:t>
            </a:r>
            <a:r>
              <a:rPr lang="en-MY" sz="4000" baseline="30000" dirty="0">
                <a:solidFill>
                  <a:srgbClr val="FF0000"/>
                </a:solidFill>
              </a:rPr>
              <a:t>erecting building.</a:t>
            </a:r>
          </a:p>
        </p:txBody>
      </p:sp>
    </p:spTree>
    <p:extLst>
      <p:ext uri="{BB962C8B-B14F-4D97-AF65-F5344CB8AC3E}">
        <p14:creationId xmlns:p14="http://schemas.microsoft.com/office/powerpoint/2010/main" val="10074292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0121" y="2564904"/>
            <a:ext cx="4572000" cy="1477328"/>
          </a:xfrm>
          <a:prstGeom prst="rect">
            <a:avLst/>
          </a:prstGeom>
        </p:spPr>
        <p:txBody>
          <a:bodyPr>
            <a:spAutoFit/>
          </a:bodyPr>
          <a:lstStyle/>
          <a:p>
            <a:r>
              <a:rPr lang="en-MY" baseline="30000" dirty="0"/>
              <a:t>Architecture as a profession is the practice of providing architectural services. The practice of architecture includes the planning, designing and oversight of a building’s construction by an architect. Architectural services typically address both feasibility and cost for the builder, as well as function and aesthetics for the user.</a:t>
            </a:r>
          </a:p>
          <a:p>
            <a:r>
              <a:rPr lang="en-MY" baseline="30000" dirty="0"/>
              <a:t>Architect is a person who qualified in designing and drawing up plans for buildings and generally supervising the construction.</a:t>
            </a:r>
            <a:endParaRPr lang="en-MY" dirty="0"/>
          </a:p>
        </p:txBody>
      </p:sp>
      <p:sp>
        <p:nvSpPr>
          <p:cNvPr id="3" name="Rectangle 2"/>
          <p:cNvSpPr/>
          <p:nvPr/>
        </p:nvSpPr>
        <p:spPr>
          <a:xfrm>
            <a:off x="1979712" y="1255112"/>
            <a:ext cx="4572000" cy="1323439"/>
          </a:xfrm>
          <a:prstGeom prst="rect">
            <a:avLst/>
          </a:prstGeom>
        </p:spPr>
        <p:txBody>
          <a:bodyPr>
            <a:spAutoFit/>
          </a:bodyPr>
          <a:lstStyle/>
          <a:p>
            <a:r>
              <a:rPr lang="en-MY" sz="4000" baseline="30000" dirty="0">
                <a:solidFill>
                  <a:srgbClr val="FF0000"/>
                </a:solidFill>
              </a:rPr>
              <a:t>Give the definition of “architecture” and the relationship with an architect.  </a:t>
            </a:r>
          </a:p>
        </p:txBody>
      </p:sp>
    </p:spTree>
    <p:extLst>
      <p:ext uri="{BB962C8B-B14F-4D97-AF65-F5344CB8AC3E}">
        <p14:creationId xmlns:p14="http://schemas.microsoft.com/office/powerpoint/2010/main" val="36077109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0121" y="2413338"/>
            <a:ext cx="4572000" cy="2031325"/>
          </a:xfrm>
          <a:prstGeom prst="rect">
            <a:avLst/>
          </a:prstGeom>
        </p:spPr>
        <p:txBody>
          <a:bodyPr>
            <a:spAutoFit/>
          </a:bodyPr>
          <a:lstStyle/>
          <a:p>
            <a:r>
              <a:rPr lang="en-MY" baseline="30000" dirty="0"/>
              <a:t>architecture indirectly moulding the attitude of the society in the aspects of</a:t>
            </a:r>
          </a:p>
          <a:p>
            <a:pPr lvl="1"/>
            <a:r>
              <a:rPr lang="en-US" baseline="30000" dirty="0"/>
              <a:t>physical, </a:t>
            </a:r>
          </a:p>
          <a:p>
            <a:pPr lvl="1"/>
            <a:r>
              <a:rPr lang="en-US" baseline="30000" dirty="0"/>
              <a:t>emotional, </a:t>
            </a:r>
          </a:p>
          <a:p>
            <a:pPr lvl="1"/>
            <a:r>
              <a:rPr lang="en-US" baseline="30000" dirty="0"/>
              <a:t>and intellectual.</a:t>
            </a:r>
          </a:p>
          <a:p>
            <a:r>
              <a:rPr lang="en-MY" baseline="30000" dirty="0"/>
              <a:t>Physical is about proportion, colour, texture, furniture or the painting on the wall.</a:t>
            </a:r>
          </a:p>
          <a:p>
            <a:r>
              <a:rPr lang="en-MY" baseline="30000" dirty="0"/>
              <a:t>Emotional is about the sensuous experience of space and form.</a:t>
            </a:r>
          </a:p>
          <a:p>
            <a:r>
              <a:rPr lang="en-MY" baseline="30000" dirty="0"/>
              <a:t>Intellectual is about responds to the space and form through knowledge. </a:t>
            </a:r>
            <a:endParaRPr lang="en-MY" dirty="0"/>
          </a:p>
        </p:txBody>
      </p:sp>
      <p:sp>
        <p:nvSpPr>
          <p:cNvPr id="3" name="Rectangle 2"/>
          <p:cNvSpPr/>
          <p:nvPr/>
        </p:nvSpPr>
        <p:spPr>
          <a:xfrm>
            <a:off x="2001140" y="764704"/>
            <a:ext cx="4572000" cy="1733808"/>
          </a:xfrm>
          <a:prstGeom prst="rect">
            <a:avLst/>
          </a:prstGeom>
        </p:spPr>
        <p:txBody>
          <a:bodyPr>
            <a:spAutoFit/>
          </a:bodyPr>
          <a:lstStyle/>
          <a:p>
            <a:r>
              <a:rPr lang="en-MY" sz="4000" baseline="30000" dirty="0">
                <a:solidFill>
                  <a:srgbClr val="FF0000"/>
                </a:solidFill>
              </a:rPr>
              <a:t>Architecture is moulding the “attitude” of the society  indirectly. Describe this statement.  </a:t>
            </a:r>
          </a:p>
        </p:txBody>
      </p:sp>
    </p:spTree>
    <p:extLst>
      <p:ext uri="{BB962C8B-B14F-4D97-AF65-F5344CB8AC3E}">
        <p14:creationId xmlns:p14="http://schemas.microsoft.com/office/powerpoint/2010/main" val="36449258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9139" y="2667423"/>
            <a:ext cx="4572000" cy="2031325"/>
          </a:xfrm>
          <a:prstGeom prst="rect">
            <a:avLst/>
          </a:prstGeom>
        </p:spPr>
        <p:txBody>
          <a:bodyPr>
            <a:spAutoFit/>
          </a:bodyPr>
          <a:lstStyle/>
          <a:p>
            <a:r>
              <a:rPr lang="en-MY" baseline="30000" dirty="0"/>
              <a:t>Architecture has 9 scopes of work</a:t>
            </a:r>
          </a:p>
          <a:p>
            <a:pPr lvl="1"/>
            <a:r>
              <a:rPr lang="en-US" baseline="30000" dirty="0"/>
              <a:t>Designing the building.</a:t>
            </a:r>
          </a:p>
          <a:p>
            <a:pPr lvl="1"/>
            <a:r>
              <a:rPr lang="en-US" baseline="30000" dirty="0"/>
              <a:t>Preparing of working drawing. </a:t>
            </a:r>
          </a:p>
          <a:p>
            <a:pPr lvl="1"/>
            <a:r>
              <a:rPr lang="en-US" baseline="30000" dirty="0"/>
              <a:t>Approving of architecture drawing.</a:t>
            </a:r>
          </a:p>
          <a:p>
            <a:pPr lvl="1"/>
            <a:r>
              <a:rPr lang="en-MY" baseline="30000" dirty="0"/>
              <a:t>Send the drawing for local authority approval.</a:t>
            </a:r>
          </a:p>
          <a:p>
            <a:pPr lvl="1"/>
            <a:r>
              <a:rPr lang="en-MY" baseline="30000" dirty="0"/>
              <a:t>Preparing of document tender and specification.</a:t>
            </a:r>
          </a:p>
          <a:p>
            <a:pPr lvl="1"/>
            <a:r>
              <a:rPr lang="en-MY" baseline="30000" dirty="0"/>
              <a:t>Choosing the tender, quotation and contractor.</a:t>
            </a:r>
          </a:p>
          <a:p>
            <a:pPr lvl="1"/>
            <a:r>
              <a:rPr lang="en-US" baseline="30000" dirty="0"/>
              <a:t>Supervising the project.</a:t>
            </a:r>
          </a:p>
          <a:p>
            <a:pPr lvl="1"/>
            <a:r>
              <a:rPr lang="en-MY" baseline="30000" dirty="0"/>
              <a:t>Handling the payment of certificate of fitness(CF).</a:t>
            </a:r>
          </a:p>
          <a:p>
            <a:r>
              <a:rPr lang="en-US" baseline="30000" dirty="0"/>
              <a:t>Certificate of fitness approval.</a:t>
            </a:r>
            <a:endParaRPr lang="en-MY" dirty="0"/>
          </a:p>
        </p:txBody>
      </p:sp>
      <p:sp>
        <p:nvSpPr>
          <p:cNvPr id="3" name="Rectangle 2"/>
          <p:cNvSpPr/>
          <p:nvPr/>
        </p:nvSpPr>
        <p:spPr>
          <a:xfrm>
            <a:off x="2051720" y="523246"/>
            <a:ext cx="4572000" cy="2144177"/>
          </a:xfrm>
          <a:prstGeom prst="rect">
            <a:avLst/>
          </a:prstGeom>
        </p:spPr>
        <p:txBody>
          <a:bodyPr>
            <a:spAutoFit/>
          </a:bodyPr>
          <a:lstStyle/>
          <a:p>
            <a:r>
              <a:rPr lang="en-MY" sz="4000" baseline="30000" dirty="0">
                <a:solidFill>
                  <a:srgbClr val="FF0000"/>
                </a:solidFill>
              </a:rPr>
              <a:t>Scope  of works in architecture expands when the needs of specialization increase. List down scope of works related to architecture.  </a:t>
            </a:r>
          </a:p>
        </p:txBody>
      </p:sp>
    </p:spTree>
    <p:extLst>
      <p:ext uri="{BB962C8B-B14F-4D97-AF65-F5344CB8AC3E}">
        <p14:creationId xmlns:p14="http://schemas.microsoft.com/office/powerpoint/2010/main" val="40384282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1760" y="3645024"/>
            <a:ext cx="4572000" cy="738664"/>
          </a:xfrm>
          <a:prstGeom prst="rect">
            <a:avLst/>
          </a:prstGeom>
        </p:spPr>
        <p:txBody>
          <a:bodyPr>
            <a:spAutoFit/>
          </a:bodyPr>
          <a:lstStyle/>
          <a:p>
            <a:r>
              <a:rPr lang="en-US" baseline="30000" dirty="0"/>
              <a:t>b.	Cold climate</a:t>
            </a:r>
          </a:p>
          <a:p>
            <a:r>
              <a:rPr lang="en-US" baseline="30000" dirty="0"/>
              <a:t>c.	Equator climate</a:t>
            </a:r>
          </a:p>
          <a:p>
            <a:r>
              <a:rPr lang="en-MY" baseline="30000" dirty="0"/>
              <a:t>d.	Hot and cold climate</a:t>
            </a:r>
            <a:endParaRPr lang="en-MY" dirty="0"/>
          </a:p>
        </p:txBody>
      </p:sp>
      <p:sp>
        <p:nvSpPr>
          <p:cNvPr id="3" name="Rectangle 2"/>
          <p:cNvSpPr/>
          <p:nvPr/>
        </p:nvSpPr>
        <p:spPr>
          <a:xfrm>
            <a:off x="2419296" y="3042034"/>
            <a:ext cx="2743764" cy="502702"/>
          </a:xfrm>
          <a:prstGeom prst="rect">
            <a:avLst/>
          </a:prstGeom>
        </p:spPr>
        <p:txBody>
          <a:bodyPr wrap="none">
            <a:spAutoFit/>
          </a:bodyPr>
          <a:lstStyle/>
          <a:p>
            <a:r>
              <a:rPr lang="en-US" sz="4000" b="1" baseline="30000" dirty="0">
                <a:solidFill>
                  <a:srgbClr val="FF0000"/>
                </a:solidFill>
              </a:rPr>
              <a:t>a.	Hot climate</a:t>
            </a:r>
          </a:p>
        </p:txBody>
      </p:sp>
      <p:sp>
        <p:nvSpPr>
          <p:cNvPr id="4" name="Rectangle 3"/>
          <p:cNvSpPr/>
          <p:nvPr/>
        </p:nvSpPr>
        <p:spPr>
          <a:xfrm>
            <a:off x="2123728" y="620688"/>
            <a:ext cx="4572000" cy="2349361"/>
          </a:xfrm>
          <a:prstGeom prst="rect">
            <a:avLst/>
          </a:prstGeom>
        </p:spPr>
        <p:txBody>
          <a:bodyPr>
            <a:spAutoFit/>
          </a:bodyPr>
          <a:lstStyle/>
          <a:p>
            <a:r>
              <a:rPr lang="en-MY" sz="4400" baseline="30000" dirty="0">
                <a:solidFill>
                  <a:srgbClr val="FF0000"/>
                </a:solidFill>
              </a:rPr>
              <a:t>The roof of the house flat with </a:t>
            </a:r>
            <a:r>
              <a:rPr lang="en-MY" sz="4400" baseline="30000" dirty="0" err="1">
                <a:solidFill>
                  <a:srgbClr val="FF0000"/>
                </a:solidFill>
              </a:rPr>
              <a:t>thicked</a:t>
            </a:r>
            <a:r>
              <a:rPr lang="en-MY" sz="4400" baseline="30000" dirty="0">
                <a:solidFill>
                  <a:srgbClr val="FF0000"/>
                </a:solidFill>
              </a:rPr>
              <a:t> wall and has small openings. Which climate is the house probably located in?</a:t>
            </a:r>
          </a:p>
        </p:txBody>
      </p:sp>
    </p:spTree>
    <p:extLst>
      <p:ext uri="{BB962C8B-B14F-4D97-AF65-F5344CB8AC3E}">
        <p14:creationId xmlns:p14="http://schemas.microsoft.com/office/powerpoint/2010/main" val="10356658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844824"/>
            <a:ext cx="4572000" cy="2585323"/>
          </a:xfrm>
          <a:prstGeom prst="rect">
            <a:avLst/>
          </a:prstGeom>
        </p:spPr>
        <p:txBody>
          <a:bodyPr>
            <a:spAutoFit/>
          </a:bodyPr>
          <a:lstStyle/>
          <a:p>
            <a:r>
              <a:rPr lang="en-MY" baseline="30000" dirty="0"/>
              <a:t>Why does the houses in hot climate have a thick wall and a small opening?</a:t>
            </a:r>
          </a:p>
          <a:p>
            <a:pPr marL="342900" indent="-342900">
              <a:buAutoNum type="alphaLcPeriod"/>
            </a:pPr>
            <a:r>
              <a:rPr lang="en-MY" baseline="30000" dirty="0" smtClean="0"/>
              <a:t>Ability </a:t>
            </a:r>
            <a:r>
              <a:rPr lang="en-MY" baseline="30000" dirty="0"/>
              <a:t>to control direct solar radiation and heat </a:t>
            </a:r>
            <a:r>
              <a:rPr lang="en-MY" baseline="30000" dirty="0" smtClean="0"/>
              <a:t>loss</a:t>
            </a:r>
          </a:p>
          <a:p>
            <a:pPr marL="342900" indent="-342900">
              <a:buAutoNum type="alphaLcPeriod"/>
            </a:pPr>
            <a:endParaRPr lang="en-MY" baseline="30000" dirty="0"/>
          </a:p>
          <a:p>
            <a:pPr marL="342900" indent="-342900">
              <a:buAutoNum type="alphaLcPeriod"/>
            </a:pPr>
            <a:endParaRPr lang="en-MY" baseline="30000" dirty="0" smtClean="0"/>
          </a:p>
          <a:p>
            <a:pPr marL="342900" indent="-342900">
              <a:buAutoNum type="alphaLcPeriod"/>
            </a:pPr>
            <a:endParaRPr lang="en-MY" baseline="30000" dirty="0"/>
          </a:p>
          <a:p>
            <a:pPr marL="342900" indent="-342900">
              <a:buAutoNum type="alphaLcPeriod"/>
            </a:pPr>
            <a:endParaRPr lang="en-MY" baseline="30000" dirty="0" smtClean="0"/>
          </a:p>
          <a:p>
            <a:pPr marL="342900" indent="-342900">
              <a:buAutoNum type="alphaLcPeriod"/>
            </a:pPr>
            <a:endParaRPr lang="en-MY" baseline="30000" dirty="0"/>
          </a:p>
          <a:p>
            <a:pPr marL="342900" indent="-342900">
              <a:buAutoNum type="alphaLcPeriod"/>
            </a:pPr>
            <a:endParaRPr lang="en-MY" baseline="30000" dirty="0"/>
          </a:p>
          <a:p>
            <a:endParaRPr lang="en-US" b="1" baseline="30000" dirty="0"/>
          </a:p>
          <a:p>
            <a:endParaRPr lang="en-US" baseline="30000" dirty="0"/>
          </a:p>
          <a:p>
            <a:r>
              <a:rPr lang="en-MY" baseline="30000" dirty="0"/>
              <a:t>c.	Ability to control heat from transmitting into the house</a:t>
            </a:r>
          </a:p>
          <a:p>
            <a:r>
              <a:rPr lang="en-MY" baseline="30000" dirty="0"/>
              <a:t>d.	Ability to control heat from absorbing through the wall</a:t>
            </a:r>
            <a:endParaRPr lang="en-MY" dirty="0"/>
          </a:p>
        </p:txBody>
      </p:sp>
      <p:sp>
        <p:nvSpPr>
          <p:cNvPr id="3" name="Rectangle 2"/>
          <p:cNvSpPr/>
          <p:nvPr/>
        </p:nvSpPr>
        <p:spPr>
          <a:xfrm>
            <a:off x="2291630" y="2475765"/>
            <a:ext cx="4572000" cy="1323439"/>
          </a:xfrm>
          <a:prstGeom prst="rect">
            <a:avLst/>
          </a:prstGeom>
        </p:spPr>
        <p:txBody>
          <a:bodyPr>
            <a:spAutoFit/>
          </a:bodyPr>
          <a:lstStyle/>
          <a:p>
            <a:r>
              <a:rPr lang="en-MY" sz="4000" b="1" baseline="30000" dirty="0">
                <a:solidFill>
                  <a:srgbClr val="FF0000"/>
                </a:solidFill>
              </a:rPr>
              <a:t>b.	Ability to absorb and store heat at daytime and release at night </a:t>
            </a:r>
          </a:p>
        </p:txBody>
      </p:sp>
    </p:spTree>
    <p:extLst>
      <p:ext uri="{BB962C8B-B14F-4D97-AF65-F5344CB8AC3E}">
        <p14:creationId xmlns:p14="http://schemas.microsoft.com/office/powerpoint/2010/main" val="13080471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75002"/>
            <a:ext cx="4572000" cy="1703030"/>
          </a:xfrm>
          <a:prstGeom prst="rect">
            <a:avLst/>
          </a:prstGeom>
        </p:spPr>
        <p:txBody>
          <a:bodyPr>
            <a:spAutoFit/>
          </a:bodyPr>
          <a:lstStyle/>
          <a:p>
            <a:r>
              <a:rPr lang="en-MY" baseline="30000" dirty="0"/>
              <a:t>They built aqueduct to supply water and </a:t>
            </a:r>
            <a:r>
              <a:rPr lang="en-MY" baseline="30000" dirty="0" err="1"/>
              <a:t>thermae</a:t>
            </a:r>
            <a:r>
              <a:rPr lang="en-MY" baseline="30000" dirty="0"/>
              <a:t> as a public bath. It shows that this civilization concerns about _____</a:t>
            </a:r>
          </a:p>
          <a:p>
            <a:r>
              <a:rPr lang="en-US" baseline="30000" dirty="0"/>
              <a:t>a.	Life after death</a:t>
            </a:r>
          </a:p>
          <a:p>
            <a:r>
              <a:rPr lang="en-US" baseline="30000" dirty="0"/>
              <a:t>b.	Planting purpose</a:t>
            </a:r>
          </a:p>
          <a:p>
            <a:r>
              <a:rPr lang="en-US" baseline="30000" dirty="0" smtClean="0"/>
              <a:t>c.	Exploring ideas</a:t>
            </a:r>
          </a:p>
          <a:p>
            <a:r>
              <a:rPr lang="en-US" sz="4000" b="1" baseline="30000" dirty="0">
                <a:solidFill>
                  <a:srgbClr val="FF0000"/>
                </a:solidFill>
              </a:rPr>
              <a:t>d.	People’s need</a:t>
            </a:r>
          </a:p>
          <a:p>
            <a:endParaRPr lang="en-MY" dirty="0"/>
          </a:p>
        </p:txBody>
      </p:sp>
    </p:spTree>
    <p:extLst>
      <p:ext uri="{BB962C8B-B14F-4D97-AF65-F5344CB8AC3E}">
        <p14:creationId xmlns:p14="http://schemas.microsoft.com/office/powerpoint/2010/main" val="26201668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05671"/>
            <a:ext cx="4572000" cy="2072362"/>
          </a:xfrm>
          <a:prstGeom prst="rect">
            <a:avLst/>
          </a:prstGeom>
        </p:spPr>
        <p:txBody>
          <a:bodyPr>
            <a:spAutoFit/>
          </a:bodyPr>
          <a:lstStyle/>
          <a:p>
            <a:r>
              <a:rPr lang="en-US" baseline="30000" dirty="0"/>
              <a:t>...control direct solar radiation</a:t>
            </a:r>
          </a:p>
          <a:p>
            <a:r>
              <a:rPr lang="en-MY" baseline="30000" dirty="0"/>
              <a:t>…control glare from the open sky</a:t>
            </a:r>
          </a:p>
          <a:p>
            <a:r>
              <a:rPr lang="en-US" baseline="30000" dirty="0"/>
              <a:t>…protection against rain</a:t>
            </a:r>
          </a:p>
          <a:p>
            <a:r>
              <a:rPr lang="en-MY" baseline="30000" dirty="0"/>
              <a:t>The above factors should be considered when designing a house in</a:t>
            </a:r>
          </a:p>
          <a:p>
            <a:endParaRPr lang="en-US" b="1" baseline="30000" dirty="0"/>
          </a:p>
          <a:p>
            <a:r>
              <a:rPr lang="en-US" sz="4000" b="1" baseline="30000" dirty="0">
                <a:solidFill>
                  <a:srgbClr val="FF0000"/>
                </a:solidFill>
              </a:rPr>
              <a:t>a.	</a:t>
            </a:r>
            <a:r>
              <a:rPr lang="en-US" sz="4000" b="1" baseline="30000" dirty="0" smtClean="0">
                <a:solidFill>
                  <a:srgbClr val="FF0000"/>
                </a:solidFill>
              </a:rPr>
              <a:t>Equator</a:t>
            </a:r>
            <a:endParaRPr lang="en-US" sz="4000" baseline="30000" dirty="0">
              <a:solidFill>
                <a:srgbClr val="FF0000"/>
              </a:solidFill>
            </a:endParaRPr>
          </a:p>
          <a:p>
            <a:r>
              <a:rPr lang="en-US" baseline="30000" dirty="0"/>
              <a:t>b.	Hot climate</a:t>
            </a:r>
          </a:p>
          <a:p>
            <a:r>
              <a:rPr lang="en-US" baseline="30000" dirty="0"/>
              <a:t>c.	Cold climate</a:t>
            </a:r>
          </a:p>
          <a:p>
            <a:r>
              <a:rPr lang="en-MY" baseline="30000" dirty="0"/>
              <a:t>d.	Hot and cold climate</a:t>
            </a:r>
            <a:endParaRPr lang="en-MY" dirty="0"/>
          </a:p>
        </p:txBody>
      </p:sp>
    </p:spTree>
    <p:extLst>
      <p:ext uri="{BB962C8B-B14F-4D97-AF65-F5344CB8AC3E}">
        <p14:creationId xmlns:p14="http://schemas.microsoft.com/office/powerpoint/2010/main" val="707209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690336"/>
            <a:ext cx="4572000" cy="2113399"/>
          </a:xfrm>
          <a:prstGeom prst="rect">
            <a:avLst/>
          </a:prstGeom>
        </p:spPr>
        <p:txBody>
          <a:bodyPr>
            <a:spAutoFit/>
          </a:bodyPr>
          <a:lstStyle/>
          <a:p>
            <a:r>
              <a:rPr lang="en-MY" baseline="30000" dirty="0"/>
              <a:t>“… high temperatures, solar radiation, humidity and glare”. Which design could achieve climatic comfort for that environment?</a:t>
            </a:r>
          </a:p>
          <a:p>
            <a:r>
              <a:rPr lang="en-MY" baseline="30000" dirty="0"/>
              <a:t>a.	Thick wall and less openings</a:t>
            </a:r>
          </a:p>
          <a:p>
            <a:pPr marL="342900" indent="-342900">
              <a:buAutoNum type="alphaLcPeriod" startAt="2"/>
            </a:pPr>
            <a:r>
              <a:rPr lang="en-MY" baseline="30000" dirty="0" smtClean="0"/>
              <a:t>                 Flat </a:t>
            </a:r>
            <a:r>
              <a:rPr lang="en-MY" baseline="30000" dirty="0"/>
              <a:t>roof with less </a:t>
            </a:r>
            <a:r>
              <a:rPr lang="en-MY" baseline="30000" dirty="0" smtClean="0"/>
              <a:t>openings</a:t>
            </a:r>
          </a:p>
          <a:p>
            <a:endParaRPr lang="en-MY" baseline="30000" dirty="0"/>
          </a:p>
          <a:p>
            <a:pPr marL="342900" indent="-342900">
              <a:buAutoNum type="alphaLcPeriod" startAt="3"/>
            </a:pPr>
            <a:r>
              <a:rPr lang="en-MY" sz="4000" b="1" baseline="30000" dirty="0" smtClean="0">
                <a:solidFill>
                  <a:srgbClr val="FF0000"/>
                </a:solidFill>
              </a:rPr>
              <a:t>       Pitch </a:t>
            </a:r>
            <a:r>
              <a:rPr lang="en-MY" sz="4000" b="1" baseline="30000" dirty="0">
                <a:solidFill>
                  <a:srgbClr val="FF0000"/>
                </a:solidFill>
              </a:rPr>
              <a:t>roof with large </a:t>
            </a:r>
            <a:r>
              <a:rPr lang="en-MY" sz="4000" b="1" baseline="30000" dirty="0" smtClean="0">
                <a:solidFill>
                  <a:srgbClr val="FF0000"/>
                </a:solidFill>
              </a:rPr>
              <a:t>   </a:t>
            </a:r>
          </a:p>
          <a:p>
            <a:r>
              <a:rPr lang="en-MY" sz="4000" b="1" baseline="30000" dirty="0">
                <a:solidFill>
                  <a:srgbClr val="FF0000"/>
                </a:solidFill>
              </a:rPr>
              <a:t> </a:t>
            </a:r>
            <a:r>
              <a:rPr lang="en-MY" sz="4000" b="1" baseline="30000" dirty="0" smtClean="0">
                <a:solidFill>
                  <a:srgbClr val="FF0000"/>
                </a:solidFill>
              </a:rPr>
              <a:t>           </a:t>
            </a:r>
            <a:r>
              <a:rPr lang="en-MY" sz="4000" b="1" baseline="30000" dirty="0" smtClean="0">
                <a:solidFill>
                  <a:srgbClr val="FF0000"/>
                </a:solidFill>
              </a:rPr>
              <a:t>overhang</a:t>
            </a:r>
            <a:endParaRPr lang="en-US" sz="4000" baseline="30000" dirty="0">
              <a:solidFill>
                <a:srgbClr val="FF0000"/>
              </a:solidFill>
            </a:endParaRPr>
          </a:p>
          <a:p>
            <a:r>
              <a:rPr lang="en-MY" baseline="30000" dirty="0" smtClean="0"/>
              <a:t>d</a:t>
            </a:r>
            <a:r>
              <a:rPr lang="en-MY" baseline="30000" dirty="0"/>
              <a:t>.	Pitch roof with thick wall</a:t>
            </a:r>
            <a:endParaRPr lang="en-MY" dirty="0"/>
          </a:p>
        </p:txBody>
      </p:sp>
    </p:spTree>
    <p:extLst>
      <p:ext uri="{BB962C8B-B14F-4D97-AF65-F5344CB8AC3E}">
        <p14:creationId xmlns:p14="http://schemas.microsoft.com/office/powerpoint/2010/main" val="31893638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413338"/>
            <a:ext cx="4572000" cy="2441694"/>
          </a:xfrm>
          <a:prstGeom prst="rect">
            <a:avLst/>
          </a:prstGeom>
        </p:spPr>
        <p:txBody>
          <a:bodyPr>
            <a:spAutoFit/>
          </a:bodyPr>
          <a:lstStyle/>
          <a:p>
            <a:r>
              <a:rPr lang="en-MY" baseline="30000" dirty="0"/>
              <a:t>Explain how climate influence the architecture of the regional place below:</a:t>
            </a:r>
          </a:p>
          <a:p>
            <a:endParaRPr lang="en-US" baseline="30000" dirty="0" smtClean="0"/>
          </a:p>
          <a:p>
            <a:r>
              <a:rPr lang="en-US" sz="4000" baseline="30000" dirty="0" smtClean="0">
                <a:solidFill>
                  <a:srgbClr val="FF0000"/>
                </a:solidFill>
              </a:rPr>
              <a:t>Hot </a:t>
            </a:r>
            <a:r>
              <a:rPr lang="en-US" sz="4000" baseline="30000" dirty="0">
                <a:solidFill>
                  <a:srgbClr val="FF0000"/>
                </a:solidFill>
              </a:rPr>
              <a:t>climate</a:t>
            </a:r>
          </a:p>
          <a:p>
            <a:endParaRPr lang="en-US" baseline="30000" dirty="0"/>
          </a:p>
          <a:p>
            <a:r>
              <a:rPr lang="en-MY" baseline="30000" dirty="0"/>
              <a:t>a.	Hot at daytime and cold at night</a:t>
            </a:r>
          </a:p>
          <a:p>
            <a:r>
              <a:rPr lang="en-MY" baseline="30000" dirty="0"/>
              <a:t>b.	To control the temperature – use thick wall made of adobe/ sun baked mud brick – the available material in this area – ability to absorb heat at daytime and release heat at night</a:t>
            </a:r>
          </a:p>
          <a:p>
            <a:r>
              <a:rPr lang="en-MY" baseline="30000" dirty="0"/>
              <a:t>c.	Flat roofs provides a larger surface area for heat loss</a:t>
            </a:r>
          </a:p>
          <a:p>
            <a:r>
              <a:rPr lang="en-MY" baseline="30000" dirty="0"/>
              <a:t>d.	Small window – to prevent wind/ sand into the house</a:t>
            </a:r>
            <a:endParaRPr lang="en-MY" dirty="0"/>
          </a:p>
        </p:txBody>
      </p:sp>
    </p:spTree>
    <p:extLst>
      <p:ext uri="{BB962C8B-B14F-4D97-AF65-F5344CB8AC3E}">
        <p14:creationId xmlns:p14="http://schemas.microsoft.com/office/powerpoint/2010/main" val="1084344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836712"/>
            <a:ext cx="3242554" cy="502702"/>
          </a:xfrm>
          <a:prstGeom prst="rect">
            <a:avLst/>
          </a:prstGeom>
        </p:spPr>
        <p:txBody>
          <a:bodyPr wrap="none">
            <a:spAutoFit/>
          </a:bodyPr>
          <a:lstStyle/>
          <a:p>
            <a:r>
              <a:rPr lang="en-US" sz="4000" baseline="30000" dirty="0">
                <a:solidFill>
                  <a:srgbClr val="FF0000"/>
                </a:solidFill>
              </a:rPr>
              <a:t>EQUATORIAL CLIMATE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421177"/>
            <a:ext cx="6828994" cy="4320480"/>
          </a:xfrm>
          <a:prstGeom prst="rect">
            <a:avLst/>
          </a:prstGeom>
        </p:spPr>
      </p:pic>
    </p:spTree>
    <p:extLst>
      <p:ext uri="{BB962C8B-B14F-4D97-AF65-F5344CB8AC3E}">
        <p14:creationId xmlns:p14="http://schemas.microsoft.com/office/powerpoint/2010/main" val="33999419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98004"/>
            <a:ext cx="4572000" cy="1703030"/>
          </a:xfrm>
          <a:prstGeom prst="rect">
            <a:avLst/>
          </a:prstGeom>
        </p:spPr>
        <p:txBody>
          <a:bodyPr>
            <a:spAutoFit/>
          </a:bodyPr>
          <a:lstStyle/>
          <a:p>
            <a:r>
              <a:rPr lang="en-MY" baseline="30000" dirty="0"/>
              <a:t>a.	The form – dome shaped structure built entirely out of blocks of ice with a small tunnel leading into the igloo</a:t>
            </a:r>
          </a:p>
          <a:p>
            <a:r>
              <a:rPr lang="en-MY" baseline="30000" dirty="0"/>
              <a:t>b.	Material available – </a:t>
            </a:r>
            <a:r>
              <a:rPr lang="en-MY" baseline="30000" dirty="0" smtClean="0"/>
              <a:t>ice and </a:t>
            </a:r>
            <a:r>
              <a:rPr lang="en-MY" baseline="30000" dirty="0"/>
              <a:t>snow – snow and ice work as an insulators to trap body heat inside the igloo</a:t>
            </a:r>
          </a:p>
          <a:p>
            <a:r>
              <a:rPr lang="en-MY" baseline="30000" dirty="0"/>
              <a:t>c.	The walls block he wind, which is often so </a:t>
            </a:r>
            <a:r>
              <a:rPr lang="en-MY" sz="2000" baseline="30000" dirty="0" smtClean="0">
                <a:solidFill>
                  <a:srgbClr val="FF0000"/>
                </a:solidFill>
              </a:rPr>
              <a:t>bitter</a:t>
            </a:r>
            <a:r>
              <a:rPr lang="en-MY" baseline="30000" dirty="0" smtClean="0">
                <a:solidFill>
                  <a:srgbClr val="FF0000"/>
                </a:solidFill>
              </a:rPr>
              <a:t> </a:t>
            </a:r>
            <a:r>
              <a:rPr lang="en-MY" baseline="30000" dirty="0"/>
              <a:t>that I can make freezing temperature feel many degrees colder</a:t>
            </a:r>
          </a:p>
          <a:p>
            <a:r>
              <a:rPr lang="en-MY" baseline="30000" dirty="0"/>
              <a:t>d.	The entrance is built like  - to </a:t>
            </a:r>
            <a:r>
              <a:rPr lang="en-MY" sz="2000" baseline="30000" dirty="0" smtClean="0">
                <a:solidFill>
                  <a:srgbClr val="FF0000"/>
                </a:solidFill>
              </a:rPr>
              <a:t>prevent the heat </a:t>
            </a:r>
            <a:r>
              <a:rPr lang="en-MY" sz="2000" baseline="30000" dirty="0">
                <a:solidFill>
                  <a:srgbClr val="FF0000"/>
                </a:solidFill>
              </a:rPr>
              <a:t>loss </a:t>
            </a:r>
            <a:r>
              <a:rPr lang="en-MY" baseline="30000" dirty="0"/>
              <a:t>and </a:t>
            </a:r>
            <a:r>
              <a:rPr lang="en-MY" baseline="30000" dirty="0" smtClean="0"/>
              <a:t>reduce </a:t>
            </a:r>
            <a:r>
              <a:rPr lang="en-MY" baseline="30000" dirty="0"/>
              <a:t>the cold wind going inside when the </a:t>
            </a:r>
            <a:r>
              <a:rPr lang="en-MY" sz="2000" baseline="30000" dirty="0" smtClean="0">
                <a:solidFill>
                  <a:srgbClr val="FF0000"/>
                </a:solidFill>
              </a:rPr>
              <a:t>door</a:t>
            </a:r>
            <a:r>
              <a:rPr lang="en-MY" baseline="30000" dirty="0" smtClean="0"/>
              <a:t> </a:t>
            </a:r>
            <a:r>
              <a:rPr lang="en-MY" baseline="30000" dirty="0"/>
              <a:t>is open</a:t>
            </a:r>
            <a:endParaRPr lang="en-MY" dirty="0"/>
          </a:p>
        </p:txBody>
      </p:sp>
      <p:sp>
        <p:nvSpPr>
          <p:cNvPr id="3" name="Rectangle 2"/>
          <p:cNvSpPr/>
          <p:nvPr/>
        </p:nvSpPr>
        <p:spPr>
          <a:xfrm>
            <a:off x="1979712" y="2060848"/>
            <a:ext cx="1896288" cy="502702"/>
          </a:xfrm>
          <a:prstGeom prst="rect">
            <a:avLst/>
          </a:prstGeom>
        </p:spPr>
        <p:txBody>
          <a:bodyPr wrap="none">
            <a:spAutoFit/>
          </a:bodyPr>
          <a:lstStyle/>
          <a:p>
            <a:r>
              <a:rPr lang="en-US" sz="4000" baseline="30000" dirty="0">
                <a:solidFill>
                  <a:srgbClr val="FF0000"/>
                </a:solidFill>
              </a:rPr>
              <a:t>Cold climate</a:t>
            </a:r>
          </a:p>
        </p:txBody>
      </p:sp>
    </p:spTree>
    <p:extLst>
      <p:ext uri="{BB962C8B-B14F-4D97-AF65-F5344CB8AC3E}">
        <p14:creationId xmlns:p14="http://schemas.microsoft.com/office/powerpoint/2010/main" val="23796895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980728"/>
            <a:ext cx="4572000" cy="461665"/>
          </a:xfrm>
          <a:prstGeom prst="rect">
            <a:avLst/>
          </a:prstGeom>
        </p:spPr>
        <p:txBody>
          <a:bodyPr>
            <a:spAutoFit/>
          </a:bodyPr>
          <a:lstStyle/>
          <a:p>
            <a:r>
              <a:rPr lang="en-MY" baseline="30000" dirty="0"/>
              <a:t>With the aid of sketches, describe how the climate influence the architecture of Malay Traditional house</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5696" y="1628800"/>
            <a:ext cx="5940152" cy="3758139"/>
          </a:xfrm>
          <a:prstGeom prst="rect">
            <a:avLst/>
          </a:prstGeom>
        </p:spPr>
      </p:pic>
    </p:spTree>
    <p:extLst>
      <p:ext uri="{BB962C8B-B14F-4D97-AF65-F5344CB8AC3E}">
        <p14:creationId xmlns:p14="http://schemas.microsoft.com/office/powerpoint/2010/main" val="36723299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1680" y="1268760"/>
            <a:ext cx="1475981" cy="276999"/>
          </a:xfrm>
          <a:prstGeom prst="rect">
            <a:avLst/>
          </a:prstGeom>
        </p:spPr>
        <p:txBody>
          <a:bodyPr wrap="none">
            <a:spAutoFit/>
          </a:bodyPr>
          <a:lstStyle/>
          <a:p>
            <a:r>
              <a:rPr lang="en-US" baseline="30000" dirty="0"/>
              <a:t>What is Chronology?</a:t>
            </a:r>
          </a:p>
        </p:txBody>
      </p:sp>
      <p:sp>
        <p:nvSpPr>
          <p:cNvPr id="3" name="Rectangle 2"/>
          <p:cNvSpPr/>
          <p:nvPr/>
        </p:nvSpPr>
        <p:spPr>
          <a:xfrm>
            <a:off x="2286000" y="2176762"/>
            <a:ext cx="4572000" cy="830997"/>
          </a:xfrm>
          <a:prstGeom prst="rect">
            <a:avLst/>
          </a:prstGeom>
        </p:spPr>
        <p:txBody>
          <a:bodyPr>
            <a:spAutoFit/>
          </a:bodyPr>
          <a:lstStyle/>
          <a:p>
            <a:r>
              <a:rPr lang="en-MY" baseline="30000" dirty="0"/>
              <a:t>Chronology is the science of arranging events in their order of occurrence in time, such as the use of a timeline or sequence of events. It is also "the determination of the actual temporal sequence of past events".</a:t>
            </a:r>
          </a:p>
        </p:txBody>
      </p:sp>
    </p:spTree>
    <p:extLst>
      <p:ext uri="{BB962C8B-B14F-4D97-AF65-F5344CB8AC3E}">
        <p14:creationId xmlns:p14="http://schemas.microsoft.com/office/powerpoint/2010/main" val="4156843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1268760"/>
            <a:ext cx="5904656" cy="2031325"/>
          </a:xfrm>
          <a:prstGeom prst="rect">
            <a:avLst/>
          </a:prstGeom>
        </p:spPr>
        <p:txBody>
          <a:bodyPr wrap="square">
            <a:spAutoFit/>
          </a:bodyPr>
          <a:lstStyle/>
          <a:p>
            <a:r>
              <a:rPr lang="en-MY" baseline="30000" dirty="0"/>
              <a:t>•	Affecting the choices of building materials – low thermal materials from the natural surroundings </a:t>
            </a:r>
          </a:p>
          <a:p>
            <a:r>
              <a:rPr lang="en-MY" baseline="30000" dirty="0"/>
              <a:t>•	The roof form considers the climate conditions; steep roofs are for high density rain and to reduce heat in the interior of the house or building </a:t>
            </a:r>
          </a:p>
          <a:p>
            <a:r>
              <a:rPr lang="en-MY" baseline="30000" dirty="0"/>
              <a:t>•	Affecting the windows and door sizes to give high ventilation effect in the interior </a:t>
            </a:r>
          </a:p>
          <a:p>
            <a:r>
              <a:rPr lang="en-MY" baseline="30000" dirty="0"/>
              <a:t>•	Wall thicknesses are according to temperature and moisture as well as the number of wall and partition is less – open plan design </a:t>
            </a:r>
          </a:p>
          <a:p>
            <a:r>
              <a:rPr lang="en-MY" baseline="30000" dirty="0"/>
              <a:t>•	Built on stilt (Malay traditional house) – to avoid flood and wet as well as damp effecting the columns and walls </a:t>
            </a:r>
            <a:endParaRPr lang="en-MY" dirty="0"/>
          </a:p>
        </p:txBody>
      </p:sp>
      <p:sp>
        <p:nvSpPr>
          <p:cNvPr id="3" name="Rectangle 2"/>
          <p:cNvSpPr/>
          <p:nvPr/>
        </p:nvSpPr>
        <p:spPr>
          <a:xfrm>
            <a:off x="1763688" y="3933056"/>
            <a:ext cx="5904656" cy="646331"/>
          </a:xfrm>
          <a:prstGeom prst="rect">
            <a:avLst/>
          </a:prstGeom>
        </p:spPr>
        <p:txBody>
          <a:bodyPr wrap="square">
            <a:spAutoFit/>
          </a:bodyPr>
          <a:lstStyle/>
          <a:p>
            <a:r>
              <a:rPr lang="en-MY" baseline="30000" dirty="0"/>
              <a:t>To protect occupant from undesirable environmental / nature force (rain, sun, wind) e.g. Tradition Malay house : open plan, wood </a:t>
            </a:r>
            <a:r>
              <a:rPr lang="en-MY" baseline="30000" dirty="0" err="1"/>
              <a:t>contruction</a:t>
            </a:r>
            <a:r>
              <a:rPr lang="en-MY" baseline="30000" dirty="0"/>
              <a:t> / material, built on stilt, low window / opening, low and deep of overhang.</a:t>
            </a:r>
          </a:p>
        </p:txBody>
      </p:sp>
    </p:spTree>
    <p:extLst>
      <p:ext uri="{BB962C8B-B14F-4D97-AF65-F5344CB8AC3E}">
        <p14:creationId xmlns:p14="http://schemas.microsoft.com/office/powerpoint/2010/main" val="632965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059668"/>
            <a:ext cx="4572000" cy="738664"/>
          </a:xfrm>
          <a:prstGeom prst="rect">
            <a:avLst/>
          </a:prstGeom>
        </p:spPr>
        <p:txBody>
          <a:bodyPr>
            <a:spAutoFit/>
          </a:bodyPr>
          <a:lstStyle/>
          <a:p>
            <a:r>
              <a:rPr lang="en-MY" baseline="30000" dirty="0"/>
              <a:t>The combination of art and science in designing and erecting building </a:t>
            </a:r>
          </a:p>
          <a:p>
            <a:r>
              <a:rPr lang="en-MY" baseline="30000" dirty="0"/>
              <a:t>Shaped by the culture since the dawn of time with its own distinctive style </a:t>
            </a:r>
            <a:endParaRPr lang="en-MY" dirty="0"/>
          </a:p>
        </p:txBody>
      </p:sp>
      <p:sp>
        <p:nvSpPr>
          <p:cNvPr id="3" name="Rectangle 2"/>
          <p:cNvSpPr/>
          <p:nvPr/>
        </p:nvSpPr>
        <p:spPr>
          <a:xfrm>
            <a:off x="2411760" y="2420888"/>
            <a:ext cx="2885598" cy="502702"/>
          </a:xfrm>
          <a:prstGeom prst="rect">
            <a:avLst/>
          </a:prstGeom>
        </p:spPr>
        <p:txBody>
          <a:bodyPr wrap="none">
            <a:spAutoFit/>
          </a:bodyPr>
          <a:lstStyle/>
          <a:p>
            <a:r>
              <a:rPr lang="en-US" sz="4000" baseline="30000" dirty="0">
                <a:solidFill>
                  <a:srgbClr val="FF0000"/>
                </a:solidFill>
              </a:rPr>
              <a:t>Define Architecture</a:t>
            </a:r>
          </a:p>
        </p:txBody>
      </p:sp>
    </p:spTree>
    <p:extLst>
      <p:ext uri="{BB962C8B-B14F-4D97-AF65-F5344CB8AC3E}">
        <p14:creationId xmlns:p14="http://schemas.microsoft.com/office/powerpoint/2010/main" val="4108123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75002"/>
            <a:ext cx="4572000" cy="1107996"/>
          </a:xfrm>
          <a:prstGeom prst="rect">
            <a:avLst/>
          </a:prstGeom>
        </p:spPr>
        <p:txBody>
          <a:bodyPr>
            <a:spAutoFit/>
          </a:bodyPr>
          <a:lstStyle/>
          <a:p>
            <a:pPr marL="342900" indent="-342900">
              <a:buFont typeface="+mj-lt"/>
              <a:buAutoNum type="arabicPeriod"/>
            </a:pPr>
            <a:r>
              <a:rPr lang="en-US" baseline="30000" dirty="0"/>
              <a:t>Religious and belief </a:t>
            </a:r>
          </a:p>
          <a:p>
            <a:pPr marL="342900" indent="-342900">
              <a:buFont typeface="+mj-lt"/>
              <a:buAutoNum type="arabicPeriod"/>
            </a:pPr>
            <a:r>
              <a:rPr lang="en-US" baseline="30000" dirty="0"/>
              <a:t>Climate and geographical </a:t>
            </a:r>
          </a:p>
          <a:p>
            <a:pPr marL="342900" indent="-342900">
              <a:buFont typeface="+mj-lt"/>
              <a:buAutoNum type="arabicPeriod"/>
            </a:pPr>
            <a:r>
              <a:rPr lang="en-US" baseline="30000" dirty="0"/>
              <a:t>Science and technology </a:t>
            </a:r>
          </a:p>
          <a:p>
            <a:pPr marL="342900" indent="-342900">
              <a:buFont typeface="+mj-lt"/>
              <a:buAutoNum type="arabicPeriod"/>
            </a:pPr>
            <a:r>
              <a:rPr lang="en-US" baseline="30000" dirty="0"/>
              <a:t>Material </a:t>
            </a:r>
          </a:p>
          <a:p>
            <a:pPr marL="342900" indent="-342900">
              <a:buFont typeface="+mj-lt"/>
              <a:buAutoNum type="arabicPeriod"/>
            </a:pPr>
            <a:r>
              <a:rPr lang="en-US" baseline="30000" dirty="0"/>
              <a:t>Social/culture </a:t>
            </a:r>
            <a:endParaRPr lang="en-MY" dirty="0"/>
          </a:p>
        </p:txBody>
      </p:sp>
      <p:sp>
        <p:nvSpPr>
          <p:cNvPr id="3" name="Rectangle 2"/>
          <p:cNvSpPr/>
          <p:nvPr/>
        </p:nvSpPr>
        <p:spPr>
          <a:xfrm>
            <a:off x="2195736" y="1340768"/>
            <a:ext cx="3529749" cy="913070"/>
          </a:xfrm>
          <a:prstGeom prst="rect">
            <a:avLst/>
          </a:prstGeom>
        </p:spPr>
        <p:txBody>
          <a:bodyPr wrap="none">
            <a:spAutoFit/>
          </a:bodyPr>
          <a:lstStyle/>
          <a:p>
            <a:r>
              <a:rPr lang="en-MY" sz="4000" baseline="30000" dirty="0">
                <a:solidFill>
                  <a:srgbClr val="FF0000"/>
                </a:solidFill>
              </a:rPr>
              <a:t>List FIVE (5) factors that </a:t>
            </a:r>
            <a:endParaRPr lang="en-MY" sz="4000" baseline="30000" dirty="0" smtClean="0">
              <a:solidFill>
                <a:srgbClr val="FF0000"/>
              </a:solidFill>
            </a:endParaRPr>
          </a:p>
          <a:p>
            <a:r>
              <a:rPr lang="en-MY" sz="4000" baseline="30000" dirty="0" smtClean="0">
                <a:solidFill>
                  <a:srgbClr val="FF0000"/>
                </a:solidFill>
              </a:rPr>
              <a:t>affect </a:t>
            </a:r>
            <a:r>
              <a:rPr lang="en-MY" sz="4000" baseline="30000" dirty="0">
                <a:solidFill>
                  <a:srgbClr val="FF0000"/>
                </a:solidFill>
              </a:rPr>
              <a:t>the architecture</a:t>
            </a:r>
            <a:r>
              <a:rPr lang="en-MY" baseline="30000" dirty="0">
                <a:solidFill>
                  <a:srgbClr val="FF0000"/>
                </a:solidFill>
              </a:rPr>
              <a:t>.</a:t>
            </a:r>
          </a:p>
        </p:txBody>
      </p:sp>
    </p:spTree>
    <p:extLst>
      <p:ext uri="{BB962C8B-B14F-4D97-AF65-F5344CB8AC3E}">
        <p14:creationId xmlns:p14="http://schemas.microsoft.com/office/powerpoint/2010/main" val="468351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67007"/>
            <a:ext cx="4572000" cy="3323987"/>
          </a:xfrm>
          <a:prstGeom prst="rect">
            <a:avLst/>
          </a:prstGeom>
        </p:spPr>
        <p:txBody>
          <a:bodyPr>
            <a:spAutoFit/>
          </a:bodyPr>
          <a:lstStyle/>
          <a:p>
            <a:r>
              <a:rPr lang="en-MY" baseline="30000" dirty="0"/>
              <a:t>i.		Religion as a way of life influences the work of architecture </a:t>
            </a:r>
          </a:p>
          <a:p>
            <a:r>
              <a:rPr lang="en-MY" baseline="30000" dirty="0"/>
              <a:t>ii.	Provide a holistic approach in viewing architecture as apart of 	the built environment to design a culture that strives for an environmental harmony </a:t>
            </a:r>
          </a:p>
          <a:p>
            <a:r>
              <a:rPr lang="en-MY" baseline="30000" dirty="0"/>
              <a:t>iii.	The religion and beliefs affects architecture in many ways as its affect on the space planning, the facade, the form of the building as well as the decorations and ornamentations, </a:t>
            </a:r>
          </a:p>
          <a:p>
            <a:r>
              <a:rPr lang="en-MY" baseline="30000" dirty="0"/>
              <a:t>iv.	It also determined the building orientation and the functions as most religious buildings such as mosque, church and temples </a:t>
            </a:r>
          </a:p>
          <a:p>
            <a:r>
              <a:rPr lang="en-MY" baseline="30000" dirty="0"/>
              <a:t>v.		For ex, the facade of a church usually have a decoration in a form of figurines and stained glass show a Jesus or Saint Mary, while in mosque design, the decorations are in a form of calligraphy, arabesque, floral as well as the geometrical form </a:t>
            </a:r>
          </a:p>
          <a:p>
            <a:r>
              <a:rPr lang="en-MY" baseline="30000" dirty="0"/>
              <a:t>vi.	Influence the building orientation, space planning, and facade as well as ornamentations and decorations	</a:t>
            </a:r>
            <a:endParaRPr lang="en-MY" dirty="0"/>
          </a:p>
        </p:txBody>
      </p:sp>
      <p:sp>
        <p:nvSpPr>
          <p:cNvPr id="3" name="Rectangle 2"/>
          <p:cNvSpPr/>
          <p:nvPr/>
        </p:nvSpPr>
        <p:spPr>
          <a:xfrm>
            <a:off x="2255307" y="831368"/>
            <a:ext cx="5344754" cy="913070"/>
          </a:xfrm>
          <a:prstGeom prst="rect">
            <a:avLst/>
          </a:prstGeom>
        </p:spPr>
        <p:txBody>
          <a:bodyPr wrap="square">
            <a:spAutoFit/>
          </a:bodyPr>
          <a:lstStyle/>
          <a:p>
            <a:r>
              <a:rPr lang="en-MY" sz="4000" baseline="30000" dirty="0">
                <a:solidFill>
                  <a:srgbClr val="FF0000"/>
                </a:solidFill>
              </a:rPr>
              <a:t>Explain how ‘religious and belief ‘ affect architecture</a:t>
            </a:r>
          </a:p>
        </p:txBody>
      </p:sp>
    </p:spTree>
    <p:extLst>
      <p:ext uri="{BB962C8B-B14F-4D97-AF65-F5344CB8AC3E}">
        <p14:creationId xmlns:p14="http://schemas.microsoft.com/office/powerpoint/2010/main" val="39988244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28672"/>
            <a:ext cx="4572000" cy="2400657"/>
          </a:xfrm>
          <a:prstGeom prst="rect">
            <a:avLst/>
          </a:prstGeom>
        </p:spPr>
        <p:txBody>
          <a:bodyPr>
            <a:spAutoFit/>
          </a:bodyPr>
          <a:lstStyle/>
          <a:p>
            <a:r>
              <a:rPr lang="en-MY" baseline="30000" dirty="0"/>
              <a:t>i.		To dictate how buildings should be as to provide the most suitable and comfortable built environment according to different climatic requirements </a:t>
            </a:r>
          </a:p>
          <a:p>
            <a:r>
              <a:rPr lang="en-MY" baseline="30000" dirty="0"/>
              <a:t>ii.	To design according to surrounding :  site, weather, </a:t>
            </a:r>
            <a:r>
              <a:rPr lang="en-MY" baseline="30000" dirty="0" err="1"/>
              <a:t>vegetations</a:t>
            </a:r>
            <a:r>
              <a:rPr lang="en-MY" baseline="30000" dirty="0"/>
              <a:t> and soils </a:t>
            </a:r>
          </a:p>
          <a:p>
            <a:r>
              <a:rPr lang="en-MY" baseline="30000" dirty="0"/>
              <a:t>iii.	To design with the emphasis of the natural elements around the site </a:t>
            </a:r>
          </a:p>
          <a:p>
            <a:r>
              <a:rPr lang="en-MY" baseline="30000" dirty="0"/>
              <a:t>iv.	To protect occupant from undesirable environmental force such as rain, sun and wind </a:t>
            </a:r>
          </a:p>
          <a:p>
            <a:r>
              <a:rPr lang="en-MY" baseline="30000" dirty="0"/>
              <a:t>v.		For ex, traditional M</a:t>
            </a:r>
            <a:r>
              <a:rPr lang="en-MY" baseline="30000" dirty="0" smtClean="0"/>
              <a:t>alay </a:t>
            </a:r>
            <a:r>
              <a:rPr lang="en-MY" baseline="30000" dirty="0"/>
              <a:t>house – open plan   , wood/timber </a:t>
            </a:r>
            <a:r>
              <a:rPr lang="en-MY" baseline="30000" dirty="0" smtClean="0"/>
              <a:t>construction </a:t>
            </a:r>
            <a:r>
              <a:rPr lang="en-MY" baseline="30000" dirty="0"/>
              <a:t>and material, built on stilt, low and large window/opening, low and deep overhang</a:t>
            </a:r>
            <a:endParaRPr lang="en-MY" dirty="0"/>
          </a:p>
        </p:txBody>
      </p:sp>
      <p:sp>
        <p:nvSpPr>
          <p:cNvPr id="3" name="Rectangle 2"/>
          <p:cNvSpPr/>
          <p:nvPr/>
        </p:nvSpPr>
        <p:spPr>
          <a:xfrm>
            <a:off x="1979712" y="1052736"/>
            <a:ext cx="5675656" cy="913070"/>
          </a:xfrm>
          <a:prstGeom prst="rect">
            <a:avLst/>
          </a:prstGeom>
        </p:spPr>
        <p:txBody>
          <a:bodyPr wrap="none">
            <a:spAutoFit/>
          </a:bodyPr>
          <a:lstStyle/>
          <a:p>
            <a:r>
              <a:rPr lang="en-MY" sz="4000" baseline="30000" dirty="0">
                <a:solidFill>
                  <a:srgbClr val="FF0000"/>
                </a:solidFill>
              </a:rPr>
              <a:t>Explain how ‘climatic and geographical’ </a:t>
            </a:r>
            <a:endParaRPr lang="en-MY" sz="4000" baseline="30000" dirty="0" smtClean="0">
              <a:solidFill>
                <a:srgbClr val="FF0000"/>
              </a:solidFill>
            </a:endParaRPr>
          </a:p>
          <a:p>
            <a:r>
              <a:rPr lang="en-MY" sz="4000" baseline="30000" dirty="0" smtClean="0">
                <a:solidFill>
                  <a:srgbClr val="FF0000"/>
                </a:solidFill>
              </a:rPr>
              <a:t>affect </a:t>
            </a:r>
            <a:r>
              <a:rPr lang="en-MY" sz="4000" baseline="30000" dirty="0">
                <a:solidFill>
                  <a:srgbClr val="FF0000"/>
                </a:solidFill>
              </a:rPr>
              <a:t>architecture</a:t>
            </a:r>
          </a:p>
        </p:txBody>
      </p:sp>
    </p:spTree>
    <p:extLst>
      <p:ext uri="{BB962C8B-B14F-4D97-AF65-F5344CB8AC3E}">
        <p14:creationId xmlns:p14="http://schemas.microsoft.com/office/powerpoint/2010/main" val="3255974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044006"/>
            <a:ext cx="4572000" cy="2769989"/>
          </a:xfrm>
          <a:prstGeom prst="rect">
            <a:avLst/>
          </a:prstGeom>
        </p:spPr>
        <p:txBody>
          <a:bodyPr>
            <a:spAutoFit/>
          </a:bodyPr>
          <a:lstStyle/>
          <a:p>
            <a:r>
              <a:rPr lang="en-MY" baseline="30000" dirty="0"/>
              <a:t>i.		Helps to provide the structural logic of forms </a:t>
            </a:r>
          </a:p>
          <a:p>
            <a:r>
              <a:rPr lang="en-MY" baseline="30000" dirty="0"/>
              <a:t>ii.	Architects must </a:t>
            </a:r>
            <a:r>
              <a:rPr lang="en-MY" baseline="30000" dirty="0" smtClean="0"/>
              <a:t>understand </a:t>
            </a:r>
            <a:r>
              <a:rPr lang="en-MY" baseline="30000" dirty="0"/>
              <a:t>the relationship between technologies to produce architecture that satisfy the needs of users without destroying nature – balance </a:t>
            </a:r>
          </a:p>
          <a:p>
            <a:r>
              <a:rPr lang="en-MY" baseline="30000" dirty="0"/>
              <a:t>iii.	The use of technology should also be in relation of climatic condition, culture, religion, economic factors, availability of materials and energy resources.</a:t>
            </a:r>
          </a:p>
          <a:p>
            <a:r>
              <a:rPr lang="en-MY" baseline="30000" dirty="0"/>
              <a:t>iv.	The study of science and technology in architecture not only affects to building design but also affect the environmental balance as well as human life </a:t>
            </a:r>
          </a:p>
          <a:p>
            <a:r>
              <a:rPr lang="en-MY" baseline="30000" dirty="0"/>
              <a:t>v.		It also ensuring the workability and built ability of the building design and the functions of the supporting elements such as building services and structures </a:t>
            </a:r>
            <a:endParaRPr lang="en-MY" dirty="0"/>
          </a:p>
        </p:txBody>
      </p:sp>
      <p:sp>
        <p:nvSpPr>
          <p:cNvPr id="3" name="Rectangle 2"/>
          <p:cNvSpPr/>
          <p:nvPr/>
        </p:nvSpPr>
        <p:spPr>
          <a:xfrm>
            <a:off x="2286000" y="908720"/>
            <a:ext cx="5514458" cy="913070"/>
          </a:xfrm>
          <a:prstGeom prst="rect">
            <a:avLst/>
          </a:prstGeom>
        </p:spPr>
        <p:txBody>
          <a:bodyPr wrap="none">
            <a:spAutoFit/>
          </a:bodyPr>
          <a:lstStyle/>
          <a:p>
            <a:r>
              <a:rPr lang="en-MY" sz="4000" baseline="30000" dirty="0">
                <a:solidFill>
                  <a:srgbClr val="FF0000"/>
                </a:solidFill>
              </a:rPr>
              <a:t>Explain how ‘Science and technology ‘ </a:t>
            </a:r>
            <a:endParaRPr lang="en-MY" sz="4000" baseline="30000" dirty="0" smtClean="0">
              <a:solidFill>
                <a:srgbClr val="FF0000"/>
              </a:solidFill>
            </a:endParaRPr>
          </a:p>
          <a:p>
            <a:r>
              <a:rPr lang="en-MY" sz="4000" baseline="30000" dirty="0" smtClean="0">
                <a:solidFill>
                  <a:srgbClr val="FF0000"/>
                </a:solidFill>
              </a:rPr>
              <a:t>affect </a:t>
            </a:r>
            <a:r>
              <a:rPr lang="en-MY" sz="4000" baseline="30000" dirty="0">
                <a:solidFill>
                  <a:srgbClr val="FF0000"/>
                </a:solidFill>
              </a:rPr>
              <a:t>architecture</a:t>
            </a:r>
          </a:p>
        </p:txBody>
      </p:sp>
    </p:spTree>
    <p:extLst>
      <p:ext uri="{BB962C8B-B14F-4D97-AF65-F5344CB8AC3E}">
        <p14:creationId xmlns:p14="http://schemas.microsoft.com/office/powerpoint/2010/main" val="1205309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808</Words>
  <Application>Microsoft Office PowerPoint</Application>
  <PresentationFormat>On-screen Show (4:3)</PresentationFormat>
  <Paragraphs>199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8</dc:creator>
  <cp:lastModifiedBy>Windows 8</cp:lastModifiedBy>
  <cp:revision>13</cp:revision>
  <dcterms:created xsi:type="dcterms:W3CDTF">2013-07-01T20:19:55Z</dcterms:created>
  <dcterms:modified xsi:type="dcterms:W3CDTF">2013-07-02T21:49:17Z</dcterms:modified>
</cp:coreProperties>
</file>