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3"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667E5DA-45BE-4201-A51A-A6DA81B45708}" type="datetimeFigureOut">
              <a:rPr lang="en-US" smtClean="0"/>
              <a:t>07-Oct-13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B2F142-B74C-4D1A-8117-56FFB4DDA9C0}" type="slidenum">
              <a:rPr lang="en-US" smtClean="0"/>
              <a:t>‹#›</a:t>
            </a:fld>
            <a:endParaRPr lang="en-US"/>
          </a:p>
        </p:txBody>
      </p:sp>
    </p:spTree>
    <p:extLst>
      <p:ext uri="{BB962C8B-B14F-4D97-AF65-F5344CB8AC3E}">
        <p14:creationId xmlns:p14="http://schemas.microsoft.com/office/powerpoint/2010/main" val="28768783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67E5DA-45BE-4201-A51A-A6DA81B45708}" type="datetimeFigureOut">
              <a:rPr lang="en-US" smtClean="0"/>
              <a:t>07-Oct-13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B2F142-B74C-4D1A-8117-56FFB4DDA9C0}" type="slidenum">
              <a:rPr lang="en-US" smtClean="0"/>
              <a:t>‹#›</a:t>
            </a:fld>
            <a:endParaRPr lang="en-US"/>
          </a:p>
        </p:txBody>
      </p:sp>
    </p:spTree>
    <p:extLst>
      <p:ext uri="{BB962C8B-B14F-4D97-AF65-F5344CB8AC3E}">
        <p14:creationId xmlns:p14="http://schemas.microsoft.com/office/powerpoint/2010/main" val="11165382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67E5DA-45BE-4201-A51A-A6DA81B45708}" type="datetimeFigureOut">
              <a:rPr lang="en-US" smtClean="0"/>
              <a:t>07-Oct-13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B2F142-B74C-4D1A-8117-56FFB4DDA9C0}" type="slidenum">
              <a:rPr lang="en-US" smtClean="0"/>
              <a:t>‹#›</a:t>
            </a:fld>
            <a:endParaRPr lang="en-US"/>
          </a:p>
        </p:txBody>
      </p:sp>
    </p:spTree>
    <p:extLst>
      <p:ext uri="{BB962C8B-B14F-4D97-AF65-F5344CB8AC3E}">
        <p14:creationId xmlns:p14="http://schemas.microsoft.com/office/powerpoint/2010/main" val="3024503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67E5DA-45BE-4201-A51A-A6DA81B45708}" type="datetimeFigureOut">
              <a:rPr lang="en-US" smtClean="0"/>
              <a:t>07-Oct-13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B2F142-B74C-4D1A-8117-56FFB4DDA9C0}" type="slidenum">
              <a:rPr lang="en-US" smtClean="0"/>
              <a:t>‹#›</a:t>
            </a:fld>
            <a:endParaRPr lang="en-US"/>
          </a:p>
        </p:txBody>
      </p:sp>
    </p:spTree>
    <p:extLst>
      <p:ext uri="{BB962C8B-B14F-4D97-AF65-F5344CB8AC3E}">
        <p14:creationId xmlns:p14="http://schemas.microsoft.com/office/powerpoint/2010/main" val="16603117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67E5DA-45BE-4201-A51A-A6DA81B45708}" type="datetimeFigureOut">
              <a:rPr lang="en-US" smtClean="0"/>
              <a:t>07-Oct-13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B2F142-B74C-4D1A-8117-56FFB4DDA9C0}" type="slidenum">
              <a:rPr lang="en-US" smtClean="0"/>
              <a:t>‹#›</a:t>
            </a:fld>
            <a:endParaRPr lang="en-US"/>
          </a:p>
        </p:txBody>
      </p:sp>
    </p:spTree>
    <p:extLst>
      <p:ext uri="{BB962C8B-B14F-4D97-AF65-F5344CB8AC3E}">
        <p14:creationId xmlns:p14="http://schemas.microsoft.com/office/powerpoint/2010/main" val="34282213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667E5DA-45BE-4201-A51A-A6DA81B45708}" type="datetimeFigureOut">
              <a:rPr lang="en-US" smtClean="0"/>
              <a:t>07-Oct-13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B2F142-B74C-4D1A-8117-56FFB4DDA9C0}" type="slidenum">
              <a:rPr lang="en-US" smtClean="0"/>
              <a:t>‹#›</a:t>
            </a:fld>
            <a:endParaRPr lang="en-US"/>
          </a:p>
        </p:txBody>
      </p:sp>
    </p:spTree>
    <p:extLst>
      <p:ext uri="{BB962C8B-B14F-4D97-AF65-F5344CB8AC3E}">
        <p14:creationId xmlns:p14="http://schemas.microsoft.com/office/powerpoint/2010/main" val="20016886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667E5DA-45BE-4201-A51A-A6DA81B45708}" type="datetimeFigureOut">
              <a:rPr lang="en-US" smtClean="0"/>
              <a:t>07-Oct-13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B2F142-B74C-4D1A-8117-56FFB4DDA9C0}" type="slidenum">
              <a:rPr lang="en-US" smtClean="0"/>
              <a:t>‹#›</a:t>
            </a:fld>
            <a:endParaRPr lang="en-US"/>
          </a:p>
        </p:txBody>
      </p:sp>
    </p:spTree>
    <p:extLst>
      <p:ext uri="{BB962C8B-B14F-4D97-AF65-F5344CB8AC3E}">
        <p14:creationId xmlns:p14="http://schemas.microsoft.com/office/powerpoint/2010/main" val="4012950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667E5DA-45BE-4201-A51A-A6DA81B45708}" type="datetimeFigureOut">
              <a:rPr lang="en-US" smtClean="0"/>
              <a:t>07-Oct-13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B2F142-B74C-4D1A-8117-56FFB4DDA9C0}" type="slidenum">
              <a:rPr lang="en-US" smtClean="0"/>
              <a:t>‹#›</a:t>
            </a:fld>
            <a:endParaRPr lang="en-US"/>
          </a:p>
        </p:txBody>
      </p:sp>
    </p:spTree>
    <p:extLst>
      <p:ext uri="{BB962C8B-B14F-4D97-AF65-F5344CB8AC3E}">
        <p14:creationId xmlns:p14="http://schemas.microsoft.com/office/powerpoint/2010/main" val="2799985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67E5DA-45BE-4201-A51A-A6DA81B45708}" type="datetimeFigureOut">
              <a:rPr lang="en-US" smtClean="0"/>
              <a:t>07-Oct-13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B2F142-B74C-4D1A-8117-56FFB4DDA9C0}" type="slidenum">
              <a:rPr lang="en-US" smtClean="0"/>
              <a:t>‹#›</a:t>
            </a:fld>
            <a:endParaRPr lang="en-US"/>
          </a:p>
        </p:txBody>
      </p:sp>
    </p:spTree>
    <p:extLst>
      <p:ext uri="{BB962C8B-B14F-4D97-AF65-F5344CB8AC3E}">
        <p14:creationId xmlns:p14="http://schemas.microsoft.com/office/powerpoint/2010/main" val="13832386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67E5DA-45BE-4201-A51A-A6DA81B45708}" type="datetimeFigureOut">
              <a:rPr lang="en-US" smtClean="0"/>
              <a:t>07-Oct-13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B2F142-B74C-4D1A-8117-56FFB4DDA9C0}" type="slidenum">
              <a:rPr lang="en-US" smtClean="0"/>
              <a:t>‹#›</a:t>
            </a:fld>
            <a:endParaRPr lang="en-US"/>
          </a:p>
        </p:txBody>
      </p:sp>
    </p:spTree>
    <p:extLst>
      <p:ext uri="{BB962C8B-B14F-4D97-AF65-F5344CB8AC3E}">
        <p14:creationId xmlns:p14="http://schemas.microsoft.com/office/powerpoint/2010/main" val="36313059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67E5DA-45BE-4201-A51A-A6DA81B45708}" type="datetimeFigureOut">
              <a:rPr lang="en-US" smtClean="0"/>
              <a:t>07-Oct-13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B2F142-B74C-4D1A-8117-56FFB4DDA9C0}" type="slidenum">
              <a:rPr lang="en-US" smtClean="0"/>
              <a:t>‹#›</a:t>
            </a:fld>
            <a:endParaRPr lang="en-US"/>
          </a:p>
        </p:txBody>
      </p:sp>
    </p:spTree>
    <p:extLst>
      <p:ext uri="{BB962C8B-B14F-4D97-AF65-F5344CB8AC3E}">
        <p14:creationId xmlns:p14="http://schemas.microsoft.com/office/powerpoint/2010/main" val="37295632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67E5DA-45BE-4201-A51A-A6DA81B45708}" type="datetimeFigureOut">
              <a:rPr lang="en-US" smtClean="0"/>
              <a:t>07-Oct-13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B2F142-B74C-4D1A-8117-56FFB4DDA9C0}" type="slidenum">
              <a:rPr lang="en-US" smtClean="0"/>
              <a:t>‹#›</a:t>
            </a:fld>
            <a:endParaRPr lang="en-US"/>
          </a:p>
        </p:txBody>
      </p:sp>
    </p:spTree>
    <p:extLst>
      <p:ext uri="{BB962C8B-B14F-4D97-AF65-F5344CB8AC3E}">
        <p14:creationId xmlns:p14="http://schemas.microsoft.com/office/powerpoint/2010/main" val="27966981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g"/><Relationship Id="rId1" Type="http://schemas.openxmlformats.org/officeDocument/2006/relationships/slideLayout" Target="../slideLayouts/slideLayout7.xml"/><Relationship Id="rId4" Type="http://schemas.openxmlformats.org/officeDocument/2006/relationships/image" Target="../media/image4.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0" y="990600"/>
            <a:ext cx="4572000" cy="1569660"/>
          </a:xfrm>
          <a:prstGeom prst="rect">
            <a:avLst/>
          </a:prstGeom>
        </p:spPr>
        <p:txBody>
          <a:bodyPr>
            <a:spAutoFit/>
          </a:bodyPr>
          <a:lstStyle/>
          <a:p>
            <a:r>
              <a:rPr lang="en-US" sz="3200" dirty="0" smtClean="0"/>
              <a:t>CLASSICISM </a:t>
            </a:r>
          </a:p>
          <a:p>
            <a:r>
              <a:rPr lang="en-US" sz="3200" dirty="0" smtClean="0"/>
              <a:t>ARCHITECTURE</a:t>
            </a:r>
          </a:p>
          <a:p>
            <a:r>
              <a:rPr lang="en-US" sz="3200" smtClean="0"/>
              <a:t>Week 15</a:t>
            </a:r>
            <a:endParaRPr lang="en-US" sz="3200" dirty="0"/>
          </a:p>
        </p:txBody>
      </p:sp>
    </p:spTree>
    <p:extLst>
      <p:ext uri="{BB962C8B-B14F-4D97-AF65-F5344CB8AC3E}">
        <p14:creationId xmlns:p14="http://schemas.microsoft.com/office/powerpoint/2010/main" val="8321949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3000" y="1066800"/>
            <a:ext cx="2533650" cy="1809750"/>
          </a:xfrm>
          <a:prstGeom prst="rect">
            <a:avLst/>
          </a:prstGeom>
        </p:spPr>
      </p:pic>
      <p:sp>
        <p:nvSpPr>
          <p:cNvPr id="3" name="Rectangle 2"/>
          <p:cNvSpPr/>
          <p:nvPr/>
        </p:nvSpPr>
        <p:spPr>
          <a:xfrm>
            <a:off x="1204667" y="3249812"/>
            <a:ext cx="2471983" cy="1938992"/>
          </a:xfrm>
          <a:prstGeom prst="rect">
            <a:avLst/>
          </a:prstGeom>
        </p:spPr>
        <p:txBody>
          <a:bodyPr wrap="square">
            <a:spAutoFit/>
          </a:bodyPr>
          <a:lstStyle/>
          <a:p>
            <a:r>
              <a:rPr lang="en-US" sz="2400" dirty="0" smtClean="0">
                <a:solidFill>
                  <a:srgbClr val="FF0000"/>
                </a:solidFill>
              </a:rPr>
              <a:t>ST PAUL’S CATHEDRAL</a:t>
            </a:r>
          </a:p>
          <a:p>
            <a:endParaRPr lang="en-US" sz="2400" dirty="0" smtClean="0">
              <a:solidFill>
                <a:srgbClr val="FF0000"/>
              </a:solidFill>
            </a:endParaRPr>
          </a:p>
          <a:p>
            <a:r>
              <a:rPr lang="en-US" sz="2400" dirty="0" smtClean="0">
                <a:solidFill>
                  <a:srgbClr val="FF0000"/>
                </a:solidFill>
              </a:rPr>
              <a:t>Sir Christopher Wren</a:t>
            </a:r>
            <a:endParaRPr lang="en-US" sz="2400" dirty="0">
              <a:solidFill>
                <a:srgbClr val="FF0000"/>
              </a:solidFill>
            </a:endParaRPr>
          </a:p>
        </p:txBody>
      </p:sp>
      <p:sp>
        <p:nvSpPr>
          <p:cNvPr id="4" name="Rectangle 3"/>
          <p:cNvSpPr/>
          <p:nvPr/>
        </p:nvSpPr>
        <p:spPr>
          <a:xfrm>
            <a:off x="3962400" y="890925"/>
            <a:ext cx="4572000" cy="5262979"/>
          </a:xfrm>
          <a:prstGeom prst="rect">
            <a:avLst/>
          </a:prstGeom>
        </p:spPr>
        <p:txBody>
          <a:bodyPr>
            <a:spAutoFit/>
          </a:bodyPr>
          <a:lstStyle/>
          <a:p>
            <a:r>
              <a:rPr lang="en-US" sz="2400" dirty="0" smtClean="0"/>
              <a:t>Classicism in architecture developed during the </a:t>
            </a:r>
            <a:r>
              <a:rPr lang="en-US" sz="2400" dirty="0" err="1" smtClean="0"/>
              <a:t>italian</a:t>
            </a:r>
            <a:r>
              <a:rPr lang="en-US" sz="2400" dirty="0" smtClean="0"/>
              <a:t> Renaissance, notably in the writing and designs of Leon Battista </a:t>
            </a:r>
            <a:r>
              <a:rPr lang="en-US" sz="2400" dirty="0" err="1" smtClean="0"/>
              <a:t>Albertini</a:t>
            </a:r>
            <a:r>
              <a:rPr lang="en-US" sz="2400" dirty="0" smtClean="0"/>
              <a:t> and the work of </a:t>
            </a:r>
            <a:r>
              <a:rPr lang="en-US" sz="2400" dirty="0" err="1" smtClean="0"/>
              <a:t>Filippo</a:t>
            </a:r>
            <a:r>
              <a:rPr lang="en-US" sz="2400" dirty="0" smtClean="0"/>
              <a:t> Brunelleschi.</a:t>
            </a:r>
          </a:p>
          <a:p>
            <a:r>
              <a:rPr lang="en-US" sz="2400" dirty="0" smtClean="0"/>
              <a:t>It places emphasis on symmetry proportion, geometry and the regularity of parts as they are demonstrated in the architecture of classical antiquity and in particular, the architecture of ancient </a:t>
            </a:r>
            <a:r>
              <a:rPr lang="en-US" sz="2400" dirty="0" err="1" smtClean="0"/>
              <a:t>rome</a:t>
            </a:r>
            <a:r>
              <a:rPr lang="en-US" sz="2400" dirty="0" smtClean="0"/>
              <a:t>, of which many examples remained.</a:t>
            </a:r>
          </a:p>
        </p:txBody>
      </p:sp>
    </p:spTree>
    <p:extLst>
      <p:ext uri="{BB962C8B-B14F-4D97-AF65-F5344CB8AC3E}">
        <p14:creationId xmlns:p14="http://schemas.microsoft.com/office/powerpoint/2010/main" val="17352453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0" y="914400"/>
            <a:ext cx="6781800" cy="2677656"/>
          </a:xfrm>
          <a:prstGeom prst="rect">
            <a:avLst/>
          </a:prstGeom>
        </p:spPr>
        <p:txBody>
          <a:bodyPr wrap="square">
            <a:spAutoFit/>
          </a:bodyPr>
          <a:lstStyle/>
          <a:p>
            <a:r>
              <a:rPr lang="en-US" sz="2400" dirty="0" smtClean="0"/>
              <a:t>Orderly arrangements of columns, pilasters and lintels, as well as the use of semicircular arches, hemispherical domes, niches and replaced the more complex proportional systems and irregular profiles of medieval buildings. This style quickly spread to other </a:t>
            </a:r>
            <a:r>
              <a:rPr lang="en-US" sz="2400" dirty="0" err="1" smtClean="0"/>
              <a:t>italian</a:t>
            </a:r>
            <a:r>
              <a:rPr lang="en-US" sz="2400" dirty="0" smtClean="0"/>
              <a:t> cities and then to </a:t>
            </a:r>
            <a:r>
              <a:rPr lang="en-US" sz="2400" dirty="0" err="1" smtClean="0"/>
              <a:t>france</a:t>
            </a:r>
            <a:r>
              <a:rPr lang="en-US" sz="2400" dirty="0" smtClean="0"/>
              <a:t>, </a:t>
            </a:r>
            <a:r>
              <a:rPr lang="en-US" sz="2400" dirty="0" err="1" smtClean="0"/>
              <a:t>germany</a:t>
            </a:r>
            <a:r>
              <a:rPr lang="en-US" sz="2400" dirty="0" smtClean="0"/>
              <a:t>, </a:t>
            </a:r>
            <a:r>
              <a:rPr lang="en-US" sz="2400" dirty="0" err="1" smtClean="0"/>
              <a:t>england</a:t>
            </a:r>
            <a:r>
              <a:rPr lang="en-US" sz="2400" dirty="0" smtClean="0"/>
              <a:t>, </a:t>
            </a:r>
            <a:r>
              <a:rPr lang="en-US" sz="2400" dirty="0" err="1" smtClean="0"/>
              <a:t>russia</a:t>
            </a:r>
            <a:r>
              <a:rPr lang="en-US" sz="2400" dirty="0" smtClean="0"/>
              <a:t> and elsewhere.</a:t>
            </a:r>
            <a:endParaRPr lang="en-US" sz="2400" dirty="0"/>
          </a:p>
        </p:txBody>
      </p:sp>
    </p:spTree>
    <p:extLst>
      <p:ext uri="{BB962C8B-B14F-4D97-AF65-F5344CB8AC3E}">
        <p14:creationId xmlns:p14="http://schemas.microsoft.com/office/powerpoint/2010/main" val="25563438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5381" y="716422"/>
            <a:ext cx="2895600" cy="2517242"/>
          </a:xfrm>
          <a:prstGeom prst="rect">
            <a:avLst/>
          </a:prstGeom>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14801" y="685800"/>
            <a:ext cx="2133599" cy="3035482"/>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32714" y="3474911"/>
            <a:ext cx="2556422" cy="2224087"/>
          </a:xfrm>
          <a:prstGeom prst="rect">
            <a:avLst/>
          </a:prstGeom>
        </p:spPr>
      </p:pic>
      <p:sp>
        <p:nvSpPr>
          <p:cNvPr id="5" name="Rectangle 4"/>
          <p:cNvSpPr/>
          <p:nvPr/>
        </p:nvSpPr>
        <p:spPr>
          <a:xfrm>
            <a:off x="3810000" y="3962400"/>
            <a:ext cx="4572000" cy="2308324"/>
          </a:xfrm>
          <a:prstGeom prst="rect">
            <a:avLst/>
          </a:prstGeom>
        </p:spPr>
        <p:txBody>
          <a:bodyPr>
            <a:spAutoFit/>
          </a:bodyPr>
          <a:lstStyle/>
          <a:p>
            <a:pPr marL="342900" indent="-342900">
              <a:buFont typeface="Arial" pitchFamily="34" charset="0"/>
              <a:buChar char="•"/>
            </a:pPr>
            <a:r>
              <a:rPr lang="en-US" sz="2400" dirty="0" smtClean="0">
                <a:solidFill>
                  <a:srgbClr val="FF0000"/>
                </a:solidFill>
              </a:rPr>
              <a:t>two towers, upper and lower portico in the </a:t>
            </a:r>
            <a:r>
              <a:rPr lang="en-US" sz="2400" dirty="0" err="1" smtClean="0">
                <a:solidFill>
                  <a:srgbClr val="FF0000"/>
                </a:solidFill>
              </a:rPr>
              <a:t>front,triangular</a:t>
            </a:r>
            <a:r>
              <a:rPr lang="en-US" sz="2400" dirty="0" smtClean="0">
                <a:solidFill>
                  <a:srgbClr val="FF0000"/>
                </a:solidFill>
              </a:rPr>
              <a:t> pediment, facade - two tiers of </a:t>
            </a:r>
          </a:p>
          <a:p>
            <a:pPr marL="342900" indent="-342900">
              <a:buFont typeface="Arial" pitchFamily="34" charset="0"/>
              <a:buChar char="•"/>
            </a:pPr>
            <a:r>
              <a:rPr lang="en-US" sz="2400" dirty="0" smtClean="0">
                <a:solidFill>
                  <a:srgbClr val="FF0000"/>
                </a:solidFill>
              </a:rPr>
              <a:t>paired </a:t>
            </a:r>
            <a:r>
              <a:rPr lang="en-US" sz="2400" dirty="0" err="1" smtClean="0">
                <a:solidFill>
                  <a:srgbClr val="FF0000"/>
                </a:solidFill>
              </a:rPr>
              <a:t>corinthian</a:t>
            </a:r>
            <a:r>
              <a:rPr lang="en-US" sz="2400" dirty="0" smtClean="0">
                <a:solidFill>
                  <a:srgbClr val="FF0000"/>
                </a:solidFill>
              </a:rPr>
              <a:t> columns</a:t>
            </a:r>
          </a:p>
          <a:p>
            <a:pPr marL="342900" indent="-342900">
              <a:buFont typeface="Arial" pitchFamily="34" charset="0"/>
              <a:buChar char="•"/>
            </a:pPr>
            <a:r>
              <a:rPr lang="en-US" sz="2400" dirty="0" smtClean="0">
                <a:solidFill>
                  <a:srgbClr val="FF0000"/>
                </a:solidFill>
              </a:rPr>
              <a:t>symmetrical shape</a:t>
            </a:r>
          </a:p>
          <a:p>
            <a:pPr marL="342900" indent="-342900">
              <a:buFont typeface="Arial" pitchFamily="34" charset="0"/>
              <a:buChar char="•"/>
            </a:pPr>
            <a:r>
              <a:rPr lang="en-US" sz="2400" dirty="0" smtClean="0">
                <a:solidFill>
                  <a:srgbClr val="FF0000"/>
                </a:solidFill>
              </a:rPr>
              <a:t>a huge dome, two </a:t>
            </a:r>
            <a:r>
              <a:rPr lang="en-US" sz="2400" dirty="0" err="1" smtClean="0">
                <a:solidFill>
                  <a:srgbClr val="FF0000"/>
                </a:solidFill>
              </a:rPr>
              <a:t>storeys</a:t>
            </a:r>
            <a:endParaRPr lang="en-US" sz="2400" dirty="0">
              <a:solidFill>
                <a:srgbClr val="FF0000"/>
              </a:solidFill>
            </a:endParaRPr>
          </a:p>
        </p:txBody>
      </p:sp>
      <p:sp>
        <p:nvSpPr>
          <p:cNvPr id="6" name="Rectangle 5"/>
          <p:cNvSpPr/>
          <p:nvPr/>
        </p:nvSpPr>
        <p:spPr>
          <a:xfrm>
            <a:off x="858852" y="364455"/>
            <a:ext cx="2918941" cy="461665"/>
          </a:xfrm>
          <a:prstGeom prst="rect">
            <a:avLst/>
          </a:prstGeom>
        </p:spPr>
        <p:txBody>
          <a:bodyPr wrap="none">
            <a:spAutoFit/>
          </a:bodyPr>
          <a:lstStyle/>
          <a:p>
            <a:r>
              <a:rPr lang="en-US" sz="2400" dirty="0" smtClean="0">
                <a:solidFill>
                  <a:srgbClr val="FF0000"/>
                </a:solidFill>
              </a:rPr>
              <a:t>ST PAUL’S CATHEDRAL</a:t>
            </a:r>
            <a:endParaRPr lang="en-US" sz="2400" dirty="0">
              <a:solidFill>
                <a:srgbClr val="FF0000"/>
              </a:solidFill>
            </a:endParaRPr>
          </a:p>
        </p:txBody>
      </p:sp>
    </p:spTree>
    <p:extLst>
      <p:ext uri="{BB962C8B-B14F-4D97-AF65-F5344CB8AC3E}">
        <p14:creationId xmlns:p14="http://schemas.microsoft.com/office/powerpoint/2010/main" val="9071557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838200"/>
            <a:ext cx="7010400" cy="2308324"/>
          </a:xfrm>
          <a:prstGeom prst="rect">
            <a:avLst/>
          </a:prstGeom>
        </p:spPr>
        <p:txBody>
          <a:bodyPr wrap="square">
            <a:spAutoFit/>
          </a:bodyPr>
          <a:lstStyle/>
          <a:p>
            <a:r>
              <a:rPr lang="en-US" sz="2400" dirty="0" smtClean="0"/>
              <a:t>This building was built with the Classicism architectural style on </a:t>
            </a:r>
            <a:r>
              <a:rPr lang="en-US" sz="2400" dirty="0" err="1" smtClean="0"/>
              <a:t>Ludgate</a:t>
            </a:r>
            <a:r>
              <a:rPr lang="en-US" sz="2400" dirty="0" smtClean="0"/>
              <a:t> Hill, the highest point in the city of London, and is the seat of the Bishop of London. The present building dates from the 17th century and was designed by Sir Christopher Wren. This building refers to: </a:t>
            </a:r>
            <a:r>
              <a:rPr lang="en-US" sz="2400" dirty="0" smtClean="0">
                <a:solidFill>
                  <a:srgbClr val="FF0000"/>
                </a:solidFill>
              </a:rPr>
              <a:t>St Paul’s Cathedral</a:t>
            </a:r>
            <a:endParaRPr lang="en-US" sz="2400" dirty="0">
              <a:solidFill>
                <a:srgbClr val="FF0000"/>
              </a:solidFill>
            </a:endParaRPr>
          </a:p>
        </p:txBody>
      </p:sp>
    </p:spTree>
    <p:extLst>
      <p:ext uri="{BB962C8B-B14F-4D97-AF65-F5344CB8AC3E}">
        <p14:creationId xmlns:p14="http://schemas.microsoft.com/office/powerpoint/2010/main" val="12993829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762000"/>
            <a:ext cx="4572000" cy="1569660"/>
          </a:xfrm>
          <a:prstGeom prst="rect">
            <a:avLst/>
          </a:prstGeom>
        </p:spPr>
        <p:txBody>
          <a:bodyPr>
            <a:spAutoFit/>
          </a:bodyPr>
          <a:lstStyle/>
          <a:p>
            <a:r>
              <a:rPr lang="en-US" sz="2400" dirty="0" smtClean="0"/>
              <a:t>The building in the figure shown below was build during the Classicism age. Discuss FOUR(4) characteristics of the building.</a:t>
            </a:r>
            <a:endParaRPr lang="en-US" sz="2400"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86400" y="762000"/>
            <a:ext cx="2686050" cy="2336864"/>
          </a:xfrm>
          <a:prstGeom prst="rect">
            <a:avLst/>
          </a:prstGeom>
        </p:spPr>
      </p:pic>
      <p:sp>
        <p:nvSpPr>
          <p:cNvPr id="4" name="Rectangle 3"/>
          <p:cNvSpPr/>
          <p:nvPr/>
        </p:nvSpPr>
        <p:spPr>
          <a:xfrm>
            <a:off x="1066800" y="3200400"/>
            <a:ext cx="7105650" cy="3046988"/>
          </a:xfrm>
          <a:prstGeom prst="rect">
            <a:avLst/>
          </a:prstGeom>
        </p:spPr>
        <p:txBody>
          <a:bodyPr wrap="square">
            <a:spAutoFit/>
          </a:bodyPr>
          <a:lstStyle/>
          <a:p>
            <a:r>
              <a:rPr lang="en-US" sz="2400" dirty="0" err="1" smtClean="0">
                <a:solidFill>
                  <a:srgbClr val="FF0000"/>
                </a:solidFill>
              </a:rPr>
              <a:t>i</a:t>
            </a:r>
            <a:r>
              <a:rPr lang="en-US" sz="2400" dirty="0" smtClean="0">
                <a:solidFill>
                  <a:srgbClr val="FF0000"/>
                </a:solidFill>
              </a:rPr>
              <a:t>.	Symmetrical shape</a:t>
            </a:r>
          </a:p>
          <a:p>
            <a:r>
              <a:rPr lang="en-US" sz="2400" dirty="0" smtClean="0">
                <a:solidFill>
                  <a:srgbClr val="FF0000"/>
                </a:solidFill>
              </a:rPr>
              <a:t>ii.	It has two </a:t>
            </a:r>
            <a:r>
              <a:rPr lang="en-US" sz="2400" dirty="0" err="1" smtClean="0">
                <a:solidFill>
                  <a:srgbClr val="FF0000"/>
                </a:solidFill>
              </a:rPr>
              <a:t>storeys</a:t>
            </a:r>
            <a:r>
              <a:rPr lang="en-US" sz="2400" dirty="0" smtClean="0">
                <a:solidFill>
                  <a:srgbClr val="FF0000"/>
                </a:solidFill>
              </a:rPr>
              <a:t> with two towers above and a 	huge dome</a:t>
            </a:r>
          </a:p>
          <a:p>
            <a:r>
              <a:rPr lang="en-US" sz="2400" dirty="0" smtClean="0">
                <a:solidFill>
                  <a:srgbClr val="FF0000"/>
                </a:solidFill>
              </a:rPr>
              <a:t>iii.	It has an upper and lower portico in the front </a:t>
            </a:r>
          </a:p>
          <a:p>
            <a:r>
              <a:rPr lang="en-US" sz="2400" dirty="0" smtClean="0">
                <a:solidFill>
                  <a:srgbClr val="FF0000"/>
                </a:solidFill>
              </a:rPr>
              <a:t>iv.	Triangular pediment – on top of the portico</a:t>
            </a:r>
          </a:p>
          <a:p>
            <a:pPr marL="400050" indent="-400050">
              <a:buAutoNum type="romanLcPeriod" startAt="5"/>
            </a:pPr>
            <a:r>
              <a:rPr lang="en-US" sz="2400" dirty="0" smtClean="0">
                <a:solidFill>
                  <a:srgbClr val="FF0000"/>
                </a:solidFill>
              </a:rPr>
              <a:t>        Facade – two tiers of paired Corinthian columns</a:t>
            </a:r>
          </a:p>
          <a:p>
            <a:pPr marL="514350" indent="-514350">
              <a:buAutoNum type="romanLcPeriod" startAt="6"/>
            </a:pPr>
            <a:r>
              <a:rPr lang="en-US" sz="2400" dirty="0" smtClean="0">
                <a:solidFill>
                  <a:srgbClr val="FF0000"/>
                </a:solidFill>
              </a:rPr>
              <a:t>      Construction system : </a:t>
            </a:r>
            <a:r>
              <a:rPr lang="en-US" sz="2400" dirty="0" err="1" smtClean="0">
                <a:solidFill>
                  <a:srgbClr val="FF0000"/>
                </a:solidFill>
              </a:rPr>
              <a:t>masonary</a:t>
            </a:r>
            <a:r>
              <a:rPr lang="en-US" sz="2400" dirty="0" smtClean="0">
                <a:solidFill>
                  <a:srgbClr val="FF0000"/>
                </a:solidFill>
              </a:rPr>
              <a:t>, brick, timber,  </a:t>
            </a:r>
          </a:p>
          <a:p>
            <a:r>
              <a:rPr lang="en-US" sz="2400" dirty="0">
                <a:solidFill>
                  <a:srgbClr val="FF0000"/>
                </a:solidFill>
              </a:rPr>
              <a:t> </a:t>
            </a:r>
            <a:r>
              <a:rPr lang="en-US" sz="2400" dirty="0" smtClean="0">
                <a:solidFill>
                  <a:srgbClr val="FF0000"/>
                </a:solidFill>
              </a:rPr>
              <a:t>             and cut stone</a:t>
            </a:r>
            <a:endParaRPr lang="en-US" sz="2400" dirty="0">
              <a:solidFill>
                <a:srgbClr val="FF0000"/>
              </a:solidFill>
            </a:endParaRPr>
          </a:p>
        </p:txBody>
      </p:sp>
    </p:spTree>
    <p:extLst>
      <p:ext uri="{BB962C8B-B14F-4D97-AF65-F5344CB8AC3E}">
        <p14:creationId xmlns:p14="http://schemas.microsoft.com/office/powerpoint/2010/main" val="26774713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1219200"/>
            <a:ext cx="5916491" cy="1938992"/>
          </a:xfrm>
          <a:prstGeom prst="rect">
            <a:avLst/>
          </a:prstGeom>
        </p:spPr>
        <p:txBody>
          <a:bodyPr wrap="none">
            <a:spAutoFit/>
          </a:bodyPr>
          <a:lstStyle/>
          <a:p>
            <a:r>
              <a:rPr lang="en-US" sz="2400" dirty="0" smtClean="0"/>
              <a:t>What is the features of classicism architecture</a:t>
            </a:r>
          </a:p>
          <a:p>
            <a:endParaRPr lang="en-US" sz="2400" dirty="0"/>
          </a:p>
          <a:p>
            <a:r>
              <a:rPr lang="en-US" sz="2400" dirty="0" smtClean="0">
                <a:solidFill>
                  <a:srgbClr val="FF0000"/>
                </a:solidFill>
              </a:rPr>
              <a:t>a.	Symmetry, proportion, geometry</a:t>
            </a:r>
          </a:p>
          <a:p>
            <a:r>
              <a:rPr lang="en-US" sz="2400" dirty="0" smtClean="0">
                <a:solidFill>
                  <a:srgbClr val="FF0000"/>
                </a:solidFill>
              </a:rPr>
              <a:t>b.	The architecture of classical antiquity</a:t>
            </a:r>
          </a:p>
          <a:p>
            <a:r>
              <a:rPr lang="en-US" sz="2400" dirty="0" smtClean="0">
                <a:solidFill>
                  <a:srgbClr val="FF0000"/>
                </a:solidFill>
              </a:rPr>
              <a:t>c.	Ancient </a:t>
            </a:r>
            <a:r>
              <a:rPr lang="en-US" sz="2400" dirty="0" err="1" smtClean="0">
                <a:solidFill>
                  <a:srgbClr val="FF0000"/>
                </a:solidFill>
              </a:rPr>
              <a:t>rome</a:t>
            </a:r>
            <a:endParaRPr lang="en-US" sz="2400" dirty="0" smtClean="0">
              <a:solidFill>
                <a:srgbClr val="FF0000"/>
              </a:solidFill>
            </a:endParaRPr>
          </a:p>
        </p:txBody>
      </p:sp>
    </p:spTree>
    <p:extLst>
      <p:ext uri="{BB962C8B-B14F-4D97-AF65-F5344CB8AC3E}">
        <p14:creationId xmlns:p14="http://schemas.microsoft.com/office/powerpoint/2010/main" val="29513426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TotalTime>
  <Words>252</Words>
  <Application>Microsoft Office PowerPoint</Application>
  <PresentationFormat>On-screen Show (4:3)</PresentationFormat>
  <Paragraphs>28</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3</cp:revision>
  <dcterms:created xsi:type="dcterms:W3CDTF">2013-10-07T00:34:42Z</dcterms:created>
  <dcterms:modified xsi:type="dcterms:W3CDTF">2013-10-07T01:30:32Z</dcterms:modified>
</cp:coreProperties>
</file>