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3" r:id="rId7"/>
    <p:sldId id="264" r:id="rId8"/>
    <p:sldId id="265" r:id="rId9"/>
    <p:sldId id="266" r:id="rId10"/>
    <p:sldId id="26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2EFB9C2-838C-4FC5-8559-621DE5D9CAEE}" type="datetimeFigureOut">
              <a:rPr lang="en-US" smtClean="0"/>
              <a:t>07-Oct-13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41973-167B-4A97-A518-C59C594650C4}" type="slidenum">
              <a:rPr lang="en-US" smtClean="0"/>
              <a:t>‹#›</a:t>
            </a:fld>
            <a:endParaRPr lang="en-US"/>
          </a:p>
        </p:txBody>
      </p:sp>
    </p:spTree>
    <p:extLst>
      <p:ext uri="{BB962C8B-B14F-4D97-AF65-F5344CB8AC3E}">
        <p14:creationId xmlns:p14="http://schemas.microsoft.com/office/powerpoint/2010/main" val="11370216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EFB9C2-838C-4FC5-8559-621DE5D9CAEE}" type="datetimeFigureOut">
              <a:rPr lang="en-US" smtClean="0"/>
              <a:t>07-Oct-13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41973-167B-4A97-A518-C59C594650C4}" type="slidenum">
              <a:rPr lang="en-US" smtClean="0"/>
              <a:t>‹#›</a:t>
            </a:fld>
            <a:endParaRPr lang="en-US"/>
          </a:p>
        </p:txBody>
      </p:sp>
    </p:spTree>
    <p:extLst>
      <p:ext uri="{BB962C8B-B14F-4D97-AF65-F5344CB8AC3E}">
        <p14:creationId xmlns:p14="http://schemas.microsoft.com/office/powerpoint/2010/main" val="3434132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EFB9C2-838C-4FC5-8559-621DE5D9CAEE}" type="datetimeFigureOut">
              <a:rPr lang="en-US" smtClean="0"/>
              <a:t>07-Oct-13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41973-167B-4A97-A518-C59C594650C4}" type="slidenum">
              <a:rPr lang="en-US" smtClean="0"/>
              <a:t>‹#›</a:t>
            </a:fld>
            <a:endParaRPr lang="en-US"/>
          </a:p>
        </p:txBody>
      </p:sp>
    </p:spTree>
    <p:extLst>
      <p:ext uri="{BB962C8B-B14F-4D97-AF65-F5344CB8AC3E}">
        <p14:creationId xmlns:p14="http://schemas.microsoft.com/office/powerpoint/2010/main" val="4222867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EFB9C2-838C-4FC5-8559-621DE5D9CAEE}" type="datetimeFigureOut">
              <a:rPr lang="en-US" smtClean="0"/>
              <a:t>07-Oct-13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41973-167B-4A97-A518-C59C594650C4}" type="slidenum">
              <a:rPr lang="en-US" smtClean="0"/>
              <a:t>‹#›</a:t>
            </a:fld>
            <a:endParaRPr lang="en-US"/>
          </a:p>
        </p:txBody>
      </p:sp>
    </p:spTree>
    <p:extLst>
      <p:ext uri="{BB962C8B-B14F-4D97-AF65-F5344CB8AC3E}">
        <p14:creationId xmlns:p14="http://schemas.microsoft.com/office/powerpoint/2010/main" val="3782426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EFB9C2-838C-4FC5-8559-621DE5D9CAEE}" type="datetimeFigureOut">
              <a:rPr lang="en-US" smtClean="0"/>
              <a:t>07-Oct-13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41973-167B-4A97-A518-C59C594650C4}" type="slidenum">
              <a:rPr lang="en-US" smtClean="0"/>
              <a:t>‹#›</a:t>
            </a:fld>
            <a:endParaRPr lang="en-US"/>
          </a:p>
        </p:txBody>
      </p:sp>
    </p:spTree>
    <p:extLst>
      <p:ext uri="{BB962C8B-B14F-4D97-AF65-F5344CB8AC3E}">
        <p14:creationId xmlns:p14="http://schemas.microsoft.com/office/powerpoint/2010/main" val="3897925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2EFB9C2-838C-4FC5-8559-621DE5D9CAEE}" type="datetimeFigureOut">
              <a:rPr lang="en-US" smtClean="0"/>
              <a:t>07-Oct-13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241973-167B-4A97-A518-C59C594650C4}" type="slidenum">
              <a:rPr lang="en-US" smtClean="0"/>
              <a:t>‹#›</a:t>
            </a:fld>
            <a:endParaRPr lang="en-US"/>
          </a:p>
        </p:txBody>
      </p:sp>
    </p:spTree>
    <p:extLst>
      <p:ext uri="{BB962C8B-B14F-4D97-AF65-F5344CB8AC3E}">
        <p14:creationId xmlns:p14="http://schemas.microsoft.com/office/powerpoint/2010/main" val="3628949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2EFB9C2-838C-4FC5-8559-621DE5D9CAEE}" type="datetimeFigureOut">
              <a:rPr lang="en-US" smtClean="0"/>
              <a:t>07-Oct-13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241973-167B-4A97-A518-C59C594650C4}" type="slidenum">
              <a:rPr lang="en-US" smtClean="0"/>
              <a:t>‹#›</a:t>
            </a:fld>
            <a:endParaRPr lang="en-US"/>
          </a:p>
        </p:txBody>
      </p:sp>
    </p:spTree>
    <p:extLst>
      <p:ext uri="{BB962C8B-B14F-4D97-AF65-F5344CB8AC3E}">
        <p14:creationId xmlns:p14="http://schemas.microsoft.com/office/powerpoint/2010/main" val="3925251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2EFB9C2-838C-4FC5-8559-621DE5D9CAEE}" type="datetimeFigureOut">
              <a:rPr lang="en-US" smtClean="0"/>
              <a:t>07-Oct-13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241973-167B-4A97-A518-C59C594650C4}" type="slidenum">
              <a:rPr lang="en-US" smtClean="0"/>
              <a:t>‹#›</a:t>
            </a:fld>
            <a:endParaRPr lang="en-US"/>
          </a:p>
        </p:txBody>
      </p:sp>
    </p:spTree>
    <p:extLst>
      <p:ext uri="{BB962C8B-B14F-4D97-AF65-F5344CB8AC3E}">
        <p14:creationId xmlns:p14="http://schemas.microsoft.com/office/powerpoint/2010/main" val="1650494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EFB9C2-838C-4FC5-8559-621DE5D9CAEE}" type="datetimeFigureOut">
              <a:rPr lang="en-US" smtClean="0"/>
              <a:t>07-Oct-13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241973-167B-4A97-A518-C59C594650C4}" type="slidenum">
              <a:rPr lang="en-US" smtClean="0"/>
              <a:t>‹#›</a:t>
            </a:fld>
            <a:endParaRPr lang="en-US"/>
          </a:p>
        </p:txBody>
      </p:sp>
    </p:spTree>
    <p:extLst>
      <p:ext uri="{BB962C8B-B14F-4D97-AF65-F5344CB8AC3E}">
        <p14:creationId xmlns:p14="http://schemas.microsoft.com/office/powerpoint/2010/main" val="4294872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EFB9C2-838C-4FC5-8559-621DE5D9CAEE}" type="datetimeFigureOut">
              <a:rPr lang="en-US" smtClean="0"/>
              <a:t>07-Oct-13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241973-167B-4A97-A518-C59C594650C4}" type="slidenum">
              <a:rPr lang="en-US" smtClean="0"/>
              <a:t>‹#›</a:t>
            </a:fld>
            <a:endParaRPr lang="en-US"/>
          </a:p>
        </p:txBody>
      </p:sp>
    </p:spTree>
    <p:extLst>
      <p:ext uri="{BB962C8B-B14F-4D97-AF65-F5344CB8AC3E}">
        <p14:creationId xmlns:p14="http://schemas.microsoft.com/office/powerpoint/2010/main" val="686311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EFB9C2-838C-4FC5-8559-621DE5D9CAEE}" type="datetimeFigureOut">
              <a:rPr lang="en-US" smtClean="0"/>
              <a:t>07-Oct-13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241973-167B-4A97-A518-C59C594650C4}" type="slidenum">
              <a:rPr lang="en-US" smtClean="0"/>
              <a:t>‹#›</a:t>
            </a:fld>
            <a:endParaRPr lang="en-US"/>
          </a:p>
        </p:txBody>
      </p:sp>
    </p:spTree>
    <p:extLst>
      <p:ext uri="{BB962C8B-B14F-4D97-AF65-F5344CB8AC3E}">
        <p14:creationId xmlns:p14="http://schemas.microsoft.com/office/powerpoint/2010/main" val="608294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EFB9C2-838C-4FC5-8559-621DE5D9CAEE}" type="datetimeFigureOut">
              <a:rPr lang="en-US" smtClean="0"/>
              <a:t>07-Oct-13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241973-167B-4A97-A518-C59C594650C4}" type="slidenum">
              <a:rPr lang="en-US" smtClean="0"/>
              <a:t>‹#›</a:t>
            </a:fld>
            <a:endParaRPr lang="en-US"/>
          </a:p>
        </p:txBody>
      </p:sp>
    </p:spTree>
    <p:extLst>
      <p:ext uri="{BB962C8B-B14F-4D97-AF65-F5344CB8AC3E}">
        <p14:creationId xmlns:p14="http://schemas.microsoft.com/office/powerpoint/2010/main" val="13854980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990600"/>
            <a:ext cx="3432286" cy="1077218"/>
          </a:xfrm>
          <a:prstGeom prst="rect">
            <a:avLst/>
          </a:prstGeom>
        </p:spPr>
        <p:txBody>
          <a:bodyPr wrap="none">
            <a:spAutoFit/>
          </a:bodyPr>
          <a:lstStyle/>
          <a:p>
            <a:r>
              <a:rPr lang="en-US" sz="3200" dirty="0"/>
              <a:t>BAROQUE </a:t>
            </a:r>
            <a:r>
              <a:rPr lang="en-US" sz="3200" dirty="0" smtClean="0"/>
              <a:t>ROCOCO</a:t>
            </a:r>
          </a:p>
          <a:p>
            <a:r>
              <a:rPr lang="en-US" sz="3200" dirty="0" smtClean="0"/>
              <a:t>Week 14 </a:t>
            </a:r>
            <a:endParaRPr lang="en-US" sz="3200" dirty="0"/>
          </a:p>
        </p:txBody>
      </p:sp>
    </p:spTree>
    <p:extLst>
      <p:ext uri="{BB962C8B-B14F-4D97-AF65-F5344CB8AC3E}">
        <p14:creationId xmlns:p14="http://schemas.microsoft.com/office/powerpoint/2010/main" val="38958343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609600"/>
            <a:ext cx="7391400" cy="830997"/>
          </a:xfrm>
          <a:prstGeom prst="rect">
            <a:avLst/>
          </a:prstGeom>
        </p:spPr>
        <p:txBody>
          <a:bodyPr wrap="square">
            <a:spAutoFit/>
          </a:bodyPr>
          <a:lstStyle/>
          <a:p>
            <a:r>
              <a:rPr lang="en-US" sz="2400" dirty="0"/>
              <a:t>Describe the difference between Baroque and Rococo architecture. </a:t>
            </a:r>
          </a:p>
        </p:txBody>
      </p:sp>
      <p:sp>
        <p:nvSpPr>
          <p:cNvPr id="3" name="Rectangle 2"/>
          <p:cNvSpPr/>
          <p:nvPr/>
        </p:nvSpPr>
        <p:spPr>
          <a:xfrm>
            <a:off x="762000" y="1524000"/>
            <a:ext cx="1240917" cy="461665"/>
          </a:xfrm>
          <a:prstGeom prst="rect">
            <a:avLst/>
          </a:prstGeom>
        </p:spPr>
        <p:txBody>
          <a:bodyPr wrap="none">
            <a:spAutoFit/>
          </a:bodyPr>
          <a:lstStyle/>
          <a:p>
            <a:r>
              <a:rPr lang="en-US" sz="2400" dirty="0"/>
              <a:t>Baroque</a:t>
            </a:r>
          </a:p>
        </p:txBody>
      </p:sp>
      <p:sp>
        <p:nvSpPr>
          <p:cNvPr id="4" name="Rectangle 3"/>
          <p:cNvSpPr/>
          <p:nvPr/>
        </p:nvSpPr>
        <p:spPr>
          <a:xfrm>
            <a:off x="766985" y="1957698"/>
            <a:ext cx="7315200" cy="1938992"/>
          </a:xfrm>
          <a:prstGeom prst="rect">
            <a:avLst/>
          </a:prstGeom>
        </p:spPr>
        <p:txBody>
          <a:bodyPr wrap="square">
            <a:spAutoFit/>
          </a:bodyPr>
          <a:lstStyle/>
          <a:p>
            <a:r>
              <a:rPr lang="en-US" sz="2400" dirty="0">
                <a:solidFill>
                  <a:srgbClr val="FF0000"/>
                </a:solidFill>
              </a:rPr>
              <a:t>-Centric forms of the human figure.</a:t>
            </a:r>
          </a:p>
          <a:p>
            <a:r>
              <a:rPr lang="en-US" sz="2400" dirty="0">
                <a:solidFill>
                  <a:srgbClr val="FF0000"/>
                </a:solidFill>
              </a:rPr>
              <a:t>-Dynamic maneuverability human figure in a variety of styles.</a:t>
            </a:r>
          </a:p>
          <a:p>
            <a:r>
              <a:rPr lang="en-US" sz="2400" dirty="0">
                <a:solidFill>
                  <a:srgbClr val="FF0000"/>
                </a:solidFill>
              </a:rPr>
              <a:t>-Concerned with illumination.</a:t>
            </a:r>
          </a:p>
          <a:p>
            <a:r>
              <a:rPr lang="en-US" sz="2400" dirty="0">
                <a:solidFill>
                  <a:srgbClr val="FF0000"/>
                </a:solidFill>
              </a:rPr>
              <a:t>-Carve of sculpt with the above fine marble and stone.</a:t>
            </a:r>
          </a:p>
        </p:txBody>
      </p:sp>
      <p:sp>
        <p:nvSpPr>
          <p:cNvPr id="5" name="Rectangle 4"/>
          <p:cNvSpPr/>
          <p:nvPr/>
        </p:nvSpPr>
        <p:spPr>
          <a:xfrm>
            <a:off x="819740" y="3896786"/>
            <a:ext cx="1085362" cy="461665"/>
          </a:xfrm>
          <a:prstGeom prst="rect">
            <a:avLst/>
          </a:prstGeom>
        </p:spPr>
        <p:txBody>
          <a:bodyPr wrap="none">
            <a:spAutoFit/>
          </a:bodyPr>
          <a:lstStyle/>
          <a:p>
            <a:r>
              <a:rPr lang="en-US" sz="2400" dirty="0"/>
              <a:t>Rococo</a:t>
            </a:r>
          </a:p>
        </p:txBody>
      </p:sp>
      <p:sp>
        <p:nvSpPr>
          <p:cNvPr id="6" name="Rectangle 5"/>
          <p:cNvSpPr/>
          <p:nvPr/>
        </p:nvSpPr>
        <p:spPr>
          <a:xfrm>
            <a:off x="819740" y="4374830"/>
            <a:ext cx="7486060" cy="1569660"/>
          </a:xfrm>
          <a:prstGeom prst="rect">
            <a:avLst/>
          </a:prstGeom>
        </p:spPr>
        <p:txBody>
          <a:bodyPr wrap="square">
            <a:spAutoFit/>
          </a:bodyPr>
          <a:lstStyle/>
          <a:p>
            <a:r>
              <a:rPr lang="en-US" sz="2400" dirty="0">
                <a:solidFill>
                  <a:srgbClr val="FF0000"/>
                </a:solidFill>
              </a:rPr>
              <a:t>-Use a lot of gold.</a:t>
            </a:r>
          </a:p>
          <a:p>
            <a:r>
              <a:rPr lang="en-US" sz="2400" dirty="0">
                <a:solidFill>
                  <a:srgbClr val="FF0000"/>
                </a:solidFill>
              </a:rPr>
              <a:t>-Room designated to have the music player.</a:t>
            </a:r>
          </a:p>
          <a:p>
            <a:r>
              <a:rPr lang="en-US" sz="2400" dirty="0">
                <a:solidFill>
                  <a:srgbClr val="FF0000"/>
                </a:solidFill>
              </a:rPr>
              <a:t>-Obsolete room rectangular with rounded corner, and bars have not carved deep.</a:t>
            </a:r>
          </a:p>
        </p:txBody>
      </p:sp>
    </p:spTree>
    <p:extLst>
      <p:ext uri="{BB962C8B-B14F-4D97-AF65-F5344CB8AC3E}">
        <p14:creationId xmlns:p14="http://schemas.microsoft.com/office/powerpoint/2010/main" val="39126660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685800"/>
            <a:ext cx="7315200" cy="3046988"/>
          </a:xfrm>
          <a:prstGeom prst="rect">
            <a:avLst/>
          </a:prstGeom>
        </p:spPr>
        <p:txBody>
          <a:bodyPr wrap="square">
            <a:spAutoFit/>
          </a:bodyPr>
          <a:lstStyle/>
          <a:p>
            <a:r>
              <a:rPr lang="en-US" sz="2400" dirty="0"/>
              <a:t>After a Renaissance period, the architects of the era started to get bored with the symmetry and same old forms they had been using for the last 200 years. Two main architects were </a:t>
            </a:r>
            <a:r>
              <a:rPr lang="en-US" sz="2400" dirty="0" err="1"/>
              <a:t>Bermini</a:t>
            </a:r>
            <a:r>
              <a:rPr lang="en-US" sz="2400" dirty="0"/>
              <a:t> and Borromini. It was about the end of the High Renaissance that the buildings started to take on a new look. One can see in the San Carlo </a:t>
            </a:r>
            <a:r>
              <a:rPr lang="en-US" sz="2400" dirty="0" err="1"/>
              <a:t>alle</a:t>
            </a:r>
            <a:r>
              <a:rPr lang="en-US" sz="2400" dirty="0"/>
              <a:t> Quattro </a:t>
            </a:r>
            <a:r>
              <a:rPr lang="en-US" sz="2400" dirty="0" err="1"/>
              <a:t>Fontane</a:t>
            </a:r>
            <a:r>
              <a:rPr lang="en-US" sz="2400" dirty="0"/>
              <a:t> in Rome, that the architects didn’t use very much symmetry at all </a:t>
            </a:r>
          </a:p>
        </p:txBody>
      </p:sp>
    </p:spTree>
    <p:extLst>
      <p:ext uri="{BB962C8B-B14F-4D97-AF65-F5344CB8AC3E}">
        <p14:creationId xmlns:p14="http://schemas.microsoft.com/office/powerpoint/2010/main" val="39527197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489220"/>
            <a:ext cx="1743075" cy="2628900"/>
          </a:xfrm>
          <a:prstGeom prst="rect">
            <a:avLst/>
          </a:prstGeom>
        </p:spPr>
      </p:pic>
      <p:sp>
        <p:nvSpPr>
          <p:cNvPr id="3" name="Rectangle 2"/>
          <p:cNvSpPr/>
          <p:nvPr/>
        </p:nvSpPr>
        <p:spPr>
          <a:xfrm>
            <a:off x="2895600" y="489220"/>
            <a:ext cx="4572000" cy="830997"/>
          </a:xfrm>
          <a:prstGeom prst="rect">
            <a:avLst/>
          </a:prstGeom>
        </p:spPr>
        <p:txBody>
          <a:bodyPr>
            <a:spAutoFit/>
          </a:bodyPr>
          <a:lstStyle/>
          <a:p>
            <a:r>
              <a:rPr lang="it-IT" sz="2400" dirty="0">
                <a:solidFill>
                  <a:srgbClr val="FF0000"/>
                </a:solidFill>
              </a:rPr>
              <a:t>SAN CARLO ALLE QUATTRO </a:t>
            </a:r>
          </a:p>
          <a:p>
            <a:r>
              <a:rPr lang="it-IT" sz="2400" dirty="0">
                <a:solidFill>
                  <a:srgbClr val="FF0000"/>
                </a:solidFill>
              </a:rPr>
              <a:t>FONTANE</a:t>
            </a:r>
            <a:endParaRPr lang="en-US" sz="2400" dirty="0">
              <a:solidFill>
                <a:srgbClr val="FF0000"/>
              </a:solidFill>
            </a:endParaRPr>
          </a:p>
        </p:txBody>
      </p:sp>
      <p:sp>
        <p:nvSpPr>
          <p:cNvPr id="4" name="Rectangle 3"/>
          <p:cNvSpPr/>
          <p:nvPr/>
        </p:nvSpPr>
        <p:spPr>
          <a:xfrm>
            <a:off x="2971800" y="1524000"/>
            <a:ext cx="5257800" cy="3416320"/>
          </a:xfrm>
          <a:prstGeom prst="rect">
            <a:avLst/>
          </a:prstGeom>
        </p:spPr>
        <p:txBody>
          <a:bodyPr wrap="square">
            <a:spAutoFit/>
          </a:bodyPr>
          <a:lstStyle/>
          <a:p>
            <a:r>
              <a:rPr lang="en-US" sz="2400" dirty="0"/>
              <a:t>a Roman catholic church in Rome, designed by the architect Francesco Borromini (1599-1667) and was his first independent commission. It is an iconic masterpiece of Baroque architecture, built as part of a complex of monastic buildings on the Quirinal Hill for the Spanish Trinitarians, an order dedicated to the freeing of Christian slaves. </a:t>
            </a:r>
          </a:p>
        </p:txBody>
      </p:sp>
    </p:spTree>
    <p:extLst>
      <p:ext uri="{BB962C8B-B14F-4D97-AF65-F5344CB8AC3E}">
        <p14:creationId xmlns:p14="http://schemas.microsoft.com/office/powerpoint/2010/main" val="33055639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762000"/>
            <a:ext cx="7086600" cy="2677656"/>
          </a:xfrm>
          <a:prstGeom prst="rect">
            <a:avLst/>
          </a:prstGeom>
        </p:spPr>
        <p:txBody>
          <a:bodyPr wrap="square">
            <a:spAutoFit/>
          </a:bodyPr>
          <a:lstStyle/>
          <a:p>
            <a:r>
              <a:rPr lang="en-US" sz="2400" dirty="0"/>
              <a:t>It was during the Rococo style that term “French Window” came into use. A French window is a large window stretching all the ways from the ground to the ceiling. Also, mirrors were common in Rococo style rooms. Rococo architecture was common among the French aristocracy. For that reason, it was unpopular among the common people, and did not last long.</a:t>
            </a:r>
          </a:p>
        </p:txBody>
      </p:sp>
    </p:spTree>
    <p:extLst>
      <p:ext uri="{BB962C8B-B14F-4D97-AF65-F5344CB8AC3E}">
        <p14:creationId xmlns:p14="http://schemas.microsoft.com/office/powerpoint/2010/main" val="27678670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457200"/>
            <a:ext cx="7239000" cy="1569660"/>
          </a:xfrm>
          <a:prstGeom prst="rect">
            <a:avLst/>
          </a:prstGeom>
        </p:spPr>
        <p:txBody>
          <a:bodyPr wrap="square">
            <a:spAutoFit/>
          </a:bodyPr>
          <a:lstStyle/>
          <a:p>
            <a:r>
              <a:rPr lang="en-US" sz="2400" dirty="0"/>
              <a:t>Compare the characteristics of Renaissance and Baroque architecture</a:t>
            </a:r>
          </a:p>
          <a:p>
            <a:endParaRPr lang="en-US" sz="2400" dirty="0"/>
          </a:p>
          <a:p>
            <a:r>
              <a:rPr lang="en-US" sz="2400" dirty="0" err="1"/>
              <a:t>i</a:t>
            </a:r>
            <a:r>
              <a:rPr lang="en-US" sz="2400" dirty="0"/>
              <a:t>.	Renaissance architecture</a:t>
            </a:r>
          </a:p>
        </p:txBody>
      </p:sp>
      <p:sp>
        <p:nvSpPr>
          <p:cNvPr id="3" name="Rectangle 2"/>
          <p:cNvSpPr/>
          <p:nvPr/>
        </p:nvSpPr>
        <p:spPr>
          <a:xfrm>
            <a:off x="940750" y="2768262"/>
            <a:ext cx="7060250" cy="2308324"/>
          </a:xfrm>
          <a:prstGeom prst="rect">
            <a:avLst/>
          </a:prstGeom>
        </p:spPr>
        <p:txBody>
          <a:bodyPr wrap="square">
            <a:spAutoFit/>
          </a:bodyPr>
          <a:lstStyle/>
          <a:p>
            <a:r>
              <a:rPr lang="en-US" sz="2400" dirty="0">
                <a:solidFill>
                  <a:srgbClr val="FF0000"/>
                </a:solidFill>
              </a:rPr>
              <a:t>a.	Harmony with symmetrical plan</a:t>
            </a:r>
          </a:p>
          <a:p>
            <a:r>
              <a:rPr lang="en-US" sz="2400" dirty="0">
                <a:solidFill>
                  <a:srgbClr val="FF0000"/>
                </a:solidFill>
              </a:rPr>
              <a:t>b.	Incorporate with pilaster between windows</a:t>
            </a:r>
          </a:p>
          <a:p>
            <a:pPr marL="457200" indent="-457200">
              <a:buAutoNum type="alphaLcPeriod" startAt="3"/>
            </a:pPr>
            <a:r>
              <a:rPr lang="en-US" sz="2400" dirty="0" smtClean="0">
                <a:solidFill>
                  <a:srgbClr val="FF0000"/>
                </a:solidFill>
              </a:rPr>
              <a:t>       Pilaster </a:t>
            </a:r>
            <a:r>
              <a:rPr lang="en-US" sz="2400" dirty="0">
                <a:solidFill>
                  <a:srgbClr val="FF0000"/>
                </a:solidFill>
              </a:rPr>
              <a:t>– columns from one of the orders of </a:t>
            </a:r>
            <a:r>
              <a:rPr lang="en-US" sz="2400" dirty="0" smtClean="0">
                <a:solidFill>
                  <a:srgbClr val="FF0000"/>
                </a:solidFill>
              </a:rPr>
              <a:t>   </a:t>
            </a:r>
          </a:p>
          <a:p>
            <a:r>
              <a:rPr lang="en-US" sz="2400" dirty="0">
                <a:solidFill>
                  <a:srgbClr val="FF0000"/>
                </a:solidFill>
              </a:rPr>
              <a:t> </a:t>
            </a:r>
            <a:r>
              <a:rPr lang="en-US" sz="2400" dirty="0" smtClean="0">
                <a:solidFill>
                  <a:srgbClr val="FF0000"/>
                </a:solidFill>
              </a:rPr>
              <a:t>            Greek </a:t>
            </a:r>
            <a:r>
              <a:rPr lang="en-US" sz="2400" dirty="0">
                <a:solidFill>
                  <a:srgbClr val="FF0000"/>
                </a:solidFill>
              </a:rPr>
              <a:t>and Rome</a:t>
            </a:r>
          </a:p>
          <a:p>
            <a:r>
              <a:rPr lang="en-US" sz="2400" dirty="0">
                <a:solidFill>
                  <a:srgbClr val="FF0000"/>
                </a:solidFill>
              </a:rPr>
              <a:t>d.   </a:t>
            </a:r>
            <a:r>
              <a:rPr lang="en-US" sz="2400" dirty="0" smtClean="0">
                <a:solidFill>
                  <a:srgbClr val="FF0000"/>
                </a:solidFill>
              </a:rPr>
              <a:t>       Used </a:t>
            </a:r>
            <a:r>
              <a:rPr lang="en-US" sz="2400" dirty="0">
                <a:solidFill>
                  <a:srgbClr val="FF0000"/>
                </a:solidFill>
              </a:rPr>
              <a:t>of </a:t>
            </a:r>
            <a:r>
              <a:rPr lang="en-US" sz="2400" dirty="0" err="1">
                <a:solidFill>
                  <a:srgbClr val="FF0000"/>
                </a:solidFill>
              </a:rPr>
              <a:t>rustification</a:t>
            </a:r>
            <a:r>
              <a:rPr lang="en-US" sz="2400" dirty="0">
                <a:solidFill>
                  <a:srgbClr val="FF0000"/>
                </a:solidFill>
              </a:rPr>
              <a:t> – huge block</a:t>
            </a:r>
          </a:p>
          <a:p>
            <a:r>
              <a:rPr lang="en-US" sz="2400" dirty="0">
                <a:solidFill>
                  <a:srgbClr val="FF0000"/>
                </a:solidFill>
              </a:rPr>
              <a:t>e.	Classic styles architecture</a:t>
            </a:r>
          </a:p>
        </p:txBody>
      </p:sp>
    </p:spTree>
    <p:extLst>
      <p:ext uri="{BB962C8B-B14F-4D97-AF65-F5344CB8AC3E}">
        <p14:creationId xmlns:p14="http://schemas.microsoft.com/office/powerpoint/2010/main" val="12970294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762000"/>
            <a:ext cx="3750579" cy="461665"/>
          </a:xfrm>
          <a:prstGeom prst="rect">
            <a:avLst/>
          </a:prstGeom>
        </p:spPr>
        <p:txBody>
          <a:bodyPr wrap="none">
            <a:spAutoFit/>
          </a:bodyPr>
          <a:lstStyle/>
          <a:p>
            <a:r>
              <a:rPr lang="en-US" sz="2400" dirty="0"/>
              <a:t>ii.	Baroque architecture</a:t>
            </a:r>
          </a:p>
        </p:txBody>
      </p:sp>
      <p:sp>
        <p:nvSpPr>
          <p:cNvPr id="3" name="Rectangle 2"/>
          <p:cNvSpPr/>
          <p:nvPr/>
        </p:nvSpPr>
        <p:spPr>
          <a:xfrm>
            <a:off x="905854" y="1447800"/>
            <a:ext cx="7171346" cy="3046988"/>
          </a:xfrm>
          <a:prstGeom prst="rect">
            <a:avLst/>
          </a:prstGeom>
        </p:spPr>
        <p:txBody>
          <a:bodyPr wrap="square">
            <a:spAutoFit/>
          </a:bodyPr>
          <a:lstStyle/>
          <a:p>
            <a:r>
              <a:rPr lang="en-US" sz="2400" dirty="0">
                <a:solidFill>
                  <a:srgbClr val="FF0000"/>
                </a:solidFill>
              </a:rPr>
              <a:t>a.	Curves /free flowing forms</a:t>
            </a:r>
          </a:p>
          <a:p>
            <a:r>
              <a:rPr lang="en-US" sz="2400" dirty="0">
                <a:solidFill>
                  <a:srgbClr val="FF0000"/>
                </a:solidFill>
              </a:rPr>
              <a:t>b.	Asymmetrical plan</a:t>
            </a:r>
          </a:p>
          <a:p>
            <a:r>
              <a:rPr lang="en-US" sz="2400" dirty="0">
                <a:solidFill>
                  <a:srgbClr val="FF0000"/>
                </a:solidFill>
              </a:rPr>
              <a:t>c.	</a:t>
            </a:r>
            <a:r>
              <a:rPr lang="en-US" sz="2400" dirty="0" err="1">
                <a:solidFill>
                  <a:srgbClr val="FF0000"/>
                </a:solidFill>
              </a:rPr>
              <a:t>Bizzare</a:t>
            </a:r>
            <a:r>
              <a:rPr lang="en-US" sz="2400" dirty="0">
                <a:solidFill>
                  <a:srgbClr val="FF0000"/>
                </a:solidFill>
              </a:rPr>
              <a:t> shapes</a:t>
            </a:r>
          </a:p>
          <a:p>
            <a:r>
              <a:rPr lang="en-US" sz="2400" dirty="0">
                <a:solidFill>
                  <a:srgbClr val="FF0000"/>
                </a:solidFill>
              </a:rPr>
              <a:t>d.    </a:t>
            </a:r>
            <a:r>
              <a:rPr lang="en-US" sz="2400" dirty="0" smtClean="0">
                <a:solidFill>
                  <a:srgbClr val="FF0000"/>
                </a:solidFill>
              </a:rPr>
              <a:t>      Heavily </a:t>
            </a:r>
            <a:r>
              <a:rPr lang="en-US" sz="2400" dirty="0">
                <a:solidFill>
                  <a:srgbClr val="FF0000"/>
                </a:solidFill>
              </a:rPr>
              <a:t>elaborated ornamentation</a:t>
            </a:r>
          </a:p>
          <a:p>
            <a:pPr marL="457200" indent="-457200">
              <a:buAutoNum type="alphaLcPeriod" startAt="5"/>
            </a:pPr>
            <a:r>
              <a:rPr lang="en-US" sz="2400" dirty="0" smtClean="0">
                <a:solidFill>
                  <a:srgbClr val="FF0000"/>
                </a:solidFill>
              </a:rPr>
              <a:t>      Concave </a:t>
            </a:r>
            <a:r>
              <a:rPr lang="en-US" sz="2400" dirty="0">
                <a:solidFill>
                  <a:srgbClr val="FF0000"/>
                </a:solidFill>
              </a:rPr>
              <a:t>and convex forms, oval space and oval </a:t>
            </a:r>
            <a:r>
              <a:rPr lang="en-US" sz="2400" dirty="0" smtClean="0">
                <a:solidFill>
                  <a:srgbClr val="FF0000"/>
                </a:solidFill>
              </a:rPr>
              <a:t>  </a:t>
            </a:r>
          </a:p>
          <a:p>
            <a:r>
              <a:rPr lang="en-US" sz="2400" dirty="0">
                <a:solidFill>
                  <a:srgbClr val="FF0000"/>
                </a:solidFill>
              </a:rPr>
              <a:t> </a:t>
            </a:r>
            <a:r>
              <a:rPr lang="en-US" sz="2400" dirty="0" smtClean="0">
                <a:solidFill>
                  <a:srgbClr val="FF0000"/>
                </a:solidFill>
              </a:rPr>
              <a:t>            dome</a:t>
            </a:r>
            <a:endParaRPr lang="en-US" sz="2400" dirty="0">
              <a:solidFill>
                <a:srgbClr val="FF0000"/>
              </a:solidFill>
            </a:endParaRPr>
          </a:p>
          <a:p>
            <a:pPr marL="457200" indent="-457200">
              <a:buAutoNum type="alphaLcPeriod" startAt="6"/>
            </a:pPr>
            <a:r>
              <a:rPr lang="en-US" sz="2400" dirty="0" smtClean="0">
                <a:solidFill>
                  <a:srgbClr val="FF0000"/>
                </a:solidFill>
              </a:rPr>
              <a:t>       Usage </a:t>
            </a:r>
            <a:r>
              <a:rPr lang="en-US" sz="2400" dirty="0">
                <a:solidFill>
                  <a:srgbClr val="FF0000"/>
                </a:solidFill>
              </a:rPr>
              <a:t>of lighting to give dramatic effect on </a:t>
            </a:r>
            <a:endParaRPr lang="en-US" sz="2400" dirty="0" smtClean="0">
              <a:solidFill>
                <a:srgbClr val="FF0000"/>
              </a:solidFill>
            </a:endParaRPr>
          </a:p>
          <a:p>
            <a:r>
              <a:rPr lang="en-US" sz="2400" dirty="0">
                <a:solidFill>
                  <a:srgbClr val="FF0000"/>
                </a:solidFill>
              </a:rPr>
              <a:t> </a:t>
            </a:r>
            <a:r>
              <a:rPr lang="en-US" sz="2400" dirty="0" smtClean="0">
                <a:solidFill>
                  <a:srgbClr val="FF0000"/>
                </a:solidFill>
              </a:rPr>
              <a:t>            structural </a:t>
            </a:r>
            <a:r>
              <a:rPr lang="en-US" sz="2400" dirty="0">
                <a:solidFill>
                  <a:srgbClr val="FF0000"/>
                </a:solidFill>
              </a:rPr>
              <a:t>treatment and mural</a:t>
            </a:r>
          </a:p>
        </p:txBody>
      </p:sp>
    </p:spTree>
    <p:extLst>
      <p:ext uri="{BB962C8B-B14F-4D97-AF65-F5344CB8AC3E}">
        <p14:creationId xmlns:p14="http://schemas.microsoft.com/office/powerpoint/2010/main" val="32776399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838200"/>
            <a:ext cx="4572000" cy="1200329"/>
          </a:xfrm>
          <a:prstGeom prst="rect">
            <a:avLst/>
          </a:prstGeom>
        </p:spPr>
        <p:txBody>
          <a:bodyPr>
            <a:spAutoFit/>
          </a:bodyPr>
          <a:lstStyle/>
          <a:p>
            <a:r>
              <a:rPr lang="en-US" sz="2400" dirty="0"/>
              <a:t>Sketch the layout plan and describe THREE characteristics of San Carlo </a:t>
            </a:r>
            <a:r>
              <a:rPr lang="en-US" sz="2400" dirty="0" err="1"/>
              <a:t>alle</a:t>
            </a:r>
            <a:r>
              <a:rPr lang="en-US" sz="2400" dirty="0"/>
              <a:t> </a:t>
            </a:r>
            <a:r>
              <a:rPr lang="en-US" sz="2400" dirty="0" err="1"/>
              <a:t>Quatro</a:t>
            </a:r>
            <a:r>
              <a:rPr lang="en-US" sz="2400" dirty="0"/>
              <a:t> </a:t>
            </a:r>
            <a:r>
              <a:rPr lang="en-US" sz="2400" dirty="0" err="1"/>
              <a:t>Fontane</a:t>
            </a:r>
            <a:r>
              <a:rPr lang="en-US" sz="2400" dirty="0"/>
              <a:t>, Rome.</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4400" y="2102800"/>
            <a:ext cx="2438400" cy="3657600"/>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86200" y="2102800"/>
            <a:ext cx="3863975" cy="3194533"/>
          </a:xfrm>
          <a:prstGeom prst="rect">
            <a:avLst/>
          </a:prstGeom>
        </p:spPr>
      </p:pic>
    </p:spTree>
    <p:extLst>
      <p:ext uri="{BB962C8B-B14F-4D97-AF65-F5344CB8AC3E}">
        <p14:creationId xmlns:p14="http://schemas.microsoft.com/office/powerpoint/2010/main" val="40529852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457200"/>
            <a:ext cx="4572000" cy="830997"/>
          </a:xfrm>
          <a:prstGeom prst="rect">
            <a:avLst/>
          </a:prstGeom>
        </p:spPr>
        <p:txBody>
          <a:bodyPr>
            <a:spAutoFit/>
          </a:bodyPr>
          <a:lstStyle/>
          <a:p>
            <a:r>
              <a:rPr lang="it-IT" sz="2400" dirty="0"/>
              <a:t>Characteristics of San Carlo alle Quatro Fontane , Rome</a:t>
            </a:r>
            <a:endParaRPr lang="en-US" sz="2400" dirty="0"/>
          </a:p>
        </p:txBody>
      </p:sp>
      <p:sp>
        <p:nvSpPr>
          <p:cNvPr id="3" name="Rectangle 2"/>
          <p:cNvSpPr/>
          <p:nvPr/>
        </p:nvSpPr>
        <p:spPr>
          <a:xfrm>
            <a:off x="1012677" y="1288197"/>
            <a:ext cx="7315200" cy="5170646"/>
          </a:xfrm>
          <a:prstGeom prst="rect">
            <a:avLst/>
          </a:prstGeom>
        </p:spPr>
        <p:txBody>
          <a:bodyPr wrap="square">
            <a:spAutoFit/>
          </a:bodyPr>
          <a:lstStyle/>
          <a:p>
            <a:r>
              <a:rPr lang="en-US" sz="2400" dirty="0"/>
              <a:t>•	A double </a:t>
            </a:r>
            <a:r>
              <a:rPr lang="en-US" sz="2400" dirty="0" err="1"/>
              <a:t>storey</a:t>
            </a:r>
            <a:r>
              <a:rPr lang="en-US" sz="2400" dirty="0"/>
              <a:t> church building</a:t>
            </a:r>
          </a:p>
          <a:p>
            <a:r>
              <a:rPr lang="en-US" sz="2400" dirty="0"/>
              <a:t>•	Its lower façade, can be divided into 3 parts</a:t>
            </a:r>
          </a:p>
          <a:p>
            <a:r>
              <a:rPr lang="en-US" sz="2400" dirty="0"/>
              <a:t>•	The 2 parts on the left and right curved in while the center curved out </a:t>
            </a:r>
          </a:p>
          <a:p>
            <a:r>
              <a:rPr lang="en-US" sz="2400" dirty="0"/>
              <a:t>•	United by the long entablature</a:t>
            </a:r>
          </a:p>
          <a:p>
            <a:r>
              <a:rPr lang="en-US" sz="2400" dirty="0"/>
              <a:t>•	On the upper façade , the entablature was separated by an oval brick at the center</a:t>
            </a:r>
          </a:p>
          <a:p>
            <a:r>
              <a:rPr lang="en-US" sz="2400" dirty="0"/>
              <a:t>•	The interior façade was rich by the decorations which can be seen from the incredible sculptural treatment and murals on the walls and the oval dome</a:t>
            </a:r>
          </a:p>
          <a:p>
            <a:r>
              <a:rPr lang="en-US" sz="2400" dirty="0"/>
              <a:t>•	Asymmetrical plan with an oval space </a:t>
            </a:r>
            <a:r>
              <a:rPr lang="en-US" sz="2400" dirty="0" smtClean="0"/>
              <a:t>in the </a:t>
            </a:r>
            <a:r>
              <a:rPr lang="en-US" sz="2400" dirty="0"/>
              <a:t>middle and curve on the outer side</a:t>
            </a:r>
          </a:p>
          <a:p>
            <a:r>
              <a:rPr lang="en-US" sz="2400" dirty="0"/>
              <a:t>•	Showed curves and free flowing forms like wave</a:t>
            </a:r>
          </a:p>
          <a:p>
            <a:endParaRPr lang="en-US" dirty="0"/>
          </a:p>
        </p:txBody>
      </p:sp>
    </p:spTree>
    <p:extLst>
      <p:ext uri="{BB962C8B-B14F-4D97-AF65-F5344CB8AC3E}">
        <p14:creationId xmlns:p14="http://schemas.microsoft.com/office/powerpoint/2010/main" val="23732978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609600"/>
            <a:ext cx="7162800" cy="3046988"/>
          </a:xfrm>
          <a:prstGeom prst="rect">
            <a:avLst/>
          </a:prstGeom>
        </p:spPr>
        <p:txBody>
          <a:bodyPr wrap="square">
            <a:spAutoFit/>
          </a:bodyPr>
          <a:lstStyle/>
          <a:p>
            <a:r>
              <a:rPr lang="en-US" sz="2400" dirty="0"/>
              <a:t>•	After the </a:t>
            </a:r>
            <a:r>
              <a:rPr lang="en-US" sz="2400" dirty="0" err="1"/>
              <a:t>Rennaissance</a:t>
            </a:r>
            <a:r>
              <a:rPr lang="en-US" sz="2400" dirty="0"/>
              <a:t> period, the architects of the era started to get bored with the symmetry and same old forms they had been using for the last 200 years</a:t>
            </a:r>
          </a:p>
          <a:p>
            <a:r>
              <a:rPr lang="en-US" sz="2400" dirty="0"/>
              <a:t>•	Two main architects were </a:t>
            </a:r>
            <a:r>
              <a:rPr lang="en-US" sz="2400" dirty="0" err="1"/>
              <a:t>Bermini</a:t>
            </a:r>
            <a:r>
              <a:rPr lang="en-US" sz="2400" dirty="0"/>
              <a:t> and Borromini.</a:t>
            </a:r>
          </a:p>
          <a:p>
            <a:r>
              <a:rPr lang="en-US" sz="2400" dirty="0"/>
              <a:t>•	The façade of San </a:t>
            </a:r>
            <a:r>
              <a:rPr lang="en-US" sz="2400" dirty="0" err="1"/>
              <a:t>Carloalle</a:t>
            </a:r>
            <a:r>
              <a:rPr lang="en-US" sz="2400" dirty="0"/>
              <a:t> Quattro </a:t>
            </a:r>
            <a:r>
              <a:rPr lang="en-US" sz="2400" dirty="0" err="1"/>
              <a:t>Fontane</a:t>
            </a:r>
            <a:r>
              <a:rPr lang="en-US" sz="2400" dirty="0"/>
              <a:t> did not use very much symmetry</a:t>
            </a:r>
          </a:p>
        </p:txBody>
      </p:sp>
      <p:sp>
        <p:nvSpPr>
          <p:cNvPr id="3" name="Rectangle 2"/>
          <p:cNvSpPr/>
          <p:nvPr/>
        </p:nvSpPr>
        <p:spPr>
          <a:xfrm>
            <a:off x="822533" y="3886200"/>
            <a:ext cx="4572000" cy="830997"/>
          </a:xfrm>
          <a:prstGeom prst="rect">
            <a:avLst/>
          </a:prstGeom>
        </p:spPr>
        <p:txBody>
          <a:bodyPr>
            <a:spAutoFit/>
          </a:bodyPr>
          <a:lstStyle/>
          <a:p>
            <a:r>
              <a:rPr lang="en-US" sz="2400" dirty="0"/>
              <a:t>What is the architectural style related to the above statement? </a:t>
            </a:r>
          </a:p>
        </p:txBody>
      </p:sp>
      <p:sp>
        <p:nvSpPr>
          <p:cNvPr id="4" name="Rectangle 3"/>
          <p:cNvSpPr/>
          <p:nvPr/>
        </p:nvSpPr>
        <p:spPr>
          <a:xfrm>
            <a:off x="867398" y="4953000"/>
            <a:ext cx="4367542" cy="461665"/>
          </a:xfrm>
          <a:prstGeom prst="rect">
            <a:avLst/>
          </a:prstGeom>
        </p:spPr>
        <p:txBody>
          <a:bodyPr wrap="none">
            <a:spAutoFit/>
          </a:bodyPr>
          <a:lstStyle/>
          <a:p>
            <a:r>
              <a:rPr lang="en-US" sz="2400" dirty="0">
                <a:solidFill>
                  <a:srgbClr val="FF0000"/>
                </a:solidFill>
              </a:rPr>
              <a:t>Baroque and Rococo Architecture</a:t>
            </a:r>
          </a:p>
        </p:txBody>
      </p:sp>
    </p:spTree>
    <p:extLst>
      <p:ext uri="{BB962C8B-B14F-4D97-AF65-F5344CB8AC3E}">
        <p14:creationId xmlns:p14="http://schemas.microsoft.com/office/powerpoint/2010/main" val="26726482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359</Words>
  <Application>Microsoft Office PowerPoint</Application>
  <PresentationFormat>On-screen Show (4:3)</PresentationFormat>
  <Paragraphs>50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4</cp:revision>
  <dcterms:created xsi:type="dcterms:W3CDTF">2013-10-07T01:31:14Z</dcterms:created>
  <dcterms:modified xsi:type="dcterms:W3CDTF">2013-10-07T01:52:46Z</dcterms:modified>
</cp:coreProperties>
</file>