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59" r:id="rId5"/>
    <p:sldId id="261" r:id="rId6"/>
    <p:sldId id="263" r:id="rId7"/>
    <p:sldId id="262"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DB390C-35EA-4528-92DF-631182854898}"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52935-81C2-447F-A89A-14D8A35D0C26}" type="slidenum">
              <a:rPr lang="en-US" smtClean="0"/>
              <a:t>‹#›</a:t>
            </a:fld>
            <a:endParaRPr lang="en-US"/>
          </a:p>
        </p:txBody>
      </p:sp>
    </p:spTree>
    <p:extLst>
      <p:ext uri="{BB962C8B-B14F-4D97-AF65-F5344CB8AC3E}">
        <p14:creationId xmlns:p14="http://schemas.microsoft.com/office/powerpoint/2010/main" val="137021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DB390C-35EA-4528-92DF-631182854898}"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52935-81C2-447F-A89A-14D8A35D0C26}" type="slidenum">
              <a:rPr lang="en-US" smtClean="0"/>
              <a:t>‹#›</a:t>
            </a:fld>
            <a:endParaRPr lang="en-US"/>
          </a:p>
        </p:txBody>
      </p:sp>
    </p:spTree>
    <p:extLst>
      <p:ext uri="{BB962C8B-B14F-4D97-AF65-F5344CB8AC3E}">
        <p14:creationId xmlns:p14="http://schemas.microsoft.com/office/powerpoint/2010/main" val="2600022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DB390C-35EA-4528-92DF-631182854898}"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52935-81C2-447F-A89A-14D8A35D0C26}" type="slidenum">
              <a:rPr lang="en-US" smtClean="0"/>
              <a:t>‹#›</a:t>
            </a:fld>
            <a:endParaRPr lang="en-US"/>
          </a:p>
        </p:txBody>
      </p:sp>
    </p:spTree>
    <p:extLst>
      <p:ext uri="{BB962C8B-B14F-4D97-AF65-F5344CB8AC3E}">
        <p14:creationId xmlns:p14="http://schemas.microsoft.com/office/powerpoint/2010/main" val="2433657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DB390C-35EA-4528-92DF-631182854898}"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52935-81C2-447F-A89A-14D8A35D0C26}" type="slidenum">
              <a:rPr lang="en-US" smtClean="0"/>
              <a:t>‹#›</a:t>
            </a:fld>
            <a:endParaRPr lang="en-US"/>
          </a:p>
        </p:txBody>
      </p:sp>
    </p:spTree>
    <p:extLst>
      <p:ext uri="{BB962C8B-B14F-4D97-AF65-F5344CB8AC3E}">
        <p14:creationId xmlns:p14="http://schemas.microsoft.com/office/powerpoint/2010/main" val="1796317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DB390C-35EA-4528-92DF-631182854898}"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652935-81C2-447F-A89A-14D8A35D0C26}" type="slidenum">
              <a:rPr lang="en-US" smtClean="0"/>
              <a:t>‹#›</a:t>
            </a:fld>
            <a:endParaRPr lang="en-US"/>
          </a:p>
        </p:txBody>
      </p:sp>
    </p:spTree>
    <p:extLst>
      <p:ext uri="{BB962C8B-B14F-4D97-AF65-F5344CB8AC3E}">
        <p14:creationId xmlns:p14="http://schemas.microsoft.com/office/powerpoint/2010/main" val="1644608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DB390C-35EA-4528-92DF-631182854898}" type="datetimeFigureOut">
              <a:rPr lang="en-US" smtClean="0"/>
              <a:t>07-Oct-13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652935-81C2-447F-A89A-14D8A35D0C26}" type="slidenum">
              <a:rPr lang="en-US" smtClean="0"/>
              <a:t>‹#›</a:t>
            </a:fld>
            <a:endParaRPr lang="en-US"/>
          </a:p>
        </p:txBody>
      </p:sp>
    </p:spTree>
    <p:extLst>
      <p:ext uri="{BB962C8B-B14F-4D97-AF65-F5344CB8AC3E}">
        <p14:creationId xmlns:p14="http://schemas.microsoft.com/office/powerpoint/2010/main" val="3765791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DB390C-35EA-4528-92DF-631182854898}" type="datetimeFigureOut">
              <a:rPr lang="en-US" smtClean="0"/>
              <a:t>07-Oct-13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652935-81C2-447F-A89A-14D8A35D0C26}" type="slidenum">
              <a:rPr lang="en-US" smtClean="0"/>
              <a:t>‹#›</a:t>
            </a:fld>
            <a:endParaRPr lang="en-US"/>
          </a:p>
        </p:txBody>
      </p:sp>
    </p:spTree>
    <p:extLst>
      <p:ext uri="{BB962C8B-B14F-4D97-AF65-F5344CB8AC3E}">
        <p14:creationId xmlns:p14="http://schemas.microsoft.com/office/powerpoint/2010/main" val="4006089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DB390C-35EA-4528-92DF-631182854898}" type="datetimeFigureOut">
              <a:rPr lang="en-US" smtClean="0"/>
              <a:t>07-Oct-13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652935-81C2-447F-A89A-14D8A35D0C26}" type="slidenum">
              <a:rPr lang="en-US" smtClean="0"/>
              <a:t>‹#›</a:t>
            </a:fld>
            <a:endParaRPr lang="en-US"/>
          </a:p>
        </p:txBody>
      </p:sp>
    </p:spTree>
    <p:extLst>
      <p:ext uri="{BB962C8B-B14F-4D97-AF65-F5344CB8AC3E}">
        <p14:creationId xmlns:p14="http://schemas.microsoft.com/office/powerpoint/2010/main" val="4021533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DB390C-35EA-4528-92DF-631182854898}" type="datetimeFigureOut">
              <a:rPr lang="en-US" smtClean="0"/>
              <a:t>07-Oct-13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652935-81C2-447F-A89A-14D8A35D0C26}" type="slidenum">
              <a:rPr lang="en-US" smtClean="0"/>
              <a:t>‹#›</a:t>
            </a:fld>
            <a:endParaRPr lang="en-US"/>
          </a:p>
        </p:txBody>
      </p:sp>
    </p:spTree>
    <p:extLst>
      <p:ext uri="{BB962C8B-B14F-4D97-AF65-F5344CB8AC3E}">
        <p14:creationId xmlns:p14="http://schemas.microsoft.com/office/powerpoint/2010/main" val="1987678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DB390C-35EA-4528-92DF-631182854898}" type="datetimeFigureOut">
              <a:rPr lang="en-US" smtClean="0"/>
              <a:t>07-Oct-13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652935-81C2-447F-A89A-14D8A35D0C26}" type="slidenum">
              <a:rPr lang="en-US" smtClean="0"/>
              <a:t>‹#›</a:t>
            </a:fld>
            <a:endParaRPr lang="en-US"/>
          </a:p>
        </p:txBody>
      </p:sp>
    </p:spTree>
    <p:extLst>
      <p:ext uri="{BB962C8B-B14F-4D97-AF65-F5344CB8AC3E}">
        <p14:creationId xmlns:p14="http://schemas.microsoft.com/office/powerpoint/2010/main" val="1280454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DB390C-35EA-4528-92DF-631182854898}" type="datetimeFigureOut">
              <a:rPr lang="en-US" smtClean="0"/>
              <a:t>07-Oct-13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652935-81C2-447F-A89A-14D8A35D0C26}" type="slidenum">
              <a:rPr lang="en-US" smtClean="0"/>
              <a:t>‹#›</a:t>
            </a:fld>
            <a:endParaRPr lang="en-US"/>
          </a:p>
        </p:txBody>
      </p:sp>
    </p:spTree>
    <p:extLst>
      <p:ext uri="{BB962C8B-B14F-4D97-AF65-F5344CB8AC3E}">
        <p14:creationId xmlns:p14="http://schemas.microsoft.com/office/powerpoint/2010/main" val="677694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DB390C-35EA-4528-92DF-631182854898}" type="datetimeFigureOut">
              <a:rPr lang="en-US" smtClean="0"/>
              <a:t>07-Oct-13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652935-81C2-447F-A89A-14D8A35D0C26}" type="slidenum">
              <a:rPr lang="en-US" smtClean="0"/>
              <a:t>‹#›</a:t>
            </a:fld>
            <a:endParaRPr lang="en-US"/>
          </a:p>
        </p:txBody>
      </p:sp>
    </p:spTree>
    <p:extLst>
      <p:ext uri="{BB962C8B-B14F-4D97-AF65-F5344CB8AC3E}">
        <p14:creationId xmlns:p14="http://schemas.microsoft.com/office/powerpoint/2010/main" val="3283170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1143000"/>
            <a:ext cx="4572000" cy="1938992"/>
          </a:xfrm>
          <a:prstGeom prst="rect">
            <a:avLst/>
          </a:prstGeom>
        </p:spPr>
        <p:txBody>
          <a:bodyPr>
            <a:spAutoFit/>
          </a:bodyPr>
          <a:lstStyle/>
          <a:p>
            <a:r>
              <a:rPr lang="en-US" sz="4000" dirty="0"/>
              <a:t>RENAISSANCE </a:t>
            </a:r>
          </a:p>
          <a:p>
            <a:r>
              <a:rPr lang="en-US" sz="4000" dirty="0" smtClean="0"/>
              <a:t>ARCHITECTURE</a:t>
            </a:r>
          </a:p>
          <a:p>
            <a:r>
              <a:rPr lang="en-US" sz="4000" dirty="0" smtClean="0"/>
              <a:t>Week 13</a:t>
            </a:r>
            <a:endParaRPr lang="en-US" sz="4000" dirty="0"/>
          </a:p>
        </p:txBody>
      </p:sp>
    </p:spTree>
    <p:extLst>
      <p:ext uri="{BB962C8B-B14F-4D97-AF65-F5344CB8AC3E}">
        <p14:creationId xmlns:p14="http://schemas.microsoft.com/office/powerpoint/2010/main" val="39572834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85800"/>
            <a:ext cx="7391400" cy="3785652"/>
          </a:xfrm>
          <a:prstGeom prst="rect">
            <a:avLst/>
          </a:prstGeom>
        </p:spPr>
        <p:txBody>
          <a:bodyPr wrap="square">
            <a:spAutoFit/>
          </a:bodyPr>
          <a:lstStyle/>
          <a:p>
            <a:r>
              <a:rPr lang="en-US" sz="2400" dirty="0"/>
              <a:t>What  is NOT the MAIN factors affecting </a:t>
            </a:r>
            <a:r>
              <a:rPr lang="en-US" sz="2400" dirty="0" err="1"/>
              <a:t>Rennaissance</a:t>
            </a:r>
            <a:r>
              <a:rPr lang="en-US" sz="2400" dirty="0"/>
              <a:t> Architecture</a:t>
            </a:r>
            <a:r>
              <a:rPr lang="en-US" sz="2400" dirty="0" smtClean="0"/>
              <a:t>?</a:t>
            </a:r>
          </a:p>
          <a:p>
            <a:endParaRPr lang="en-US" sz="2400" dirty="0"/>
          </a:p>
          <a:p>
            <a:r>
              <a:rPr lang="en-US" sz="2400" dirty="0" smtClean="0">
                <a:solidFill>
                  <a:srgbClr val="FF0000"/>
                </a:solidFill>
              </a:rPr>
              <a:t>	Climate</a:t>
            </a:r>
          </a:p>
          <a:p>
            <a:endParaRPr lang="en-US" sz="2400" dirty="0">
              <a:solidFill>
                <a:srgbClr val="FF0000"/>
              </a:solidFill>
            </a:endParaRPr>
          </a:p>
          <a:p>
            <a:r>
              <a:rPr lang="es-ES" sz="2400" dirty="0"/>
              <a:t>Describe Villa </a:t>
            </a:r>
            <a:r>
              <a:rPr lang="es-ES" sz="2400" dirty="0" err="1"/>
              <a:t>Capra</a:t>
            </a:r>
            <a:r>
              <a:rPr lang="es-ES" sz="2400" dirty="0"/>
              <a:t> La Rotunda</a:t>
            </a:r>
            <a:r>
              <a:rPr lang="es-ES" sz="2400" dirty="0" smtClean="0"/>
              <a:t>.</a:t>
            </a:r>
          </a:p>
          <a:p>
            <a:endParaRPr lang="es-ES" sz="2400" dirty="0"/>
          </a:p>
          <a:p>
            <a:r>
              <a:rPr lang="en-US" sz="2400" dirty="0">
                <a:solidFill>
                  <a:srgbClr val="FF0000"/>
                </a:solidFill>
              </a:rPr>
              <a:t>Perfectly symmetrical plan, central room is a circular hall crowned by a low dome, each façade has a flight of steps leading to a portico</a:t>
            </a:r>
          </a:p>
        </p:txBody>
      </p:sp>
    </p:spTree>
    <p:extLst>
      <p:ext uri="{BB962C8B-B14F-4D97-AF65-F5344CB8AC3E}">
        <p14:creationId xmlns:p14="http://schemas.microsoft.com/office/powerpoint/2010/main" val="8840066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85800"/>
            <a:ext cx="7391400" cy="3785652"/>
          </a:xfrm>
          <a:prstGeom prst="rect">
            <a:avLst/>
          </a:prstGeom>
        </p:spPr>
        <p:txBody>
          <a:bodyPr wrap="square">
            <a:spAutoFit/>
          </a:bodyPr>
          <a:lstStyle/>
          <a:p>
            <a:r>
              <a:rPr lang="en-US" sz="2400" dirty="0"/>
              <a:t>List down four famous architects and their buildings in the Renaissance </a:t>
            </a:r>
            <a:r>
              <a:rPr lang="en-US" sz="2400" dirty="0" smtClean="0"/>
              <a:t>period</a:t>
            </a:r>
          </a:p>
          <a:p>
            <a:endParaRPr lang="en-US" sz="2400" dirty="0"/>
          </a:p>
          <a:p>
            <a:pPr marL="457200" indent="-457200">
              <a:buFont typeface="+mj-lt"/>
              <a:buAutoNum type="arabicPeriod"/>
            </a:pPr>
            <a:r>
              <a:rPr lang="en-US" sz="2400" dirty="0" err="1">
                <a:solidFill>
                  <a:srgbClr val="FF0000"/>
                </a:solidFill>
              </a:rPr>
              <a:t>Filippo</a:t>
            </a:r>
            <a:r>
              <a:rPr lang="en-US" sz="2400" dirty="0">
                <a:solidFill>
                  <a:srgbClr val="FF0000"/>
                </a:solidFill>
              </a:rPr>
              <a:t> </a:t>
            </a:r>
            <a:r>
              <a:rPr lang="en-US" sz="2400" dirty="0" err="1">
                <a:solidFill>
                  <a:srgbClr val="FF0000"/>
                </a:solidFill>
              </a:rPr>
              <a:t>Brunellesschi</a:t>
            </a:r>
            <a:r>
              <a:rPr lang="en-US" sz="2400" dirty="0">
                <a:solidFill>
                  <a:srgbClr val="FF0000"/>
                </a:solidFill>
              </a:rPr>
              <a:t> - The cathedral of Florence</a:t>
            </a:r>
          </a:p>
          <a:p>
            <a:pPr marL="457200" indent="-457200">
              <a:buFont typeface="+mj-lt"/>
              <a:buAutoNum type="arabicPeriod"/>
            </a:pPr>
            <a:r>
              <a:rPr lang="en-US" sz="2400" dirty="0">
                <a:solidFill>
                  <a:srgbClr val="FF0000"/>
                </a:solidFill>
              </a:rPr>
              <a:t>Leon Battista </a:t>
            </a:r>
            <a:r>
              <a:rPr lang="en-US" sz="2400" dirty="0" err="1">
                <a:solidFill>
                  <a:srgbClr val="FF0000"/>
                </a:solidFill>
              </a:rPr>
              <a:t>Alberti</a:t>
            </a:r>
            <a:r>
              <a:rPr lang="en-US" sz="2400" dirty="0">
                <a:solidFill>
                  <a:srgbClr val="FF0000"/>
                </a:solidFill>
              </a:rPr>
              <a:t> - the Church of </a:t>
            </a:r>
            <a:r>
              <a:rPr lang="en-US" sz="2400" dirty="0" err="1">
                <a:solidFill>
                  <a:srgbClr val="FF0000"/>
                </a:solidFill>
              </a:rPr>
              <a:t>Sant</a:t>
            </a:r>
            <a:r>
              <a:rPr lang="en-US" sz="2400" dirty="0">
                <a:solidFill>
                  <a:srgbClr val="FF0000"/>
                </a:solidFill>
              </a:rPr>
              <a:t>’ Andrea in Mantua</a:t>
            </a:r>
          </a:p>
          <a:p>
            <a:pPr marL="457200" indent="-457200">
              <a:buFont typeface="+mj-lt"/>
              <a:buAutoNum type="arabicPeriod"/>
            </a:pPr>
            <a:r>
              <a:rPr lang="en-US" sz="2400" dirty="0">
                <a:solidFill>
                  <a:srgbClr val="FF0000"/>
                </a:solidFill>
              </a:rPr>
              <a:t>Michelangelo </a:t>
            </a:r>
            <a:r>
              <a:rPr lang="en-US" sz="2400" dirty="0" err="1">
                <a:solidFill>
                  <a:srgbClr val="FF0000"/>
                </a:solidFill>
              </a:rPr>
              <a:t>Buonarroti</a:t>
            </a:r>
            <a:r>
              <a:rPr lang="en-US" sz="2400" dirty="0">
                <a:solidFill>
                  <a:srgbClr val="FF0000"/>
                </a:solidFill>
              </a:rPr>
              <a:t> - the Basilica of </a:t>
            </a:r>
            <a:r>
              <a:rPr lang="en-US" sz="2400" dirty="0" err="1">
                <a:solidFill>
                  <a:srgbClr val="FF0000"/>
                </a:solidFill>
              </a:rPr>
              <a:t>St.Peter</a:t>
            </a:r>
            <a:r>
              <a:rPr lang="en-US" sz="2400" dirty="0">
                <a:solidFill>
                  <a:srgbClr val="FF0000"/>
                </a:solidFill>
              </a:rPr>
              <a:t> in Rome</a:t>
            </a:r>
          </a:p>
          <a:p>
            <a:pPr marL="457200" indent="-457200">
              <a:buFont typeface="+mj-lt"/>
              <a:buAutoNum type="arabicPeriod"/>
            </a:pPr>
            <a:r>
              <a:rPr lang="en-US" sz="2400" dirty="0">
                <a:solidFill>
                  <a:srgbClr val="FF0000"/>
                </a:solidFill>
              </a:rPr>
              <a:t>Andre Palladio - Villa Capra also known as “la </a:t>
            </a:r>
            <a:r>
              <a:rPr lang="en-US" sz="2400" dirty="0" err="1">
                <a:solidFill>
                  <a:srgbClr val="FF0000"/>
                </a:solidFill>
              </a:rPr>
              <a:t>Rotonda</a:t>
            </a:r>
            <a:r>
              <a:rPr lang="en-US" sz="2400" dirty="0">
                <a:solidFill>
                  <a:srgbClr val="FF0000"/>
                </a:solidFill>
              </a:rPr>
              <a:t>”</a:t>
            </a:r>
            <a:r>
              <a:rPr lang="en-US" sz="2400" dirty="0"/>
              <a:t>	</a:t>
            </a:r>
          </a:p>
        </p:txBody>
      </p:sp>
    </p:spTree>
    <p:extLst>
      <p:ext uri="{BB962C8B-B14F-4D97-AF65-F5344CB8AC3E}">
        <p14:creationId xmlns:p14="http://schemas.microsoft.com/office/powerpoint/2010/main" val="8481235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1" y="762000"/>
            <a:ext cx="7010399" cy="3046988"/>
          </a:xfrm>
          <a:prstGeom prst="rect">
            <a:avLst/>
          </a:prstGeom>
        </p:spPr>
        <p:txBody>
          <a:bodyPr wrap="square">
            <a:spAutoFit/>
          </a:bodyPr>
          <a:lstStyle/>
          <a:p>
            <a:r>
              <a:rPr lang="en-US" sz="2400" dirty="0"/>
              <a:t>Give the definition of “Renaissance</a:t>
            </a:r>
            <a:r>
              <a:rPr lang="en-US" sz="2400" dirty="0" smtClean="0"/>
              <a:t>”</a:t>
            </a:r>
          </a:p>
          <a:p>
            <a:endParaRPr lang="en-US" sz="2400" dirty="0"/>
          </a:p>
          <a:p>
            <a:r>
              <a:rPr lang="en-US" sz="2400" dirty="0">
                <a:solidFill>
                  <a:srgbClr val="FF0000"/>
                </a:solidFill>
              </a:rPr>
              <a:t>Renaissance comes from the French language, which means healing or reviving cultural aspects with emphasis on the aspect of cultural revival of knowledge such as science, literature and classical art ever to lift the European world as a center of civilization at the time.</a:t>
            </a:r>
          </a:p>
        </p:txBody>
      </p:sp>
    </p:spTree>
    <p:extLst>
      <p:ext uri="{BB962C8B-B14F-4D97-AF65-F5344CB8AC3E}">
        <p14:creationId xmlns:p14="http://schemas.microsoft.com/office/powerpoint/2010/main" val="25129121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762000"/>
            <a:ext cx="3454400" cy="2590800"/>
          </a:xfrm>
          <a:prstGeom prst="rect">
            <a:avLst/>
          </a:prstGeom>
        </p:spPr>
      </p:pic>
      <p:sp>
        <p:nvSpPr>
          <p:cNvPr id="3" name="Rectangle 2"/>
          <p:cNvSpPr/>
          <p:nvPr/>
        </p:nvSpPr>
        <p:spPr>
          <a:xfrm>
            <a:off x="4953000" y="762000"/>
            <a:ext cx="3162019" cy="584775"/>
          </a:xfrm>
          <a:prstGeom prst="rect">
            <a:avLst/>
          </a:prstGeom>
        </p:spPr>
        <p:txBody>
          <a:bodyPr wrap="none">
            <a:spAutoFit/>
          </a:bodyPr>
          <a:lstStyle/>
          <a:p>
            <a:r>
              <a:rPr lang="en-US" sz="3200" dirty="0">
                <a:solidFill>
                  <a:srgbClr val="FF0000"/>
                </a:solidFill>
              </a:rPr>
              <a:t>St Peter’s Basilica </a:t>
            </a:r>
          </a:p>
        </p:txBody>
      </p:sp>
      <p:sp>
        <p:nvSpPr>
          <p:cNvPr id="4" name="Rectangle 3"/>
          <p:cNvSpPr/>
          <p:nvPr/>
        </p:nvSpPr>
        <p:spPr>
          <a:xfrm>
            <a:off x="1219199" y="3581400"/>
            <a:ext cx="6895819" cy="1569660"/>
          </a:xfrm>
          <a:prstGeom prst="rect">
            <a:avLst/>
          </a:prstGeom>
        </p:spPr>
        <p:txBody>
          <a:bodyPr wrap="square">
            <a:spAutoFit/>
          </a:bodyPr>
          <a:lstStyle/>
          <a:p>
            <a:r>
              <a:rPr lang="en-US" sz="2400" dirty="0" err="1"/>
              <a:t>Michalengelo’s</a:t>
            </a:r>
            <a:r>
              <a:rPr lang="en-US" sz="2400" dirty="0"/>
              <a:t> dome was a masterpiece of design using two masonry shells, one within the other and crowned by a massive lantern supported, as at Florence, on ribs. </a:t>
            </a:r>
          </a:p>
        </p:txBody>
      </p:sp>
    </p:spTree>
    <p:extLst>
      <p:ext uri="{BB962C8B-B14F-4D97-AF65-F5344CB8AC3E}">
        <p14:creationId xmlns:p14="http://schemas.microsoft.com/office/powerpoint/2010/main" val="2351544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685800"/>
            <a:ext cx="4978400" cy="2895600"/>
          </a:xfrm>
          <a:prstGeom prst="rect">
            <a:avLst/>
          </a:prstGeom>
        </p:spPr>
      </p:pic>
      <p:sp>
        <p:nvSpPr>
          <p:cNvPr id="3" name="Rectangle 2"/>
          <p:cNvSpPr/>
          <p:nvPr/>
        </p:nvSpPr>
        <p:spPr>
          <a:xfrm>
            <a:off x="6019800" y="685800"/>
            <a:ext cx="2460481" cy="1569660"/>
          </a:xfrm>
          <a:prstGeom prst="rect">
            <a:avLst/>
          </a:prstGeom>
        </p:spPr>
        <p:txBody>
          <a:bodyPr wrap="square">
            <a:spAutoFit/>
          </a:bodyPr>
          <a:lstStyle/>
          <a:p>
            <a:r>
              <a:rPr lang="en-US" sz="3200" dirty="0">
                <a:solidFill>
                  <a:srgbClr val="FF0000"/>
                </a:solidFill>
              </a:rPr>
              <a:t>THE CATHEDRAL OF </a:t>
            </a:r>
            <a:r>
              <a:rPr lang="en-US" sz="3200" dirty="0" smtClean="0">
                <a:solidFill>
                  <a:srgbClr val="FF0000"/>
                </a:solidFill>
              </a:rPr>
              <a:t>FLORENCE</a:t>
            </a:r>
            <a:endParaRPr lang="en-US" sz="3200" dirty="0">
              <a:solidFill>
                <a:srgbClr val="FF0000"/>
              </a:solidFill>
            </a:endParaRPr>
          </a:p>
        </p:txBody>
      </p:sp>
      <p:sp>
        <p:nvSpPr>
          <p:cNvPr id="4" name="Rectangle 3"/>
          <p:cNvSpPr/>
          <p:nvPr/>
        </p:nvSpPr>
        <p:spPr>
          <a:xfrm>
            <a:off x="841761" y="3595203"/>
            <a:ext cx="7391400" cy="2585323"/>
          </a:xfrm>
          <a:prstGeom prst="rect">
            <a:avLst/>
          </a:prstGeom>
        </p:spPr>
        <p:txBody>
          <a:bodyPr wrap="square">
            <a:spAutoFit/>
          </a:bodyPr>
          <a:lstStyle/>
          <a:p>
            <a:r>
              <a:rPr lang="en-US" dirty="0"/>
              <a:t>Brunelleschi first major architectural commission was for the enormous brick dome which covers the central space that of Florence’s cathedral, designed by </a:t>
            </a:r>
            <a:r>
              <a:rPr lang="en-US" dirty="0" err="1"/>
              <a:t>Alforno</a:t>
            </a:r>
            <a:r>
              <a:rPr lang="en-US" dirty="0"/>
              <a:t> di </a:t>
            </a:r>
            <a:r>
              <a:rPr lang="en-US" dirty="0" err="1"/>
              <a:t>Cambio</a:t>
            </a:r>
            <a:r>
              <a:rPr lang="en-US" dirty="0"/>
              <a:t> in the 14th century but left unroofed. While often described as the first building of the Renaissance, Brunelleschi’s daring design utilizes the pointed Gothic arch and Gothic ribs. It seem certain, however, that while stylistically Gothic, in keeping with the building it surmounts, the dome is in fact structurally influenced by the great dome of ancient Rome, which Brunelleschi could hardly have ignored in seeking a solution. This is dome of the Pantheon, a circular temple, now a church .</a:t>
            </a:r>
          </a:p>
        </p:txBody>
      </p:sp>
    </p:spTree>
    <p:extLst>
      <p:ext uri="{BB962C8B-B14F-4D97-AF65-F5344CB8AC3E}">
        <p14:creationId xmlns:p14="http://schemas.microsoft.com/office/powerpoint/2010/main" val="2215919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400" y="685800"/>
            <a:ext cx="3048000" cy="3036916"/>
          </a:xfrm>
          <a:prstGeom prst="rect">
            <a:avLst/>
          </a:prstGeom>
        </p:spPr>
      </p:pic>
      <p:sp>
        <p:nvSpPr>
          <p:cNvPr id="3" name="Rectangle 2"/>
          <p:cNvSpPr/>
          <p:nvPr/>
        </p:nvSpPr>
        <p:spPr>
          <a:xfrm>
            <a:off x="4267200" y="672420"/>
            <a:ext cx="4572000" cy="1200329"/>
          </a:xfrm>
          <a:prstGeom prst="rect">
            <a:avLst/>
          </a:prstGeom>
        </p:spPr>
        <p:txBody>
          <a:bodyPr>
            <a:spAutoFit/>
          </a:bodyPr>
          <a:lstStyle/>
          <a:p>
            <a:r>
              <a:rPr lang="en-US" sz="3600" dirty="0" err="1">
                <a:solidFill>
                  <a:srgbClr val="FF0000"/>
                </a:solidFill>
              </a:rPr>
              <a:t>Sant</a:t>
            </a:r>
            <a:r>
              <a:rPr lang="en-US" sz="3600" dirty="0">
                <a:solidFill>
                  <a:srgbClr val="FF0000"/>
                </a:solidFill>
              </a:rPr>
              <a:t>’ Andrea  </a:t>
            </a:r>
          </a:p>
          <a:p>
            <a:r>
              <a:rPr lang="en-US" sz="3600" dirty="0">
                <a:solidFill>
                  <a:srgbClr val="FF0000"/>
                </a:solidFill>
              </a:rPr>
              <a:t>(Mantua)</a:t>
            </a:r>
          </a:p>
        </p:txBody>
      </p:sp>
    </p:spTree>
    <p:extLst>
      <p:ext uri="{BB962C8B-B14F-4D97-AF65-F5344CB8AC3E}">
        <p14:creationId xmlns:p14="http://schemas.microsoft.com/office/powerpoint/2010/main" val="11330031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657224"/>
            <a:ext cx="4209117" cy="3152775"/>
          </a:xfrm>
          <a:prstGeom prst="rect">
            <a:avLst/>
          </a:prstGeom>
        </p:spPr>
      </p:pic>
      <p:sp>
        <p:nvSpPr>
          <p:cNvPr id="3" name="Rectangle 2"/>
          <p:cNvSpPr/>
          <p:nvPr/>
        </p:nvSpPr>
        <p:spPr>
          <a:xfrm>
            <a:off x="5301820" y="657224"/>
            <a:ext cx="2653740" cy="646331"/>
          </a:xfrm>
          <a:prstGeom prst="rect">
            <a:avLst/>
          </a:prstGeom>
        </p:spPr>
        <p:txBody>
          <a:bodyPr wrap="none">
            <a:spAutoFit/>
          </a:bodyPr>
          <a:lstStyle/>
          <a:p>
            <a:r>
              <a:rPr lang="en-US" sz="3600" dirty="0">
                <a:solidFill>
                  <a:srgbClr val="FF0000"/>
                </a:solidFill>
              </a:rPr>
              <a:t>LA ROTUNDA</a:t>
            </a:r>
          </a:p>
        </p:txBody>
      </p:sp>
      <p:sp>
        <p:nvSpPr>
          <p:cNvPr id="4" name="Rectangle 3"/>
          <p:cNvSpPr/>
          <p:nvPr/>
        </p:nvSpPr>
        <p:spPr>
          <a:xfrm>
            <a:off x="760442" y="4038600"/>
            <a:ext cx="7392958" cy="1938992"/>
          </a:xfrm>
          <a:prstGeom prst="rect">
            <a:avLst/>
          </a:prstGeom>
        </p:spPr>
        <p:txBody>
          <a:bodyPr wrap="square">
            <a:spAutoFit/>
          </a:bodyPr>
          <a:lstStyle/>
          <a:p>
            <a:r>
              <a:rPr lang="en-US" sz="2400" dirty="0"/>
              <a:t>The best known of Palladio’s domestic buildings is the Villa Capra, otherwise known as “la </a:t>
            </a:r>
            <a:r>
              <a:rPr lang="en-US" sz="2400" dirty="0" err="1"/>
              <a:t>Rotonda</a:t>
            </a:r>
            <a:r>
              <a:rPr lang="en-US" sz="2400" dirty="0"/>
              <a:t>”, a centrally planned house with a domed central hall and four identical facades, each with a temple-like portico like that of the Pantheon in Rome.</a:t>
            </a:r>
          </a:p>
        </p:txBody>
      </p:sp>
    </p:spTree>
    <p:extLst>
      <p:ext uri="{BB962C8B-B14F-4D97-AF65-F5344CB8AC3E}">
        <p14:creationId xmlns:p14="http://schemas.microsoft.com/office/powerpoint/2010/main" val="14841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85800"/>
            <a:ext cx="7620000" cy="4524315"/>
          </a:xfrm>
          <a:prstGeom prst="rect">
            <a:avLst/>
          </a:prstGeom>
        </p:spPr>
        <p:txBody>
          <a:bodyPr wrap="square">
            <a:spAutoFit/>
          </a:bodyPr>
          <a:lstStyle/>
          <a:p>
            <a:r>
              <a:rPr lang="en-US" sz="2400" dirty="0"/>
              <a:t>Villa Capra Rotunda, Italy, is a Renaissance villa designed by </a:t>
            </a:r>
            <a:r>
              <a:rPr lang="en-US" sz="2400" dirty="0">
                <a:solidFill>
                  <a:srgbClr val="FF0000"/>
                </a:solidFill>
              </a:rPr>
              <a:t>Andrea </a:t>
            </a:r>
            <a:r>
              <a:rPr lang="en-US" sz="2400" dirty="0" smtClean="0">
                <a:solidFill>
                  <a:srgbClr val="FF0000"/>
                </a:solidFill>
              </a:rPr>
              <a:t>Palladio</a:t>
            </a:r>
          </a:p>
          <a:p>
            <a:endParaRPr lang="en-US" sz="2400" dirty="0" smtClean="0">
              <a:solidFill>
                <a:srgbClr val="FF0000"/>
              </a:solidFill>
            </a:endParaRPr>
          </a:p>
          <a:p>
            <a:r>
              <a:rPr lang="en-US" sz="2400" dirty="0"/>
              <a:t>L</a:t>
            </a:r>
            <a:r>
              <a:rPr lang="en-US" sz="2400" dirty="0" smtClean="0"/>
              <a:t>ist </a:t>
            </a:r>
            <a:r>
              <a:rPr lang="en-US" sz="2400" dirty="0"/>
              <a:t>FOUR great architects and name </a:t>
            </a:r>
            <a:r>
              <a:rPr lang="en-US" sz="2400" dirty="0" smtClean="0"/>
              <a:t>a building </a:t>
            </a:r>
            <a:r>
              <a:rPr lang="en-US" sz="2400" dirty="0"/>
              <a:t>built by that architects during Renaissance period.</a:t>
            </a:r>
          </a:p>
          <a:p>
            <a:endParaRPr lang="en-US" sz="2400" dirty="0" smtClean="0">
              <a:solidFill>
                <a:srgbClr val="FF0000"/>
              </a:solidFill>
            </a:endParaRPr>
          </a:p>
          <a:p>
            <a:pPr marL="514350" indent="-514350">
              <a:buAutoNum type="romanLcPeriod"/>
            </a:pPr>
            <a:r>
              <a:rPr lang="en-US" sz="2400" dirty="0" err="1" smtClean="0"/>
              <a:t>Fillipo</a:t>
            </a:r>
            <a:r>
              <a:rPr lang="en-US" sz="2400" dirty="0"/>
              <a:t> Brunelleschi</a:t>
            </a:r>
            <a:r>
              <a:rPr lang="en-US" sz="2400" dirty="0">
                <a:solidFill>
                  <a:srgbClr val="FF0000"/>
                </a:solidFill>
              </a:rPr>
              <a:t>	The Cathedral of Florence</a:t>
            </a:r>
            <a:endParaRPr lang="en-US" sz="2400" dirty="0" smtClean="0">
              <a:solidFill>
                <a:srgbClr val="FF0000"/>
              </a:solidFill>
            </a:endParaRPr>
          </a:p>
          <a:p>
            <a:pPr marL="514350" indent="-514350">
              <a:buAutoNum type="romanLcPeriod"/>
            </a:pPr>
            <a:r>
              <a:rPr lang="en-US" sz="2400" dirty="0" smtClean="0"/>
              <a:t>Leon </a:t>
            </a:r>
            <a:r>
              <a:rPr lang="en-US" sz="2400" dirty="0"/>
              <a:t>Battista </a:t>
            </a:r>
            <a:r>
              <a:rPr lang="en-US" sz="2400" dirty="0" err="1" smtClean="0"/>
              <a:t>Alberti</a:t>
            </a:r>
            <a:r>
              <a:rPr lang="en-US" sz="2400" dirty="0">
                <a:solidFill>
                  <a:srgbClr val="FF0000"/>
                </a:solidFill>
              </a:rPr>
              <a:t>	</a:t>
            </a:r>
            <a:r>
              <a:rPr lang="en-US" sz="2400" dirty="0" err="1">
                <a:solidFill>
                  <a:srgbClr val="FF0000"/>
                </a:solidFill>
              </a:rPr>
              <a:t>Sant</a:t>
            </a:r>
            <a:r>
              <a:rPr lang="en-US" sz="2400" dirty="0">
                <a:solidFill>
                  <a:srgbClr val="FF0000"/>
                </a:solidFill>
              </a:rPr>
              <a:t>’ Andrea Mantua</a:t>
            </a:r>
            <a:endParaRPr lang="en-US" sz="2400" dirty="0" smtClean="0">
              <a:solidFill>
                <a:srgbClr val="FF0000"/>
              </a:solidFill>
            </a:endParaRPr>
          </a:p>
          <a:p>
            <a:pPr marL="514350" indent="-514350">
              <a:buAutoNum type="romanLcPeriod"/>
            </a:pPr>
            <a:r>
              <a:rPr lang="en-US" sz="2400" dirty="0" err="1" smtClean="0"/>
              <a:t>Michaleangelo</a:t>
            </a:r>
            <a:r>
              <a:rPr lang="en-US" sz="2400" dirty="0">
                <a:solidFill>
                  <a:srgbClr val="FF0000"/>
                </a:solidFill>
              </a:rPr>
              <a:t>		St Peter’s Basilica</a:t>
            </a:r>
          </a:p>
          <a:p>
            <a:pPr marL="514350" indent="-514350">
              <a:buAutoNum type="romanLcPeriod"/>
            </a:pPr>
            <a:r>
              <a:rPr lang="en-US" sz="2400" dirty="0"/>
              <a:t>Andrea Palladio</a:t>
            </a:r>
            <a:r>
              <a:rPr lang="en-US" sz="2400" dirty="0">
                <a:solidFill>
                  <a:srgbClr val="FF0000"/>
                </a:solidFill>
              </a:rPr>
              <a:t>		Villa Capra “La Rotunda</a:t>
            </a:r>
            <a:r>
              <a:rPr lang="en-US" sz="2400" dirty="0" smtClean="0">
                <a:solidFill>
                  <a:srgbClr val="FF0000"/>
                </a:solidFill>
              </a:rPr>
              <a:t>”</a:t>
            </a:r>
          </a:p>
          <a:p>
            <a:pPr marL="514350" indent="-514350">
              <a:buAutoNum type="romanLcPeriod"/>
            </a:pPr>
            <a:endParaRPr lang="en-US" sz="2400" dirty="0">
              <a:solidFill>
                <a:srgbClr val="FF0000"/>
              </a:solidFill>
            </a:endParaRPr>
          </a:p>
          <a:p>
            <a:endParaRPr lang="en-US" sz="2400" dirty="0">
              <a:solidFill>
                <a:srgbClr val="FF0000"/>
              </a:solidFill>
            </a:endParaRPr>
          </a:p>
        </p:txBody>
      </p:sp>
    </p:spTree>
    <p:extLst>
      <p:ext uri="{BB962C8B-B14F-4D97-AF65-F5344CB8AC3E}">
        <p14:creationId xmlns:p14="http://schemas.microsoft.com/office/powerpoint/2010/main" val="25665366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762000"/>
            <a:ext cx="7315200" cy="830997"/>
          </a:xfrm>
          <a:prstGeom prst="rect">
            <a:avLst/>
          </a:prstGeom>
        </p:spPr>
        <p:txBody>
          <a:bodyPr wrap="square">
            <a:spAutoFit/>
          </a:bodyPr>
          <a:lstStyle/>
          <a:p>
            <a:r>
              <a:rPr lang="en-US" sz="2400" dirty="0"/>
              <a:t>Compare the characteristics of Renaissance and Baroque architecture</a:t>
            </a:r>
          </a:p>
        </p:txBody>
      </p:sp>
      <p:sp>
        <p:nvSpPr>
          <p:cNvPr id="3" name="Rectangle 2"/>
          <p:cNvSpPr/>
          <p:nvPr/>
        </p:nvSpPr>
        <p:spPr>
          <a:xfrm>
            <a:off x="990601" y="1752600"/>
            <a:ext cx="7239000" cy="2677656"/>
          </a:xfrm>
          <a:prstGeom prst="rect">
            <a:avLst/>
          </a:prstGeom>
        </p:spPr>
        <p:txBody>
          <a:bodyPr wrap="square">
            <a:spAutoFit/>
          </a:bodyPr>
          <a:lstStyle/>
          <a:p>
            <a:r>
              <a:rPr lang="en-US" sz="2400" dirty="0"/>
              <a:t>Renaissance </a:t>
            </a:r>
            <a:r>
              <a:rPr lang="en-US" sz="2400" dirty="0" smtClean="0"/>
              <a:t>architecture</a:t>
            </a:r>
          </a:p>
          <a:p>
            <a:r>
              <a:rPr lang="en-US" sz="2400" dirty="0">
                <a:solidFill>
                  <a:srgbClr val="FF0000"/>
                </a:solidFill>
              </a:rPr>
              <a:t>a.	Harmony with symmetrical plan</a:t>
            </a:r>
          </a:p>
          <a:p>
            <a:r>
              <a:rPr lang="en-US" sz="2400" dirty="0">
                <a:solidFill>
                  <a:srgbClr val="FF0000"/>
                </a:solidFill>
              </a:rPr>
              <a:t>b.	Incorporate with pilaster between windows</a:t>
            </a:r>
          </a:p>
          <a:p>
            <a:r>
              <a:rPr lang="en-US" sz="2400" dirty="0">
                <a:solidFill>
                  <a:srgbClr val="FF0000"/>
                </a:solidFill>
              </a:rPr>
              <a:t>c.	Pilaster – columns from one of the orders of </a:t>
            </a:r>
            <a:r>
              <a:rPr lang="en-US" sz="2400" dirty="0" smtClean="0">
                <a:solidFill>
                  <a:srgbClr val="FF0000"/>
                </a:solidFill>
              </a:rPr>
              <a:t>	Greek </a:t>
            </a:r>
            <a:r>
              <a:rPr lang="en-US" sz="2400" dirty="0">
                <a:solidFill>
                  <a:srgbClr val="FF0000"/>
                </a:solidFill>
              </a:rPr>
              <a:t>and Rome</a:t>
            </a:r>
          </a:p>
          <a:p>
            <a:r>
              <a:rPr lang="en-US" sz="2400" dirty="0">
                <a:solidFill>
                  <a:srgbClr val="FF0000"/>
                </a:solidFill>
              </a:rPr>
              <a:t>d.   </a:t>
            </a:r>
            <a:r>
              <a:rPr lang="en-US" sz="2400" dirty="0" smtClean="0">
                <a:solidFill>
                  <a:srgbClr val="FF0000"/>
                </a:solidFill>
              </a:rPr>
              <a:t>	Used </a:t>
            </a:r>
            <a:r>
              <a:rPr lang="en-US" sz="2400" dirty="0">
                <a:solidFill>
                  <a:srgbClr val="FF0000"/>
                </a:solidFill>
              </a:rPr>
              <a:t>of </a:t>
            </a:r>
            <a:r>
              <a:rPr lang="en-US" sz="2400" dirty="0" err="1">
                <a:solidFill>
                  <a:srgbClr val="FF0000"/>
                </a:solidFill>
              </a:rPr>
              <a:t>rustification</a:t>
            </a:r>
            <a:r>
              <a:rPr lang="en-US" sz="2400" dirty="0">
                <a:solidFill>
                  <a:srgbClr val="FF0000"/>
                </a:solidFill>
              </a:rPr>
              <a:t> – huge block</a:t>
            </a:r>
          </a:p>
          <a:p>
            <a:r>
              <a:rPr lang="en-US" sz="2400" dirty="0">
                <a:solidFill>
                  <a:srgbClr val="FF0000"/>
                </a:solidFill>
              </a:rPr>
              <a:t>e.	Classic styles architecture</a:t>
            </a:r>
          </a:p>
        </p:txBody>
      </p:sp>
    </p:spTree>
    <p:extLst>
      <p:ext uri="{BB962C8B-B14F-4D97-AF65-F5344CB8AC3E}">
        <p14:creationId xmlns:p14="http://schemas.microsoft.com/office/powerpoint/2010/main" val="26600216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09600"/>
            <a:ext cx="7315200" cy="4154984"/>
          </a:xfrm>
          <a:prstGeom prst="rect">
            <a:avLst/>
          </a:prstGeom>
        </p:spPr>
        <p:txBody>
          <a:bodyPr wrap="square">
            <a:spAutoFit/>
          </a:bodyPr>
          <a:lstStyle/>
          <a:p>
            <a:r>
              <a:rPr lang="en-US" sz="2400" dirty="0"/>
              <a:t>Baroque </a:t>
            </a:r>
            <a:r>
              <a:rPr lang="en-US" sz="2400" dirty="0" smtClean="0"/>
              <a:t>architecture</a:t>
            </a:r>
          </a:p>
          <a:p>
            <a:endParaRPr lang="en-US" sz="2400" dirty="0"/>
          </a:p>
          <a:p>
            <a:r>
              <a:rPr lang="en-US" sz="2400" dirty="0">
                <a:solidFill>
                  <a:srgbClr val="FF0000"/>
                </a:solidFill>
              </a:rPr>
              <a:t>a.	Curves /free flowing forms</a:t>
            </a:r>
          </a:p>
          <a:p>
            <a:r>
              <a:rPr lang="en-US" sz="2400" dirty="0">
                <a:solidFill>
                  <a:srgbClr val="FF0000"/>
                </a:solidFill>
              </a:rPr>
              <a:t>b.	Asymmetrical plan</a:t>
            </a:r>
          </a:p>
          <a:p>
            <a:r>
              <a:rPr lang="en-US" sz="2400" dirty="0">
                <a:solidFill>
                  <a:srgbClr val="FF0000"/>
                </a:solidFill>
              </a:rPr>
              <a:t>c.	</a:t>
            </a:r>
            <a:r>
              <a:rPr lang="en-US" sz="2400" dirty="0" err="1">
                <a:solidFill>
                  <a:srgbClr val="FF0000"/>
                </a:solidFill>
              </a:rPr>
              <a:t>Bizzare</a:t>
            </a:r>
            <a:r>
              <a:rPr lang="en-US" sz="2400" dirty="0">
                <a:solidFill>
                  <a:srgbClr val="FF0000"/>
                </a:solidFill>
              </a:rPr>
              <a:t> shapes</a:t>
            </a:r>
          </a:p>
          <a:p>
            <a:r>
              <a:rPr lang="en-US" sz="2400" dirty="0">
                <a:solidFill>
                  <a:srgbClr val="FF0000"/>
                </a:solidFill>
              </a:rPr>
              <a:t>d.    </a:t>
            </a:r>
            <a:r>
              <a:rPr lang="en-US" sz="2400" dirty="0" smtClean="0">
                <a:solidFill>
                  <a:srgbClr val="FF0000"/>
                </a:solidFill>
              </a:rPr>
              <a:t>	Heavily </a:t>
            </a:r>
            <a:r>
              <a:rPr lang="en-US" sz="2400" dirty="0">
                <a:solidFill>
                  <a:srgbClr val="FF0000"/>
                </a:solidFill>
              </a:rPr>
              <a:t>elaborated ornamentation</a:t>
            </a:r>
          </a:p>
          <a:p>
            <a:r>
              <a:rPr lang="en-US" sz="2400" dirty="0">
                <a:solidFill>
                  <a:srgbClr val="FF0000"/>
                </a:solidFill>
              </a:rPr>
              <a:t>e.	Concave and convex forms, oval space and oval </a:t>
            </a:r>
            <a:r>
              <a:rPr lang="en-US" sz="2400" dirty="0" smtClean="0">
                <a:solidFill>
                  <a:srgbClr val="FF0000"/>
                </a:solidFill>
              </a:rPr>
              <a:t>	dome</a:t>
            </a:r>
            <a:endParaRPr lang="en-US" sz="2400" dirty="0">
              <a:solidFill>
                <a:srgbClr val="FF0000"/>
              </a:solidFill>
            </a:endParaRPr>
          </a:p>
          <a:p>
            <a:r>
              <a:rPr lang="en-US" sz="2400" dirty="0">
                <a:solidFill>
                  <a:srgbClr val="FF0000"/>
                </a:solidFill>
              </a:rPr>
              <a:t>f.	Usage of lighting to give dramatic effect on </a:t>
            </a:r>
            <a:r>
              <a:rPr lang="en-US" sz="2400" dirty="0" smtClean="0">
                <a:solidFill>
                  <a:srgbClr val="FF0000"/>
                </a:solidFill>
              </a:rPr>
              <a:t>	structural </a:t>
            </a:r>
            <a:r>
              <a:rPr lang="en-US" sz="2400" dirty="0">
                <a:solidFill>
                  <a:srgbClr val="FF0000"/>
                </a:solidFill>
              </a:rPr>
              <a:t>treatment and mural</a:t>
            </a:r>
          </a:p>
          <a:p>
            <a:endParaRPr lang="en-US" sz="2400" dirty="0"/>
          </a:p>
        </p:txBody>
      </p:sp>
    </p:spTree>
    <p:extLst>
      <p:ext uri="{BB962C8B-B14F-4D97-AF65-F5344CB8AC3E}">
        <p14:creationId xmlns:p14="http://schemas.microsoft.com/office/powerpoint/2010/main" val="23045347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6249" y="685800"/>
            <a:ext cx="7270951" cy="4893647"/>
          </a:xfrm>
          <a:prstGeom prst="rect">
            <a:avLst/>
          </a:prstGeom>
        </p:spPr>
        <p:txBody>
          <a:bodyPr wrap="square">
            <a:spAutoFit/>
          </a:bodyPr>
          <a:lstStyle/>
          <a:p>
            <a:r>
              <a:rPr lang="en-US" sz="2400" dirty="0">
                <a:solidFill>
                  <a:srgbClr val="FF0000"/>
                </a:solidFill>
              </a:rPr>
              <a:t>Renaissance architecture  </a:t>
            </a:r>
            <a:r>
              <a:rPr lang="en-US" sz="2400" dirty="0"/>
              <a:t>is the architectural style that evolved between the early 15th and early 17th centuries in different regions of Europe in which there was a conscious revival and development of certain elements of ancient Greek and Roman thought and material culture</a:t>
            </a:r>
          </a:p>
          <a:p>
            <a:endParaRPr lang="en-US" sz="2400" dirty="0" smtClean="0">
              <a:solidFill>
                <a:srgbClr val="FF0000"/>
              </a:solidFill>
            </a:endParaRPr>
          </a:p>
          <a:p>
            <a:endParaRPr lang="en-US" sz="2400" dirty="0">
              <a:solidFill>
                <a:srgbClr val="FF0000"/>
              </a:solidFill>
            </a:endParaRPr>
          </a:p>
          <a:p>
            <a:r>
              <a:rPr lang="en-US" sz="2400" dirty="0"/>
              <a:t>What are the MAIN factors affecting </a:t>
            </a:r>
            <a:r>
              <a:rPr lang="en-US" sz="2400" dirty="0" err="1"/>
              <a:t>Rennaissance</a:t>
            </a:r>
            <a:r>
              <a:rPr lang="en-US" sz="2400" dirty="0"/>
              <a:t> Architecture?</a:t>
            </a:r>
          </a:p>
          <a:p>
            <a:r>
              <a:rPr lang="en-US" sz="2400" dirty="0" smtClean="0">
                <a:solidFill>
                  <a:srgbClr val="FF0000"/>
                </a:solidFill>
              </a:rPr>
              <a:t>	Religious</a:t>
            </a:r>
            <a:endParaRPr lang="en-US" sz="2400" dirty="0">
              <a:solidFill>
                <a:srgbClr val="FF0000"/>
              </a:solidFill>
            </a:endParaRPr>
          </a:p>
          <a:p>
            <a:r>
              <a:rPr lang="en-US" sz="2400" dirty="0" smtClean="0">
                <a:solidFill>
                  <a:srgbClr val="FF0000"/>
                </a:solidFill>
              </a:rPr>
              <a:t>	Philosophic</a:t>
            </a:r>
            <a:endParaRPr lang="en-US" sz="2400" dirty="0">
              <a:solidFill>
                <a:srgbClr val="FF0000"/>
              </a:solidFill>
            </a:endParaRPr>
          </a:p>
          <a:p>
            <a:r>
              <a:rPr lang="en-US" sz="2400" dirty="0" smtClean="0">
                <a:solidFill>
                  <a:srgbClr val="FF0000"/>
                </a:solidFill>
              </a:rPr>
              <a:t>	Political</a:t>
            </a:r>
            <a:endParaRPr lang="en-US" sz="2400" dirty="0">
              <a:solidFill>
                <a:srgbClr val="FF0000"/>
              </a:solidFill>
            </a:endParaRPr>
          </a:p>
        </p:txBody>
      </p:sp>
    </p:spTree>
    <p:extLst>
      <p:ext uri="{BB962C8B-B14F-4D97-AF65-F5344CB8AC3E}">
        <p14:creationId xmlns:p14="http://schemas.microsoft.com/office/powerpoint/2010/main" val="20205911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428</Words>
  <Application>Microsoft Office PowerPoint</Application>
  <PresentationFormat>On-screen Show (4:3)</PresentationFormat>
  <Paragraphs>57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5</cp:revision>
  <dcterms:created xsi:type="dcterms:W3CDTF">2013-10-03T06:27:32Z</dcterms:created>
  <dcterms:modified xsi:type="dcterms:W3CDTF">2013-10-07T00:34:33Z</dcterms:modified>
</cp:coreProperties>
</file>