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73" r:id="rId6"/>
    <p:sldId id="261" r:id="rId7"/>
    <p:sldId id="262" r:id="rId8"/>
    <p:sldId id="263" r:id="rId9"/>
    <p:sldId id="264" r:id="rId10"/>
    <p:sldId id="265" r:id="rId11"/>
    <p:sldId id="266" r:id="rId12"/>
    <p:sldId id="267" r:id="rId13"/>
    <p:sldId id="268" r:id="rId14"/>
    <p:sldId id="269" r:id="rId15"/>
    <p:sldId id="274" r:id="rId16"/>
    <p:sldId id="270" r:id="rId17"/>
    <p:sldId id="275" r:id="rId18"/>
    <p:sldId id="271" r:id="rId19"/>
    <p:sldId id="27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877410-0769-46BF-AC40-A5F38D8AEB00}" type="datetimeFigureOut">
              <a:rPr lang="en-US" smtClean="0"/>
              <a:t>18\09\2013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E98F75-D8C8-42BF-B1D9-6CAD2CAF0ED2}" type="slidenum">
              <a:rPr lang="en-US" smtClean="0"/>
              <a:t>‹#›</a:t>
            </a:fld>
            <a:endParaRPr lang="en-US"/>
          </a:p>
        </p:txBody>
      </p:sp>
    </p:spTree>
    <p:extLst>
      <p:ext uri="{BB962C8B-B14F-4D97-AF65-F5344CB8AC3E}">
        <p14:creationId xmlns:p14="http://schemas.microsoft.com/office/powerpoint/2010/main" val="2003714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877410-0769-46BF-AC40-A5F38D8AEB00}" type="datetimeFigureOut">
              <a:rPr lang="en-US" smtClean="0"/>
              <a:t>18\09\2013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E98F75-D8C8-42BF-B1D9-6CAD2CAF0ED2}" type="slidenum">
              <a:rPr lang="en-US" smtClean="0"/>
              <a:t>‹#›</a:t>
            </a:fld>
            <a:endParaRPr lang="en-US"/>
          </a:p>
        </p:txBody>
      </p:sp>
    </p:spTree>
    <p:extLst>
      <p:ext uri="{BB962C8B-B14F-4D97-AF65-F5344CB8AC3E}">
        <p14:creationId xmlns:p14="http://schemas.microsoft.com/office/powerpoint/2010/main" val="3790223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877410-0769-46BF-AC40-A5F38D8AEB00}" type="datetimeFigureOut">
              <a:rPr lang="en-US" smtClean="0"/>
              <a:t>18\09\2013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E98F75-D8C8-42BF-B1D9-6CAD2CAF0ED2}" type="slidenum">
              <a:rPr lang="en-US" smtClean="0"/>
              <a:t>‹#›</a:t>
            </a:fld>
            <a:endParaRPr lang="en-US"/>
          </a:p>
        </p:txBody>
      </p:sp>
    </p:spTree>
    <p:extLst>
      <p:ext uri="{BB962C8B-B14F-4D97-AF65-F5344CB8AC3E}">
        <p14:creationId xmlns:p14="http://schemas.microsoft.com/office/powerpoint/2010/main" val="150381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877410-0769-46BF-AC40-A5F38D8AEB00}" type="datetimeFigureOut">
              <a:rPr lang="en-US" smtClean="0"/>
              <a:t>18\09\2013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E98F75-D8C8-42BF-B1D9-6CAD2CAF0ED2}" type="slidenum">
              <a:rPr lang="en-US" smtClean="0"/>
              <a:t>‹#›</a:t>
            </a:fld>
            <a:endParaRPr lang="en-US"/>
          </a:p>
        </p:txBody>
      </p:sp>
    </p:spTree>
    <p:extLst>
      <p:ext uri="{BB962C8B-B14F-4D97-AF65-F5344CB8AC3E}">
        <p14:creationId xmlns:p14="http://schemas.microsoft.com/office/powerpoint/2010/main" val="1493853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877410-0769-46BF-AC40-A5F38D8AEB00}" type="datetimeFigureOut">
              <a:rPr lang="en-US" smtClean="0"/>
              <a:t>18\09\2013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E98F75-D8C8-42BF-B1D9-6CAD2CAF0ED2}" type="slidenum">
              <a:rPr lang="en-US" smtClean="0"/>
              <a:t>‹#›</a:t>
            </a:fld>
            <a:endParaRPr lang="en-US"/>
          </a:p>
        </p:txBody>
      </p:sp>
    </p:spTree>
    <p:extLst>
      <p:ext uri="{BB962C8B-B14F-4D97-AF65-F5344CB8AC3E}">
        <p14:creationId xmlns:p14="http://schemas.microsoft.com/office/powerpoint/2010/main" val="1002983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877410-0769-46BF-AC40-A5F38D8AEB00}" type="datetimeFigureOut">
              <a:rPr lang="en-US" smtClean="0"/>
              <a:t>18\09\2013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E98F75-D8C8-42BF-B1D9-6CAD2CAF0ED2}" type="slidenum">
              <a:rPr lang="en-US" smtClean="0"/>
              <a:t>‹#›</a:t>
            </a:fld>
            <a:endParaRPr lang="en-US"/>
          </a:p>
        </p:txBody>
      </p:sp>
    </p:spTree>
    <p:extLst>
      <p:ext uri="{BB962C8B-B14F-4D97-AF65-F5344CB8AC3E}">
        <p14:creationId xmlns:p14="http://schemas.microsoft.com/office/powerpoint/2010/main" val="3470647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877410-0769-46BF-AC40-A5F38D8AEB00}" type="datetimeFigureOut">
              <a:rPr lang="en-US" smtClean="0"/>
              <a:t>18\09\2013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E98F75-D8C8-42BF-B1D9-6CAD2CAF0ED2}" type="slidenum">
              <a:rPr lang="en-US" smtClean="0"/>
              <a:t>‹#›</a:t>
            </a:fld>
            <a:endParaRPr lang="en-US"/>
          </a:p>
        </p:txBody>
      </p:sp>
    </p:spTree>
    <p:extLst>
      <p:ext uri="{BB962C8B-B14F-4D97-AF65-F5344CB8AC3E}">
        <p14:creationId xmlns:p14="http://schemas.microsoft.com/office/powerpoint/2010/main" val="2588982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877410-0769-46BF-AC40-A5F38D8AEB00}" type="datetimeFigureOut">
              <a:rPr lang="en-US" smtClean="0"/>
              <a:t>18\09\2013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E98F75-D8C8-42BF-B1D9-6CAD2CAF0ED2}" type="slidenum">
              <a:rPr lang="en-US" smtClean="0"/>
              <a:t>‹#›</a:t>
            </a:fld>
            <a:endParaRPr lang="en-US"/>
          </a:p>
        </p:txBody>
      </p:sp>
    </p:spTree>
    <p:extLst>
      <p:ext uri="{BB962C8B-B14F-4D97-AF65-F5344CB8AC3E}">
        <p14:creationId xmlns:p14="http://schemas.microsoft.com/office/powerpoint/2010/main" val="3843858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877410-0769-46BF-AC40-A5F38D8AEB00}" type="datetimeFigureOut">
              <a:rPr lang="en-US" smtClean="0"/>
              <a:t>18\09\2013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E98F75-D8C8-42BF-B1D9-6CAD2CAF0ED2}" type="slidenum">
              <a:rPr lang="en-US" smtClean="0"/>
              <a:t>‹#›</a:t>
            </a:fld>
            <a:endParaRPr lang="en-US"/>
          </a:p>
        </p:txBody>
      </p:sp>
    </p:spTree>
    <p:extLst>
      <p:ext uri="{BB962C8B-B14F-4D97-AF65-F5344CB8AC3E}">
        <p14:creationId xmlns:p14="http://schemas.microsoft.com/office/powerpoint/2010/main" val="1215533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877410-0769-46BF-AC40-A5F38D8AEB00}" type="datetimeFigureOut">
              <a:rPr lang="en-US" smtClean="0"/>
              <a:t>18\09\2013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E98F75-D8C8-42BF-B1D9-6CAD2CAF0ED2}" type="slidenum">
              <a:rPr lang="en-US" smtClean="0"/>
              <a:t>‹#›</a:t>
            </a:fld>
            <a:endParaRPr lang="en-US"/>
          </a:p>
        </p:txBody>
      </p:sp>
    </p:spTree>
    <p:extLst>
      <p:ext uri="{BB962C8B-B14F-4D97-AF65-F5344CB8AC3E}">
        <p14:creationId xmlns:p14="http://schemas.microsoft.com/office/powerpoint/2010/main" val="3557026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877410-0769-46BF-AC40-A5F38D8AEB00}" type="datetimeFigureOut">
              <a:rPr lang="en-US" smtClean="0"/>
              <a:t>18\09\2013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E98F75-D8C8-42BF-B1D9-6CAD2CAF0ED2}" type="slidenum">
              <a:rPr lang="en-US" smtClean="0"/>
              <a:t>‹#›</a:t>
            </a:fld>
            <a:endParaRPr lang="en-US"/>
          </a:p>
        </p:txBody>
      </p:sp>
    </p:spTree>
    <p:extLst>
      <p:ext uri="{BB962C8B-B14F-4D97-AF65-F5344CB8AC3E}">
        <p14:creationId xmlns:p14="http://schemas.microsoft.com/office/powerpoint/2010/main" val="3355923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877410-0769-46BF-AC40-A5F38D8AEB00}" type="datetimeFigureOut">
              <a:rPr lang="en-US" smtClean="0"/>
              <a:t>18\09\2013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E98F75-D8C8-42BF-B1D9-6CAD2CAF0ED2}" type="slidenum">
              <a:rPr lang="en-US" smtClean="0"/>
              <a:t>‹#›</a:t>
            </a:fld>
            <a:endParaRPr lang="en-US"/>
          </a:p>
        </p:txBody>
      </p:sp>
    </p:spTree>
    <p:extLst>
      <p:ext uri="{BB962C8B-B14F-4D97-AF65-F5344CB8AC3E}">
        <p14:creationId xmlns:p14="http://schemas.microsoft.com/office/powerpoint/2010/main" val="13403019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1285435"/>
            <a:ext cx="5095306" cy="1938992"/>
          </a:xfrm>
          <a:prstGeom prst="rect">
            <a:avLst/>
          </a:prstGeom>
        </p:spPr>
        <p:txBody>
          <a:bodyPr wrap="none">
            <a:spAutoFit/>
          </a:bodyPr>
          <a:lstStyle/>
          <a:p>
            <a:r>
              <a:rPr lang="en-US" sz="6000" baseline="30000" dirty="0" smtClean="0"/>
              <a:t>GOTHIC ARCHITECTURE</a:t>
            </a:r>
          </a:p>
          <a:p>
            <a:endParaRPr lang="en-US" sz="6000" baseline="30000" dirty="0"/>
          </a:p>
          <a:p>
            <a:r>
              <a:rPr lang="en-US" sz="6000" baseline="30000" dirty="0" smtClean="0"/>
              <a:t>Week 11</a:t>
            </a:r>
            <a:endParaRPr lang="en-US" sz="6000" baseline="30000" dirty="0"/>
          </a:p>
        </p:txBody>
      </p:sp>
    </p:spTree>
    <p:extLst>
      <p:ext uri="{BB962C8B-B14F-4D97-AF65-F5344CB8AC3E}">
        <p14:creationId xmlns:p14="http://schemas.microsoft.com/office/powerpoint/2010/main" val="4960676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838200"/>
            <a:ext cx="1847850" cy="246697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434" y="2438400"/>
            <a:ext cx="4140732" cy="3590925"/>
          </a:xfrm>
          <a:prstGeom prst="rect">
            <a:avLst/>
          </a:prstGeom>
        </p:spPr>
      </p:pic>
      <p:sp>
        <p:nvSpPr>
          <p:cNvPr id="4" name="Rectangle 3"/>
          <p:cNvSpPr/>
          <p:nvPr/>
        </p:nvSpPr>
        <p:spPr>
          <a:xfrm>
            <a:off x="3352800" y="838200"/>
            <a:ext cx="4572000" cy="1200329"/>
          </a:xfrm>
          <a:prstGeom prst="rect">
            <a:avLst/>
          </a:prstGeom>
        </p:spPr>
        <p:txBody>
          <a:bodyPr>
            <a:spAutoFit/>
          </a:bodyPr>
          <a:lstStyle/>
          <a:p>
            <a:r>
              <a:rPr lang="en-US" sz="3600" dirty="0" smtClean="0">
                <a:solidFill>
                  <a:srgbClr val="FF0000"/>
                </a:solidFill>
              </a:rPr>
              <a:t>flying buttress -</a:t>
            </a:r>
          </a:p>
          <a:p>
            <a:r>
              <a:rPr lang="en-US" sz="3600" dirty="0" smtClean="0">
                <a:solidFill>
                  <a:srgbClr val="FF0000"/>
                </a:solidFill>
              </a:rPr>
              <a:t>thinner wall</a:t>
            </a:r>
            <a:endParaRPr lang="en-US" sz="3600" dirty="0">
              <a:solidFill>
                <a:srgbClr val="FF0000"/>
              </a:solidFill>
            </a:endParaRPr>
          </a:p>
        </p:txBody>
      </p:sp>
    </p:spTree>
    <p:extLst>
      <p:ext uri="{BB962C8B-B14F-4D97-AF65-F5344CB8AC3E}">
        <p14:creationId xmlns:p14="http://schemas.microsoft.com/office/powerpoint/2010/main" val="40171049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914400"/>
            <a:ext cx="1905000" cy="1524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914400"/>
            <a:ext cx="2695575" cy="1695450"/>
          </a:xfrm>
          <a:prstGeom prst="rect">
            <a:avLst/>
          </a:prstGeom>
        </p:spPr>
      </p:pic>
      <p:sp>
        <p:nvSpPr>
          <p:cNvPr id="4" name="Rectangle 3"/>
          <p:cNvSpPr/>
          <p:nvPr/>
        </p:nvSpPr>
        <p:spPr>
          <a:xfrm>
            <a:off x="6248400" y="914400"/>
            <a:ext cx="2133600" cy="1631216"/>
          </a:xfrm>
          <a:prstGeom prst="rect">
            <a:avLst/>
          </a:prstGeom>
        </p:spPr>
        <p:txBody>
          <a:bodyPr wrap="square">
            <a:spAutoFit/>
          </a:bodyPr>
          <a:lstStyle/>
          <a:p>
            <a:r>
              <a:rPr lang="en-US" sz="2000" dirty="0" smtClean="0"/>
              <a:t>Name the building above and write FOUR statements about the building’s façade</a:t>
            </a:r>
            <a:endParaRPr lang="en-US" sz="2000" dirty="0"/>
          </a:p>
        </p:txBody>
      </p:sp>
      <p:sp>
        <p:nvSpPr>
          <p:cNvPr id="5" name="Rectangle 4"/>
          <p:cNvSpPr/>
          <p:nvPr/>
        </p:nvSpPr>
        <p:spPr>
          <a:xfrm>
            <a:off x="1053269" y="2819400"/>
            <a:ext cx="7239000" cy="2862322"/>
          </a:xfrm>
          <a:prstGeom prst="rect">
            <a:avLst/>
          </a:prstGeom>
        </p:spPr>
        <p:txBody>
          <a:bodyPr wrap="square">
            <a:spAutoFit/>
          </a:bodyPr>
          <a:lstStyle/>
          <a:p>
            <a:r>
              <a:rPr lang="en-US" sz="2000" dirty="0" smtClean="0">
                <a:solidFill>
                  <a:srgbClr val="FF0000"/>
                </a:solidFill>
              </a:rPr>
              <a:t>Building:		The Cathedral of Notre Dame</a:t>
            </a:r>
          </a:p>
          <a:p>
            <a:r>
              <a:rPr lang="en-US" sz="2000" dirty="0" smtClean="0">
                <a:solidFill>
                  <a:srgbClr val="FF0000"/>
                </a:solidFill>
              </a:rPr>
              <a:t>Façade characteristics:</a:t>
            </a:r>
          </a:p>
          <a:p>
            <a:r>
              <a:rPr lang="en-US" sz="2000" dirty="0" smtClean="0">
                <a:solidFill>
                  <a:srgbClr val="FF0000"/>
                </a:solidFill>
              </a:rPr>
              <a:t>The west front of the cathedral – two tall towers with 69 meter height. The south tower houses the cathedral’s famous bell</a:t>
            </a:r>
          </a:p>
          <a:p>
            <a:r>
              <a:rPr lang="en-US" sz="2000" dirty="0" smtClean="0">
                <a:solidFill>
                  <a:srgbClr val="FF0000"/>
                </a:solidFill>
              </a:rPr>
              <a:t>The beautiful Rose Window, </a:t>
            </a:r>
            <a:r>
              <a:rPr lang="en-US" sz="2000" dirty="0" err="1" smtClean="0">
                <a:solidFill>
                  <a:srgbClr val="FF0000"/>
                </a:solidFill>
              </a:rPr>
              <a:t>collonates</a:t>
            </a:r>
            <a:r>
              <a:rPr lang="en-US" sz="2000" dirty="0" smtClean="0">
                <a:solidFill>
                  <a:srgbClr val="FF0000"/>
                </a:solidFill>
              </a:rPr>
              <a:t> and tracery screens – on the west exterior building appears to be High Gothic</a:t>
            </a:r>
          </a:p>
          <a:p>
            <a:r>
              <a:rPr lang="en-US" sz="2000" dirty="0" smtClean="0">
                <a:solidFill>
                  <a:srgbClr val="FF0000"/>
                </a:solidFill>
              </a:rPr>
              <a:t>Flying buttresses and pinnacles – at the east end of the cathedral</a:t>
            </a:r>
          </a:p>
          <a:p>
            <a:r>
              <a:rPr lang="en-US" sz="2000" dirty="0" smtClean="0">
                <a:solidFill>
                  <a:srgbClr val="FF0000"/>
                </a:solidFill>
              </a:rPr>
              <a:t>3 central portals – depicting Virgin Mary, the Last Judgment, and scenes from the life of St Anne – on the west front cathedral</a:t>
            </a:r>
            <a:endParaRPr lang="en-US" sz="2000" dirty="0">
              <a:solidFill>
                <a:srgbClr val="FF0000"/>
              </a:solidFill>
            </a:endParaRPr>
          </a:p>
        </p:txBody>
      </p:sp>
    </p:spTree>
    <p:extLst>
      <p:ext uri="{BB962C8B-B14F-4D97-AF65-F5344CB8AC3E}">
        <p14:creationId xmlns:p14="http://schemas.microsoft.com/office/powerpoint/2010/main" val="5491711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609600"/>
            <a:ext cx="4572000" cy="707886"/>
          </a:xfrm>
          <a:prstGeom prst="rect">
            <a:avLst/>
          </a:prstGeom>
        </p:spPr>
        <p:txBody>
          <a:bodyPr>
            <a:spAutoFit/>
          </a:bodyPr>
          <a:lstStyle/>
          <a:p>
            <a:r>
              <a:rPr lang="en-US" sz="2000" dirty="0" smtClean="0"/>
              <a:t>Describe FOUR differences between Romanesque and Gothic architecture</a:t>
            </a:r>
            <a:endParaRPr lang="en-US" sz="2000" dirty="0"/>
          </a:p>
        </p:txBody>
      </p:sp>
      <p:sp>
        <p:nvSpPr>
          <p:cNvPr id="3" name="Rectangle 2"/>
          <p:cNvSpPr/>
          <p:nvPr/>
        </p:nvSpPr>
        <p:spPr>
          <a:xfrm>
            <a:off x="838200" y="1600200"/>
            <a:ext cx="7696200" cy="4093428"/>
          </a:xfrm>
          <a:prstGeom prst="rect">
            <a:avLst/>
          </a:prstGeom>
        </p:spPr>
        <p:txBody>
          <a:bodyPr wrap="square">
            <a:spAutoFit/>
          </a:bodyPr>
          <a:lstStyle/>
          <a:p>
            <a:r>
              <a:rPr lang="en-US" sz="2000" dirty="0" err="1" smtClean="0">
                <a:solidFill>
                  <a:srgbClr val="FF0000"/>
                </a:solidFill>
              </a:rPr>
              <a:t>i</a:t>
            </a:r>
            <a:r>
              <a:rPr lang="en-US" sz="2000" dirty="0" smtClean="0">
                <a:solidFill>
                  <a:srgbClr val="FF0000"/>
                </a:solidFill>
              </a:rPr>
              <a:t>.	Romanesque</a:t>
            </a:r>
          </a:p>
          <a:p>
            <a:r>
              <a:rPr lang="en-US" sz="2000" dirty="0" smtClean="0">
                <a:solidFill>
                  <a:srgbClr val="FF0000"/>
                </a:solidFill>
              </a:rPr>
              <a:t>a.	Groin vault</a:t>
            </a:r>
          </a:p>
          <a:p>
            <a:r>
              <a:rPr lang="en-US" sz="2000" dirty="0" smtClean="0">
                <a:solidFill>
                  <a:srgbClr val="FF0000"/>
                </a:solidFill>
              </a:rPr>
              <a:t>b.	Rounded arch</a:t>
            </a:r>
          </a:p>
          <a:p>
            <a:r>
              <a:rPr lang="en-US" sz="2000" dirty="0" smtClean="0">
                <a:solidFill>
                  <a:srgbClr val="FF0000"/>
                </a:solidFill>
              </a:rPr>
              <a:t>c.	Buttresses – thick wall</a:t>
            </a:r>
          </a:p>
          <a:p>
            <a:r>
              <a:rPr lang="en-US" sz="2000" dirty="0" smtClean="0">
                <a:solidFill>
                  <a:srgbClr val="FF0000"/>
                </a:solidFill>
              </a:rPr>
              <a:t>d.	Small window</a:t>
            </a:r>
          </a:p>
          <a:p>
            <a:r>
              <a:rPr lang="en-US" sz="2000" dirty="0" smtClean="0">
                <a:solidFill>
                  <a:srgbClr val="FF0000"/>
                </a:solidFill>
              </a:rPr>
              <a:t>e.	Horizontal, modest height, plain, little decoration, solid</a:t>
            </a:r>
          </a:p>
          <a:p>
            <a:endParaRPr lang="en-US" sz="2000" dirty="0" smtClean="0">
              <a:solidFill>
                <a:srgbClr val="FF0000"/>
              </a:solidFill>
            </a:endParaRPr>
          </a:p>
          <a:p>
            <a:r>
              <a:rPr lang="en-US" sz="2000" dirty="0" smtClean="0">
                <a:solidFill>
                  <a:srgbClr val="FF0000"/>
                </a:solidFill>
              </a:rPr>
              <a:t>ii.	Gothic </a:t>
            </a:r>
          </a:p>
          <a:p>
            <a:r>
              <a:rPr lang="en-US" sz="2000" dirty="0" smtClean="0">
                <a:solidFill>
                  <a:srgbClr val="FF0000"/>
                </a:solidFill>
              </a:rPr>
              <a:t>a.	Rib vault</a:t>
            </a:r>
          </a:p>
          <a:p>
            <a:r>
              <a:rPr lang="en-US" sz="2000" dirty="0" smtClean="0">
                <a:solidFill>
                  <a:srgbClr val="FF0000"/>
                </a:solidFill>
              </a:rPr>
              <a:t>b.	Pointed arch</a:t>
            </a:r>
          </a:p>
          <a:p>
            <a:r>
              <a:rPr lang="en-US" sz="2000" dirty="0" smtClean="0">
                <a:solidFill>
                  <a:srgbClr val="FF0000"/>
                </a:solidFill>
              </a:rPr>
              <a:t>c.	Flying buttresses – thinner wall</a:t>
            </a:r>
          </a:p>
          <a:p>
            <a:r>
              <a:rPr lang="en-US" sz="2000" dirty="0" smtClean="0">
                <a:solidFill>
                  <a:srgbClr val="FF0000"/>
                </a:solidFill>
              </a:rPr>
              <a:t>d.	Large stained glass window</a:t>
            </a:r>
          </a:p>
          <a:p>
            <a:r>
              <a:rPr lang="en-US" sz="2000" dirty="0" smtClean="0">
                <a:solidFill>
                  <a:srgbClr val="FF0000"/>
                </a:solidFill>
              </a:rPr>
              <a:t>e.	Tall and soaring, ornate, delicate, lots of sculpture</a:t>
            </a:r>
            <a:endParaRPr lang="en-US" sz="2000" dirty="0">
              <a:solidFill>
                <a:srgbClr val="FF0000"/>
              </a:solidFill>
            </a:endParaRPr>
          </a:p>
        </p:txBody>
      </p:sp>
    </p:spTree>
    <p:extLst>
      <p:ext uri="{BB962C8B-B14F-4D97-AF65-F5344CB8AC3E}">
        <p14:creationId xmlns:p14="http://schemas.microsoft.com/office/powerpoint/2010/main" val="30940555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685800"/>
            <a:ext cx="4572000" cy="923330"/>
          </a:xfrm>
          <a:prstGeom prst="rect">
            <a:avLst/>
          </a:prstGeom>
        </p:spPr>
        <p:txBody>
          <a:bodyPr>
            <a:spAutoFit/>
          </a:bodyPr>
          <a:lstStyle/>
          <a:p>
            <a:r>
              <a:rPr lang="en-US" dirty="0" smtClean="0"/>
              <a:t>The flying buttress was one of the Gothic inventions in construction. Determine the functions of this structure.</a:t>
            </a:r>
            <a:endParaRPr lang="en-US" dirty="0"/>
          </a:p>
        </p:txBody>
      </p:sp>
      <p:sp>
        <p:nvSpPr>
          <p:cNvPr id="3" name="Rectangle 2"/>
          <p:cNvSpPr/>
          <p:nvPr/>
        </p:nvSpPr>
        <p:spPr>
          <a:xfrm>
            <a:off x="685800" y="1752600"/>
            <a:ext cx="7391400" cy="830997"/>
          </a:xfrm>
          <a:prstGeom prst="rect">
            <a:avLst/>
          </a:prstGeom>
        </p:spPr>
        <p:txBody>
          <a:bodyPr wrap="square">
            <a:spAutoFit/>
          </a:bodyPr>
          <a:lstStyle/>
          <a:p>
            <a:r>
              <a:rPr lang="en-US" sz="2400" dirty="0" smtClean="0">
                <a:solidFill>
                  <a:srgbClr val="FF0000"/>
                </a:solidFill>
              </a:rPr>
              <a:t>Able to be build larger openings to the wall</a:t>
            </a:r>
          </a:p>
          <a:p>
            <a:r>
              <a:rPr lang="en-US" sz="2400" dirty="0" smtClean="0">
                <a:solidFill>
                  <a:srgbClr val="FF0000"/>
                </a:solidFill>
              </a:rPr>
              <a:t>Able to distribute the weight of roofs down to the ground</a:t>
            </a:r>
            <a:endParaRPr lang="en-US" sz="2400" dirty="0">
              <a:solidFill>
                <a:srgbClr val="FF0000"/>
              </a:solidFill>
            </a:endParaRPr>
          </a:p>
        </p:txBody>
      </p:sp>
      <p:sp>
        <p:nvSpPr>
          <p:cNvPr id="4" name="Rectangle 3"/>
          <p:cNvSpPr/>
          <p:nvPr/>
        </p:nvSpPr>
        <p:spPr>
          <a:xfrm>
            <a:off x="705570" y="3581400"/>
            <a:ext cx="4591770" cy="369332"/>
          </a:xfrm>
          <a:prstGeom prst="rect">
            <a:avLst/>
          </a:prstGeom>
        </p:spPr>
        <p:txBody>
          <a:bodyPr wrap="none">
            <a:spAutoFit/>
          </a:bodyPr>
          <a:lstStyle/>
          <a:p>
            <a:r>
              <a:rPr lang="en-US" dirty="0" smtClean="0"/>
              <a:t>List some of the basic shapes of Gothic arches?</a:t>
            </a:r>
            <a:endParaRPr lang="en-US" dirty="0"/>
          </a:p>
        </p:txBody>
      </p:sp>
      <p:sp>
        <p:nvSpPr>
          <p:cNvPr id="5" name="Rectangle 4"/>
          <p:cNvSpPr/>
          <p:nvPr/>
        </p:nvSpPr>
        <p:spPr>
          <a:xfrm>
            <a:off x="705570" y="4267200"/>
            <a:ext cx="4572000" cy="1200329"/>
          </a:xfrm>
          <a:prstGeom prst="rect">
            <a:avLst/>
          </a:prstGeom>
        </p:spPr>
        <p:txBody>
          <a:bodyPr>
            <a:spAutoFit/>
          </a:bodyPr>
          <a:lstStyle/>
          <a:p>
            <a:r>
              <a:rPr lang="en-US" sz="2400" dirty="0" smtClean="0">
                <a:solidFill>
                  <a:srgbClr val="FF0000"/>
                </a:solidFill>
              </a:rPr>
              <a:t>Lancet arch</a:t>
            </a:r>
          </a:p>
          <a:p>
            <a:r>
              <a:rPr lang="en-US" sz="2400" dirty="0" smtClean="0">
                <a:solidFill>
                  <a:srgbClr val="FF0000"/>
                </a:solidFill>
              </a:rPr>
              <a:t>Equilateral arch</a:t>
            </a:r>
          </a:p>
          <a:p>
            <a:r>
              <a:rPr lang="en-US" sz="2400" dirty="0" smtClean="0">
                <a:solidFill>
                  <a:srgbClr val="FF0000"/>
                </a:solidFill>
              </a:rPr>
              <a:t>Flamboyant arch</a:t>
            </a:r>
            <a:endParaRPr lang="en-US" sz="2400" dirty="0">
              <a:solidFill>
                <a:srgbClr val="FF0000"/>
              </a:solidFill>
            </a:endParaRPr>
          </a:p>
        </p:txBody>
      </p:sp>
    </p:spTree>
    <p:extLst>
      <p:ext uri="{BB962C8B-B14F-4D97-AF65-F5344CB8AC3E}">
        <p14:creationId xmlns:p14="http://schemas.microsoft.com/office/powerpoint/2010/main" val="7105813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609600"/>
            <a:ext cx="7772400" cy="646331"/>
          </a:xfrm>
          <a:prstGeom prst="rect">
            <a:avLst/>
          </a:prstGeom>
        </p:spPr>
        <p:txBody>
          <a:bodyPr wrap="square">
            <a:spAutoFit/>
          </a:bodyPr>
          <a:lstStyle/>
          <a:p>
            <a:r>
              <a:rPr lang="en-US" dirty="0" smtClean="0"/>
              <a:t>Religion and technology are factors influencing the styles of Gothic Architecture</a:t>
            </a:r>
          </a:p>
          <a:p>
            <a:r>
              <a:rPr lang="en-US" dirty="0" smtClean="0"/>
              <a:t>Explain how religion influenced Gothic Architecture</a:t>
            </a:r>
            <a:endParaRPr lang="en-US" dirty="0"/>
          </a:p>
        </p:txBody>
      </p:sp>
      <p:sp>
        <p:nvSpPr>
          <p:cNvPr id="3" name="Rectangle 2"/>
          <p:cNvSpPr/>
          <p:nvPr/>
        </p:nvSpPr>
        <p:spPr>
          <a:xfrm>
            <a:off x="762000" y="2133600"/>
            <a:ext cx="7543800" cy="3046988"/>
          </a:xfrm>
          <a:prstGeom prst="rect">
            <a:avLst/>
          </a:prstGeom>
        </p:spPr>
        <p:txBody>
          <a:bodyPr wrap="square">
            <a:spAutoFit/>
          </a:bodyPr>
          <a:lstStyle/>
          <a:p>
            <a:r>
              <a:rPr lang="en-US" sz="2400" dirty="0" err="1" smtClean="0">
                <a:solidFill>
                  <a:srgbClr val="FF0000"/>
                </a:solidFill>
              </a:rPr>
              <a:t>i</a:t>
            </a:r>
            <a:r>
              <a:rPr lang="en-US" sz="2400" dirty="0" smtClean="0">
                <a:solidFill>
                  <a:srgbClr val="FF0000"/>
                </a:solidFill>
              </a:rPr>
              <a:t>.	Gothic architecture was developed from a </a:t>
            </a:r>
            <a:r>
              <a:rPr lang="en-US" sz="2400" dirty="0" err="1" smtClean="0">
                <a:solidFill>
                  <a:srgbClr val="FF0000"/>
                </a:solidFill>
              </a:rPr>
              <a:t>christian</a:t>
            </a:r>
            <a:r>
              <a:rPr lang="en-US" sz="2400" dirty="0" smtClean="0">
                <a:solidFill>
                  <a:srgbClr val="FF0000"/>
                </a:solidFill>
              </a:rPr>
              <a:t> perspective – emphasizes verticality and light – reaching for the sky were the architects’ way of bringing their cathedrals and churches closed to god</a:t>
            </a:r>
          </a:p>
          <a:p>
            <a:r>
              <a:rPr lang="en-US" sz="2400" dirty="0" smtClean="0">
                <a:solidFill>
                  <a:srgbClr val="FF0000"/>
                </a:solidFill>
              </a:rPr>
              <a:t>ii.	</a:t>
            </a:r>
            <a:r>
              <a:rPr lang="en-US" sz="2400" dirty="0" err="1" smtClean="0">
                <a:solidFill>
                  <a:srgbClr val="FF0000"/>
                </a:solidFill>
              </a:rPr>
              <a:t>Characterictics</a:t>
            </a:r>
            <a:r>
              <a:rPr lang="en-US" sz="2400" dirty="0" smtClean="0">
                <a:solidFill>
                  <a:srgbClr val="FF0000"/>
                </a:solidFill>
              </a:rPr>
              <a:t> of Gothic style were the use of light -  God encompassed many things, such as light</a:t>
            </a:r>
          </a:p>
          <a:p>
            <a:r>
              <a:rPr lang="en-US" sz="2400" dirty="0" smtClean="0">
                <a:solidFill>
                  <a:srgbClr val="FF0000"/>
                </a:solidFill>
              </a:rPr>
              <a:t>iii.	Pointed arch and flying </a:t>
            </a:r>
            <a:r>
              <a:rPr lang="en-US" sz="2400" dirty="0" err="1" smtClean="0">
                <a:solidFill>
                  <a:srgbClr val="FF0000"/>
                </a:solidFill>
              </a:rPr>
              <a:t>butress</a:t>
            </a:r>
            <a:r>
              <a:rPr lang="en-US" sz="2400" dirty="0" smtClean="0">
                <a:solidFill>
                  <a:srgbClr val="FF0000"/>
                </a:solidFill>
              </a:rPr>
              <a:t> – could build a taller churches and more lights – image of heavens </a:t>
            </a:r>
          </a:p>
        </p:txBody>
      </p:sp>
    </p:spTree>
    <p:extLst>
      <p:ext uri="{BB962C8B-B14F-4D97-AF65-F5344CB8AC3E}">
        <p14:creationId xmlns:p14="http://schemas.microsoft.com/office/powerpoint/2010/main" val="12532213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828800"/>
            <a:ext cx="7315200" cy="3046988"/>
          </a:xfrm>
          <a:prstGeom prst="rect">
            <a:avLst/>
          </a:prstGeom>
        </p:spPr>
        <p:txBody>
          <a:bodyPr wrap="square">
            <a:spAutoFit/>
          </a:bodyPr>
          <a:lstStyle/>
          <a:p>
            <a:r>
              <a:rPr lang="en-US" sz="2400" dirty="0" smtClean="0">
                <a:solidFill>
                  <a:srgbClr val="FF0000"/>
                </a:solidFill>
              </a:rPr>
              <a:t>iv.	Stained glass windows – these windows are possible because the walls are supported by flying buttresses. These windows were used to teach the Bible  to the illiterate, as light illuminated to the religious images and religious scenes in each window</a:t>
            </a:r>
          </a:p>
          <a:p>
            <a:r>
              <a:rPr lang="en-US" sz="2400" dirty="0" smtClean="0">
                <a:solidFill>
                  <a:srgbClr val="FF0000"/>
                </a:solidFill>
              </a:rPr>
              <a:t>v.	The decorative schemes usually incorporated Biblical stories of the Bible in its portals, paintings, and stained glass</a:t>
            </a:r>
            <a:endParaRPr lang="en-US" sz="2400" dirty="0">
              <a:solidFill>
                <a:srgbClr val="FF0000"/>
              </a:solidFill>
            </a:endParaRPr>
          </a:p>
        </p:txBody>
      </p:sp>
    </p:spTree>
    <p:extLst>
      <p:ext uri="{BB962C8B-B14F-4D97-AF65-F5344CB8AC3E}">
        <p14:creationId xmlns:p14="http://schemas.microsoft.com/office/powerpoint/2010/main" val="41143427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685800"/>
            <a:ext cx="4572000" cy="646331"/>
          </a:xfrm>
          <a:prstGeom prst="rect">
            <a:avLst/>
          </a:prstGeom>
        </p:spPr>
        <p:txBody>
          <a:bodyPr>
            <a:spAutoFit/>
          </a:bodyPr>
          <a:lstStyle/>
          <a:p>
            <a:r>
              <a:rPr lang="en-US" dirty="0" smtClean="0"/>
              <a:t>Explain how technology influenced Gothic Architecture</a:t>
            </a:r>
            <a:endParaRPr lang="en-US" dirty="0"/>
          </a:p>
        </p:txBody>
      </p:sp>
      <p:sp>
        <p:nvSpPr>
          <p:cNvPr id="3" name="Rectangle 2"/>
          <p:cNvSpPr/>
          <p:nvPr/>
        </p:nvSpPr>
        <p:spPr>
          <a:xfrm>
            <a:off x="710012" y="1447800"/>
            <a:ext cx="7671987" cy="4524315"/>
          </a:xfrm>
          <a:prstGeom prst="rect">
            <a:avLst/>
          </a:prstGeom>
        </p:spPr>
        <p:txBody>
          <a:bodyPr wrap="square">
            <a:spAutoFit/>
          </a:bodyPr>
          <a:lstStyle/>
          <a:p>
            <a:r>
              <a:rPr lang="en-US" sz="2400" dirty="0" err="1" smtClean="0">
                <a:solidFill>
                  <a:srgbClr val="FF0000"/>
                </a:solidFill>
              </a:rPr>
              <a:t>i</a:t>
            </a:r>
            <a:r>
              <a:rPr lang="en-US" sz="2400" dirty="0" smtClean="0">
                <a:solidFill>
                  <a:srgbClr val="FF0000"/>
                </a:solidFill>
              </a:rPr>
              <a:t>.	Ribbed vaults - gave the builders a flexibility of design and construction that was simply not possible with the barrel or groin vault. It was easier to construct than the barrel or groin vault, and it was stronger and more flexible					</a:t>
            </a:r>
          </a:p>
          <a:p>
            <a:r>
              <a:rPr lang="en-US" sz="2400" dirty="0" smtClean="0">
                <a:solidFill>
                  <a:srgbClr val="FF0000"/>
                </a:solidFill>
              </a:rPr>
              <a:t>ii.	Flying buttresses – the purpose is to resist the lateral forces pushing a wall outwards (which may arise from stone vaulted ceilings or from wind-loading on roofs ) by redirecting them to the ground. The characteristic of a flying buttress is that the buttress is not in contact with the wall all the way to the ground, so that the lateral forces are transmitted across an intervening space</a:t>
            </a:r>
          </a:p>
        </p:txBody>
      </p:sp>
    </p:spTree>
    <p:extLst>
      <p:ext uri="{BB962C8B-B14F-4D97-AF65-F5344CB8AC3E}">
        <p14:creationId xmlns:p14="http://schemas.microsoft.com/office/powerpoint/2010/main" val="27665678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582341"/>
            <a:ext cx="7315200" cy="3785652"/>
          </a:xfrm>
          <a:prstGeom prst="rect">
            <a:avLst/>
          </a:prstGeom>
        </p:spPr>
        <p:txBody>
          <a:bodyPr wrap="square">
            <a:spAutoFit/>
          </a:bodyPr>
          <a:lstStyle/>
          <a:p>
            <a:pPr lvl="0"/>
            <a:r>
              <a:rPr lang="en-US" sz="2400" dirty="0">
                <a:solidFill>
                  <a:srgbClr val="FF0000"/>
                </a:solidFill>
              </a:rPr>
              <a:t>iii	The pointed arch </a:t>
            </a:r>
          </a:p>
          <a:p>
            <a:pPr lvl="0"/>
            <a:r>
              <a:rPr lang="en-US" sz="2400" dirty="0">
                <a:solidFill>
                  <a:srgbClr val="FF0000"/>
                </a:solidFill>
              </a:rPr>
              <a:t>-	is more sturdy and it works by the opposition of forces and exerts less thrust. This means the arch puts up a resistance to the force of gravity and therefore the walls that hold the arch in place need not be as big and thick as the ones used in correspondence with the rounded arch/less material needed to construct the walls</a:t>
            </a:r>
          </a:p>
          <a:p>
            <a:pPr lvl="0"/>
            <a:r>
              <a:rPr lang="en-US" sz="2400" dirty="0">
                <a:solidFill>
                  <a:srgbClr val="FF0000"/>
                </a:solidFill>
              </a:rPr>
              <a:t>-	pointed arches overcome the difficulties created by the rigid geometry of semi-circular arches by enabling arches of different spans to rise to the same heights</a:t>
            </a:r>
            <a:endParaRPr lang="en-US" sz="2400" dirty="0">
              <a:solidFill>
                <a:srgbClr val="FF0000"/>
              </a:solidFill>
            </a:endParaRPr>
          </a:p>
        </p:txBody>
      </p:sp>
    </p:spTree>
    <p:extLst>
      <p:ext uri="{BB962C8B-B14F-4D97-AF65-F5344CB8AC3E}">
        <p14:creationId xmlns:p14="http://schemas.microsoft.com/office/powerpoint/2010/main" val="2819416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533400"/>
            <a:ext cx="4572000" cy="646331"/>
          </a:xfrm>
          <a:prstGeom prst="rect">
            <a:avLst/>
          </a:prstGeom>
        </p:spPr>
        <p:txBody>
          <a:bodyPr>
            <a:spAutoFit/>
          </a:bodyPr>
          <a:lstStyle/>
          <a:p>
            <a:r>
              <a:rPr lang="en-US" dirty="0" smtClean="0"/>
              <a:t>What are the distinct characteristics of Gothic Architecture?</a:t>
            </a:r>
            <a:endParaRPr lang="en-US" dirty="0"/>
          </a:p>
        </p:txBody>
      </p:sp>
      <p:sp>
        <p:nvSpPr>
          <p:cNvPr id="3" name="Rectangle 2"/>
          <p:cNvSpPr/>
          <p:nvPr/>
        </p:nvSpPr>
        <p:spPr>
          <a:xfrm>
            <a:off x="685800" y="1828800"/>
            <a:ext cx="4572000" cy="1938992"/>
          </a:xfrm>
          <a:prstGeom prst="rect">
            <a:avLst/>
          </a:prstGeom>
        </p:spPr>
        <p:txBody>
          <a:bodyPr>
            <a:spAutoFit/>
          </a:bodyPr>
          <a:lstStyle/>
          <a:p>
            <a:r>
              <a:rPr lang="en-US" sz="4000" dirty="0" err="1" smtClean="0">
                <a:solidFill>
                  <a:srgbClr val="FF0000"/>
                </a:solidFill>
              </a:rPr>
              <a:t>i</a:t>
            </a:r>
            <a:r>
              <a:rPr lang="en-US" sz="4000" dirty="0" smtClean="0">
                <a:solidFill>
                  <a:srgbClr val="FF0000"/>
                </a:solidFill>
              </a:rPr>
              <a:t>.	Pointed arch</a:t>
            </a:r>
          </a:p>
          <a:p>
            <a:r>
              <a:rPr lang="en-US" sz="4000" dirty="0" smtClean="0">
                <a:solidFill>
                  <a:srgbClr val="FF0000"/>
                </a:solidFill>
              </a:rPr>
              <a:t>ii.	Ribbed vault</a:t>
            </a:r>
          </a:p>
          <a:p>
            <a:r>
              <a:rPr lang="en-US" sz="4000" dirty="0" smtClean="0">
                <a:solidFill>
                  <a:srgbClr val="FF0000"/>
                </a:solidFill>
              </a:rPr>
              <a:t>iii	Flying Buttresses</a:t>
            </a:r>
            <a:endParaRPr lang="en-US" sz="4000" dirty="0">
              <a:solidFill>
                <a:srgbClr val="FF0000"/>
              </a:solidFill>
            </a:endParaRPr>
          </a:p>
        </p:txBody>
      </p:sp>
    </p:spTree>
    <p:extLst>
      <p:ext uri="{BB962C8B-B14F-4D97-AF65-F5344CB8AC3E}">
        <p14:creationId xmlns:p14="http://schemas.microsoft.com/office/powerpoint/2010/main" val="222338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533400"/>
            <a:ext cx="1847850" cy="2466975"/>
          </a:xfrm>
          <a:prstGeom prst="rect">
            <a:avLst/>
          </a:prstGeom>
        </p:spPr>
      </p:pic>
      <p:sp>
        <p:nvSpPr>
          <p:cNvPr id="3" name="Rectangle 2"/>
          <p:cNvSpPr/>
          <p:nvPr/>
        </p:nvSpPr>
        <p:spPr>
          <a:xfrm>
            <a:off x="2809430" y="533400"/>
            <a:ext cx="4572000" cy="1015663"/>
          </a:xfrm>
          <a:prstGeom prst="rect">
            <a:avLst/>
          </a:prstGeom>
        </p:spPr>
        <p:txBody>
          <a:bodyPr>
            <a:spAutoFit/>
          </a:bodyPr>
          <a:lstStyle/>
          <a:p>
            <a:r>
              <a:rPr lang="en-US" sz="2000" dirty="0" smtClean="0"/>
              <a:t>(Figure of ‘flying buttress’)</a:t>
            </a:r>
          </a:p>
          <a:p>
            <a:r>
              <a:rPr lang="en-US" sz="2000" dirty="0" smtClean="0"/>
              <a:t>What is the main factor affecting the construction of Figure?</a:t>
            </a:r>
            <a:endParaRPr lang="en-US" sz="2000" dirty="0"/>
          </a:p>
        </p:txBody>
      </p:sp>
      <p:sp>
        <p:nvSpPr>
          <p:cNvPr id="4" name="Rectangle 3"/>
          <p:cNvSpPr/>
          <p:nvPr/>
        </p:nvSpPr>
        <p:spPr>
          <a:xfrm>
            <a:off x="2809430" y="1582221"/>
            <a:ext cx="3355470" cy="461665"/>
          </a:xfrm>
          <a:prstGeom prst="rect">
            <a:avLst/>
          </a:prstGeom>
        </p:spPr>
        <p:txBody>
          <a:bodyPr wrap="none">
            <a:spAutoFit/>
          </a:bodyPr>
          <a:lstStyle/>
          <a:p>
            <a:r>
              <a:rPr lang="en-US" sz="2400" dirty="0" smtClean="0">
                <a:solidFill>
                  <a:srgbClr val="FF0000"/>
                </a:solidFill>
              </a:rPr>
              <a:t>Materials and technology</a:t>
            </a:r>
            <a:endParaRPr lang="en-US" sz="2400" dirty="0">
              <a:solidFill>
                <a:srgbClr val="FF0000"/>
              </a:solidFill>
            </a:endParaRPr>
          </a:p>
        </p:txBody>
      </p:sp>
      <p:sp>
        <p:nvSpPr>
          <p:cNvPr id="5" name="Rectangle 4"/>
          <p:cNvSpPr/>
          <p:nvPr/>
        </p:nvSpPr>
        <p:spPr>
          <a:xfrm>
            <a:off x="685800" y="3465128"/>
            <a:ext cx="7696200" cy="2215991"/>
          </a:xfrm>
          <a:prstGeom prst="rect">
            <a:avLst/>
          </a:prstGeom>
        </p:spPr>
        <p:txBody>
          <a:bodyPr wrap="square">
            <a:spAutoFit/>
          </a:bodyPr>
          <a:lstStyle/>
          <a:p>
            <a:r>
              <a:rPr lang="en-US" sz="2400" dirty="0" smtClean="0"/>
              <a:t>Gothic Architecture is an architectural style which flourished during the high and late Medieval Period. It evolved from the </a:t>
            </a:r>
            <a:r>
              <a:rPr lang="en-US" sz="2400" dirty="0" smtClean="0">
                <a:solidFill>
                  <a:srgbClr val="FF0000"/>
                </a:solidFill>
              </a:rPr>
              <a:t>Romanesque Architecture </a:t>
            </a:r>
            <a:r>
              <a:rPr lang="en-US" sz="2400" dirty="0" smtClean="0"/>
              <a:t>and was succeeded by the </a:t>
            </a:r>
            <a:r>
              <a:rPr lang="en-US" sz="2400" dirty="0" err="1" smtClean="0">
                <a:solidFill>
                  <a:srgbClr val="FF0000"/>
                </a:solidFill>
              </a:rPr>
              <a:t>Rennaissance</a:t>
            </a:r>
            <a:r>
              <a:rPr lang="en-US" sz="2400" dirty="0" smtClean="0">
                <a:solidFill>
                  <a:srgbClr val="FF0000"/>
                </a:solidFill>
              </a:rPr>
              <a:t> Architecture</a:t>
            </a:r>
            <a:endParaRPr lang="en-US" sz="2400" dirty="0">
              <a:solidFill>
                <a:srgbClr val="FF0000"/>
              </a:solidFill>
            </a:endParaRPr>
          </a:p>
          <a:p>
            <a:endParaRPr lang="en-US" sz="2400" dirty="0" smtClean="0"/>
          </a:p>
          <a:p>
            <a:endParaRPr lang="en-US" dirty="0"/>
          </a:p>
        </p:txBody>
      </p:sp>
    </p:spTree>
    <p:extLst>
      <p:ext uri="{BB962C8B-B14F-4D97-AF65-F5344CB8AC3E}">
        <p14:creationId xmlns:p14="http://schemas.microsoft.com/office/powerpoint/2010/main" val="18577860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762000"/>
            <a:ext cx="7391400" cy="2554545"/>
          </a:xfrm>
          <a:prstGeom prst="rect">
            <a:avLst/>
          </a:prstGeom>
        </p:spPr>
        <p:txBody>
          <a:bodyPr wrap="square">
            <a:spAutoFit/>
          </a:bodyPr>
          <a:lstStyle/>
          <a:p>
            <a:r>
              <a:rPr lang="en-US" sz="4000" baseline="30000" dirty="0" smtClean="0"/>
              <a:t>	Gothic </a:t>
            </a:r>
            <a:r>
              <a:rPr lang="en-US" sz="4000" baseline="30000" dirty="0"/>
              <a:t>architecture is a style of architecture which flourished during the high and late medieval period. It evolved from Romanesque architecture and was succeeded by Renaissance architecture.</a:t>
            </a:r>
          </a:p>
          <a:p>
            <a:r>
              <a:rPr lang="en-US" sz="4000" baseline="30000" dirty="0"/>
              <a:t>	</a:t>
            </a:r>
            <a:r>
              <a:rPr lang="en-US" sz="4000" baseline="30000" dirty="0"/>
              <a:t>Its characteristic features include the pointed arch, the ribbed vault and the flying buttress.</a:t>
            </a:r>
          </a:p>
        </p:txBody>
      </p:sp>
    </p:spTree>
    <p:extLst>
      <p:ext uri="{BB962C8B-B14F-4D97-AF65-F5344CB8AC3E}">
        <p14:creationId xmlns:p14="http://schemas.microsoft.com/office/powerpoint/2010/main" val="34894773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609600"/>
            <a:ext cx="7391400" cy="2554545"/>
          </a:xfrm>
          <a:prstGeom prst="rect">
            <a:avLst/>
          </a:prstGeom>
        </p:spPr>
        <p:txBody>
          <a:bodyPr wrap="square">
            <a:spAutoFit/>
          </a:bodyPr>
          <a:lstStyle/>
          <a:p>
            <a:r>
              <a:rPr lang="en-US" sz="4000" baseline="30000" dirty="0"/>
              <a:t>Gothic architecture is most familiar as the architecture of many of the great cathedrals, abbeys and parish churches of Europe. It is also the architecture of many castles, palaces, town halls, guild halls, universities, and to a less prominent extent private dwellings. </a:t>
            </a:r>
          </a:p>
        </p:txBody>
      </p:sp>
    </p:spTree>
    <p:extLst>
      <p:ext uri="{BB962C8B-B14F-4D97-AF65-F5344CB8AC3E}">
        <p14:creationId xmlns:p14="http://schemas.microsoft.com/office/powerpoint/2010/main" val="19203034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9249" y="536248"/>
            <a:ext cx="2115751" cy="169260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533400"/>
            <a:ext cx="2695575" cy="1695450"/>
          </a:xfrm>
          <a:prstGeom prst="rect">
            <a:avLst/>
          </a:prstGeom>
        </p:spPr>
      </p:pic>
      <p:sp>
        <p:nvSpPr>
          <p:cNvPr id="6" name="Rectangle 5"/>
          <p:cNvSpPr/>
          <p:nvPr/>
        </p:nvSpPr>
        <p:spPr>
          <a:xfrm>
            <a:off x="609600" y="2438400"/>
            <a:ext cx="2286000" cy="646331"/>
          </a:xfrm>
          <a:prstGeom prst="rect">
            <a:avLst/>
          </a:prstGeom>
        </p:spPr>
        <p:txBody>
          <a:bodyPr>
            <a:spAutoFit/>
          </a:bodyPr>
          <a:lstStyle/>
          <a:p>
            <a:pPr lvl="0"/>
            <a:r>
              <a:rPr lang="en-US" dirty="0">
                <a:solidFill>
                  <a:srgbClr val="FF0000"/>
                </a:solidFill>
              </a:rPr>
              <a:t>THE CATHEDRAL OF </a:t>
            </a:r>
            <a:r>
              <a:rPr lang="en-US" dirty="0" err="1">
                <a:solidFill>
                  <a:srgbClr val="FF0000"/>
                </a:solidFill>
              </a:rPr>
              <a:t>notre</a:t>
            </a:r>
            <a:r>
              <a:rPr lang="en-US" dirty="0">
                <a:solidFill>
                  <a:srgbClr val="FF0000"/>
                </a:solidFill>
              </a:rPr>
              <a:t> dame</a:t>
            </a:r>
            <a:endParaRPr lang="en-US" dirty="0">
              <a:solidFill>
                <a:srgbClr val="FF0000"/>
              </a:solidFill>
            </a:endParaRPr>
          </a:p>
        </p:txBody>
      </p:sp>
      <p:sp>
        <p:nvSpPr>
          <p:cNvPr id="7" name="Rectangle 6"/>
          <p:cNvSpPr/>
          <p:nvPr/>
        </p:nvSpPr>
        <p:spPr>
          <a:xfrm>
            <a:off x="609599" y="3352799"/>
            <a:ext cx="7985235" cy="1754326"/>
          </a:xfrm>
          <a:prstGeom prst="rect">
            <a:avLst/>
          </a:prstGeom>
        </p:spPr>
        <p:txBody>
          <a:bodyPr wrap="square">
            <a:spAutoFit/>
          </a:bodyPr>
          <a:lstStyle/>
          <a:p>
            <a:r>
              <a:rPr lang="en-US" dirty="0" smtClean="0"/>
              <a:t>Notre Dame de Paris is widely considered one of the finest examples of French Gothic architecture in France and in Europe. </a:t>
            </a:r>
          </a:p>
          <a:p>
            <a:r>
              <a:rPr lang="en-US" dirty="0" smtClean="0"/>
              <a:t>	Notre Dame de Paris was one of the first Gothic cathedrals, and its construction spanned the Gothic period. Its sculptures and stained glass show the heavy influence of naturalism, unlike that of earlier Romanesque architecture.</a:t>
            </a:r>
          </a:p>
          <a:p>
            <a:r>
              <a:rPr lang="en-US" dirty="0" smtClean="0"/>
              <a:t>	</a:t>
            </a:r>
            <a:endParaRPr lang="en-US" dirty="0"/>
          </a:p>
        </p:txBody>
      </p:sp>
    </p:spTree>
    <p:extLst>
      <p:ext uri="{BB962C8B-B14F-4D97-AF65-F5344CB8AC3E}">
        <p14:creationId xmlns:p14="http://schemas.microsoft.com/office/powerpoint/2010/main" val="21164454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685800"/>
            <a:ext cx="2651235" cy="3075433"/>
          </a:xfrm>
          <a:prstGeom prst="rect">
            <a:avLst/>
          </a:prstGeom>
        </p:spPr>
      </p:pic>
      <p:sp>
        <p:nvSpPr>
          <p:cNvPr id="3" name="Rectangle 2"/>
          <p:cNvSpPr/>
          <p:nvPr/>
        </p:nvSpPr>
        <p:spPr>
          <a:xfrm>
            <a:off x="3810000" y="533400"/>
            <a:ext cx="4572000" cy="6001643"/>
          </a:xfrm>
          <a:prstGeom prst="rect">
            <a:avLst/>
          </a:prstGeom>
        </p:spPr>
        <p:txBody>
          <a:bodyPr>
            <a:spAutoFit/>
          </a:bodyPr>
          <a:lstStyle/>
          <a:p>
            <a:r>
              <a:rPr lang="en-US" sz="2400" dirty="0" smtClean="0"/>
              <a:t>Notre Dame de Paris was among the first buildings in the world to use the flying buttress (arched exterior supports). The building was not originally designed to include the flying buttresses around the choir and nave. After the construction began and the thinner walls (popularized in the Gothic style) grew ever higher, stress fractures began to occur as the walls pushed outward. In response, the cathedral’s architects built supports around the outsides walls, and later additions continued the pattern.</a:t>
            </a:r>
            <a:endParaRPr lang="en-US" sz="2400" dirty="0"/>
          </a:p>
        </p:txBody>
      </p:sp>
    </p:spTree>
    <p:extLst>
      <p:ext uri="{BB962C8B-B14F-4D97-AF65-F5344CB8AC3E}">
        <p14:creationId xmlns:p14="http://schemas.microsoft.com/office/powerpoint/2010/main" val="19660577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457200"/>
            <a:ext cx="1847850" cy="2466975"/>
          </a:xfrm>
          <a:prstGeom prst="rect">
            <a:avLst/>
          </a:prstGeom>
        </p:spPr>
      </p:pic>
      <p:sp>
        <p:nvSpPr>
          <p:cNvPr id="4" name="Rectangle 3"/>
          <p:cNvSpPr/>
          <p:nvPr/>
        </p:nvSpPr>
        <p:spPr>
          <a:xfrm>
            <a:off x="2895600" y="477202"/>
            <a:ext cx="2286000" cy="1569660"/>
          </a:xfrm>
          <a:prstGeom prst="rect">
            <a:avLst/>
          </a:prstGeom>
        </p:spPr>
        <p:txBody>
          <a:bodyPr>
            <a:spAutoFit/>
          </a:bodyPr>
          <a:lstStyle/>
          <a:p>
            <a:pPr lvl="0"/>
            <a:r>
              <a:rPr lang="en-US" sz="3200" dirty="0">
                <a:solidFill>
                  <a:srgbClr val="FF0000"/>
                </a:solidFill>
              </a:rPr>
              <a:t>WEST MINISTER ABBEY</a:t>
            </a:r>
            <a:endParaRPr lang="en-US" sz="3200" dirty="0">
              <a:solidFill>
                <a:srgbClr val="FF0000"/>
              </a:solidFill>
            </a:endParaRPr>
          </a:p>
        </p:txBody>
      </p:sp>
      <p:sp>
        <p:nvSpPr>
          <p:cNvPr id="5" name="Rectangle 4"/>
          <p:cNvSpPr/>
          <p:nvPr/>
        </p:nvSpPr>
        <p:spPr>
          <a:xfrm>
            <a:off x="762000" y="3048000"/>
            <a:ext cx="7467600" cy="3046988"/>
          </a:xfrm>
          <a:prstGeom prst="rect">
            <a:avLst/>
          </a:prstGeom>
        </p:spPr>
        <p:txBody>
          <a:bodyPr wrap="square">
            <a:spAutoFit/>
          </a:bodyPr>
          <a:lstStyle/>
          <a:p>
            <a:r>
              <a:rPr lang="en-US" sz="2400" dirty="0" smtClean="0"/>
              <a:t>The Collegiate of St Peter at Westminster, which is almost always referred to popularly and informally as Westminster Abbey, is a large, mainly Gothic church, in Westminster, London, England (UK), located just to the west of the Palace of Westminster. It is the traditional place of coronation and burial site for English, Commonwealth Realms. It briefly held the status of the cathedral from 1546-1556, and is Royal Peculiar.</a:t>
            </a:r>
            <a:endParaRPr lang="en-US" sz="2400" dirty="0"/>
          </a:p>
        </p:txBody>
      </p:sp>
    </p:spTree>
    <p:extLst>
      <p:ext uri="{BB962C8B-B14F-4D97-AF65-F5344CB8AC3E}">
        <p14:creationId xmlns:p14="http://schemas.microsoft.com/office/powerpoint/2010/main" val="39581874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137" y="457200"/>
            <a:ext cx="3435084" cy="28956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533400"/>
            <a:ext cx="1371600" cy="18288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400" y="609600"/>
            <a:ext cx="2924175" cy="3162300"/>
          </a:xfrm>
          <a:prstGeom prst="rect">
            <a:avLst/>
          </a:prstGeom>
        </p:spPr>
      </p:pic>
      <p:sp>
        <p:nvSpPr>
          <p:cNvPr id="8" name="Rectangle 7"/>
          <p:cNvSpPr/>
          <p:nvPr/>
        </p:nvSpPr>
        <p:spPr>
          <a:xfrm>
            <a:off x="3939221" y="2743200"/>
            <a:ext cx="1893980" cy="707886"/>
          </a:xfrm>
          <a:prstGeom prst="rect">
            <a:avLst/>
          </a:prstGeom>
        </p:spPr>
        <p:txBody>
          <a:bodyPr wrap="none">
            <a:spAutoFit/>
          </a:bodyPr>
          <a:lstStyle/>
          <a:p>
            <a:r>
              <a:rPr lang="en-US" sz="4000" dirty="0" smtClean="0">
                <a:solidFill>
                  <a:srgbClr val="FF0000"/>
                </a:solidFill>
              </a:rPr>
              <a:t>rib vault</a:t>
            </a:r>
            <a:endParaRPr lang="en-US" sz="4000" dirty="0">
              <a:solidFill>
                <a:srgbClr val="FF0000"/>
              </a:solidFill>
            </a:endParaRPr>
          </a:p>
        </p:txBody>
      </p:sp>
      <p:sp>
        <p:nvSpPr>
          <p:cNvPr id="9" name="Rectangle 8"/>
          <p:cNvSpPr/>
          <p:nvPr/>
        </p:nvSpPr>
        <p:spPr>
          <a:xfrm>
            <a:off x="508410" y="3451086"/>
            <a:ext cx="7949790" cy="2677656"/>
          </a:xfrm>
          <a:prstGeom prst="rect">
            <a:avLst/>
          </a:prstGeom>
        </p:spPr>
        <p:txBody>
          <a:bodyPr wrap="square">
            <a:spAutoFit/>
          </a:bodyPr>
          <a:lstStyle/>
          <a:p>
            <a:r>
              <a:rPr lang="en-US" sz="2400" dirty="0" smtClean="0"/>
              <a:t>The gothic vaults, unlike the semi-circular vault of Roman and Romanesque buildings, can be used to roof rectangular and irregularly shaped plans such as trapezoids. The other structural  advantage is that the pointed arch channels the weight onto the bearing piers or columns at a steep angles. This enabled architects to </a:t>
            </a:r>
            <a:r>
              <a:rPr lang="en-US" sz="2400" dirty="0" smtClean="0">
                <a:solidFill>
                  <a:srgbClr val="FF0000"/>
                </a:solidFill>
              </a:rPr>
              <a:t>raise vaults much higher than was possible in Romanesque architecture.</a:t>
            </a:r>
            <a:endParaRPr lang="en-US" sz="2400" dirty="0">
              <a:solidFill>
                <a:srgbClr val="FF0000"/>
              </a:solidFill>
            </a:endParaRPr>
          </a:p>
        </p:txBody>
      </p:sp>
    </p:spTree>
    <p:extLst>
      <p:ext uri="{BB962C8B-B14F-4D97-AF65-F5344CB8AC3E}">
        <p14:creationId xmlns:p14="http://schemas.microsoft.com/office/powerpoint/2010/main" val="30875790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838200"/>
            <a:ext cx="3143250" cy="20955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3276600"/>
            <a:ext cx="1749442" cy="2627793"/>
          </a:xfrm>
          <a:prstGeom prst="rect">
            <a:avLst/>
          </a:prstGeom>
        </p:spPr>
      </p:pic>
      <p:sp>
        <p:nvSpPr>
          <p:cNvPr id="4" name="Rectangle 3"/>
          <p:cNvSpPr/>
          <p:nvPr/>
        </p:nvSpPr>
        <p:spPr>
          <a:xfrm>
            <a:off x="4267200" y="2234989"/>
            <a:ext cx="2856231" cy="707886"/>
          </a:xfrm>
          <a:prstGeom prst="rect">
            <a:avLst/>
          </a:prstGeom>
        </p:spPr>
        <p:txBody>
          <a:bodyPr wrap="none">
            <a:spAutoFit/>
          </a:bodyPr>
          <a:lstStyle/>
          <a:p>
            <a:r>
              <a:rPr lang="en-US" sz="4000" dirty="0" smtClean="0">
                <a:solidFill>
                  <a:srgbClr val="FF0000"/>
                </a:solidFill>
              </a:rPr>
              <a:t>rose window</a:t>
            </a:r>
            <a:endParaRPr lang="en-US" sz="4000" dirty="0">
              <a:solidFill>
                <a:srgbClr val="FF0000"/>
              </a:solidFill>
            </a:endParaRPr>
          </a:p>
        </p:txBody>
      </p:sp>
      <p:sp>
        <p:nvSpPr>
          <p:cNvPr id="5" name="Rectangle 4"/>
          <p:cNvSpPr/>
          <p:nvPr/>
        </p:nvSpPr>
        <p:spPr>
          <a:xfrm>
            <a:off x="2898449" y="4596342"/>
            <a:ext cx="4572000" cy="1323439"/>
          </a:xfrm>
          <a:prstGeom prst="rect">
            <a:avLst/>
          </a:prstGeom>
        </p:spPr>
        <p:txBody>
          <a:bodyPr>
            <a:spAutoFit/>
          </a:bodyPr>
          <a:lstStyle/>
          <a:p>
            <a:r>
              <a:rPr lang="en-US" sz="4000" dirty="0" smtClean="0">
                <a:solidFill>
                  <a:srgbClr val="FF0000"/>
                </a:solidFill>
              </a:rPr>
              <a:t>large stained glass</a:t>
            </a:r>
          </a:p>
          <a:p>
            <a:r>
              <a:rPr lang="en-US" sz="4000" dirty="0" smtClean="0">
                <a:solidFill>
                  <a:srgbClr val="FF0000"/>
                </a:solidFill>
              </a:rPr>
              <a:t>window</a:t>
            </a:r>
            <a:endParaRPr lang="en-US" sz="4000" dirty="0">
              <a:solidFill>
                <a:srgbClr val="FF0000"/>
              </a:solidFill>
            </a:endParaRPr>
          </a:p>
        </p:txBody>
      </p:sp>
    </p:spTree>
    <p:extLst>
      <p:ext uri="{BB962C8B-B14F-4D97-AF65-F5344CB8AC3E}">
        <p14:creationId xmlns:p14="http://schemas.microsoft.com/office/powerpoint/2010/main" val="29234919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990600"/>
            <a:ext cx="1524000" cy="141922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2895600"/>
            <a:ext cx="2076083" cy="2965832"/>
          </a:xfrm>
          <a:prstGeom prst="rect">
            <a:avLst/>
          </a:prstGeom>
        </p:spPr>
      </p:pic>
      <p:sp>
        <p:nvSpPr>
          <p:cNvPr id="4" name="Rectangle 3"/>
          <p:cNvSpPr/>
          <p:nvPr/>
        </p:nvSpPr>
        <p:spPr>
          <a:xfrm>
            <a:off x="3359029" y="5220801"/>
            <a:ext cx="5058180" cy="646331"/>
          </a:xfrm>
          <a:prstGeom prst="rect">
            <a:avLst/>
          </a:prstGeom>
        </p:spPr>
        <p:txBody>
          <a:bodyPr wrap="none">
            <a:spAutoFit/>
          </a:bodyPr>
          <a:lstStyle/>
          <a:p>
            <a:r>
              <a:rPr lang="en-US" sz="3600" dirty="0" smtClean="0">
                <a:solidFill>
                  <a:srgbClr val="FF0000"/>
                </a:solidFill>
              </a:rPr>
              <a:t>pointed arch. Notre Dame</a:t>
            </a:r>
            <a:endParaRPr lang="en-US" sz="3600" dirty="0">
              <a:solidFill>
                <a:srgbClr val="FF0000"/>
              </a:solidFill>
            </a:endParaRPr>
          </a:p>
        </p:txBody>
      </p:sp>
      <p:sp>
        <p:nvSpPr>
          <p:cNvPr id="5" name="Rectangle 4"/>
          <p:cNvSpPr/>
          <p:nvPr/>
        </p:nvSpPr>
        <p:spPr>
          <a:xfrm>
            <a:off x="3356584" y="1795725"/>
            <a:ext cx="2550763" cy="646331"/>
          </a:xfrm>
          <a:prstGeom prst="rect">
            <a:avLst/>
          </a:prstGeom>
        </p:spPr>
        <p:txBody>
          <a:bodyPr wrap="none">
            <a:spAutoFit/>
          </a:bodyPr>
          <a:lstStyle/>
          <a:p>
            <a:r>
              <a:rPr lang="en-US" sz="3600" dirty="0" smtClean="0">
                <a:solidFill>
                  <a:srgbClr val="FF0000"/>
                </a:solidFill>
              </a:rPr>
              <a:t>pointed arch</a:t>
            </a:r>
            <a:endParaRPr lang="en-US" sz="3600" dirty="0">
              <a:solidFill>
                <a:srgbClr val="FF0000"/>
              </a:solidFill>
            </a:endParaRPr>
          </a:p>
        </p:txBody>
      </p:sp>
    </p:spTree>
    <p:extLst>
      <p:ext uri="{BB962C8B-B14F-4D97-AF65-F5344CB8AC3E}">
        <p14:creationId xmlns:p14="http://schemas.microsoft.com/office/powerpoint/2010/main" val="33792388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TotalTime>
  <Words>510</Words>
  <Application>Microsoft Office PowerPoint</Application>
  <PresentationFormat>On-screen Show (4:3)</PresentationFormat>
  <Paragraphs>71</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11</cp:revision>
  <dcterms:created xsi:type="dcterms:W3CDTF">2013-09-18T00:32:15Z</dcterms:created>
  <dcterms:modified xsi:type="dcterms:W3CDTF">2013-09-18T03:35:51Z</dcterms:modified>
</cp:coreProperties>
</file>