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8E1E72-9A1D-443C-9CCE-A9ECCF53F84F}" type="datetimeFigureOut">
              <a:rPr lang="en-US" smtClean="0"/>
              <a:t>03\09\2013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199154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8E1E72-9A1D-443C-9CCE-A9ECCF53F84F}" type="datetimeFigureOut">
              <a:rPr lang="en-US" smtClean="0"/>
              <a:t>03\09\2013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2226004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8E1E72-9A1D-443C-9CCE-A9ECCF53F84F}" type="datetimeFigureOut">
              <a:rPr lang="en-US" smtClean="0"/>
              <a:t>03\09\2013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3212221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8E1E72-9A1D-443C-9CCE-A9ECCF53F84F}" type="datetimeFigureOut">
              <a:rPr lang="en-US" smtClean="0"/>
              <a:t>03\09\2013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55591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8E1E72-9A1D-443C-9CCE-A9ECCF53F84F}" type="datetimeFigureOut">
              <a:rPr lang="en-US" smtClean="0"/>
              <a:t>03\09\2013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3335603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8E1E72-9A1D-443C-9CCE-A9ECCF53F84F}" type="datetimeFigureOut">
              <a:rPr lang="en-US" smtClean="0"/>
              <a:t>03\09\2013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1194722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8E1E72-9A1D-443C-9CCE-A9ECCF53F84F}" type="datetimeFigureOut">
              <a:rPr lang="en-US" smtClean="0"/>
              <a:t>03\09\2013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240185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8E1E72-9A1D-443C-9CCE-A9ECCF53F84F}" type="datetimeFigureOut">
              <a:rPr lang="en-US" smtClean="0"/>
              <a:t>03\09\2013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3567014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8E1E72-9A1D-443C-9CCE-A9ECCF53F84F}" type="datetimeFigureOut">
              <a:rPr lang="en-US" smtClean="0"/>
              <a:t>03\09\2013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1137949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8E1E72-9A1D-443C-9CCE-A9ECCF53F84F}" type="datetimeFigureOut">
              <a:rPr lang="en-US" smtClean="0"/>
              <a:t>03\09\2013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1404810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8E1E72-9A1D-443C-9CCE-A9ECCF53F84F}" type="datetimeFigureOut">
              <a:rPr lang="en-US" smtClean="0"/>
              <a:t>03\09\2013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1FBE9-299E-4E68-A6AB-42536AB0283A}" type="slidenum">
              <a:rPr lang="en-US" smtClean="0"/>
              <a:t>‹#›</a:t>
            </a:fld>
            <a:endParaRPr lang="en-US"/>
          </a:p>
        </p:txBody>
      </p:sp>
    </p:spTree>
    <p:extLst>
      <p:ext uri="{BB962C8B-B14F-4D97-AF65-F5344CB8AC3E}">
        <p14:creationId xmlns:p14="http://schemas.microsoft.com/office/powerpoint/2010/main" val="11002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8E1E72-9A1D-443C-9CCE-A9ECCF53F84F}" type="datetimeFigureOut">
              <a:rPr lang="en-US" smtClean="0"/>
              <a:t>03\09\2013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1FBE9-299E-4E68-A6AB-42536AB0283A}" type="slidenum">
              <a:rPr lang="en-US" smtClean="0"/>
              <a:t>‹#›</a:t>
            </a:fld>
            <a:endParaRPr lang="en-US"/>
          </a:p>
        </p:txBody>
      </p:sp>
    </p:spTree>
    <p:extLst>
      <p:ext uri="{BB962C8B-B14F-4D97-AF65-F5344CB8AC3E}">
        <p14:creationId xmlns:p14="http://schemas.microsoft.com/office/powerpoint/2010/main" val="2100481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457200"/>
            <a:ext cx="1015471" cy="369332"/>
          </a:xfrm>
          <a:prstGeom prst="rect">
            <a:avLst/>
          </a:prstGeom>
        </p:spPr>
        <p:txBody>
          <a:bodyPr wrap="none">
            <a:spAutoFit/>
          </a:bodyPr>
          <a:lstStyle/>
          <a:p>
            <a:r>
              <a:rPr lang="en-US" baseline="30000" dirty="0"/>
              <a:t> MIDDLE AGE</a:t>
            </a:r>
            <a:endParaRPr lang="en-US" dirty="0"/>
          </a:p>
        </p:txBody>
      </p:sp>
      <p:sp>
        <p:nvSpPr>
          <p:cNvPr id="4" name="Rectangle 3"/>
          <p:cNvSpPr/>
          <p:nvPr/>
        </p:nvSpPr>
        <p:spPr>
          <a:xfrm>
            <a:off x="990600" y="826532"/>
            <a:ext cx="6553200" cy="1015663"/>
          </a:xfrm>
          <a:prstGeom prst="rect">
            <a:avLst/>
          </a:prstGeom>
        </p:spPr>
        <p:txBody>
          <a:bodyPr wrap="square">
            <a:spAutoFit/>
          </a:bodyPr>
          <a:lstStyle/>
          <a:p>
            <a:r>
              <a:rPr lang="en-US" sz="6000" dirty="0" smtClean="0"/>
              <a:t>ROMANESQUE </a:t>
            </a:r>
            <a:endParaRPr lang="en-US" sz="6000" dirty="0"/>
          </a:p>
        </p:txBody>
      </p:sp>
      <p:sp>
        <p:nvSpPr>
          <p:cNvPr id="5" name="Rectangle 4"/>
          <p:cNvSpPr/>
          <p:nvPr/>
        </p:nvSpPr>
        <p:spPr>
          <a:xfrm>
            <a:off x="990600" y="1981200"/>
            <a:ext cx="1609351" cy="369332"/>
          </a:xfrm>
          <a:prstGeom prst="rect">
            <a:avLst/>
          </a:prstGeom>
        </p:spPr>
        <p:txBody>
          <a:bodyPr wrap="none">
            <a:spAutoFit/>
          </a:bodyPr>
          <a:lstStyle/>
          <a:p>
            <a:r>
              <a:rPr lang="en-US" dirty="0" smtClean="0"/>
              <a:t>ARCHITECTURE</a:t>
            </a:r>
            <a:endParaRPr lang="en-US" dirty="0"/>
          </a:p>
        </p:txBody>
      </p:sp>
      <p:sp>
        <p:nvSpPr>
          <p:cNvPr id="6" name="TextBox 5"/>
          <p:cNvSpPr txBox="1"/>
          <p:nvPr/>
        </p:nvSpPr>
        <p:spPr>
          <a:xfrm>
            <a:off x="1447800" y="2971800"/>
            <a:ext cx="1003352" cy="369332"/>
          </a:xfrm>
          <a:prstGeom prst="rect">
            <a:avLst/>
          </a:prstGeom>
          <a:noFill/>
        </p:spPr>
        <p:txBody>
          <a:bodyPr wrap="none" rtlCol="0">
            <a:spAutoFit/>
          </a:bodyPr>
          <a:lstStyle/>
          <a:p>
            <a:r>
              <a:rPr lang="en-US" dirty="0" smtClean="0"/>
              <a:t>Week 10</a:t>
            </a:r>
            <a:endParaRPr lang="en-US" dirty="0"/>
          </a:p>
        </p:txBody>
      </p:sp>
    </p:spTree>
    <p:extLst>
      <p:ext uri="{BB962C8B-B14F-4D97-AF65-F5344CB8AC3E}">
        <p14:creationId xmlns:p14="http://schemas.microsoft.com/office/powerpoint/2010/main" val="20591817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838200"/>
            <a:ext cx="6172200" cy="4370427"/>
          </a:xfrm>
          <a:prstGeom prst="rect">
            <a:avLst/>
          </a:prstGeom>
        </p:spPr>
        <p:txBody>
          <a:bodyPr wrap="square">
            <a:spAutoFit/>
          </a:bodyPr>
          <a:lstStyle/>
          <a:p>
            <a:r>
              <a:rPr lang="en-US" sz="2800" dirty="0" smtClean="0"/>
              <a:t>What are the characteristics of Piacenza Cathedral:</a:t>
            </a:r>
          </a:p>
          <a:p>
            <a:endParaRPr lang="en-US" sz="2800" dirty="0" smtClean="0"/>
          </a:p>
          <a:p>
            <a:endParaRPr lang="en-US" sz="2800" dirty="0" smtClean="0"/>
          </a:p>
          <a:p>
            <a:pPr marL="285750" indent="-285750">
              <a:buFont typeface="Arial" pitchFamily="34" charset="0"/>
              <a:buChar char="•"/>
            </a:pPr>
            <a:r>
              <a:rPr lang="en-US" sz="2800" dirty="0" smtClean="0">
                <a:solidFill>
                  <a:srgbClr val="FF0000"/>
                </a:solidFill>
              </a:rPr>
              <a:t>It consists of nave and two aisle</a:t>
            </a:r>
          </a:p>
          <a:p>
            <a:pPr marL="285750" indent="-285750">
              <a:buFont typeface="Arial" pitchFamily="34" charset="0"/>
              <a:buChar char="•"/>
            </a:pPr>
            <a:r>
              <a:rPr lang="en-US" sz="2800" dirty="0" smtClean="0">
                <a:solidFill>
                  <a:srgbClr val="FF0000"/>
                </a:solidFill>
              </a:rPr>
              <a:t>It is decorated with capitals and Romanesque statues</a:t>
            </a:r>
          </a:p>
          <a:p>
            <a:pPr marL="285750" indent="-285750">
              <a:buFont typeface="Arial" pitchFamily="34" charset="0"/>
              <a:buChar char="•"/>
            </a:pPr>
            <a:r>
              <a:rPr lang="en-US" sz="2800" dirty="0" smtClean="0">
                <a:solidFill>
                  <a:srgbClr val="FF0000"/>
                </a:solidFill>
              </a:rPr>
              <a:t>It has Rose window at the rear building </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42660878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1166843"/>
            <a:ext cx="6705600" cy="1908215"/>
          </a:xfrm>
          <a:prstGeom prst="rect">
            <a:avLst/>
          </a:prstGeom>
        </p:spPr>
        <p:txBody>
          <a:bodyPr wrap="square">
            <a:spAutoFit/>
          </a:bodyPr>
          <a:lstStyle/>
          <a:p>
            <a:r>
              <a:rPr lang="en-US" sz="3200" dirty="0" smtClean="0"/>
              <a:t>What is the most appropriate to define Romanesque architecture?</a:t>
            </a:r>
          </a:p>
          <a:p>
            <a:endParaRPr lang="en-US" dirty="0" smtClean="0"/>
          </a:p>
          <a:p>
            <a:endParaRPr lang="en-US" dirty="0" smtClean="0"/>
          </a:p>
          <a:p>
            <a:endParaRPr lang="en-US" dirty="0" smtClean="0"/>
          </a:p>
        </p:txBody>
      </p:sp>
      <p:sp>
        <p:nvSpPr>
          <p:cNvPr id="3" name="Rectangle 2"/>
          <p:cNvSpPr/>
          <p:nvPr/>
        </p:nvSpPr>
        <p:spPr>
          <a:xfrm>
            <a:off x="1066800" y="2971800"/>
            <a:ext cx="6629400" cy="1077218"/>
          </a:xfrm>
          <a:prstGeom prst="rect">
            <a:avLst/>
          </a:prstGeom>
        </p:spPr>
        <p:txBody>
          <a:bodyPr wrap="square">
            <a:spAutoFit/>
          </a:bodyPr>
          <a:lstStyle/>
          <a:p>
            <a:r>
              <a:rPr lang="en-US" sz="3200" dirty="0" smtClean="0">
                <a:solidFill>
                  <a:srgbClr val="FF0000"/>
                </a:solidFill>
              </a:rPr>
              <a:t>Massive thickness of wall with few and comparatively small openings</a:t>
            </a:r>
            <a:endParaRPr lang="en-US" sz="3200" dirty="0">
              <a:solidFill>
                <a:srgbClr val="FF0000"/>
              </a:solidFill>
            </a:endParaRPr>
          </a:p>
        </p:txBody>
      </p:sp>
    </p:spTree>
    <p:extLst>
      <p:ext uri="{BB962C8B-B14F-4D97-AF65-F5344CB8AC3E}">
        <p14:creationId xmlns:p14="http://schemas.microsoft.com/office/powerpoint/2010/main" val="11520112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685800"/>
            <a:ext cx="6934200" cy="4216539"/>
          </a:xfrm>
          <a:prstGeom prst="rect">
            <a:avLst/>
          </a:prstGeom>
        </p:spPr>
        <p:txBody>
          <a:bodyPr wrap="square">
            <a:spAutoFit/>
          </a:bodyPr>
          <a:lstStyle/>
          <a:p>
            <a:r>
              <a:rPr lang="en-US" sz="2800" dirty="0" smtClean="0"/>
              <a:t>What are the characteristics of Romanesque architecture.</a:t>
            </a:r>
          </a:p>
          <a:p>
            <a:endParaRPr lang="en-US" sz="2800" dirty="0" smtClean="0"/>
          </a:p>
          <a:p>
            <a:endParaRPr lang="en-US" sz="2800" dirty="0" smtClean="0"/>
          </a:p>
          <a:p>
            <a:r>
              <a:rPr lang="en-US" sz="2800" dirty="0" smtClean="0">
                <a:solidFill>
                  <a:srgbClr val="FF0000"/>
                </a:solidFill>
              </a:rPr>
              <a:t>Thick heavy walls which support stone roofs</a:t>
            </a:r>
          </a:p>
          <a:p>
            <a:r>
              <a:rPr lang="en-US" sz="2800" dirty="0" smtClean="0">
                <a:solidFill>
                  <a:srgbClr val="FF0000"/>
                </a:solidFill>
              </a:rPr>
              <a:t>A blocky, earth bound appearance</a:t>
            </a:r>
          </a:p>
          <a:p>
            <a:r>
              <a:rPr lang="en-US" sz="2800" dirty="0" smtClean="0">
                <a:solidFill>
                  <a:srgbClr val="FF0000"/>
                </a:solidFill>
              </a:rPr>
              <a:t>Large, simple geometric masses</a:t>
            </a:r>
          </a:p>
          <a:p>
            <a:endParaRPr lang="en-US" dirty="0" smtClean="0"/>
          </a:p>
          <a:p>
            <a:endParaRPr lang="en-US" dirty="0" smtClean="0"/>
          </a:p>
          <a:p>
            <a:endParaRPr lang="en-US" dirty="0" smtClean="0"/>
          </a:p>
          <a:p>
            <a:endParaRPr lang="en-US" dirty="0" smtClean="0"/>
          </a:p>
        </p:txBody>
      </p:sp>
    </p:spTree>
    <p:extLst>
      <p:ext uri="{BB962C8B-B14F-4D97-AF65-F5344CB8AC3E}">
        <p14:creationId xmlns:p14="http://schemas.microsoft.com/office/powerpoint/2010/main" val="26701663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533400"/>
            <a:ext cx="7391400" cy="5447645"/>
          </a:xfrm>
          <a:prstGeom prst="rect">
            <a:avLst/>
          </a:prstGeom>
        </p:spPr>
        <p:txBody>
          <a:bodyPr wrap="square">
            <a:spAutoFit/>
          </a:bodyPr>
          <a:lstStyle/>
          <a:p>
            <a:r>
              <a:rPr lang="en-US" sz="2000" dirty="0" smtClean="0"/>
              <a:t>Describe FOUR differences between Romanesque and Gothic architecture</a:t>
            </a:r>
          </a:p>
          <a:p>
            <a:endParaRPr lang="en-US" sz="2800" dirty="0"/>
          </a:p>
          <a:p>
            <a:r>
              <a:rPr lang="en-US" sz="2000" dirty="0" err="1" smtClean="0">
                <a:solidFill>
                  <a:srgbClr val="FF0000"/>
                </a:solidFill>
              </a:rPr>
              <a:t>i.Romanesque</a:t>
            </a:r>
            <a:endParaRPr lang="en-US" sz="2000" dirty="0" smtClean="0">
              <a:solidFill>
                <a:srgbClr val="FF0000"/>
              </a:solidFill>
            </a:endParaRPr>
          </a:p>
          <a:p>
            <a:pPr lvl="1"/>
            <a:r>
              <a:rPr lang="en-US" sz="2000" dirty="0" smtClean="0">
                <a:solidFill>
                  <a:srgbClr val="FF0000"/>
                </a:solidFill>
              </a:rPr>
              <a:t>a.	Groin vault</a:t>
            </a:r>
          </a:p>
          <a:p>
            <a:pPr lvl="1"/>
            <a:r>
              <a:rPr lang="en-US" sz="2000" dirty="0" smtClean="0">
                <a:solidFill>
                  <a:srgbClr val="FF0000"/>
                </a:solidFill>
              </a:rPr>
              <a:t>b.	Rounded arch</a:t>
            </a:r>
          </a:p>
          <a:p>
            <a:pPr lvl="1"/>
            <a:r>
              <a:rPr lang="en-US" sz="2000" dirty="0" smtClean="0">
                <a:solidFill>
                  <a:srgbClr val="FF0000"/>
                </a:solidFill>
              </a:rPr>
              <a:t>c.	Buttresses – thick wall</a:t>
            </a:r>
          </a:p>
          <a:p>
            <a:pPr lvl="1"/>
            <a:r>
              <a:rPr lang="en-US" sz="2000" dirty="0" smtClean="0">
                <a:solidFill>
                  <a:srgbClr val="FF0000"/>
                </a:solidFill>
              </a:rPr>
              <a:t>d.	Small window</a:t>
            </a:r>
          </a:p>
          <a:p>
            <a:pPr marL="800100" lvl="1" indent="-342900">
              <a:buAutoNum type="alphaLcPeriod" startAt="5"/>
            </a:pPr>
            <a:r>
              <a:rPr lang="en-US" sz="2000" dirty="0" smtClean="0">
                <a:solidFill>
                  <a:srgbClr val="FF0000"/>
                </a:solidFill>
              </a:rPr>
              <a:t>Horizontal, modest height, plain, little decoration, solid</a:t>
            </a:r>
          </a:p>
          <a:p>
            <a:endParaRPr lang="en-US" sz="2000" dirty="0" smtClean="0">
              <a:solidFill>
                <a:srgbClr val="FF0000"/>
              </a:solidFill>
            </a:endParaRPr>
          </a:p>
          <a:p>
            <a:r>
              <a:rPr lang="en-US" sz="2000" dirty="0" err="1" smtClean="0">
                <a:solidFill>
                  <a:srgbClr val="FF0000"/>
                </a:solidFill>
              </a:rPr>
              <a:t>ii.Gothic</a:t>
            </a:r>
            <a:r>
              <a:rPr lang="en-US" sz="2000" dirty="0" smtClean="0">
                <a:solidFill>
                  <a:srgbClr val="FF0000"/>
                </a:solidFill>
              </a:rPr>
              <a:t> </a:t>
            </a:r>
          </a:p>
          <a:p>
            <a:pPr lvl="1"/>
            <a:r>
              <a:rPr lang="en-US" sz="2000" dirty="0" smtClean="0">
                <a:solidFill>
                  <a:srgbClr val="FF0000"/>
                </a:solidFill>
              </a:rPr>
              <a:t>a.	Rib vault</a:t>
            </a:r>
          </a:p>
          <a:p>
            <a:pPr lvl="1"/>
            <a:r>
              <a:rPr lang="en-US" sz="2000" dirty="0" smtClean="0">
                <a:solidFill>
                  <a:srgbClr val="FF0000"/>
                </a:solidFill>
              </a:rPr>
              <a:t>b.	Pointed arch</a:t>
            </a:r>
          </a:p>
          <a:p>
            <a:pPr lvl="1"/>
            <a:r>
              <a:rPr lang="en-US" sz="2000" dirty="0" smtClean="0">
                <a:solidFill>
                  <a:srgbClr val="FF0000"/>
                </a:solidFill>
              </a:rPr>
              <a:t>c.	Flying buttresses – thinner wall</a:t>
            </a:r>
          </a:p>
          <a:p>
            <a:pPr lvl="1"/>
            <a:r>
              <a:rPr lang="en-US" sz="2000" dirty="0" smtClean="0">
                <a:solidFill>
                  <a:srgbClr val="FF0000"/>
                </a:solidFill>
              </a:rPr>
              <a:t>d.	Large stained glass window</a:t>
            </a:r>
          </a:p>
          <a:p>
            <a:pPr marL="800100" lvl="1" indent="-342900">
              <a:buAutoNum type="alphaLcPeriod" startAt="5"/>
            </a:pPr>
            <a:r>
              <a:rPr lang="en-US" sz="2000" dirty="0" smtClean="0">
                <a:solidFill>
                  <a:srgbClr val="FF0000"/>
                </a:solidFill>
              </a:rPr>
              <a:t>Tall and soaring, ornate, delicate, lots </a:t>
            </a:r>
          </a:p>
          <a:p>
            <a:pPr lvl="1"/>
            <a:r>
              <a:rPr lang="en-US" sz="2000" dirty="0">
                <a:solidFill>
                  <a:srgbClr val="FF0000"/>
                </a:solidFill>
              </a:rPr>
              <a:t> </a:t>
            </a:r>
            <a:r>
              <a:rPr lang="en-US" sz="2000" dirty="0" smtClean="0">
                <a:solidFill>
                  <a:srgbClr val="FF0000"/>
                </a:solidFill>
              </a:rPr>
              <a:t>      of sculpture</a:t>
            </a:r>
            <a:endParaRPr lang="en-US" sz="2000" dirty="0">
              <a:solidFill>
                <a:srgbClr val="FF0000"/>
              </a:solidFill>
            </a:endParaRPr>
          </a:p>
        </p:txBody>
      </p:sp>
    </p:spTree>
    <p:extLst>
      <p:ext uri="{BB962C8B-B14F-4D97-AF65-F5344CB8AC3E}">
        <p14:creationId xmlns:p14="http://schemas.microsoft.com/office/powerpoint/2010/main" val="1887486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762000"/>
            <a:ext cx="7543800" cy="2308324"/>
          </a:xfrm>
          <a:prstGeom prst="rect">
            <a:avLst/>
          </a:prstGeom>
        </p:spPr>
        <p:txBody>
          <a:bodyPr wrap="square">
            <a:spAutoFit/>
          </a:bodyPr>
          <a:lstStyle/>
          <a:p>
            <a:r>
              <a:rPr lang="en-US" sz="2400" dirty="0" smtClean="0"/>
              <a:t>“Romanesque” describes Western European architecture from the late 10th to the 12th century. The term Romanesque (“Roman-like”) was first used designate a style of architecture that used Roman arches and had thick, heavy walls, based upon the basilica, albeit a much endless technically competent version.</a:t>
            </a:r>
            <a:endParaRPr lang="en-US" sz="24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3070324"/>
            <a:ext cx="2362200" cy="3145321"/>
          </a:xfrm>
          <a:prstGeom prst="rect">
            <a:avLst/>
          </a:prstGeom>
        </p:spPr>
      </p:pic>
      <p:sp>
        <p:nvSpPr>
          <p:cNvPr id="4" name="Rectangle 3"/>
          <p:cNvSpPr/>
          <p:nvPr/>
        </p:nvSpPr>
        <p:spPr>
          <a:xfrm>
            <a:off x="3505200" y="5410200"/>
            <a:ext cx="5212902" cy="584775"/>
          </a:xfrm>
          <a:prstGeom prst="rect">
            <a:avLst/>
          </a:prstGeom>
        </p:spPr>
        <p:txBody>
          <a:bodyPr wrap="none">
            <a:spAutoFit/>
          </a:bodyPr>
          <a:lstStyle/>
          <a:p>
            <a:r>
              <a:rPr lang="en-US" sz="3200" dirty="0" smtClean="0">
                <a:solidFill>
                  <a:srgbClr val="FF0000"/>
                </a:solidFill>
              </a:rPr>
              <a:t>THE CATHEDRAL OF PIACENZA</a:t>
            </a:r>
            <a:endParaRPr lang="en-US" sz="3200" dirty="0">
              <a:solidFill>
                <a:srgbClr val="FF0000"/>
              </a:solidFill>
            </a:endParaRPr>
          </a:p>
        </p:txBody>
      </p:sp>
    </p:spTree>
    <p:extLst>
      <p:ext uri="{BB962C8B-B14F-4D97-AF65-F5344CB8AC3E}">
        <p14:creationId xmlns:p14="http://schemas.microsoft.com/office/powerpoint/2010/main" val="4254908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533400"/>
            <a:ext cx="4572000" cy="2308324"/>
          </a:xfrm>
          <a:prstGeom prst="rect">
            <a:avLst/>
          </a:prstGeom>
        </p:spPr>
        <p:txBody>
          <a:bodyPr>
            <a:spAutoFit/>
          </a:bodyPr>
          <a:lstStyle/>
          <a:p>
            <a:r>
              <a:rPr lang="en-US" sz="3600" dirty="0" smtClean="0">
                <a:solidFill>
                  <a:srgbClr val="FF0000"/>
                </a:solidFill>
              </a:rPr>
              <a:t>buttresses</a:t>
            </a:r>
          </a:p>
          <a:p>
            <a:r>
              <a:rPr lang="en-US" sz="3600" dirty="0" smtClean="0">
                <a:solidFill>
                  <a:srgbClr val="FF0000"/>
                </a:solidFill>
              </a:rPr>
              <a:t>semi circular arch</a:t>
            </a:r>
          </a:p>
          <a:p>
            <a:r>
              <a:rPr lang="en-US" sz="3600" dirty="0" smtClean="0">
                <a:solidFill>
                  <a:srgbClr val="FF0000"/>
                </a:solidFill>
              </a:rPr>
              <a:t>massive thick wall</a:t>
            </a:r>
          </a:p>
          <a:p>
            <a:r>
              <a:rPr lang="en-US" sz="3600" dirty="0" smtClean="0">
                <a:solidFill>
                  <a:srgbClr val="FF0000"/>
                </a:solidFill>
              </a:rPr>
              <a:t>few/small openings</a:t>
            </a:r>
            <a:endParaRPr lang="en-US" sz="3600" dirty="0">
              <a:solidFill>
                <a:srgbClr val="FF0000"/>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9032" y="2841724"/>
            <a:ext cx="4890305" cy="3254276"/>
          </a:xfrm>
          <a:prstGeom prst="rect">
            <a:avLst/>
          </a:prstGeom>
        </p:spPr>
      </p:pic>
      <p:sp>
        <p:nvSpPr>
          <p:cNvPr id="4" name="Rectangle 3"/>
          <p:cNvSpPr/>
          <p:nvPr/>
        </p:nvSpPr>
        <p:spPr>
          <a:xfrm>
            <a:off x="5837491" y="4157008"/>
            <a:ext cx="2971800" cy="1938992"/>
          </a:xfrm>
          <a:prstGeom prst="rect">
            <a:avLst/>
          </a:prstGeom>
        </p:spPr>
        <p:txBody>
          <a:bodyPr wrap="square">
            <a:spAutoFit/>
          </a:bodyPr>
          <a:lstStyle/>
          <a:p>
            <a:r>
              <a:rPr lang="en-US" sz="4000" dirty="0" smtClean="0">
                <a:solidFill>
                  <a:srgbClr val="FF0000"/>
                </a:solidFill>
              </a:rPr>
              <a:t>THE CATHEDRAL OF PISA</a:t>
            </a:r>
            <a:endParaRPr lang="en-US" sz="4000" dirty="0">
              <a:solidFill>
                <a:srgbClr val="FF0000"/>
              </a:solidFill>
            </a:endParaRPr>
          </a:p>
        </p:txBody>
      </p:sp>
    </p:spTree>
    <p:extLst>
      <p:ext uri="{BB962C8B-B14F-4D97-AF65-F5344CB8AC3E}">
        <p14:creationId xmlns:p14="http://schemas.microsoft.com/office/powerpoint/2010/main" val="1236535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5800"/>
            <a:ext cx="7543800" cy="5262979"/>
          </a:xfrm>
          <a:prstGeom prst="rect">
            <a:avLst/>
          </a:prstGeom>
        </p:spPr>
        <p:txBody>
          <a:bodyPr wrap="square">
            <a:spAutoFit/>
          </a:bodyPr>
          <a:lstStyle/>
          <a:p>
            <a:r>
              <a:rPr lang="en-US" sz="2400" dirty="0" smtClean="0"/>
              <a:t>The Romanesque period is marked by:</a:t>
            </a:r>
          </a:p>
          <a:p>
            <a:endParaRPr lang="en-US" sz="2400" dirty="0" smtClean="0"/>
          </a:p>
          <a:p>
            <a:r>
              <a:rPr lang="en-US" sz="2400" dirty="0" smtClean="0"/>
              <a:t>•	Immense relief the world hadn’t ended at the turn of the millennium.</a:t>
            </a:r>
          </a:p>
          <a:p>
            <a:r>
              <a:rPr lang="en-US" sz="2400" dirty="0" smtClean="0"/>
              <a:t>•	The resurgence of cities and trade</a:t>
            </a:r>
          </a:p>
          <a:p>
            <a:r>
              <a:rPr lang="en-US" sz="2400" dirty="0" smtClean="0"/>
              <a:t>•	The emergence of Europe as we know it</a:t>
            </a:r>
          </a:p>
          <a:p>
            <a:r>
              <a:rPr lang="en-US" sz="2400" dirty="0" smtClean="0"/>
              <a:t>•	Strengthened Papal authority</a:t>
            </a:r>
          </a:p>
          <a:p>
            <a:r>
              <a:rPr lang="en-US" sz="2400" dirty="0" smtClean="0"/>
              <a:t>•	The emergence of middle class and merchant class</a:t>
            </a:r>
          </a:p>
          <a:p>
            <a:r>
              <a:rPr lang="en-US" sz="2400" dirty="0" smtClean="0"/>
              <a:t>•	Evolution of the Romance languages</a:t>
            </a:r>
          </a:p>
          <a:p>
            <a:r>
              <a:rPr lang="en-US" sz="2400" dirty="0" smtClean="0"/>
              <a:t>•	The peak in feudalism as a political system</a:t>
            </a:r>
          </a:p>
          <a:p>
            <a:r>
              <a:rPr lang="en-US" sz="2400" dirty="0" smtClean="0"/>
              <a:t>There was continued growth in monasticism with two prominent orders:</a:t>
            </a:r>
          </a:p>
          <a:p>
            <a:r>
              <a:rPr lang="en-US" sz="2400" dirty="0" smtClean="0"/>
              <a:t>•	</a:t>
            </a:r>
            <a:r>
              <a:rPr lang="en-US" sz="2400" dirty="0" err="1" smtClean="0"/>
              <a:t>Cluniac</a:t>
            </a:r>
            <a:r>
              <a:rPr lang="en-US" sz="2400" dirty="0" smtClean="0"/>
              <a:t>- education, music and art.</a:t>
            </a:r>
          </a:p>
          <a:p>
            <a:r>
              <a:rPr lang="en-US" sz="2400" dirty="0" smtClean="0"/>
              <a:t>•	Cistercian – manual </a:t>
            </a:r>
            <a:r>
              <a:rPr lang="en-US" sz="2400" dirty="0" err="1" smtClean="0"/>
              <a:t>labour</a:t>
            </a:r>
            <a:r>
              <a:rPr lang="en-US" sz="2400" dirty="0" smtClean="0"/>
              <a:t> and self denial</a:t>
            </a:r>
            <a:endParaRPr lang="en-US" sz="2400" dirty="0"/>
          </a:p>
        </p:txBody>
      </p:sp>
    </p:spTree>
    <p:extLst>
      <p:ext uri="{BB962C8B-B14F-4D97-AF65-F5344CB8AC3E}">
        <p14:creationId xmlns:p14="http://schemas.microsoft.com/office/powerpoint/2010/main" val="3114964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85800"/>
            <a:ext cx="6458371" cy="646331"/>
          </a:xfrm>
          <a:prstGeom prst="rect">
            <a:avLst/>
          </a:prstGeom>
        </p:spPr>
        <p:txBody>
          <a:bodyPr wrap="none">
            <a:spAutoFit/>
          </a:bodyPr>
          <a:lstStyle/>
          <a:p>
            <a:r>
              <a:rPr lang="en-US" sz="3600" dirty="0" smtClean="0">
                <a:solidFill>
                  <a:srgbClr val="FF0000"/>
                </a:solidFill>
              </a:rPr>
              <a:t>ROMANESQUE CHARACTERISTICS</a:t>
            </a:r>
            <a:endParaRPr lang="en-US" sz="3600" dirty="0">
              <a:solidFill>
                <a:srgbClr val="FF0000"/>
              </a:solidFill>
            </a:endParaRPr>
          </a:p>
        </p:txBody>
      </p:sp>
      <p:sp>
        <p:nvSpPr>
          <p:cNvPr id="3" name="Rectangle 2"/>
          <p:cNvSpPr/>
          <p:nvPr/>
        </p:nvSpPr>
        <p:spPr>
          <a:xfrm>
            <a:off x="990600" y="1447800"/>
            <a:ext cx="7239000" cy="3785652"/>
          </a:xfrm>
          <a:prstGeom prst="rect">
            <a:avLst/>
          </a:prstGeom>
        </p:spPr>
        <p:txBody>
          <a:bodyPr wrap="square">
            <a:spAutoFit/>
          </a:bodyPr>
          <a:lstStyle/>
          <a:p>
            <a:r>
              <a:rPr lang="en-US" dirty="0" smtClean="0"/>
              <a:t>•	</a:t>
            </a:r>
            <a:r>
              <a:rPr lang="en-US" sz="2400" dirty="0" smtClean="0"/>
              <a:t>Thick heavy walls which support stone roofs</a:t>
            </a:r>
          </a:p>
          <a:p>
            <a:r>
              <a:rPr lang="en-US" sz="2400" dirty="0" smtClean="0"/>
              <a:t>•	A blocky, earthbound appearance</a:t>
            </a:r>
          </a:p>
          <a:p>
            <a:r>
              <a:rPr lang="en-US" sz="2400" dirty="0" smtClean="0"/>
              <a:t>•	Large, simple geometric masses</a:t>
            </a:r>
          </a:p>
          <a:p>
            <a:r>
              <a:rPr lang="en-US" sz="2400" dirty="0" smtClean="0"/>
              <a:t>•	The exterior reflects the interior structure and organization</a:t>
            </a:r>
          </a:p>
          <a:p>
            <a:r>
              <a:rPr lang="en-US" sz="2400" dirty="0" smtClean="0"/>
              <a:t>•	Interiors tend to be dark because of the massive walls that dictate small windows</a:t>
            </a:r>
          </a:p>
          <a:p>
            <a:r>
              <a:rPr lang="en-US" sz="2400" dirty="0" smtClean="0"/>
              <a:t>•	Growing sophistication in vaulting to span the large spaces; barrel vaults, groin vaults and rib vaults are used</a:t>
            </a:r>
            <a:endParaRPr lang="en-US" sz="2400" dirty="0"/>
          </a:p>
        </p:txBody>
      </p:sp>
    </p:spTree>
    <p:extLst>
      <p:ext uri="{BB962C8B-B14F-4D97-AF65-F5344CB8AC3E}">
        <p14:creationId xmlns:p14="http://schemas.microsoft.com/office/powerpoint/2010/main" val="3825406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0"/>
            <a:ext cx="7391400" cy="2246769"/>
          </a:xfrm>
          <a:prstGeom prst="rect">
            <a:avLst/>
          </a:prstGeom>
        </p:spPr>
        <p:txBody>
          <a:bodyPr wrap="square">
            <a:spAutoFit/>
          </a:bodyPr>
          <a:lstStyle/>
          <a:p>
            <a:r>
              <a:rPr lang="en-US" sz="2800" dirty="0" smtClean="0"/>
              <a:t>PIERS</a:t>
            </a:r>
          </a:p>
          <a:p>
            <a:endParaRPr lang="en-US" sz="2800" dirty="0" smtClean="0"/>
          </a:p>
          <a:p>
            <a:r>
              <a:rPr lang="en-US" sz="2800" dirty="0" smtClean="0"/>
              <a:t> In Romanesque architecture, piers were often employed to the support arches. They were built of masonry and square or rectangular in section</a:t>
            </a:r>
            <a:endParaRPr lang="en-US" sz="2800" dirty="0"/>
          </a:p>
        </p:txBody>
      </p:sp>
      <p:sp>
        <p:nvSpPr>
          <p:cNvPr id="3" name="Rectangle 2"/>
          <p:cNvSpPr/>
          <p:nvPr/>
        </p:nvSpPr>
        <p:spPr>
          <a:xfrm>
            <a:off x="762000" y="3244334"/>
            <a:ext cx="1905073" cy="584775"/>
          </a:xfrm>
          <a:prstGeom prst="rect">
            <a:avLst/>
          </a:prstGeom>
        </p:spPr>
        <p:txBody>
          <a:bodyPr wrap="none">
            <a:spAutoFit/>
          </a:bodyPr>
          <a:lstStyle/>
          <a:p>
            <a:r>
              <a:rPr lang="en-US" sz="3200" dirty="0" smtClean="0">
                <a:solidFill>
                  <a:srgbClr val="FF0000"/>
                </a:solidFill>
              </a:rPr>
              <a:t>COLUMNS</a:t>
            </a:r>
            <a:endParaRPr lang="en-US" sz="3200" dirty="0">
              <a:solidFill>
                <a:srgbClr val="FF0000"/>
              </a:solidFill>
            </a:endParaRPr>
          </a:p>
        </p:txBody>
      </p:sp>
      <p:sp>
        <p:nvSpPr>
          <p:cNvPr id="4" name="Rectangle 3"/>
          <p:cNvSpPr/>
          <p:nvPr/>
        </p:nvSpPr>
        <p:spPr>
          <a:xfrm>
            <a:off x="1371600" y="3962400"/>
            <a:ext cx="4203971" cy="523220"/>
          </a:xfrm>
          <a:prstGeom prst="rect">
            <a:avLst/>
          </a:prstGeom>
        </p:spPr>
        <p:txBody>
          <a:bodyPr wrap="none">
            <a:spAutoFit/>
          </a:bodyPr>
          <a:lstStyle/>
          <a:p>
            <a:r>
              <a:rPr lang="en-US" sz="2800" dirty="0" smtClean="0">
                <a:solidFill>
                  <a:srgbClr val="FF0000"/>
                </a:solidFill>
              </a:rPr>
              <a:t>•	SALVAGED COLUMNS</a:t>
            </a:r>
            <a:endParaRPr lang="en-US" sz="2800" dirty="0">
              <a:solidFill>
                <a:srgbClr val="FF0000"/>
              </a:solidFill>
            </a:endParaRPr>
          </a:p>
        </p:txBody>
      </p:sp>
      <p:sp>
        <p:nvSpPr>
          <p:cNvPr id="5" name="Rectangle 4"/>
          <p:cNvSpPr/>
          <p:nvPr/>
        </p:nvSpPr>
        <p:spPr>
          <a:xfrm>
            <a:off x="838200" y="4485620"/>
            <a:ext cx="7620000" cy="1384995"/>
          </a:xfrm>
          <a:prstGeom prst="rect">
            <a:avLst/>
          </a:prstGeom>
        </p:spPr>
        <p:txBody>
          <a:bodyPr wrap="square">
            <a:spAutoFit/>
          </a:bodyPr>
          <a:lstStyle/>
          <a:p>
            <a:r>
              <a:rPr lang="en-US" sz="2800" dirty="0"/>
              <a:t>In Italy, during this period, a great number of antique Roman column were salvaged and reused in the interiors and on the porticos </a:t>
            </a:r>
            <a:r>
              <a:rPr lang="en-US" sz="2800" dirty="0" smtClean="0"/>
              <a:t>of </a:t>
            </a:r>
            <a:r>
              <a:rPr lang="en-US" sz="2800" dirty="0"/>
              <a:t>churches.</a:t>
            </a:r>
          </a:p>
        </p:txBody>
      </p:sp>
    </p:spTree>
    <p:extLst>
      <p:ext uri="{BB962C8B-B14F-4D97-AF65-F5344CB8AC3E}">
        <p14:creationId xmlns:p14="http://schemas.microsoft.com/office/powerpoint/2010/main" val="42301980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762000"/>
            <a:ext cx="3187476" cy="523220"/>
          </a:xfrm>
          <a:prstGeom prst="rect">
            <a:avLst/>
          </a:prstGeom>
        </p:spPr>
        <p:txBody>
          <a:bodyPr wrap="none">
            <a:spAutoFit/>
          </a:bodyPr>
          <a:lstStyle/>
          <a:p>
            <a:pPr marL="457200" indent="-457200">
              <a:buFont typeface="Arial" pitchFamily="34" charset="0"/>
              <a:buChar char="•"/>
            </a:pPr>
            <a:r>
              <a:rPr lang="en-US" sz="2800" dirty="0">
                <a:solidFill>
                  <a:srgbClr val="FF0000"/>
                </a:solidFill>
              </a:rPr>
              <a:t>DRUM COLUMNS</a:t>
            </a:r>
          </a:p>
        </p:txBody>
      </p:sp>
      <p:sp>
        <p:nvSpPr>
          <p:cNvPr id="3" name="Rectangle 2"/>
          <p:cNvSpPr/>
          <p:nvPr/>
        </p:nvSpPr>
        <p:spPr>
          <a:xfrm>
            <a:off x="914400" y="1371600"/>
            <a:ext cx="7467600" cy="2246769"/>
          </a:xfrm>
          <a:prstGeom prst="rect">
            <a:avLst/>
          </a:prstGeom>
        </p:spPr>
        <p:txBody>
          <a:bodyPr wrap="square">
            <a:spAutoFit/>
          </a:bodyPr>
          <a:lstStyle/>
          <a:p>
            <a:r>
              <a:rPr lang="en-US" sz="2800" dirty="0" smtClean="0"/>
              <a:t>in most parts of Europe, Romanesque columns </a:t>
            </a:r>
            <a:r>
              <a:rPr lang="en-US" sz="2800" dirty="0"/>
              <a:t>w</a:t>
            </a:r>
            <a:r>
              <a:rPr lang="en-US" sz="2800" dirty="0" smtClean="0"/>
              <a:t>ere massive, as they supported thick upper walls with small windows, and sometimes  heavy vaults. The most common method of construction was to build them out of stone cylinders called drums.</a:t>
            </a:r>
            <a:endParaRPr lang="en-US" sz="2800" dirty="0"/>
          </a:p>
        </p:txBody>
      </p:sp>
    </p:spTree>
    <p:extLst>
      <p:ext uri="{BB962C8B-B14F-4D97-AF65-F5344CB8AC3E}">
        <p14:creationId xmlns:p14="http://schemas.microsoft.com/office/powerpoint/2010/main" val="578342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457200"/>
            <a:ext cx="1365246" cy="523220"/>
          </a:xfrm>
          <a:prstGeom prst="rect">
            <a:avLst/>
          </a:prstGeom>
        </p:spPr>
        <p:txBody>
          <a:bodyPr wrap="none">
            <a:spAutoFit/>
          </a:bodyPr>
          <a:lstStyle/>
          <a:p>
            <a:r>
              <a:rPr lang="en-US" sz="2800" dirty="0" smtClean="0">
                <a:solidFill>
                  <a:srgbClr val="FF0000"/>
                </a:solidFill>
              </a:rPr>
              <a:t>CAPITAL</a:t>
            </a:r>
            <a:endParaRPr lang="en-US" sz="2800" dirty="0">
              <a:solidFill>
                <a:srgbClr val="FF0000"/>
              </a:solidFill>
            </a:endParaRPr>
          </a:p>
        </p:txBody>
      </p:sp>
      <p:sp>
        <p:nvSpPr>
          <p:cNvPr id="3" name="Rectangle 2"/>
          <p:cNvSpPr/>
          <p:nvPr/>
        </p:nvSpPr>
        <p:spPr>
          <a:xfrm>
            <a:off x="914400" y="1219200"/>
            <a:ext cx="7315200" cy="3785652"/>
          </a:xfrm>
          <a:prstGeom prst="rect">
            <a:avLst/>
          </a:prstGeom>
        </p:spPr>
        <p:txBody>
          <a:bodyPr wrap="square">
            <a:spAutoFit/>
          </a:bodyPr>
          <a:lstStyle/>
          <a:p>
            <a:r>
              <a:rPr lang="en-US" sz="2400" dirty="0" smtClean="0"/>
              <a:t>The foliate   </a:t>
            </a:r>
            <a:r>
              <a:rPr lang="en-US" sz="2400" dirty="0" smtClean="0">
                <a:solidFill>
                  <a:srgbClr val="FF0000"/>
                </a:solidFill>
              </a:rPr>
              <a:t>Corinthian</a:t>
            </a:r>
            <a:r>
              <a:rPr lang="en-US" sz="2400" dirty="0" smtClean="0"/>
              <a:t>  style provided the inspiration for many Romanesque capitals</a:t>
            </a:r>
          </a:p>
          <a:p>
            <a:endParaRPr lang="en-US" sz="2400" dirty="0" smtClean="0"/>
          </a:p>
          <a:p>
            <a:endParaRPr lang="en-US" sz="2400" dirty="0" smtClean="0"/>
          </a:p>
          <a:p>
            <a:r>
              <a:rPr lang="en-US" sz="2400" dirty="0" smtClean="0"/>
              <a:t>ARCHES AND OPENINGS</a:t>
            </a:r>
          </a:p>
          <a:p>
            <a:endParaRPr lang="en-US" sz="2400" dirty="0" smtClean="0"/>
          </a:p>
          <a:p>
            <a:r>
              <a:rPr lang="en-US" sz="2400" dirty="0" smtClean="0"/>
              <a:t>       Arches in Romanesque architecture are  </a:t>
            </a:r>
            <a:r>
              <a:rPr lang="en-US" sz="2400" dirty="0" smtClean="0">
                <a:solidFill>
                  <a:srgbClr val="FF0000"/>
                </a:solidFill>
              </a:rPr>
              <a:t>semicircular. </a:t>
            </a:r>
            <a:r>
              <a:rPr lang="en-US" sz="2400" dirty="0" smtClean="0"/>
              <a:t>  Small windows might be surmounted  by a solid stone lintel, larger windows are nearly always arched. Doorways are also surmounted by  a semi-circular arch,</a:t>
            </a:r>
            <a:endParaRPr lang="en-US" sz="2400" dirty="0"/>
          </a:p>
        </p:txBody>
      </p:sp>
    </p:spTree>
    <p:extLst>
      <p:ext uri="{BB962C8B-B14F-4D97-AF65-F5344CB8AC3E}">
        <p14:creationId xmlns:p14="http://schemas.microsoft.com/office/powerpoint/2010/main" val="18149696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838200"/>
            <a:ext cx="7467600" cy="3785652"/>
          </a:xfrm>
          <a:prstGeom prst="rect">
            <a:avLst/>
          </a:prstGeom>
        </p:spPr>
        <p:txBody>
          <a:bodyPr wrap="square">
            <a:spAutoFit/>
          </a:bodyPr>
          <a:lstStyle/>
          <a:p>
            <a:r>
              <a:rPr lang="en-US" sz="2400" dirty="0" smtClean="0"/>
              <a:t>TOWERS</a:t>
            </a:r>
          </a:p>
          <a:p>
            <a:endParaRPr lang="en-US" sz="2400" dirty="0" smtClean="0"/>
          </a:p>
          <a:p>
            <a:r>
              <a:rPr lang="en-US" sz="2400" dirty="0" smtClean="0"/>
              <a:t>	Towers were an important feature of Romanesque churches and a great number of them are still standing. In northern France,  </a:t>
            </a:r>
            <a:r>
              <a:rPr lang="en-US" sz="2400" dirty="0" smtClean="0">
                <a:solidFill>
                  <a:srgbClr val="FF0000"/>
                </a:solidFill>
              </a:rPr>
              <a:t>two large towers, </a:t>
            </a:r>
            <a:r>
              <a:rPr lang="en-US" sz="2400" dirty="0" smtClean="0"/>
              <a:t>such as those at Caen, were to become an integral part of the façade of any large abbey or cathedral. In central and southern France this is more variable and large churches may have one tower or a central tower. Large churches of Spain and Portugal usually have two towers.</a:t>
            </a:r>
            <a:endParaRPr lang="en-US" sz="2400" dirty="0"/>
          </a:p>
        </p:txBody>
      </p:sp>
    </p:spTree>
    <p:extLst>
      <p:ext uri="{BB962C8B-B14F-4D97-AF65-F5344CB8AC3E}">
        <p14:creationId xmlns:p14="http://schemas.microsoft.com/office/powerpoint/2010/main" val="3148142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329</Words>
  <Application>Microsoft Office PowerPoint</Application>
  <PresentationFormat>On-screen Show (4:3)</PresentationFormat>
  <Paragraphs>82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7</cp:revision>
  <dcterms:created xsi:type="dcterms:W3CDTF">2013-09-03T01:07:28Z</dcterms:created>
  <dcterms:modified xsi:type="dcterms:W3CDTF">2013-09-03T03:00:06Z</dcterms:modified>
</cp:coreProperties>
</file>