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4" r:id="rId1"/>
  </p:sldMasterIdLst>
  <p:sldIdLst>
    <p:sldId id="256" r:id="rId2"/>
    <p:sldId id="262" r:id="rId3"/>
    <p:sldId id="259" r:id="rId4"/>
    <p:sldId id="257" r:id="rId5"/>
    <p:sldId id="263" r:id="rId6"/>
    <p:sldId id="261" r:id="rId7"/>
    <p:sldId id="291" r:id="rId8"/>
    <p:sldId id="264" r:id="rId9"/>
    <p:sldId id="265" r:id="rId10"/>
    <p:sldId id="292" r:id="rId11"/>
    <p:sldId id="266" r:id="rId12"/>
    <p:sldId id="293" r:id="rId13"/>
    <p:sldId id="267" r:id="rId14"/>
    <p:sldId id="268" r:id="rId15"/>
    <p:sldId id="269" r:id="rId16"/>
    <p:sldId id="270" r:id="rId17"/>
    <p:sldId id="271" r:id="rId18"/>
    <p:sldId id="272" r:id="rId19"/>
    <p:sldId id="295" r:id="rId20"/>
    <p:sldId id="258" r:id="rId21"/>
    <p:sldId id="274" r:id="rId22"/>
    <p:sldId id="296" r:id="rId23"/>
    <p:sldId id="275" r:id="rId24"/>
    <p:sldId id="273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9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737" autoAdjust="0"/>
  </p:normalViewPr>
  <p:slideViewPr>
    <p:cSldViewPr>
      <p:cViewPr varScale="1">
        <p:scale>
          <a:sx n="52" d="100"/>
          <a:sy n="52" d="100"/>
        </p:scale>
        <p:origin x="-1214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0505-C730-4C55-95C6-358B1AF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04D5-8E5E-4E46-A300-D67F831D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02ED-D913-447A-8A52-5903EC295C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D6738DB-28C5-458B-9DE3-F0C8A5BE1A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D24B-99EC-4336-8BD0-9B257877E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DA79-29E7-4DDB-9D9D-6C3BCD7B7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0EA8A-24F3-4D6F-B68E-2E3C107B8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148D-8573-4EC4-A2E0-EBAF20896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E89F-4839-4F92-960A-1E71E8B1E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4F24-5111-4763-853E-ADDDF4999E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E45F-812B-4B8F-9A7E-3F3903DAD1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E35E70-E237-4FB1-A8F6-9375C07A4A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EAB169-4CC5-4923-BCCE-90278626C4A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Association for </a:t>
            </a:r>
            <a:br>
              <a:rPr lang="en-US"/>
            </a:br>
            <a:r>
              <a:rPr lang="en-US"/>
              <a:t>Interval Level Variables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Chapter 15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118787" name="Picture" r:id="rId3" imgW="4552041" imgH="3641705" progId="StaticEnhancedMetafile">
              <p:embed/>
            </p:oleObj>
          </a:graphicData>
        </a:graphic>
      </p:graphicFrame>
      <p:sp>
        <p:nvSpPr>
          <p:cNvPr id="1187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Strength of the Association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The strength of the association is judged by observing the spread of the dots around the regression line</a:t>
            </a:r>
          </a:p>
          <a:p>
            <a:pPr lvl="1"/>
            <a:r>
              <a:rPr lang="en-US" sz="2400"/>
              <a:t>A perfect association between variables can be seen on a scattergram when all dots lie on the regression line</a:t>
            </a:r>
          </a:p>
          <a:p>
            <a:pPr lvl="1"/>
            <a:r>
              <a:rPr lang="en-US" sz="2400"/>
              <a:t>The closer the dots to the regression line, the stronger the association</a:t>
            </a:r>
          </a:p>
          <a:p>
            <a:pPr lvl="1"/>
            <a:r>
              <a:rPr lang="en-US" sz="2400"/>
              <a:t>So, for a given X. there should not be much variety on the Y variable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119811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119811" name="Picture" r:id="rId3" imgW="4552041" imgH="3641705" progId="StaticEnhancedMetafile">
              <p:embed/>
            </p:oleObj>
          </a:graphicData>
        </a:graphic>
      </p:graphicFrame>
      <p:sp>
        <p:nvSpPr>
          <p:cNvPr id="1198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03300"/>
          </a:xfrm>
        </p:spPr>
        <p:txBody>
          <a:bodyPr/>
          <a:lstStyle/>
          <a:p>
            <a:r>
              <a:rPr lang="en-US"/>
              <a:t>Direction of the Relationship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The direction of the relationship can be judged by observing the angle of the regression line with respect to the abscissa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relationship is positive when the line slopes upward from left to right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association is negative when it slopes down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Your book shows a positive relationship, because cases with high scores on X also tend to have high scores on 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For a negative relationship, high scores on X would tend to have low scores on Y, and vice versa</a:t>
            </a:r>
          </a:p>
          <a:p>
            <a:pPr>
              <a:lnSpc>
                <a:spcPct val="80000"/>
              </a:lnSpc>
            </a:pPr>
            <a:r>
              <a:rPr lang="en-US" sz="2800"/>
              <a:t>Your book also shows a zero relationship—no association between variables, in that they are randomly associated with each other</a:t>
            </a:r>
          </a:p>
          <a:p>
            <a:pPr>
              <a:lnSpc>
                <a:spcPct val="80000"/>
              </a:lnSpc>
            </a:pPr>
            <a:endParaRPr lang="en-US" sz="280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Linearity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key assumption (first step in model) with correlation and regression is that the two variables have an essentially linear relationship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points or dots must form a pattern of a straight line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It is important to begin with a scattergram before doing correlations and regressions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If the relationship is nonlinear, you may need to treat the variables as if they were ordinal rather than interval-ratio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and Prediction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The final use of the scattergram is to predict scores of cases on one variable from their score on the other</a:t>
            </a:r>
          </a:p>
          <a:p>
            <a:pPr>
              <a:lnSpc>
                <a:spcPct val="80000"/>
              </a:lnSpc>
            </a:pPr>
            <a:r>
              <a:rPr lang="en-US" sz="2800"/>
              <a:t>May want to predict the number of hours of housework a husband with a family of four children would do each week</a:t>
            </a:r>
          </a:p>
          <a:p>
            <a:pPr>
              <a:lnSpc>
                <a:spcPct val="80000"/>
              </a:lnSpc>
            </a:pPr>
            <a:r>
              <a:rPr lang="en-US" sz="2800"/>
              <a:t>You use regression to predict outside the range of the data </a:t>
            </a:r>
            <a:r>
              <a:rPr lang="en-US" sz="2800" b="1"/>
              <a:t>with caution</a:t>
            </a:r>
            <a:r>
              <a:rPr lang="en-US" sz="2800"/>
              <a:t>, since you do not have any data to show what happens beyond the scope of the data—it may have suddenly gone down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Predicted Score on 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symbol for this is Y’, or Y prime, though in other books, it is most often Y hat, but that symbol is difficult to do on a computer or to print in books</a:t>
            </a:r>
          </a:p>
          <a:p>
            <a:pPr>
              <a:lnSpc>
                <a:spcPct val="90000"/>
              </a:lnSpc>
            </a:pPr>
            <a:r>
              <a:rPr lang="en-US" sz="2400"/>
              <a:t>It is found by first locating the score on X (X=4), for four children) and then drawing a straight line from that point on the abscissa to the regression line</a:t>
            </a:r>
          </a:p>
          <a:p>
            <a:pPr>
              <a:lnSpc>
                <a:spcPct val="90000"/>
              </a:lnSpc>
            </a:pPr>
            <a:r>
              <a:rPr lang="en-US" sz="2400"/>
              <a:t>From the regression line, another straight line parallel to the abscissa is drawn across to the Y axis or ordinate</a:t>
            </a:r>
          </a:p>
          <a:p>
            <a:pPr>
              <a:lnSpc>
                <a:spcPct val="90000"/>
              </a:lnSpc>
            </a:pPr>
            <a:r>
              <a:rPr lang="en-US" sz="2400"/>
              <a:t>Y’ is found at the point where the line from the regression line crosses the Y axis</a:t>
            </a:r>
          </a:p>
          <a:p>
            <a:pPr>
              <a:lnSpc>
                <a:spcPct val="90000"/>
              </a:lnSpc>
            </a:pPr>
            <a:r>
              <a:rPr lang="en-US" sz="2400"/>
              <a:t>Or, you can compute Y’ = a + bX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Y’ is the expected Y value for a given X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Formula for the Regression Line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formula for a straight line that fits closest to the conditional means of Y</a:t>
            </a:r>
          </a:p>
          <a:p>
            <a:pPr lvl="2"/>
            <a:r>
              <a:rPr lang="en-US"/>
              <a:t>Y = a + bX</a:t>
            </a:r>
          </a:p>
          <a:p>
            <a:pPr lvl="2"/>
            <a:r>
              <a:rPr lang="en-US"/>
              <a:t>Where Y = score on the dependent variable</a:t>
            </a:r>
          </a:p>
          <a:p>
            <a:pPr lvl="2"/>
            <a:r>
              <a:rPr lang="en-US"/>
              <a:t>a = the Y intercept or the point where the regression line crosses the Y axis</a:t>
            </a:r>
          </a:p>
          <a:p>
            <a:pPr lvl="2"/>
            <a:r>
              <a:rPr lang="en-US"/>
              <a:t>b = the slope of the regression line or the amount of change produced in Y by a unit change in X</a:t>
            </a:r>
          </a:p>
          <a:p>
            <a:pPr lvl="2"/>
            <a:r>
              <a:rPr lang="en-US"/>
              <a:t>X = score on the independent variable</a:t>
            </a: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Line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The position of the least-squares regression line is defined by two elements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Y intercept and the slope of the line</a:t>
            </a:r>
          </a:p>
          <a:p>
            <a:pPr>
              <a:lnSpc>
                <a:spcPct val="80000"/>
              </a:lnSpc>
            </a:pPr>
            <a:r>
              <a:rPr lang="en-US" sz="2800"/>
              <a:t>The weaker the effect of X on Y (the weaker the association between the variables) the lower the value of the slope (b)</a:t>
            </a:r>
          </a:p>
          <a:p>
            <a:pPr>
              <a:lnSpc>
                <a:spcPct val="80000"/>
              </a:lnSpc>
            </a:pPr>
            <a:r>
              <a:rPr lang="en-US" sz="2800"/>
              <a:t>If the two variables are unrelated, the least-squares regression line would be parallel to the abscissa, and b would be 0 (the line would have no slope)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121859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121859" name="Picture" r:id="rId3" imgW="4552041" imgH="3641705" progId="StaticEnhancedMetafile">
              <p:embed/>
            </p:oleObj>
          </a:graphicData>
        </a:graphic>
      </p:graphicFrame>
      <p:sp>
        <p:nvSpPr>
          <p:cNvPr id="1218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When referring to interval-ratio variables a commonly used synonym for association is correlation</a:t>
            </a:r>
          </a:p>
          <a:p>
            <a:r>
              <a:rPr lang="en-US"/>
              <a:t>We will be looking for the existence, strength, and direction of the relationship</a:t>
            </a:r>
          </a:p>
          <a:p>
            <a:r>
              <a:rPr lang="en-US"/>
              <a:t>We will only look at bivariate relationships in this chapter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Equations for the Slope of the Regression Line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You need to compute b first, since it is needed in the formula for “a”</a:t>
            </a:r>
          </a:p>
          <a:p>
            <a:pPr>
              <a:lnSpc>
                <a:spcPct val="90000"/>
              </a:lnSpc>
            </a:pPr>
            <a:r>
              <a:rPr lang="en-US"/>
              <a:t>Slope: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Which is the covariance of X and Y divided by the variance of X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209800" y="3429000"/>
          <a:ext cx="4191000" cy="1350963"/>
        </p:xfrm>
        <a:graphic>
          <a:graphicData uri="http://schemas.openxmlformats.org/presentationml/2006/ole">
            <p:oleObj spid="_x0000_s9222" name="Equation" r:id="rId3" imgW="2628900" imgH="85090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Interpretation of the Value of the Slope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5105400"/>
          </a:xfrm>
        </p:spPr>
        <p:txBody>
          <a:bodyPr>
            <a:normAutofit lnSpcReduction="10000"/>
          </a:bodyPr>
          <a:lstStyle/>
          <a:p>
            <a:r>
              <a:rPr lang="en-US" sz="2800"/>
              <a:t>If you put your scattergram on graph paper, you can see that as X increases one box, “b” is how many units that Y increases on the regression line</a:t>
            </a:r>
          </a:p>
          <a:p>
            <a:r>
              <a:rPr lang="en-US" sz="2800"/>
              <a:t>So, a slope of .69 indicates that, for each unit increase in X. there is an increase of .69 units in Y</a:t>
            </a:r>
          </a:p>
          <a:p>
            <a:pPr lvl="1"/>
            <a:r>
              <a:rPr lang="en-US" sz="2400"/>
              <a:t>If the slope is 1.5, for every unit of change in X there is an increase of 1.5 units in Y</a:t>
            </a:r>
          </a:p>
          <a:p>
            <a:pPr lvl="1"/>
            <a:r>
              <a:rPr lang="en-US" sz="2400"/>
              <a:t>They refer to units, since correlation and regression allow you to compare apples and oranges—two completely different variables</a:t>
            </a:r>
          </a:p>
          <a:p>
            <a:pPr lvl="1"/>
            <a:endParaRPr lang="en-US" sz="240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122883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122883" name="Picture" r:id="rId3" imgW="4552041" imgH="3641705" progId="StaticEnhancedMetafile">
              <p:embed/>
            </p:oleObj>
          </a:graphicData>
        </a:graphic>
      </p:graphicFrame>
      <p:sp>
        <p:nvSpPr>
          <p:cNvPr id="1228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of “b” cont.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So, to find what one unit of X is or one unit of Y is, you have to go back to the labels for each variable</a:t>
            </a:r>
          </a:p>
          <a:p>
            <a:pPr>
              <a:lnSpc>
                <a:spcPct val="90000"/>
              </a:lnSpc>
            </a:pPr>
            <a:r>
              <a:rPr lang="en-US"/>
              <a:t>For the example in your book which has a “b” (beta) of .69</a:t>
            </a:r>
          </a:p>
          <a:p>
            <a:pPr lvl="1">
              <a:lnSpc>
                <a:spcPct val="90000"/>
              </a:lnSpc>
            </a:pPr>
            <a:r>
              <a:rPr lang="en-US"/>
              <a:t>The addition of each child (an increase of one unit in X—one unit is one child)</a:t>
            </a:r>
          </a:p>
          <a:p>
            <a:pPr lvl="1">
              <a:lnSpc>
                <a:spcPct val="90000"/>
              </a:lnSpc>
            </a:pPr>
            <a:r>
              <a:rPr lang="en-US"/>
              <a:t>Results in an increase of .69 hours of housework being done by the husband (an increase of .69 units—or hours—in Y)</a:t>
            </a: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Formula for the Intercept of the Regression Line</a:t>
            </a:r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09738" y="2136775"/>
          <a:ext cx="4114800" cy="1541463"/>
        </p:xfrm>
        <a:graphic>
          <a:graphicData uri="http://schemas.openxmlformats.org/presentationml/2006/ole">
            <p:oleObj spid="_x0000_s31748" name="Document" r:id="rId3" imgW="924480" imgH="346680" progId="Word.Document.8">
              <p:embed/>
            </p:oleObj>
          </a:graphicData>
        </a:graphic>
      </p:graphicFrame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of the Intercept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intercept for the example in the book is 1.49</a:t>
            </a:r>
          </a:p>
          <a:p>
            <a:pPr>
              <a:lnSpc>
                <a:spcPct val="90000"/>
              </a:lnSpc>
            </a:pPr>
            <a:r>
              <a:rPr lang="en-US" sz="2800"/>
              <a:t>The least-squares regression line will cross the Y axis at the point where Y equals 1.49</a:t>
            </a:r>
          </a:p>
          <a:p>
            <a:pPr>
              <a:lnSpc>
                <a:spcPct val="90000"/>
              </a:lnSpc>
            </a:pPr>
            <a:r>
              <a:rPr lang="en-US" sz="2800"/>
              <a:t>You need a second point to draw the regression line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You can begin at Y of 1.49, and for the next value of X, which is 1 child, you will go up .69 units of 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Or, you can use the intersection of the mean of X and the mean of Y—the regression line always goes through this point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of “a” cont.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Most of the time, you can’t interpret the value of the intercept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Technically, it is the value that Y would take if X were zero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But, most often a zero X is not meaningful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Or, in the case in your book, zero is outside the range of the data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You don’t have any information about the hours of housework that husbands do when they have no children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Technically, the intercept of 1.49 is the amount of predicted housework a husband of zero children would do, but you can’t say that with certainty</a:t>
            </a: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Least Squares Regression Line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Now that you know “a” and “b”, you can fill in the full least-squares regression line</a:t>
            </a:r>
          </a:p>
          <a:p>
            <a:pPr>
              <a:lnSpc>
                <a:spcPct val="80000"/>
              </a:lnSpc>
            </a:pPr>
            <a:r>
              <a:rPr lang="en-US" sz="2800"/>
              <a:t>Y = a + bX</a:t>
            </a:r>
          </a:p>
          <a:p>
            <a:pPr>
              <a:lnSpc>
                <a:spcPct val="80000"/>
              </a:lnSpc>
            </a:pPr>
            <a:r>
              <a:rPr lang="en-US" sz="2800"/>
              <a:t>Y = (1.49) + (.69) X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This formula can be used to predict scores on Y as was mentioned earlier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For any value of X, it will give you the predicted value of Y (Y’)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The predictions of husband’s housework are “educated guesses”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accuracy of our predictions will increase as relationships become stronger (as dots are closer to the regression line)</a:t>
            </a: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Correlation Coefficient (Pearson’s r)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Pearson’s r varies from 0 to plus or minus 1</a:t>
            </a:r>
          </a:p>
          <a:p>
            <a:pPr lvl="1"/>
            <a:r>
              <a:rPr lang="en-US" sz="2400"/>
              <a:t>With 0 indicating no association</a:t>
            </a:r>
          </a:p>
          <a:p>
            <a:pPr lvl="1"/>
            <a:r>
              <a:rPr lang="en-US" sz="2400"/>
              <a:t>And + 1 and – 1 indicating perfect positive and perfect negative relationships</a:t>
            </a:r>
          </a:p>
          <a:p>
            <a:pPr lvl="1"/>
            <a:r>
              <a:rPr lang="en-US" sz="2400"/>
              <a:t>The definitional formula for Pearson’s r is in your book</a:t>
            </a:r>
          </a:p>
          <a:p>
            <a:pPr lvl="1"/>
            <a:r>
              <a:rPr lang="en-US" sz="2400"/>
              <a:t>Similar to the formula for b (beta), the numerator is the covariation between X and Y (usually called the covariance)</a:t>
            </a: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Interpretating r and r-squared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r>
              <a:rPr lang="en-US" sz="2800"/>
              <a:t>Interpretation of “r” will be the same as all the other measures of association</a:t>
            </a:r>
          </a:p>
          <a:p>
            <a:pPr lvl="1"/>
            <a:r>
              <a:rPr lang="en-US" sz="2400"/>
              <a:t>An “r” of .5 would be a moderate positive linear relationship between the variables</a:t>
            </a:r>
          </a:p>
          <a:p>
            <a:r>
              <a:rPr lang="en-US" sz="2800"/>
              <a:t>Interpretation of the Coefficient of Determination (r-squared)</a:t>
            </a:r>
          </a:p>
          <a:p>
            <a:pPr lvl="1"/>
            <a:r>
              <a:rPr lang="en-US" sz="2400"/>
              <a:t>The square of Pearson’s r is also called the coefficient of determination</a:t>
            </a:r>
          </a:p>
          <a:p>
            <a:pPr lvl="1"/>
            <a:r>
              <a:rPr lang="en-US" sz="2400"/>
              <a:t>While “r” measures the strength of the linear relationship between two variables</a:t>
            </a:r>
          </a:p>
          <a:p>
            <a:pPr lvl="2"/>
            <a:r>
              <a:rPr lang="en-US" sz="2000"/>
              <a:t>But values between 0 and 1 or -1 have no direct interpretation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Scattergrams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first step is to construct and examine a scattergram</a:t>
            </a:r>
          </a:p>
          <a:p>
            <a:r>
              <a:rPr lang="en-US"/>
              <a:t>Example in the book</a:t>
            </a:r>
          </a:p>
          <a:p>
            <a:pPr lvl="1"/>
            <a:r>
              <a:rPr lang="en-US"/>
              <a:t>Analysis of how dual wage-earner families cope with housework</a:t>
            </a:r>
          </a:p>
          <a:p>
            <a:pPr lvl="1"/>
            <a:r>
              <a:rPr lang="en-US"/>
              <a:t>They want to know if the number of children in the family is related to the amount of time the husband contributes to housekeeping chores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Interpretation, cont.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coefficient of determination can be interpreted with the logic of PRE (proportional reduction in error)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First Y is predicted while ignoring the information supplied by X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Second the independent variable is taken into account when predicting the dependent</a:t>
            </a:r>
          </a:p>
          <a:p>
            <a:pPr>
              <a:lnSpc>
                <a:spcPct val="90000"/>
              </a:lnSpc>
            </a:pPr>
            <a:r>
              <a:rPr lang="en-US" sz="2400"/>
              <a:t>When working with variables measured at the interval-ratio level, the predictions of Y under the first condition (while ignoring X) will be the mean of the Y scores (Y bar) for every case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We know that the mean of any distribution is closer than any other point to all the scores in the distribution</a:t>
            </a: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Interpretation, cont.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257800"/>
          </a:xfrm>
        </p:spPr>
        <p:txBody>
          <a:bodyPr/>
          <a:lstStyle/>
          <a:p>
            <a:r>
              <a:rPr lang="en-US" sz="2800"/>
              <a:t>Will make many errors in predicting Y</a:t>
            </a:r>
          </a:p>
          <a:p>
            <a:r>
              <a:rPr lang="en-US" sz="2800"/>
              <a:t>The amount of error is shown in Figure 16.6</a:t>
            </a:r>
          </a:p>
          <a:p>
            <a:pPr lvl="1"/>
            <a:r>
              <a:rPr lang="en-US" sz="2400"/>
              <a:t>The formula for the error is the sum of (Y minus Y bar) squared</a:t>
            </a:r>
          </a:p>
          <a:p>
            <a:pPr lvl="1"/>
            <a:r>
              <a:rPr lang="en-US" sz="2400"/>
              <a:t>This is called the total variation in Y, meaning the total amount that all the points are off the mean of Y</a:t>
            </a:r>
          </a:p>
          <a:p>
            <a:r>
              <a:rPr lang="en-US" sz="2800"/>
              <a:t>The next step will be to  find the extent to which knowledge of X improves our ability to predict Y (will we make predictions that come closer to the actual points than will the mean of Y?)</a:t>
            </a: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Interpretation, cont.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the two variables have a linear relationship, then predicting scores on Y from the least-squares regression equation will use knowledge of X and reduce our errors of prediction</a:t>
            </a:r>
          </a:p>
          <a:p>
            <a:r>
              <a:rPr lang="en-US"/>
              <a:t>The formula for the predicted Y score for each value of X will be: Y’ = a + bX</a:t>
            </a:r>
          </a:p>
          <a:p>
            <a:pPr lvl="1"/>
            <a:r>
              <a:rPr lang="en-US"/>
              <a:t>This is also the formula for the regression line</a:t>
            </a:r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Interpretation, cont.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In Figure 16.7, we measure the distance of the actual data points from the regression line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If there is less distance (smaller errors) here than in the distance of the actual points from the mean of Y, then there is an association between the two variables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vertical lines from each data point to the regression line represent the amount of error in predicting Y that remains even after X has been taken into account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We can calculate that precisely by looking at r-squared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r-squared is the proportion, or when multiplied by 100, is the percentage of variation in Y that is explained by X</a:t>
            </a:r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Unexplained Variation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That suggests that some of the variation in Y is unexplained by X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proportion of the total variation in Y unexplained by X can also be found by subtracting the value of </a:t>
            </a:r>
            <a:r>
              <a:rPr lang="en-US" sz="2400" dirty="0" smtClean="0"/>
              <a:t>r-squared </a:t>
            </a:r>
            <a:r>
              <a:rPr lang="en-US" sz="2400" dirty="0"/>
              <a:t>from 1.00</a:t>
            </a:r>
          </a:p>
        </p:txBody>
      </p:sp>
    </p:spTree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Unexplained Variation, cont.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257800"/>
          </a:xfrm>
        </p:spPr>
        <p:txBody>
          <a:bodyPr/>
          <a:lstStyle/>
          <a:p>
            <a:r>
              <a:rPr lang="en-US"/>
              <a:t>Unexplained variation is usually attributed to the influence of three things</a:t>
            </a:r>
          </a:p>
          <a:p>
            <a:pPr lvl="1"/>
            <a:r>
              <a:rPr lang="en-US"/>
              <a:t>Some combination of other variables, as in the example of the husband’s housework</a:t>
            </a:r>
          </a:p>
          <a:p>
            <a:pPr lvl="1"/>
            <a:r>
              <a:rPr lang="en-US"/>
              <a:t>Measurement error</a:t>
            </a:r>
          </a:p>
          <a:p>
            <a:pPr lvl="2"/>
            <a:r>
              <a:rPr lang="en-US"/>
              <a:t>People over or under estimate how much time they spend doing housework</a:t>
            </a:r>
          </a:p>
          <a:p>
            <a:pPr lvl="1"/>
            <a:r>
              <a:rPr lang="en-US"/>
              <a:t>Random chance</a:t>
            </a:r>
          </a:p>
          <a:p>
            <a:pPr lvl="2"/>
            <a:r>
              <a:rPr lang="en-US"/>
              <a:t>Your sample may be biased, particularly if it is small</a:t>
            </a:r>
          </a:p>
        </p:txBody>
      </p:sp>
    </p:spTree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Testing Pearson’s r for Significance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When “r” is based on data from a random sample, you need to test r for its statistical significance</a:t>
            </a:r>
          </a:p>
          <a:p>
            <a:r>
              <a:rPr lang="en-US" sz="2800"/>
              <a:t>When testing Pearson’s r for significance, the null hypothesis is that there is no linear association between the variables in the population from which the sample was drawn</a:t>
            </a:r>
          </a:p>
          <a:p>
            <a:pPr lvl="1"/>
            <a:r>
              <a:rPr lang="en-US" sz="2400"/>
              <a:t>We will use the t distribution for this test</a:t>
            </a:r>
          </a:p>
        </p:txBody>
      </p:sp>
    </p:spTree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Assumptions for the Significance Test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r>
              <a:rPr lang="en-US"/>
              <a:t>We make some additional assumptions in Step 1</a:t>
            </a:r>
          </a:p>
          <a:p>
            <a:r>
              <a:rPr lang="en-US"/>
              <a:t>Need to assume that both variables are normal in distribution </a:t>
            </a:r>
          </a:p>
          <a:p>
            <a:r>
              <a:rPr lang="en-US"/>
              <a:t>Need to assume that the relationship between the two variables is roughly linear in form</a:t>
            </a:r>
          </a:p>
          <a:p>
            <a:r>
              <a:rPr lang="en-US"/>
              <a:t>The third new assumption involves the concept of homoscedasticity</a:t>
            </a:r>
          </a:p>
        </p:txBody>
      </p:sp>
    </p:spTree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Homoscedasticity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 homoscedastistic relationship is one where the variance of the Y scores is uniform for all values of X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If the Y scores are evenly spread above and below the regression line for the entire length of the line, the relationship is homoscedastistic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If the variance around the regression line is greater at one end or the other, the relationship is heteroscedastistic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visual inspection of the scattergram is usually sufficient to find the extent the relationship conforms to the assumptions of linearity and homoscedasticity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If the data points fall in a roughly symmetrical, cigar-shaped pattern, whose shape can be approximated with a straight line, then it is appropriate to proceed with this test of significance</a:t>
            </a:r>
          </a:p>
        </p:txBody>
      </p:sp>
    </p:spTree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125955" name="Picture" r:id="rId3" imgW="4552041" imgH="3641705" progId="StaticEnhancedMetafile">
              <p:embed/>
            </p:oleObj>
          </a:graphicData>
        </a:graphic>
      </p:graphicFrame>
      <p:sp>
        <p:nvSpPr>
          <p:cNvPr id="1259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8195" name="Picture" r:id="rId3" imgW="4552041" imgH="3641705" progId="StaticEnhancedMetafile">
              <p:embed/>
            </p:oleObj>
          </a:graphicData>
        </a:graphic>
      </p:graphicFrame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Construction of a Scattergram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Draw two axes of about equal length and at right angles to each other</a:t>
            </a:r>
          </a:p>
          <a:p>
            <a:pPr>
              <a:lnSpc>
                <a:spcPct val="90000"/>
              </a:lnSpc>
            </a:pPr>
            <a:r>
              <a:rPr lang="en-US" sz="2400"/>
              <a:t>Put the independent (X) variable along the horizontal axis (the abscissa) and the dependent (Y) variable along the vertical axis (the ordinate)</a:t>
            </a:r>
          </a:p>
          <a:p>
            <a:pPr>
              <a:lnSpc>
                <a:spcPct val="90000"/>
              </a:lnSpc>
            </a:pPr>
            <a:r>
              <a:rPr lang="en-US" sz="2400"/>
              <a:t>For each person, locate the point along the abscissa that corresponds to the scores of that person on the X variable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Draw a straight line up from that point and at right angles to the axis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Then locate the point along the ordinate that corresponds to the score of that same case on the Y variable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Place a dot there to represent the case, and then repeat with all cases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Regression Line and its Purpose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It checks for linearity of the data points on the scattergram</a:t>
            </a:r>
          </a:p>
          <a:p>
            <a:r>
              <a:rPr lang="en-US"/>
              <a:t>It gives information about the existence, strength, and direction of the association</a:t>
            </a:r>
          </a:p>
          <a:p>
            <a:r>
              <a:rPr lang="en-US"/>
              <a:t>It is used to predict the score of a case on one variable from the score of that case on the other variable</a:t>
            </a:r>
          </a:p>
          <a:p>
            <a:r>
              <a:rPr lang="en-US"/>
              <a:t>It is a floating mean through all the data points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Scattergram of Relationship Between the Two Variables</a:t>
            </a:r>
          </a:p>
        </p:txBody>
      </p:sp>
      <p:graphicFrame>
        <p:nvGraphicFramePr>
          <p:cNvPr id="117763" name="Object 3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57200" y="2346325"/>
          <a:ext cx="4038600" cy="3232150"/>
        </p:xfrm>
        <a:graphic>
          <a:graphicData uri="http://schemas.openxmlformats.org/presentationml/2006/ole">
            <p:oleObj spid="_x0000_s117763" name="Picture" r:id="rId3" imgW="4552041" imgH="3641705" progId="StaticEnhancedMetafile">
              <p:embed/>
            </p:oleObj>
          </a:graphicData>
        </a:graphic>
      </p:graphicFrame>
      <p:sp>
        <p:nvSpPr>
          <p:cNvPr id="117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905000"/>
            <a:ext cx="4032250" cy="4114800"/>
          </a:xfrm>
        </p:spPr>
        <p:txBody>
          <a:bodyPr/>
          <a:lstStyle/>
          <a:p>
            <a:r>
              <a:rPr lang="en-US" sz="2800"/>
              <a:t>Regression of Husband’s Hours of Housework </a:t>
            </a:r>
          </a:p>
          <a:p>
            <a:r>
              <a:rPr lang="en-US" sz="2800"/>
              <a:t>By The Number of Children in the Family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Existence of a Relationship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r>
              <a:rPr lang="en-US"/>
              <a:t>Two variables are associated if the distributions of Y change for the various conditions of X</a:t>
            </a:r>
          </a:p>
          <a:p>
            <a:pPr lvl="1"/>
            <a:r>
              <a:rPr lang="en-US"/>
              <a:t>The scores along the abscissa (number of children) are conditions of values of X</a:t>
            </a:r>
          </a:p>
          <a:p>
            <a:pPr lvl="1"/>
            <a:r>
              <a:rPr lang="en-US"/>
              <a:t>The dots above each X value can be thought of as the conditional distributions of Y (scores on Y for each value of X)</a:t>
            </a:r>
          </a:p>
          <a:p>
            <a:pPr lvl="2"/>
            <a:r>
              <a:rPr lang="en-US"/>
              <a:t>In other words, Y tends to increase as X increases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Existence of a Relationship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existence of a relationship is reinforced by the fact that the regression line lies at an angle to the X axis (the abscissa)</a:t>
            </a:r>
          </a:p>
          <a:p>
            <a:pPr lvl="1"/>
            <a:r>
              <a:rPr lang="en-US"/>
              <a:t>There is no linear relationship between two interval-level variables when the regression line on a scattergram is parallel to the horizontal axis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714</TotalTime>
  <Words>2595</Words>
  <Application>Microsoft PowerPoint</Application>
  <PresentationFormat>On-screen Show (4:3)</PresentationFormat>
  <Paragraphs>193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Times New Roman</vt:lpstr>
      <vt:lpstr>Tahoma</vt:lpstr>
      <vt:lpstr>Arial</vt:lpstr>
      <vt:lpstr>Wingdings</vt:lpstr>
      <vt:lpstr>Flow</vt:lpstr>
      <vt:lpstr>Picture (Enhanced Metafile)</vt:lpstr>
      <vt:lpstr>Microsoft Equation 3.0</vt:lpstr>
      <vt:lpstr>Microsoft Word Document</vt:lpstr>
      <vt:lpstr>Association for  Interval Level Variables</vt:lpstr>
      <vt:lpstr>Introduction</vt:lpstr>
      <vt:lpstr>Scattergrams</vt:lpstr>
      <vt:lpstr>Scattergram of Relationship Between the Two Variables</vt:lpstr>
      <vt:lpstr>Construction of a Scattergram</vt:lpstr>
      <vt:lpstr>Regression Line and its Purpose</vt:lpstr>
      <vt:lpstr>Scattergram of Relationship Between the Two Variables</vt:lpstr>
      <vt:lpstr>Existence of a Relationship</vt:lpstr>
      <vt:lpstr>Existence of a Relationship</vt:lpstr>
      <vt:lpstr>Scattergram of Relationship Between the Two Variables</vt:lpstr>
      <vt:lpstr>Strength of the Association</vt:lpstr>
      <vt:lpstr>Scattergram of Relationship Between the Two Variables</vt:lpstr>
      <vt:lpstr>Direction of the Relationship</vt:lpstr>
      <vt:lpstr>Linearity </vt:lpstr>
      <vt:lpstr>Regression and Prediction</vt:lpstr>
      <vt:lpstr>The Predicted Score on Y</vt:lpstr>
      <vt:lpstr>Formula for the Regression Line</vt:lpstr>
      <vt:lpstr>Regression Line</vt:lpstr>
      <vt:lpstr>Scattergram of Relationship Between the Two Variables</vt:lpstr>
      <vt:lpstr>Equations for the Slope of the Regression Line</vt:lpstr>
      <vt:lpstr>Interpretation of the Value of the Slope</vt:lpstr>
      <vt:lpstr>Scattergram of Relationship Between the Two Variables</vt:lpstr>
      <vt:lpstr>Interpretation of “b” cont.</vt:lpstr>
      <vt:lpstr>Formula for the Intercept of the Regression Line</vt:lpstr>
      <vt:lpstr>Interpretation of the Intercept</vt:lpstr>
      <vt:lpstr>Interpretation of “a” cont.</vt:lpstr>
      <vt:lpstr>Least Squares Regression Line</vt:lpstr>
      <vt:lpstr>The Correlation Coefficient (Pearson’s r)</vt:lpstr>
      <vt:lpstr>Interpretating r and r-squared</vt:lpstr>
      <vt:lpstr>Interpretation, cont.</vt:lpstr>
      <vt:lpstr>Interpretation, cont.</vt:lpstr>
      <vt:lpstr>Interpretation, cont.</vt:lpstr>
      <vt:lpstr>Interpretation, cont.</vt:lpstr>
      <vt:lpstr>Unexplained Variation</vt:lpstr>
      <vt:lpstr>Unexplained Variation, cont.</vt:lpstr>
      <vt:lpstr>Testing Pearson’s r for Significance</vt:lpstr>
      <vt:lpstr>Assumptions for the Significance Test</vt:lpstr>
      <vt:lpstr>Homoscedasticity</vt:lpstr>
      <vt:lpstr>Scattergram of Relationship Between the Two Variables</vt:lpstr>
    </vt:vector>
  </TitlesOfParts>
  <Company>Hanover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for  Interval Level Variables</dc:title>
  <dc:creator>Karen A. Donahue</dc:creator>
  <cp:lastModifiedBy>Owner</cp:lastModifiedBy>
  <cp:revision>28</cp:revision>
  <dcterms:created xsi:type="dcterms:W3CDTF">1997-11-14T14:28:42Z</dcterms:created>
  <dcterms:modified xsi:type="dcterms:W3CDTF">2009-05-10T16:08:01Z</dcterms:modified>
</cp:coreProperties>
</file>