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33" d="100"/>
          <a:sy n="33" d="100"/>
        </p:scale>
        <p:origin x="-1733" y="-45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7038115-6CAB-42DD-80D4-225335FE3CF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ppt_x</p:attrName>
                                        </p:attrNameLst>
                                      </p:cBhvr>
                                      <p:tavLst>
                                        <p:tav tm="0">
                                          <p:val>
                                            <p:strVal val="#ppt_x-.2"/>
                                          </p:val>
                                        </p:tav>
                                        <p:tav tm="100000">
                                          <p:val>
                                            <p:strVal val="#ppt_x"/>
                                          </p:val>
                                        </p:tav>
                                      </p:tavLst>
                                    </p:anim>
                                    <p:anim calcmode="lin" valueType="num">
                                      <p:cBhvr>
                                        <p:cTn id="8"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9" dur="10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7">
                                            <p:txEl>
                                              <p:pRg st="0" end="0"/>
                                            </p:txEl>
                                          </p:spTgt>
                                        </p:tgtEl>
                                        <p:attrNameLst>
                                          <p:attrName>style.visibility</p:attrName>
                                        </p:attrNameLst>
                                      </p:cBhvr>
                                      <p:to>
                                        <p:strVal val="visible"/>
                                      </p:to>
                                    </p:set>
                                    <p:animEffect transition="in" filter="fade">
                                      <p:cBhvr>
                                        <p:cTn id="14" dur="500"/>
                                        <p:tgtEl>
                                          <p:spTgt spid="17">
                                            <p:txEl>
                                              <p:pRg st="0" end="0"/>
                                            </p:txEl>
                                          </p:spTgt>
                                        </p:tgtEl>
                                      </p:cBhvr>
                                    </p:animEffect>
                                    <p:anim calcmode="lin" valueType="num">
                                      <p:cBhvr>
                                        <p:cTn id="15"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7">
                                            <p:txEl>
                                              <p:pRg st="0" end="0"/>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7" grpId="0" bui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FECF4F-D9DD-47E2-82CF-FCD0BE873247}"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9A7EE0-470B-442E-BB4C-E05A00C92136}"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5613" y="273050"/>
            <a:ext cx="8226425"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5613" y="1598613"/>
            <a:ext cx="4037012" cy="44973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5025" y="1598613"/>
            <a:ext cx="4037013" cy="44973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5613" y="6242050"/>
            <a:ext cx="2130425" cy="474663"/>
          </a:xfrm>
        </p:spPr>
        <p:txBody>
          <a:bodyPr/>
          <a:lstStyle>
            <a:lvl1pPr>
              <a:defRPr/>
            </a:lvl1pPr>
          </a:lstStyle>
          <a:p>
            <a:endParaRPr lang="en-US"/>
          </a:p>
        </p:txBody>
      </p:sp>
      <p:sp>
        <p:nvSpPr>
          <p:cNvPr id="6" name="Footer Placeholder 5"/>
          <p:cNvSpPr>
            <a:spLocks noGrp="1"/>
          </p:cNvSpPr>
          <p:nvPr>
            <p:ph type="ftr" sz="quarter" idx="11"/>
          </p:nvPr>
        </p:nvSpPr>
        <p:spPr>
          <a:xfrm>
            <a:off x="3124200" y="6242050"/>
            <a:ext cx="2895600" cy="474663"/>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2050"/>
            <a:ext cx="2130425" cy="474663"/>
          </a:xfrm>
        </p:spPr>
        <p:txBody>
          <a:bodyPr/>
          <a:lstStyle>
            <a:lvl1pPr>
              <a:defRPr/>
            </a:lvl1pPr>
          </a:lstStyle>
          <a:p>
            <a:fld id="{9BF1D3FA-0B8B-4AF3-A62E-31DC186AE843}" type="slidenum">
              <a:rPr lang="en-US"/>
              <a:pPr/>
              <a:t>‹#›</a:t>
            </a:fld>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9BE0A1-FACE-4306-92EF-EDE8E7227A47}"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A61CB-93B1-4C59-BC4D-7C2CC6A99EA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3A8DD6-E325-459E-B1FD-250F455FA6EE}"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5C2C3A-53A5-43B7-B22F-3A90BE3AFE4B}"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C23393-3134-47B9-84E4-3335DAF41BC0}"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EA94CE-8208-430B-A46E-D49FF9F30057}"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9DBD45-54B7-4051-9E1E-DF94C28F55E0}"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37DF1CA4-F056-4705-B5D2-7550CB3AB525}"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AFDE8EB-0898-4356-A12D-F4BBB8CF3A63}"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ppt_x</p:attrName>
                                        </p:attrNameLst>
                                      </p:cBhvr>
                                      <p:tavLst>
                                        <p:tav tm="0">
                                          <p:val>
                                            <p:strVal val="#ppt_x-.2"/>
                                          </p:val>
                                        </p:tav>
                                        <p:tav tm="100000">
                                          <p:val>
                                            <p:strVal val="#ppt_x"/>
                                          </p:val>
                                        </p:tav>
                                      </p:tavLst>
                                    </p:anim>
                                    <p:anim calcmode="lin" valueType="num">
                                      <p:cBhvr>
                                        <p:cTn id="8"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9" dur="10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30">
                                            <p:txEl>
                                              <p:pRg st="0" end="0"/>
                                            </p:txEl>
                                          </p:spTgt>
                                        </p:tgtEl>
                                        <p:attrNameLst>
                                          <p:attrName>style.visibility</p:attrName>
                                        </p:attrNameLst>
                                      </p:cBhvr>
                                      <p:to>
                                        <p:strVal val="visible"/>
                                      </p:to>
                                    </p:set>
                                    <p:animEffect transition="in" filter="fade">
                                      <p:cBhvr>
                                        <p:cTn id="14" dur="500"/>
                                        <p:tgtEl>
                                          <p:spTgt spid="30">
                                            <p:txEl>
                                              <p:pRg st="0" end="0"/>
                                            </p:txEl>
                                          </p:spTgt>
                                        </p:tgtEl>
                                      </p:cBhvr>
                                    </p:animEffect>
                                    <p:anim calcmode="lin" valueType="num">
                                      <p:cBhvr>
                                        <p:cTn id="15" dur="5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30">
                                            <p:txEl>
                                              <p:pRg st="0" end="0"/>
                                            </p:txEl>
                                          </p:spTgt>
                                        </p:tgtEl>
                                        <p:attrNameLst>
                                          <p:attrName>ppt_y</p:attrName>
                                        </p:attrNameLst>
                                      </p:cBhvr>
                                      <p:tavLst>
                                        <p:tav tm="0">
                                          <p:val>
                                            <p:strVal val="#ppt_y+.05"/>
                                          </p:val>
                                        </p:tav>
                                        <p:tav tm="100000">
                                          <p:val>
                                            <p:strVal val="#ppt_y"/>
                                          </p:val>
                                        </p:tav>
                                      </p:tavLst>
                                    </p:anim>
                                  </p:childTnLst>
                                </p:cTn>
                              </p:par>
                              <p:par>
                                <p:cTn id="17" presetID="44" presetClass="entr" presetSubtype="0" fill="hold" grpId="0" nodeType="withEffect">
                                  <p:stCondLst>
                                    <p:cond delay="0"/>
                                  </p:stCondLst>
                                  <p:childTnLst>
                                    <p:set>
                                      <p:cBhvr>
                                        <p:cTn id="18" dur="1" fill="hold">
                                          <p:stCondLst>
                                            <p:cond delay="0"/>
                                          </p:stCondLst>
                                        </p:cTn>
                                        <p:tgtEl>
                                          <p:spTgt spid="30">
                                            <p:txEl>
                                              <p:pRg st="1" end="1"/>
                                            </p:txEl>
                                          </p:spTgt>
                                        </p:tgtEl>
                                        <p:attrNameLst>
                                          <p:attrName>style.visibility</p:attrName>
                                        </p:attrNameLst>
                                      </p:cBhvr>
                                      <p:to>
                                        <p:strVal val="visible"/>
                                      </p:to>
                                    </p:set>
                                    <p:animEffect transition="in" filter="fade">
                                      <p:cBhvr>
                                        <p:cTn id="19" dur="500"/>
                                        <p:tgtEl>
                                          <p:spTgt spid="30">
                                            <p:txEl>
                                              <p:pRg st="1" end="1"/>
                                            </p:txEl>
                                          </p:spTgt>
                                        </p:tgtEl>
                                      </p:cBhvr>
                                    </p:animEffect>
                                    <p:anim calcmode="lin" valueType="num">
                                      <p:cBhvr>
                                        <p:cTn id="20" dur="500" fill="hold"/>
                                        <p:tgtEl>
                                          <p:spTgt spid="30">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0">
                                            <p:txEl>
                                              <p:pRg st="1" end="1"/>
                                            </p:txEl>
                                          </p:spTgt>
                                        </p:tgtEl>
                                        <p:attrNameLst>
                                          <p:attrName>ppt_y</p:attrName>
                                        </p:attrNameLst>
                                      </p:cBhvr>
                                      <p:tavLst>
                                        <p:tav tm="0">
                                          <p:val>
                                            <p:strVal val="#ppt_y+.05"/>
                                          </p:val>
                                        </p:tav>
                                        <p:tav tm="100000">
                                          <p:val>
                                            <p:strVal val="#ppt_y"/>
                                          </p:val>
                                        </p:tav>
                                      </p:tavLst>
                                    </p:anim>
                                  </p:childTnLst>
                                </p:cTn>
                              </p:par>
                              <p:par>
                                <p:cTn id="22" presetID="44" presetClass="entr" presetSubtype="0" fill="hold" grpId="0" nodeType="withEffect">
                                  <p:stCondLst>
                                    <p:cond delay="0"/>
                                  </p:stCondLst>
                                  <p:childTnLst>
                                    <p:set>
                                      <p:cBhvr>
                                        <p:cTn id="23" dur="1" fill="hold">
                                          <p:stCondLst>
                                            <p:cond delay="0"/>
                                          </p:stCondLst>
                                        </p:cTn>
                                        <p:tgtEl>
                                          <p:spTgt spid="30">
                                            <p:txEl>
                                              <p:pRg st="2" end="2"/>
                                            </p:txEl>
                                          </p:spTgt>
                                        </p:tgtEl>
                                        <p:attrNameLst>
                                          <p:attrName>style.visibility</p:attrName>
                                        </p:attrNameLst>
                                      </p:cBhvr>
                                      <p:to>
                                        <p:strVal val="visible"/>
                                      </p:to>
                                    </p:set>
                                    <p:animEffect transition="in" filter="fade">
                                      <p:cBhvr>
                                        <p:cTn id="24" dur="500"/>
                                        <p:tgtEl>
                                          <p:spTgt spid="30">
                                            <p:txEl>
                                              <p:pRg st="2" end="2"/>
                                            </p:txEl>
                                          </p:spTgt>
                                        </p:tgtEl>
                                      </p:cBhvr>
                                    </p:animEffect>
                                    <p:anim calcmode="lin" valueType="num">
                                      <p:cBhvr>
                                        <p:cTn id="25" dur="500" fill="hold"/>
                                        <p:tgtEl>
                                          <p:spTgt spid="30">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30">
                                            <p:txEl>
                                              <p:pRg st="2" end="2"/>
                                            </p:txEl>
                                          </p:spTgt>
                                        </p:tgtEl>
                                        <p:attrNameLst>
                                          <p:attrName>ppt_y</p:attrName>
                                        </p:attrNameLst>
                                      </p:cBhvr>
                                      <p:tavLst>
                                        <p:tav tm="0">
                                          <p:val>
                                            <p:strVal val="#ppt_y+.05"/>
                                          </p:val>
                                        </p:tav>
                                        <p:tav tm="100000">
                                          <p:val>
                                            <p:strVal val="#ppt_y"/>
                                          </p:val>
                                        </p:tav>
                                      </p:tavLst>
                                    </p:anim>
                                  </p:childTnLst>
                                </p:cTn>
                              </p:par>
                              <p:par>
                                <p:cTn id="27" presetID="44" presetClass="entr" presetSubtype="0" fill="hold" grpId="0" nodeType="withEffect">
                                  <p:stCondLst>
                                    <p:cond delay="0"/>
                                  </p:stCondLst>
                                  <p:childTnLst>
                                    <p:set>
                                      <p:cBhvr>
                                        <p:cTn id="28" dur="1" fill="hold">
                                          <p:stCondLst>
                                            <p:cond delay="0"/>
                                          </p:stCondLst>
                                        </p:cTn>
                                        <p:tgtEl>
                                          <p:spTgt spid="30">
                                            <p:txEl>
                                              <p:pRg st="3" end="3"/>
                                            </p:txEl>
                                          </p:spTgt>
                                        </p:tgtEl>
                                        <p:attrNameLst>
                                          <p:attrName>style.visibility</p:attrName>
                                        </p:attrNameLst>
                                      </p:cBhvr>
                                      <p:to>
                                        <p:strVal val="visible"/>
                                      </p:to>
                                    </p:set>
                                    <p:animEffect transition="in" filter="fade">
                                      <p:cBhvr>
                                        <p:cTn id="29" dur="500"/>
                                        <p:tgtEl>
                                          <p:spTgt spid="30">
                                            <p:txEl>
                                              <p:pRg st="3" end="3"/>
                                            </p:txEl>
                                          </p:spTgt>
                                        </p:tgtEl>
                                      </p:cBhvr>
                                    </p:animEffect>
                                    <p:anim calcmode="lin" valueType="num">
                                      <p:cBhvr>
                                        <p:cTn id="30" dur="500" fill="hold"/>
                                        <p:tgtEl>
                                          <p:spTgt spid="30">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30">
                                            <p:txEl>
                                              <p:pRg st="3" end="3"/>
                                            </p:txEl>
                                          </p:spTgt>
                                        </p:tgtEl>
                                        <p:attrNameLst>
                                          <p:attrName>ppt_y</p:attrName>
                                        </p:attrNameLst>
                                      </p:cBhvr>
                                      <p:tavLst>
                                        <p:tav tm="0">
                                          <p:val>
                                            <p:strVal val="#ppt_y+.05"/>
                                          </p:val>
                                        </p:tav>
                                        <p:tav tm="100000">
                                          <p:val>
                                            <p:strVal val="#ppt_y"/>
                                          </p:val>
                                        </p:tav>
                                      </p:tavLst>
                                    </p:anim>
                                  </p:childTnLst>
                                </p:cTn>
                              </p:par>
                              <p:par>
                                <p:cTn id="32" presetID="44" presetClass="entr" presetSubtype="0" fill="hold" grpId="0" nodeType="withEffect">
                                  <p:stCondLst>
                                    <p:cond delay="0"/>
                                  </p:stCondLst>
                                  <p:childTnLst>
                                    <p:set>
                                      <p:cBhvr>
                                        <p:cTn id="33" dur="1" fill="hold">
                                          <p:stCondLst>
                                            <p:cond delay="0"/>
                                          </p:stCondLst>
                                        </p:cTn>
                                        <p:tgtEl>
                                          <p:spTgt spid="30">
                                            <p:txEl>
                                              <p:pRg st="4" end="4"/>
                                            </p:txEl>
                                          </p:spTgt>
                                        </p:tgtEl>
                                        <p:attrNameLst>
                                          <p:attrName>style.visibility</p:attrName>
                                        </p:attrNameLst>
                                      </p:cBhvr>
                                      <p:to>
                                        <p:strVal val="visible"/>
                                      </p:to>
                                    </p:set>
                                    <p:animEffect transition="in" filter="fade">
                                      <p:cBhvr>
                                        <p:cTn id="34" dur="500"/>
                                        <p:tgtEl>
                                          <p:spTgt spid="30">
                                            <p:txEl>
                                              <p:pRg st="4" end="4"/>
                                            </p:txEl>
                                          </p:spTgt>
                                        </p:tgtEl>
                                      </p:cBhvr>
                                    </p:animEffect>
                                    <p:anim calcmode="lin" valueType="num">
                                      <p:cBhvr>
                                        <p:cTn id="35" dur="500" fill="hold"/>
                                        <p:tgtEl>
                                          <p:spTgt spid="30">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30">
                                            <p:txEl>
                                              <p:pRg st="4" end="4"/>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0" grpId="0" build="p"/>
    </p:bld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t>Measures of Central Tendency</a:t>
            </a:r>
          </a:p>
        </p:txBody>
      </p:sp>
      <p:sp>
        <p:nvSpPr>
          <p:cNvPr id="2051" name="Rectangle 3"/>
          <p:cNvSpPr>
            <a:spLocks noGrp="1" noChangeArrowheads="1"/>
          </p:cNvSpPr>
          <p:nvPr>
            <p:ph type="subTitle" idx="1"/>
          </p:nvPr>
        </p:nvSpPr>
        <p:spPr/>
        <p:txBody>
          <a:bodyPr/>
          <a:lstStyle/>
          <a:p>
            <a:endParaRPr lang="en-US"/>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fontScale="90000"/>
          </a:bodyPr>
          <a:lstStyle/>
          <a:p>
            <a:r>
              <a:rPr lang="en-US" sz="4000"/>
              <a:t>Percentiles and Quartiles</a:t>
            </a:r>
            <a:br>
              <a:rPr lang="en-US" sz="4000"/>
            </a:br>
            <a:endParaRPr lang="en-US" sz="4000"/>
          </a:p>
        </p:txBody>
      </p:sp>
      <p:sp>
        <p:nvSpPr>
          <p:cNvPr id="20483" name="Rectangle 3"/>
          <p:cNvSpPr>
            <a:spLocks noGrp="1" noChangeArrowheads="1"/>
          </p:cNvSpPr>
          <p:nvPr>
            <p:ph idx="1"/>
          </p:nvPr>
        </p:nvSpPr>
        <p:spPr/>
        <p:txBody>
          <a:bodyPr/>
          <a:lstStyle/>
          <a:p>
            <a:r>
              <a:rPr lang="en-US" sz="2800"/>
              <a:t>Introduced here because it is similar to the median, before going on to the last measure of central tendency</a:t>
            </a:r>
          </a:p>
          <a:p>
            <a:r>
              <a:rPr lang="en-US" sz="2800"/>
              <a:t>Percentiles</a:t>
            </a:r>
          </a:p>
          <a:p>
            <a:pPr lvl="1"/>
            <a:r>
              <a:rPr lang="en-US" sz="2400"/>
              <a:t>A percentile identifies the point below which a specific percentage of cases fall</a:t>
            </a:r>
          </a:p>
          <a:p>
            <a:pPr lvl="1"/>
            <a:r>
              <a:rPr lang="en-US" sz="2400"/>
              <a:t>If you have a percentile score on an exam of 82, it means that 82% of the people taking that exam scored lower than you did</a:t>
            </a:r>
          </a:p>
          <a:p>
            <a:pPr lvl="1"/>
            <a:r>
              <a:rPr lang="en-US" sz="2400"/>
              <a:t>The median is the 50</a:t>
            </a:r>
            <a:r>
              <a:rPr lang="en-US" sz="2400" baseline="30000"/>
              <a:t>th</a:t>
            </a:r>
            <a:r>
              <a:rPr lang="en-US" sz="2400"/>
              <a:t> percentile</a:t>
            </a:r>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t>Percentiles</a:t>
            </a:r>
          </a:p>
        </p:txBody>
      </p:sp>
      <p:sp>
        <p:nvSpPr>
          <p:cNvPr id="21507" name="Rectangle 3"/>
          <p:cNvSpPr>
            <a:spLocks noGrp="1" noChangeArrowheads="1"/>
          </p:cNvSpPr>
          <p:nvPr>
            <p:ph idx="1"/>
          </p:nvPr>
        </p:nvSpPr>
        <p:spPr>
          <a:xfrm>
            <a:off x="455613" y="1598613"/>
            <a:ext cx="8226425" cy="5259387"/>
          </a:xfrm>
        </p:spPr>
        <p:txBody>
          <a:bodyPr/>
          <a:lstStyle/>
          <a:p>
            <a:pPr>
              <a:lnSpc>
                <a:spcPct val="90000"/>
              </a:lnSpc>
            </a:pPr>
            <a:r>
              <a:rPr lang="en-US" sz="2800"/>
              <a:t>To find a position associated with a percentile:</a:t>
            </a:r>
          </a:p>
          <a:p>
            <a:pPr lvl="1">
              <a:lnSpc>
                <a:spcPct val="90000"/>
              </a:lnSpc>
            </a:pPr>
            <a:r>
              <a:rPr lang="en-US" sz="2400"/>
              <a:t>Multiply the number of cases (N) by the proportional value of the percentile</a:t>
            </a:r>
          </a:p>
          <a:p>
            <a:pPr lvl="1">
              <a:lnSpc>
                <a:spcPct val="90000"/>
              </a:lnSpc>
            </a:pPr>
            <a:r>
              <a:rPr lang="en-US" sz="2400"/>
              <a:t>For example, 46</a:t>
            </a:r>
            <a:r>
              <a:rPr lang="en-US" sz="2400" baseline="30000"/>
              <a:t>th</a:t>
            </a:r>
            <a:r>
              <a:rPr lang="en-US" sz="2400"/>
              <a:t> percentile = .46</a:t>
            </a:r>
          </a:p>
          <a:p>
            <a:pPr lvl="1">
              <a:lnSpc>
                <a:spcPct val="90000"/>
              </a:lnSpc>
            </a:pPr>
            <a:r>
              <a:rPr lang="en-US" sz="2400"/>
              <a:t>The resultant value identifies the number of the case that occupies that percentile score</a:t>
            </a:r>
          </a:p>
          <a:p>
            <a:pPr>
              <a:lnSpc>
                <a:spcPct val="90000"/>
              </a:lnSpc>
            </a:pPr>
            <a:r>
              <a:rPr lang="en-US" sz="2800"/>
              <a:t>Example to find raw score in 90</a:t>
            </a:r>
            <a:r>
              <a:rPr lang="en-US" sz="2800" baseline="30000"/>
              <a:t>th</a:t>
            </a:r>
            <a:r>
              <a:rPr lang="en-US" sz="2800"/>
              <a:t> percentile</a:t>
            </a:r>
          </a:p>
          <a:p>
            <a:pPr lvl="1">
              <a:lnSpc>
                <a:spcPct val="90000"/>
              </a:lnSpc>
            </a:pPr>
            <a:r>
              <a:rPr lang="en-US" sz="2400"/>
              <a:t>If N = 150, we want the 90</a:t>
            </a:r>
            <a:r>
              <a:rPr lang="en-US" sz="2400" baseline="30000"/>
              <a:t>th</a:t>
            </a:r>
            <a:r>
              <a:rPr lang="en-US" sz="2400"/>
              <a:t> percentile score</a:t>
            </a:r>
          </a:p>
          <a:p>
            <a:pPr lvl="1">
              <a:lnSpc>
                <a:spcPct val="90000"/>
              </a:lnSpc>
            </a:pPr>
            <a:r>
              <a:rPr lang="en-US" sz="2400"/>
              <a:t>Will multiply 150 by .90 = 135</a:t>
            </a:r>
          </a:p>
          <a:p>
            <a:pPr lvl="1">
              <a:lnSpc>
                <a:spcPct val="90000"/>
              </a:lnSpc>
            </a:pPr>
            <a:r>
              <a:rPr lang="en-US" sz="2400"/>
              <a:t>If we order the cases from lowest to highest, the 135</a:t>
            </a:r>
            <a:r>
              <a:rPr lang="en-US" sz="2400" baseline="30000"/>
              <a:t>th</a:t>
            </a:r>
            <a:r>
              <a:rPr lang="en-US" sz="2400"/>
              <a:t> person would have a percentile score of 90, and whatever their raw score was, it would have 90% of people below that score</a:t>
            </a:r>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t>Quartiles</a:t>
            </a:r>
          </a:p>
        </p:txBody>
      </p:sp>
      <p:sp>
        <p:nvSpPr>
          <p:cNvPr id="22531" name="Rectangle 3"/>
          <p:cNvSpPr>
            <a:spLocks noGrp="1" noChangeArrowheads="1"/>
          </p:cNvSpPr>
          <p:nvPr>
            <p:ph idx="1"/>
          </p:nvPr>
        </p:nvSpPr>
        <p:spPr>
          <a:xfrm>
            <a:off x="455613" y="1598613"/>
            <a:ext cx="8226425" cy="5259387"/>
          </a:xfrm>
        </p:spPr>
        <p:txBody>
          <a:bodyPr/>
          <a:lstStyle/>
          <a:p>
            <a:r>
              <a:rPr lang="en-US" sz="2800"/>
              <a:t>Quartiles divide the distribution into quarters</a:t>
            </a:r>
          </a:p>
          <a:p>
            <a:r>
              <a:rPr lang="en-US" sz="2800"/>
              <a:t>So, the first quartile is the 25</a:t>
            </a:r>
            <a:r>
              <a:rPr lang="en-US" sz="2800" baseline="30000"/>
              <a:t>th</a:t>
            </a:r>
            <a:r>
              <a:rPr lang="en-US" sz="2800"/>
              <a:t> percentile</a:t>
            </a:r>
          </a:p>
          <a:p>
            <a:r>
              <a:rPr lang="en-US" sz="2800"/>
              <a:t>Computers will report the score occupying the first quartile, the median, and the score occupying the third quartile</a:t>
            </a:r>
          </a:p>
          <a:p>
            <a:r>
              <a:rPr lang="en-US" sz="2800"/>
              <a:t>To interpret, 50% of all the people surveyed fell between the first quartile and the third quartile</a:t>
            </a:r>
          </a:p>
          <a:p>
            <a:pPr lvl="1"/>
            <a:r>
              <a:rPr lang="en-US" sz="2400"/>
              <a:t>Since they occupy the 25% position, and the 75% position, there are 50% of the scores between them</a:t>
            </a:r>
          </a:p>
          <a:p>
            <a:r>
              <a:rPr lang="en-US" sz="2800"/>
              <a:t>Another reason why they are reported, is to eliminate the extreme </a:t>
            </a:r>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t>Mean</a:t>
            </a:r>
          </a:p>
        </p:txBody>
      </p:sp>
      <p:sp>
        <p:nvSpPr>
          <p:cNvPr id="23555" name="Rectangle 3"/>
          <p:cNvSpPr>
            <a:spLocks noGrp="1" noChangeArrowheads="1"/>
          </p:cNvSpPr>
          <p:nvPr>
            <p:ph type="body" sz="half" idx="1"/>
          </p:nvPr>
        </p:nvSpPr>
        <p:spPr>
          <a:xfrm>
            <a:off x="455613" y="1598613"/>
            <a:ext cx="8154987" cy="4497387"/>
          </a:xfrm>
        </p:spPr>
        <p:txBody>
          <a:bodyPr/>
          <a:lstStyle/>
          <a:p>
            <a:r>
              <a:rPr lang="en-US" sz="2800"/>
              <a:t>The mean is the arithmetic average</a:t>
            </a:r>
          </a:p>
          <a:p>
            <a:r>
              <a:rPr lang="en-US" sz="2800"/>
              <a:t>It is the most commonly used measure of central tendency</a:t>
            </a:r>
          </a:p>
          <a:p>
            <a:r>
              <a:rPr lang="en-US" sz="2800"/>
              <a:t>To compute the mean, add up the scores and then divide by the number of scores (N)</a:t>
            </a:r>
          </a:p>
          <a:p>
            <a:r>
              <a:rPr lang="en-US" sz="2800"/>
              <a:t>You should always look at the mean to see if it is a reasonable statistic given the data with which you began</a:t>
            </a:r>
          </a:p>
          <a:p>
            <a:pPr lvl="1"/>
            <a:r>
              <a:rPr lang="en-US" sz="2400"/>
              <a:t>Also a good idea to do all of the math twice</a:t>
            </a:r>
          </a:p>
        </p:txBody>
      </p:sp>
      <p:sp>
        <p:nvSpPr>
          <p:cNvPr id="23560" name="Rectangle 8"/>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sp>
        <p:nvSpPr>
          <p:cNvPr id="23562" name="Rectangle 10"/>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t>Interpretation of the Mean</a:t>
            </a:r>
          </a:p>
        </p:txBody>
      </p:sp>
      <p:sp>
        <p:nvSpPr>
          <p:cNvPr id="25603" name="Rectangle 3"/>
          <p:cNvSpPr>
            <a:spLocks noGrp="1" noChangeArrowheads="1"/>
          </p:cNvSpPr>
          <p:nvPr>
            <p:ph idx="1"/>
          </p:nvPr>
        </p:nvSpPr>
        <p:spPr/>
        <p:txBody>
          <a:bodyPr/>
          <a:lstStyle/>
          <a:p>
            <a:r>
              <a:rPr lang="en-US"/>
              <a:t>What, exactly, happens every time we divide by N</a:t>
            </a:r>
          </a:p>
          <a:p>
            <a:r>
              <a:rPr lang="en-US"/>
              <a:t>If you substituted the mean for each of the six scores, and added them together, will get the same total</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t>Characteristics of the Mean</a:t>
            </a:r>
          </a:p>
        </p:txBody>
      </p:sp>
      <p:sp>
        <p:nvSpPr>
          <p:cNvPr id="26627" name="Rectangle 3"/>
          <p:cNvSpPr>
            <a:spLocks noGrp="1" noChangeArrowheads="1"/>
          </p:cNvSpPr>
          <p:nvPr>
            <p:ph idx="1"/>
          </p:nvPr>
        </p:nvSpPr>
        <p:spPr/>
        <p:txBody>
          <a:bodyPr/>
          <a:lstStyle/>
          <a:p>
            <a:pPr>
              <a:lnSpc>
                <a:spcPct val="90000"/>
              </a:lnSpc>
            </a:pPr>
            <a:r>
              <a:rPr lang="en-US" sz="2400"/>
              <a:t>The mean is generally more reliable than the median or the mode</a:t>
            </a:r>
          </a:p>
          <a:p>
            <a:pPr lvl="1">
              <a:lnSpc>
                <a:spcPct val="90000"/>
              </a:lnSpc>
            </a:pPr>
            <a:r>
              <a:rPr lang="en-US" sz="2000"/>
              <a:t>It will vary less among samples drawn from the same population, if you keep drawing more samples</a:t>
            </a:r>
          </a:p>
          <a:p>
            <a:pPr>
              <a:lnSpc>
                <a:spcPct val="90000"/>
              </a:lnSpc>
            </a:pPr>
            <a:r>
              <a:rPr lang="en-US" sz="2400"/>
              <a:t>Second, the mean is the point around which all the scores cancel out</a:t>
            </a:r>
          </a:p>
          <a:p>
            <a:pPr>
              <a:lnSpc>
                <a:spcPct val="90000"/>
              </a:lnSpc>
            </a:pPr>
            <a:r>
              <a:rPr lang="en-US" sz="2400"/>
              <a:t>Third characteristic of the mean is expressed in the statement: if the differences between the scores and the mean are squared and then added, the resultant sum will be less than the sum of the squared differences between the scores and any other point in the distribution</a:t>
            </a:r>
          </a:p>
          <a:p>
            <a:pPr lvl="1">
              <a:lnSpc>
                <a:spcPct val="90000"/>
              </a:lnSpc>
            </a:pPr>
            <a:r>
              <a:rPr lang="en-US" sz="2000"/>
              <a:t>The mean is closer to all of the scores than the other measures of central tendency</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t>Characteristics of the Mean</a:t>
            </a:r>
          </a:p>
        </p:txBody>
      </p:sp>
      <p:sp>
        <p:nvSpPr>
          <p:cNvPr id="27651" name="Rectangle 3"/>
          <p:cNvSpPr>
            <a:spLocks noGrp="1" noChangeArrowheads="1"/>
          </p:cNvSpPr>
          <p:nvPr>
            <p:ph idx="1"/>
          </p:nvPr>
        </p:nvSpPr>
        <p:spPr>
          <a:xfrm>
            <a:off x="455613" y="1598613"/>
            <a:ext cx="8226425" cy="5259387"/>
          </a:xfrm>
        </p:spPr>
        <p:txBody>
          <a:bodyPr/>
          <a:lstStyle/>
          <a:p>
            <a:pPr>
              <a:lnSpc>
                <a:spcPct val="90000"/>
              </a:lnSpc>
            </a:pPr>
            <a:r>
              <a:rPr lang="en-US"/>
              <a:t>The fourth characteristic of the mean is that it is affected by every score in the distribution</a:t>
            </a:r>
          </a:p>
          <a:p>
            <a:pPr lvl="1">
              <a:lnSpc>
                <a:spcPct val="90000"/>
              </a:lnSpc>
            </a:pPr>
            <a:r>
              <a:rPr lang="en-US"/>
              <a:t>The mode and the median are not as much affected</a:t>
            </a:r>
          </a:p>
          <a:p>
            <a:pPr lvl="1">
              <a:lnSpc>
                <a:spcPct val="90000"/>
              </a:lnSpc>
            </a:pPr>
            <a:r>
              <a:rPr lang="en-US"/>
              <a:t>Advantage of this:</a:t>
            </a:r>
          </a:p>
          <a:p>
            <a:pPr lvl="2">
              <a:lnSpc>
                <a:spcPct val="90000"/>
              </a:lnSpc>
            </a:pPr>
            <a:r>
              <a:rPr lang="en-US"/>
              <a:t>The mean uses all available information—every score in the distribution affects the mean</a:t>
            </a:r>
          </a:p>
          <a:p>
            <a:pPr lvl="1">
              <a:lnSpc>
                <a:spcPct val="90000"/>
              </a:lnSpc>
            </a:pPr>
            <a:r>
              <a:rPr lang="en-US"/>
              <a:t>Disadvantage</a:t>
            </a:r>
          </a:p>
          <a:p>
            <a:pPr lvl="2">
              <a:lnSpc>
                <a:spcPct val="90000"/>
              </a:lnSpc>
            </a:pPr>
            <a:r>
              <a:rPr lang="en-US"/>
              <a:t>When a distribution has a few extreme cases, the mean becomes a very misleading measure of central tendency, especially with a small sample</a:t>
            </a: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t>Skewness</a:t>
            </a:r>
          </a:p>
        </p:txBody>
      </p:sp>
      <p:sp>
        <p:nvSpPr>
          <p:cNvPr id="28675" name="Rectangle 3"/>
          <p:cNvSpPr>
            <a:spLocks noGrp="1" noChangeArrowheads="1"/>
          </p:cNvSpPr>
          <p:nvPr>
            <p:ph idx="1"/>
          </p:nvPr>
        </p:nvSpPr>
        <p:spPr/>
        <p:txBody>
          <a:bodyPr/>
          <a:lstStyle/>
          <a:p>
            <a:pPr>
              <a:lnSpc>
                <a:spcPct val="80000"/>
              </a:lnSpc>
            </a:pPr>
            <a:r>
              <a:rPr lang="en-US" sz="2800"/>
              <a:t>The mean is always pulled in the direction of extreme scores, if they are only on one end (low or high)</a:t>
            </a:r>
          </a:p>
          <a:p>
            <a:pPr>
              <a:lnSpc>
                <a:spcPct val="80000"/>
              </a:lnSpc>
            </a:pPr>
            <a:r>
              <a:rPr lang="en-US" sz="2800"/>
              <a:t>The mean, median, and mode will only be the same when a distribution is symmetrical</a:t>
            </a:r>
          </a:p>
          <a:p>
            <a:pPr>
              <a:lnSpc>
                <a:spcPct val="80000"/>
              </a:lnSpc>
            </a:pPr>
            <a:r>
              <a:rPr lang="en-US" sz="2800"/>
              <a:t>When a distribution has some extremely high scores (a positive </a:t>
            </a:r>
            <a:r>
              <a:rPr lang="en-US" sz="2800" i="1"/>
              <a:t>skew) </a:t>
            </a:r>
            <a:r>
              <a:rPr lang="en-US" sz="2800"/>
              <a:t> the mean will have a greater value than the median</a:t>
            </a:r>
          </a:p>
          <a:p>
            <a:pPr>
              <a:lnSpc>
                <a:spcPct val="80000"/>
              </a:lnSpc>
            </a:pPr>
            <a:r>
              <a:rPr lang="en-US" sz="2800"/>
              <a:t>If the distribution has some very low scores (a negative skew), the mean will be lower in value than the median</a:t>
            </a: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sz="4000"/>
              <a:t>Two Reasons for Comparing the Mean to the Median</a:t>
            </a:r>
          </a:p>
        </p:txBody>
      </p:sp>
      <p:sp>
        <p:nvSpPr>
          <p:cNvPr id="29699" name="Rectangle 3"/>
          <p:cNvSpPr>
            <a:spLocks noGrp="1" noChangeArrowheads="1"/>
          </p:cNvSpPr>
          <p:nvPr>
            <p:ph idx="1"/>
          </p:nvPr>
        </p:nvSpPr>
        <p:spPr/>
        <p:txBody>
          <a:bodyPr/>
          <a:lstStyle/>
          <a:p>
            <a:pPr>
              <a:lnSpc>
                <a:spcPct val="80000"/>
              </a:lnSpc>
            </a:pPr>
            <a:r>
              <a:rPr lang="en-US" sz="2400"/>
              <a:t>Gives you a quick way to determine if a distribution is skewed, and tells you in which direction (since you don’t see the raw data)</a:t>
            </a:r>
          </a:p>
          <a:p>
            <a:pPr lvl="1">
              <a:lnSpc>
                <a:spcPct val="80000"/>
              </a:lnSpc>
              <a:buFont typeface="Wingdings" pitchFamily="2" charset="2"/>
              <a:buNone/>
            </a:pPr>
            <a:r>
              <a:rPr lang="en-US" sz="2000"/>
              <a:t>It gives people a simple way to “lie” with statistics</a:t>
            </a:r>
          </a:p>
          <a:p>
            <a:pPr lvl="1">
              <a:lnSpc>
                <a:spcPct val="80000"/>
              </a:lnSpc>
              <a:buFont typeface="Wingdings" pitchFamily="2" charset="2"/>
              <a:buNone/>
            </a:pPr>
            <a:r>
              <a:rPr lang="en-US" sz="2000"/>
              <a:t>	for example, income is usually positively skewed (skewed to the right), so the mean will be higher than the median, since the extreme scores are the small percentage of people making over $300,000 per year</a:t>
            </a:r>
          </a:p>
          <a:p>
            <a:pPr lvl="1">
              <a:lnSpc>
                <a:spcPct val="80000"/>
              </a:lnSpc>
              <a:buFont typeface="Wingdings" pitchFamily="2" charset="2"/>
              <a:buNone/>
            </a:pPr>
            <a:r>
              <a:rPr lang="en-US" sz="2000"/>
              <a:t>So, the Chamber of Commerce may report the mean income to give the impression the community is wealthier than it really is</a:t>
            </a:r>
          </a:p>
          <a:p>
            <a:pPr lvl="1">
              <a:lnSpc>
                <a:spcPct val="80000"/>
              </a:lnSpc>
              <a:buFont typeface="Wingdings" pitchFamily="2" charset="2"/>
              <a:buNone/>
            </a:pPr>
            <a:r>
              <a:rPr lang="en-US" sz="2000"/>
              <a:t>You would be interested in the median income if you were going to open a business in the community, since your shoppers would be average people, not the wealthy</a:t>
            </a:r>
          </a:p>
          <a:p>
            <a:pPr lvl="1">
              <a:lnSpc>
                <a:spcPct val="80000"/>
              </a:lnSpc>
              <a:buFont typeface="Wingdings" pitchFamily="2" charset="2"/>
              <a:buNone/>
            </a:pPr>
            <a:r>
              <a:rPr lang="en-US" sz="2000"/>
              <a:t>As a researcher, you should report both numbers, and let the reader decide which to use</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a:t>Introduction</a:t>
            </a:r>
          </a:p>
        </p:txBody>
      </p:sp>
      <p:sp>
        <p:nvSpPr>
          <p:cNvPr id="3075" name="Rectangle 3"/>
          <p:cNvSpPr>
            <a:spLocks noGrp="1" noChangeArrowheads="1"/>
          </p:cNvSpPr>
          <p:nvPr>
            <p:ph idx="1"/>
          </p:nvPr>
        </p:nvSpPr>
        <p:spPr/>
        <p:txBody>
          <a:bodyPr/>
          <a:lstStyle/>
          <a:p>
            <a:r>
              <a:rPr lang="en-US"/>
              <a:t>Three measures of central tendency</a:t>
            </a:r>
          </a:p>
          <a:p>
            <a:r>
              <a:rPr lang="en-US"/>
              <a:t>All three summarize an entire distribution of scores</a:t>
            </a:r>
          </a:p>
          <a:p>
            <a:pPr lvl="1"/>
            <a:r>
              <a:rPr lang="en-US"/>
              <a:t>By describing the most typical, central, or representative value of that distribution</a:t>
            </a:r>
          </a:p>
          <a:p>
            <a:pPr lvl="1"/>
            <a:r>
              <a:rPr lang="en-US"/>
              <a:t>So, they reduce large data sets by describing them using just a few numbers</a:t>
            </a:r>
          </a:p>
          <a:p>
            <a:pPr lvl="1"/>
            <a:r>
              <a:rPr lang="en-US"/>
              <a:t>All three define </a:t>
            </a:r>
            <a:r>
              <a:rPr lang="en-US" i="1"/>
              <a:t>typical</a:t>
            </a:r>
            <a:r>
              <a:rPr lang="en-US"/>
              <a:t> in different ways</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91" name="Rectangle 27"/>
          <p:cNvSpPr>
            <a:spLocks noGrp="1" noChangeArrowheads="1"/>
          </p:cNvSpPr>
          <p:nvPr>
            <p:ph type="title"/>
          </p:nvPr>
        </p:nvSpPr>
        <p:spPr/>
        <p:txBody>
          <a:bodyPr/>
          <a:lstStyle/>
          <a:p>
            <a:r>
              <a:rPr lang="en-US"/>
              <a:t>Applications</a:t>
            </a:r>
          </a:p>
        </p:txBody>
      </p:sp>
      <p:graphicFrame>
        <p:nvGraphicFramePr>
          <p:cNvPr id="11290" name="Group 26"/>
          <p:cNvGraphicFramePr>
            <a:graphicFrameLocks noGrp="1"/>
          </p:cNvGraphicFramePr>
          <p:nvPr>
            <p:ph idx="1"/>
          </p:nvPr>
        </p:nvGraphicFramePr>
        <p:xfrm>
          <a:off x="457200" y="1935163"/>
          <a:ext cx="8229600" cy="4389437"/>
        </p:xfrm>
        <a:graphic>
          <a:graphicData uri="http://schemas.openxmlformats.org/drawingml/2006/table">
            <a:tbl>
              <a:tblPr/>
              <a:tblGrid>
                <a:gridCol w="2742670"/>
                <a:gridCol w="2744259"/>
                <a:gridCol w="2742671"/>
              </a:tblGrid>
              <a:tr h="1123950">
                <a:tc>
                  <a:txBody>
                    <a:bodyPr/>
                    <a:lstStyle/>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Nominal Variables</a:t>
                      </a:r>
                    </a:p>
                  </a:txBody>
                  <a:tcPr marL="91475" marR="9147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Ordinal Variables</a:t>
                      </a:r>
                    </a:p>
                  </a:txBody>
                  <a:tcPr marL="91475" marR="9147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Interval Variables</a:t>
                      </a:r>
                    </a:p>
                  </a:txBody>
                  <a:tcPr marL="91475" marR="9147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25538">
                <a:tc>
                  <a:txBody>
                    <a:bodyPr/>
                    <a:lstStyle/>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Mode</a:t>
                      </a:r>
                    </a:p>
                  </a:txBody>
                  <a:tcPr marL="91475" marR="9147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Mode</a:t>
                      </a:r>
                    </a:p>
                  </a:txBody>
                  <a:tcPr marL="91475" marR="9147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Mode</a:t>
                      </a:r>
                    </a:p>
                  </a:txBody>
                  <a:tcPr marL="91475" marR="9147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23950">
                <a:tc>
                  <a:txBody>
                    <a:bodyPr/>
                    <a:lstStyle/>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marL="91475" marR="9147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Median</a:t>
                      </a:r>
                    </a:p>
                  </a:txBody>
                  <a:tcPr marL="91475" marR="9147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Median</a:t>
                      </a:r>
                    </a:p>
                  </a:txBody>
                  <a:tcPr marL="91475" marR="9147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23950">
                <a:tc>
                  <a:txBody>
                    <a:bodyPr/>
                    <a:lstStyle/>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marL="91475" marR="9147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marL="91475" marR="9147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Mean</a:t>
                      </a:r>
                    </a:p>
                  </a:txBody>
                  <a:tcPr marL="91475" marR="9147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t>Mode</a:t>
            </a:r>
          </a:p>
        </p:txBody>
      </p:sp>
      <p:sp>
        <p:nvSpPr>
          <p:cNvPr id="14339" name="Rectangle 3"/>
          <p:cNvSpPr>
            <a:spLocks noGrp="1" noChangeArrowheads="1"/>
          </p:cNvSpPr>
          <p:nvPr>
            <p:ph idx="1"/>
          </p:nvPr>
        </p:nvSpPr>
        <p:spPr/>
        <p:txBody>
          <a:bodyPr/>
          <a:lstStyle/>
          <a:p>
            <a:r>
              <a:rPr lang="en-US"/>
              <a:t>This is the value or score that occurs most frequently</a:t>
            </a:r>
          </a:p>
          <a:p>
            <a:pPr lvl="1"/>
            <a:r>
              <a:rPr lang="en-US"/>
              <a:t>For example, scores on the first exam: </a:t>
            </a:r>
          </a:p>
          <a:p>
            <a:pPr lvl="1"/>
            <a:r>
              <a:rPr lang="en-US"/>
              <a:t>35, 36,36,37,38,39</a:t>
            </a:r>
          </a:p>
          <a:p>
            <a:pPr lvl="1"/>
            <a:r>
              <a:rPr lang="en-US"/>
              <a:t>The modal scores on the exam is 36</a:t>
            </a:r>
          </a:p>
          <a:p>
            <a:pPr lvl="1"/>
            <a:r>
              <a:rPr lang="en-US"/>
              <a:t>It tells you that more people received that score than any other</a:t>
            </a: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t>Uses for the Mode</a:t>
            </a:r>
          </a:p>
        </p:txBody>
      </p:sp>
      <p:sp>
        <p:nvSpPr>
          <p:cNvPr id="15363" name="Rectangle 3"/>
          <p:cNvSpPr>
            <a:spLocks noGrp="1" noChangeArrowheads="1"/>
          </p:cNvSpPr>
          <p:nvPr>
            <p:ph idx="1"/>
          </p:nvPr>
        </p:nvSpPr>
        <p:spPr/>
        <p:txBody>
          <a:bodyPr/>
          <a:lstStyle/>
          <a:p>
            <a:r>
              <a:rPr lang="en-US"/>
              <a:t>The mode has two uses</a:t>
            </a:r>
          </a:p>
          <a:p>
            <a:pPr lvl="1"/>
            <a:r>
              <a:rPr lang="en-US"/>
              <a:t>A “quick and easy” indicator of typical scores</a:t>
            </a:r>
          </a:p>
          <a:p>
            <a:pPr lvl="1"/>
            <a:r>
              <a:rPr lang="en-US"/>
              <a:t>When you are working with nominal-level variables</a:t>
            </a: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t>Limitations of the Mode</a:t>
            </a:r>
          </a:p>
        </p:txBody>
      </p:sp>
      <p:sp>
        <p:nvSpPr>
          <p:cNvPr id="16387" name="Rectangle 3"/>
          <p:cNvSpPr>
            <a:spLocks noGrp="1" noChangeArrowheads="1"/>
          </p:cNvSpPr>
          <p:nvPr>
            <p:ph idx="1"/>
          </p:nvPr>
        </p:nvSpPr>
        <p:spPr/>
        <p:txBody>
          <a:bodyPr/>
          <a:lstStyle/>
          <a:p>
            <a:r>
              <a:rPr lang="en-US" sz="2800"/>
              <a:t>Some distributions have no mode at all, or so many that the statistic loses its meaning</a:t>
            </a:r>
          </a:p>
          <a:p>
            <a:pPr lvl="1"/>
            <a:r>
              <a:rPr lang="en-US" sz="2400"/>
              <a:t>For example, if there were an equal number of males and females, there is no mode</a:t>
            </a:r>
          </a:p>
          <a:p>
            <a:r>
              <a:rPr lang="en-US" sz="2800"/>
              <a:t>The second limitation is when you report the mode for ordinal or interval-ratio data, the modal score may be far from the center, so it gives very little information</a:t>
            </a:r>
          </a:p>
          <a:p>
            <a:r>
              <a:rPr lang="en-US" sz="2800"/>
              <a:t>So, you need other clues to complete the picture</a:t>
            </a: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t>Median</a:t>
            </a:r>
          </a:p>
        </p:txBody>
      </p:sp>
      <p:sp>
        <p:nvSpPr>
          <p:cNvPr id="17411" name="Rectangle 3"/>
          <p:cNvSpPr>
            <a:spLocks noGrp="1" noChangeArrowheads="1"/>
          </p:cNvSpPr>
          <p:nvPr>
            <p:ph idx="1"/>
          </p:nvPr>
        </p:nvSpPr>
        <p:spPr/>
        <p:txBody>
          <a:bodyPr/>
          <a:lstStyle/>
          <a:p>
            <a:pPr>
              <a:lnSpc>
                <a:spcPct val="90000"/>
              </a:lnSpc>
            </a:pPr>
            <a:r>
              <a:rPr lang="en-US" dirty="0"/>
              <a:t>The median represents the exact center of a distribution of scores</a:t>
            </a:r>
          </a:p>
          <a:p>
            <a:pPr>
              <a:lnSpc>
                <a:spcPct val="90000"/>
              </a:lnSpc>
            </a:pPr>
            <a:r>
              <a:rPr lang="en-US" dirty="0"/>
              <a:t>It is the </a:t>
            </a:r>
            <a:r>
              <a:rPr lang="en-US" i="1" dirty="0"/>
              <a:t>score</a:t>
            </a:r>
            <a:r>
              <a:rPr lang="en-US" dirty="0"/>
              <a:t> of the </a:t>
            </a:r>
            <a:r>
              <a:rPr lang="en-US" i="1" dirty="0"/>
              <a:t>case</a:t>
            </a:r>
            <a:r>
              <a:rPr lang="en-US" dirty="0"/>
              <a:t> having half the cases above it and half below it</a:t>
            </a:r>
          </a:p>
          <a:p>
            <a:pPr lvl="1">
              <a:lnSpc>
                <a:spcPct val="90000"/>
              </a:lnSpc>
            </a:pPr>
            <a:r>
              <a:rPr lang="en-US" dirty="0"/>
              <a:t>After all the cases have been ordered from low to high</a:t>
            </a:r>
          </a:p>
          <a:p>
            <a:pPr lvl="1">
              <a:lnSpc>
                <a:spcPct val="90000"/>
              </a:lnSpc>
            </a:pPr>
            <a:r>
              <a:rPr lang="en-US" dirty="0" smtClean="0"/>
              <a:t>In 2009, the median per capita income was $26,178; the median household income was $50,007, what </a:t>
            </a:r>
            <a:r>
              <a:rPr lang="en-US" dirty="0"/>
              <a:t>does that tell you?</a:t>
            </a:r>
          </a:p>
          <a:p>
            <a:pPr lvl="2">
              <a:lnSpc>
                <a:spcPct val="90000"/>
              </a:lnSpc>
            </a:pPr>
            <a:r>
              <a:rPr lang="en-US" dirty="0"/>
              <a:t>So, the median is the score associated with the central or middle case</a:t>
            </a:r>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t>Median</a:t>
            </a:r>
          </a:p>
        </p:txBody>
      </p:sp>
      <p:sp>
        <p:nvSpPr>
          <p:cNvPr id="18435" name="Rectangle 3"/>
          <p:cNvSpPr>
            <a:spLocks noGrp="1" noChangeArrowheads="1"/>
          </p:cNvSpPr>
          <p:nvPr>
            <p:ph idx="1"/>
          </p:nvPr>
        </p:nvSpPr>
        <p:spPr/>
        <p:txBody>
          <a:bodyPr/>
          <a:lstStyle/>
          <a:p>
            <a:pPr>
              <a:lnSpc>
                <a:spcPct val="80000"/>
              </a:lnSpc>
            </a:pPr>
            <a:r>
              <a:rPr lang="en-US" sz="2800"/>
              <a:t>When the number of cases (N) is odd, the median is the middle case</a:t>
            </a:r>
          </a:p>
          <a:p>
            <a:pPr lvl="1">
              <a:lnSpc>
                <a:spcPct val="80000"/>
              </a:lnSpc>
            </a:pPr>
            <a:r>
              <a:rPr lang="en-US" sz="2400"/>
              <a:t>But when the number of cases (N) is even, the median is the average of the two middle scores</a:t>
            </a:r>
          </a:p>
          <a:p>
            <a:pPr>
              <a:lnSpc>
                <a:spcPct val="80000"/>
              </a:lnSpc>
            </a:pPr>
            <a:r>
              <a:rPr lang="en-US" sz="2800"/>
              <a:t>For a large sample, there is a formula for finding the </a:t>
            </a:r>
            <a:r>
              <a:rPr lang="en-US" sz="2800" i="1"/>
              <a:t>position</a:t>
            </a:r>
            <a:r>
              <a:rPr lang="en-US" sz="2800"/>
              <a:t> of the median, but the median is the score that occupies that position</a:t>
            </a:r>
          </a:p>
          <a:p>
            <a:pPr lvl="1">
              <a:lnSpc>
                <a:spcPct val="80000"/>
              </a:lnSpc>
            </a:pPr>
            <a:r>
              <a:rPr lang="en-US" sz="2400"/>
              <a:t>The formula for the position is N + 1 divided by 2</a:t>
            </a:r>
          </a:p>
          <a:p>
            <a:pPr lvl="1">
              <a:lnSpc>
                <a:spcPct val="80000"/>
              </a:lnSpc>
            </a:pPr>
            <a:r>
              <a:rPr lang="en-US" sz="2400"/>
              <a:t>So for the above example, N = 7, so the position is 8/2=4</a:t>
            </a:r>
          </a:p>
          <a:p>
            <a:pPr lvl="1">
              <a:lnSpc>
                <a:spcPct val="80000"/>
              </a:lnSpc>
            </a:pPr>
            <a:r>
              <a:rPr lang="en-US" sz="2400"/>
              <a:t>The median is the number occupying the fourth position</a:t>
            </a: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t>Median</a:t>
            </a:r>
          </a:p>
        </p:txBody>
      </p:sp>
      <p:sp>
        <p:nvSpPr>
          <p:cNvPr id="19459" name="Rectangle 3"/>
          <p:cNvSpPr>
            <a:spLocks noGrp="1" noChangeArrowheads="1"/>
          </p:cNvSpPr>
          <p:nvPr>
            <p:ph idx="1"/>
          </p:nvPr>
        </p:nvSpPr>
        <p:spPr/>
        <p:txBody>
          <a:bodyPr>
            <a:normAutofit lnSpcReduction="10000"/>
          </a:bodyPr>
          <a:lstStyle/>
          <a:p>
            <a:pPr>
              <a:lnSpc>
                <a:spcPct val="80000"/>
              </a:lnSpc>
            </a:pPr>
            <a:r>
              <a:rPr lang="en-US" sz="2400"/>
              <a:t>If N is even, you still use the formula N+1/2 to find the position </a:t>
            </a:r>
          </a:p>
          <a:p>
            <a:pPr>
              <a:lnSpc>
                <a:spcPct val="80000"/>
              </a:lnSpc>
            </a:pPr>
            <a:r>
              <a:rPr lang="en-US" sz="2400"/>
              <a:t>For the above example with a 21 added to the end</a:t>
            </a:r>
          </a:p>
          <a:p>
            <a:pPr lvl="1">
              <a:lnSpc>
                <a:spcPct val="80000"/>
              </a:lnSpc>
            </a:pPr>
            <a:r>
              <a:rPr lang="en-US" sz="2000"/>
              <a:t>2,4,5,9,14,18,20,21        N = 8</a:t>
            </a:r>
          </a:p>
          <a:p>
            <a:pPr lvl="1">
              <a:lnSpc>
                <a:spcPct val="80000"/>
              </a:lnSpc>
            </a:pPr>
            <a:r>
              <a:rPr lang="en-US" sz="2000"/>
              <a:t>So, 8 + 1 divided by 2 = 4.5</a:t>
            </a:r>
          </a:p>
          <a:p>
            <a:pPr lvl="1">
              <a:lnSpc>
                <a:spcPct val="80000"/>
              </a:lnSpc>
            </a:pPr>
            <a:r>
              <a:rPr lang="en-US" sz="2000"/>
              <a:t>The median will be the number between 9 and 14</a:t>
            </a:r>
          </a:p>
          <a:p>
            <a:pPr lvl="1">
              <a:lnSpc>
                <a:spcPct val="80000"/>
              </a:lnSpc>
            </a:pPr>
            <a:r>
              <a:rPr lang="en-US" sz="2000"/>
              <a:t>Add 9 + 14 and divide by 2 to find the average between the two scores</a:t>
            </a:r>
          </a:p>
          <a:p>
            <a:pPr lvl="1">
              <a:lnSpc>
                <a:spcPct val="80000"/>
              </a:lnSpc>
            </a:pPr>
            <a:r>
              <a:rPr lang="en-US" sz="2000"/>
              <a:t>The median will be 23/2 = 11.5</a:t>
            </a:r>
          </a:p>
          <a:p>
            <a:pPr>
              <a:lnSpc>
                <a:spcPct val="80000"/>
              </a:lnSpc>
            </a:pPr>
            <a:r>
              <a:rPr lang="en-US" sz="2400"/>
              <a:t>If the two middle cases are the same score, the median is that number</a:t>
            </a:r>
          </a:p>
          <a:p>
            <a:pPr>
              <a:lnSpc>
                <a:spcPct val="80000"/>
              </a:lnSpc>
            </a:pPr>
            <a:r>
              <a:rPr lang="en-US" sz="2400"/>
              <a:t>The median cannot be calculated for variables measured at the nominal level, because they cannot be ordered or ranked, so there is no middle</a:t>
            </a:r>
          </a:p>
        </p:txBody>
      </p:sp>
    </p:spTree>
  </p:cSld>
  <p:clrMapOvr>
    <a:masterClrMapping/>
  </p:clrMapOvr>
  <p:transition>
    <p:fad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83</TotalTime>
  <Words>1218</Words>
  <Application>Microsoft PowerPoint</Application>
  <PresentationFormat>On-screen Show (4:3)</PresentationFormat>
  <Paragraphs>111</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Times New Roman</vt:lpstr>
      <vt:lpstr>Wingdings</vt:lpstr>
      <vt:lpstr>Flow</vt:lpstr>
      <vt:lpstr>Measures of Central Tendency</vt:lpstr>
      <vt:lpstr>Introduction</vt:lpstr>
      <vt:lpstr>Applications</vt:lpstr>
      <vt:lpstr>Mode</vt:lpstr>
      <vt:lpstr>Uses for the Mode</vt:lpstr>
      <vt:lpstr>Limitations of the Mode</vt:lpstr>
      <vt:lpstr>Median</vt:lpstr>
      <vt:lpstr>Median</vt:lpstr>
      <vt:lpstr>Median</vt:lpstr>
      <vt:lpstr>Percentiles and Quartiles </vt:lpstr>
      <vt:lpstr>Percentiles</vt:lpstr>
      <vt:lpstr>Quartiles</vt:lpstr>
      <vt:lpstr>Mean</vt:lpstr>
      <vt:lpstr>Interpretation of the Mean</vt:lpstr>
      <vt:lpstr>Characteristics of the Mean</vt:lpstr>
      <vt:lpstr>Characteristics of the Mean</vt:lpstr>
      <vt:lpstr>Skewness</vt:lpstr>
      <vt:lpstr>Two Reasons for Comparing the Mean to the Median</vt:lpstr>
    </vt:vector>
  </TitlesOfParts>
  <Company>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Measures of Central Tendency</dc:title>
  <dc:creator>Karen A. Donahue</dc:creator>
  <cp:lastModifiedBy>Owner</cp:lastModifiedBy>
  <cp:revision>13</cp:revision>
  <dcterms:created xsi:type="dcterms:W3CDTF">2003-09-08T15:52:14Z</dcterms:created>
  <dcterms:modified xsi:type="dcterms:W3CDTF">2009-05-10T20:26:22Z</dcterms:modified>
</cp:coreProperties>
</file>