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60" r:id="rId5"/>
    <p:sldId id="259" r:id="rId6"/>
    <p:sldId id="261" r:id="rId7"/>
    <p:sldId id="263" r:id="rId8"/>
    <p:sldId id="262"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43" autoAdjust="0"/>
  </p:normalViewPr>
  <p:slideViewPr>
    <p:cSldViewPr>
      <p:cViewPr varScale="1">
        <p:scale>
          <a:sx n="97" d="100"/>
          <a:sy n="97" d="100"/>
        </p:scale>
        <p:origin x="-1950"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B5793D-3910-4A8C-8AC4-494176794D29}" type="datetimeFigureOut">
              <a:rPr lang="en-US" smtClean="0"/>
              <a:t>3/5/2016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F85C3E-6A1F-434C-83C3-D375CD449711}" type="slidenum">
              <a:rPr lang="en-US" smtClean="0"/>
              <a:t>‹#›</a:t>
            </a:fld>
            <a:endParaRPr lang="en-US"/>
          </a:p>
        </p:txBody>
      </p:sp>
    </p:spTree>
    <p:extLst>
      <p:ext uri="{BB962C8B-B14F-4D97-AF65-F5344CB8AC3E}">
        <p14:creationId xmlns:p14="http://schemas.microsoft.com/office/powerpoint/2010/main" val="3279355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Google was founded in 1998 by two Stanford University Ph.D. students, Larry Page and Sergey </a:t>
            </a:r>
            <a:r>
              <a:rPr lang="en-US" sz="1200" kern="1200" dirty="0" err="1" smtClean="0">
                <a:solidFill>
                  <a:schemeClr val="tx1"/>
                </a:solidFill>
                <a:effectLst/>
                <a:latin typeface="+mn-lt"/>
                <a:ea typeface="+mn-ea"/>
                <a:cs typeface="+mn-cs"/>
              </a:rPr>
              <a:t>Brin</a:t>
            </a:r>
            <a:r>
              <a:rPr lang="en-US" sz="1200" kern="1200" dirty="0" smtClean="0">
                <a:solidFill>
                  <a:schemeClr val="tx1"/>
                </a:solidFill>
                <a:effectLst/>
                <a:latin typeface="+mn-lt"/>
                <a:ea typeface="+mn-ea"/>
                <a:cs typeface="+mn-cs"/>
              </a:rPr>
              <a:t>.  The company made its start on Stanford University servers with an index of 25 million web pages where it ran for over a year before it began to consume too much bandwidth. On September 4, 1998, Google filed for incorporation in California.  Outgrowing its garage office Google moved to Palo Alto, California with 8 employees in February, 1999.  August, 1999 Google moves to the first Mountain View location.  Since then, Google has opened up offices in various locations around the world, including New York and Tokyo.</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Currently, the company is headquartered in Mountain View, CA and it employs 52,069 people.</a:t>
            </a:r>
          </a:p>
          <a:p>
            <a:endParaRPr lang="en-US" dirty="0"/>
          </a:p>
        </p:txBody>
      </p:sp>
      <p:sp>
        <p:nvSpPr>
          <p:cNvPr id="4" name="Slide Number Placeholder 3"/>
          <p:cNvSpPr>
            <a:spLocks noGrp="1"/>
          </p:cNvSpPr>
          <p:nvPr>
            <p:ph type="sldNum" sz="quarter" idx="10"/>
          </p:nvPr>
        </p:nvSpPr>
        <p:spPr/>
        <p:txBody>
          <a:bodyPr/>
          <a:lstStyle/>
          <a:p>
            <a:fld id="{3AF85C3E-6A1F-434C-83C3-D375CD449711}" type="slidenum">
              <a:rPr lang="en-US" smtClean="0"/>
              <a:t>2</a:t>
            </a:fld>
            <a:endParaRPr lang="en-US"/>
          </a:p>
        </p:txBody>
      </p:sp>
    </p:spTree>
    <p:extLst>
      <p:ext uri="{BB962C8B-B14F-4D97-AF65-F5344CB8AC3E}">
        <p14:creationId xmlns:p14="http://schemas.microsoft.com/office/powerpoint/2010/main" val="3868378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Since inception, Google has experienced extremely high levels of success and rapid growth which are due to its ability to capitalize on targeted advertising.  Google’s innovation in internet advertising is called, “AdWords” and it accounts for 99% of the company’s revenue.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AdWords pay-per-click advertising, targets advertisements to internet searches based off of relevance to the search query.  In 2013 Google’s total advertising revenue equaled $50,547 million.</a:t>
            </a:r>
            <a:endParaRPr lang="en-US" dirty="0"/>
          </a:p>
        </p:txBody>
      </p:sp>
      <p:sp>
        <p:nvSpPr>
          <p:cNvPr id="4" name="Slide Number Placeholder 3"/>
          <p:cNvSpPr>
            <a:spLocks noGrp="1"/>
          </p:cNvSpPr>
          <p:nvPr>
            <p:ph type="sldNum" sz="quarter" idx="10"/>
          </p:nvPr>
        </p:nvSpPr>
        <p:spPr/>
        <p:txBody>
          <a:bodyPr/>
          <a:lstStyle/>
          <a:p>
            <a:fld id="{3AF85C3E-6A1F-434C-83C3-D375CD449711}" type="slidenum">
              <a:rPr lang="en-US" smtClean="0"/>
              <a:t>3</a:t>
            </a:fld>
            <a:endParaRPr lang="en-US"/>
          </a:p>
        </p:txBody>
      </p:sp>
    </p:spTree>
    <p:extLst>
      <p:ext uri="{BB962C8B-B14F-4D97-AF65-F5344CB8AC3E}">
        <p14:creationId xmlns:p14="http://schemas.microsoft.com/office/powerpoint/2010/main" val="12179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the preface for its code of conduct, Google loosely defines their slogan, “Don’t be evil” as being,  “about providing our users unbiased access to information, focusing on their needs and giving them the best products and services that we can. But it’s also about doing the right thing more generally – following the law, acting honorably and treating each other with respect.  The Google Code of Conduct is one of the ways we put “Don’t be evil” into practice. It’s built around the recognition that everything we do in connection with our work at Google will be, and should be, measured against the highest possible standards of ethical business conduct.” (Code of Conduct).  However, Google, which is best known for its dominance in internet search has fallen under scrutiny for what people are saying violates its own code of conduct of, “Don’t be evil.”  Google has been accused of invading internet users’ privacy through the unlawful collection of data via its mapping project (Street View).</a:t>
            </a:r>
            <a:endParaRPr lang="en-US" dirty="0"/>
          </a:p>
        </p:txBody>
      </p:sp>
      <p:sp>
        <p:nvSpPr>
          <p:cNvPr id="4" name="Slide Number Placeholder 3"/>
          <p:cNvSpPr>
            <a:spLocks noGrp="1"/>
          </p:cNvSpPr>
          <p:nvPr>
            <p:ph type="sldNum" sz="quarter" idx="10"/>
          </p:nvPr>
        </p:nvSpPr>
        <p:spPr/>
        <p:txBody>
          <a:bodyPr/>
          <a:lstStyle/>
          <a:p>
            <a:fld id="{3AF85C3E-6A1F-434C-83C3-D375CD449711}" type="slidenum">
              <a:rPr lang="en-US" smtClean="0"/>
              <a:t>4</a:t>
            </a:fld>
            <a:endParaRPr lang="en-US"/>
          </a:p>
        </p:txBody>
      </p:sp>
    </p:spTree>
    <p:extLst>
      <p:ext uri="{BB962C8B-B14F-4D97-AF65-F5344CB8AC3E}">
        <p14:creationId xmlns:p14="http://schemas.microsoft.com/office/powerpoint/2010/main" val="1978706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Residents in 38 U.S. states and the District of Columbia filed suit against Google for intrusion on individual’s affairs or seclusion.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More specifically, the cases were brought forth alleging that Google had violated federal anti-wiretapping law which is part of the Electronic Communications Privacy Act of 1986.  Plaintiffs</a:t>
            </a:r>
            <a:r>
              <a:rPr lang="en-US" sz="1200" kern="1200" baseline="0" dirty="0" smtClean="0">
                <a:solidFill>
                  <a:schemeClr val="tx1"/>
                </a:solidFill>
                <a:effectLst/>
                <a:latin typeface="+mn-lt"/>
                <a:ea typeface="+mn-ea"/>
                <a:cs typeface="+mn-cs"/>
              </a:rPr>
              <a:t> alleged that </a:t>
            </a:r>
            <a:r>
              <a:rPr lang="en-US" sz="1200" kern="1200" dirty="0" smtClean="0">
                <a:solidFill>
                  <a:schemeClr val="tx1"/>
                </a:solidFill>
                <a:effectLst/>
                <a:latin typeface="+mn-lt"/>
                <a:ea typeface="+mn-ea"/>
                <a:cs typeface="+mn-cs"/>
              </a:rPr>
              <a:t>Google’s Street View vehicles scooped up payload data transmitted over unencrypted Wi-Fi connections originating from people’s homes. The case was transferred to the Northern District of California and was filed on August 17, 2010.</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Information which was gathered includes mac addresses, network SSID’s, and transmission data which included emails, usernames, passwords, browsing history, and other personal information.  By intercepting and decoding payload data</a:t>
            </a:r>
            <a:r>
              <a:rPr lang="en-US" sz="1200" kern="1200" baseline="0" dirty="0" smtClean="0">
                <a:solidFill>
                  <a:schemeClr val="tx1"/>
                </a:solidFill>
                <a:effectLst/>
                <a:latin typeface="+mn-lt"/>
                <a:ea typeface="+mn-ea"/>
                <a:cs typeface="+mn-cs"/>
              </a:rPr>
              <a:t> transmitted over Wi-Fi networks Google may have violated </a:t>
            </a:r>
            <a:r>
              <a:rPr lang="en-US" dirty="0" smtClean="0"/>
              <a:t>the federal Wiretap Act, 18 U.S.C. §§2511, et seq., the California Business and Professional Code, and various state wiretap statutes. </a:t>
            </a:r>
            <a:endParaRPr lang="en-US" dirty="0"/>
          </a:p>
        </p:txBody>
      </p:sp>
      <p:sp>
        <p:nvSpPr>
          <p:cNvPr id="4" name="Slide Number Placeholder 3"/>
          <p:cNvSpPr>
            <a:spLocks noGrp="1"/>
          </p:cNvSpPr>
          <p:nvPr>
            <p:ph type="sldNum" sz="quarter" idx="10"/>
          </p:nvPr>
        </p:nvSpPr>
        <p:spPr/>
        <p:txBody>
          <a:bodyPr/>
          <a:lstStyle/>
          <a:p>
            <a:fld id="{3AF85C3E-6A1F-434C-83C3-D375CD449711}" type="slidenum">
              <a:rPr lang="en-US" smtClean="0"/>
              <a:t>5</a:t>
            </a:fld>
            <a:endParaRPr lang="en-US"/>
          </a:p>
        </p:txBody>
      </p:sp>
    </p:spTree>
    <p:extLst>
      <p:ext uri="{BB962C8B-B14F-4D97-AF65-F5344CB8AC3E}">
        <p14:creationId xmlns:p14="http://schemas.microsoft.com/office/powerpoint/2010/main" val="1999045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Google defends their behavior by asserting that the Wi-Fi communications it captured were “readily accessible to the general public” and therefore not a violation of federal wiretapping laws (</a:t>
            </a:r>
            <a:r>
              <a:rPr lang="en-US" sz="1200" kern="1200" dirty="0" err="1" smtClean="0">
                <a:solidFill>
                  <a:schemeClr val="tx1"/>
                </a:solidFill>
                <a:effectLst/>
                <a:latin typeface="+mn-lt"/>
                <a:ea typeface="+mn-ea"/>
                <a:cs typeface="+mn-cs"/>
              </a:rPr>
              <a:t>Streitfeld</a:t>
            </a:r>
            <a:r>
              <a:rPr lang="en-US" sz="1200" kern="1200" dirty="0" smtClean="0">
                <a:solidFill>
                  <a:schemeClr val="tx1"/>
                </a:solidFill>
                <a:effectLst/>
                <a:latin typeface="+mn-lt"/>
                <a:ea typeface="+mn-ea"/>
                <a:cs typeface="+mn-cs"/>
              </a:rPr>
              <a:t>, 2013).  </a:t>
            </a:r>
            <a:r>
              <a:rPr lang="en-US" dirty="0" smtClean="0"/>
              <a:t>The Electronic Privacy Information Center explains,</a:t>
            </a:r>
            <a:r>
              <a:rPr lang="en-US" baseline="0" dirty="0" smtClean="0"/>
              <a:t> “</a:t>
            </a:r>
            <a:r>
              <a:rPr lang="en-US" dirty="0" smtClean="0"/>
              <a:t>The Wiretap Act provides a private right of action against any person who "intentionally intercepts ... any wire, oral, or electronic communication..." 18 U.S.C. § 2511(1)(a). However, Section 2511(2) provides exceptions to this private right of action where the "electronic communications system [is] configured so that such electronic communication is readily accessible to the general public." 18 U.S.C. § 2511(2)(g)(</a:t>
            </a:r>
            <a:r>
              <a:rPr lang="en-US" dirty="0" err="1" smtClean="0"/>
              <a:t>i</a:t>
            </a:r>
            <a:r>
              <a:rPr lang="en-US" dirty="0" smtClean="0"/>
              <a:t>).” </a:t>
            </a:r>
            <a:r>
              <a:rPr lang="en-US" baseline="0" dirty="0" smtClean="0"/>
              <a:t> Despite this potential loophole, the District Court determined that Congress did not intend for Wi-Fi communications to be included in this exception and on September 10, 2013, the Ninth Circuit  affirmed the District Courts decision.  Further petitions by Google for rehearing were subsequently denied (EPIC).   Although the public is capable of obtaining the hardware and software required to intercept and decode such transmissions does not mean that these communications are readily accessible to the general public.  The amount of effort required by the average or ordinary citizen to achieve such a feat is too great and negates the readily accessible defense.  </a:t>
            </a:r>
            <a:endParaRPr lang="en-US" dirty="0"/>
          </a:p>
        </p:txBody>
      </p:sp>
      <p:sp>
        <p:nvSpPr>
          <p:cNvPr id="4" name="Slide Number Placeholder 3"/>
          <p:cNvSpPr>
            <a:spLocks noGrp="1"/>
          </p:cNvSpPr>
          <p:nvPr>
            <p:ph type="sldNum" sz="quarter" idx="10"/>
          </p:nvPr>
        </p:nvSpPr>
        <p:spPr/>
        <p:txBody>
          <a:bodyPr/>
          <a:lstStyle/>
          <a:p>
            <a:fld id="{3AF85C3E-6A1F-434C-83C3-D375CD449711}" type="slidenum">
              <a:rPr lang="en-US" smtClean="0"/>
              <a:t>6</a:t>
            </a:fld>
            <a:endParaRPr lang="en-US"/>
          </a:p>
        </p:txBody>
      </p:sp>
    </p:spTree>
    <p:extLst>
      <p:ext uri="{BB962C8B-B14F-4D97-AF65-F5344CB8AC3E}">
        <p14:creationId xmlns:p14="http://schemas.microsoft.com/office/powerpoint/2010/main" val="4029348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March 2013, Google agreed to settle these complaints with a $7 million settlement and it also agreed to destroy the personal data collected (Gross, 2014).</a:t>
            </a:r>
            <a:r>
              <a:rPr lang="en-US" dirty="0" smtClean="0"/>
              <a:t>  Google will also provide a training program to its employees for 10 years about privacy and the confidentiality of user data, and will launch a public-service advertising campaign to educate consumers about keeping their personal information secure on Wi-Fi networks.  For a company who’s</a:t>
            </a:r>
            <a:r>
              <a:rPr lang="en-US" baseline="0" dirty="0" smtClean="0"/>
              <a:t> annual revenues are in the billions of dollars, t</a:t>
            </a:r>
            <a:r>
              <a:rPr lang="en-US" dirty="0" smtClean="0"/>
              <a:t>he outcome is a meager slap on the wrist </a:t>
            </a:r>
            <a:r>
              <a:rPr lang="en-US" baseline="0" dirty="0" smtClean="0"/>
              <a:t>and does little to deter future violations. The lack of reform and seemingly insignificant consequences is setting a bad precedent for Google and other large scale corporations.  At this level of punishment, the amount of money paid is simply factored into the cost of doing business. As long as we allow these types of unethical practices to continue to be profitable they will continue to happen and users privacy will </a:t>
            </a:r>
            <a:r>
              <a:rPr lang="en-US" baseline="0" smtClean="0"/>
              <a:t>continuously be violated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3AF85C3E-6A1F-434C-83C3-D375CD449711}" type="slidenum">
              <a:rPr lang="en-US" smtClean="0"/>
              <a:t>7</a:t>
            </a:fld>
            <a:endParaRPr lang="en-US"/>
          </a:p>
        </p:txBody>
      </p:sp>
    </p:spTree>
    <p:extLst>
      <p:ext uri="{BB962C8B-B14F-4D97-AF65-F5344CB8AC3E}">
        <p14:creationId xmlns:p14="http://schemas.microsoft.com/office/powerpoint/2010/main" val="3206362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 is widely held among internet companies and consumer advocates, that the ECPA of 1986 is outdated and does not properly address the rapidly changing communication technologies that have emerged after it was first enacted. Additionally, </a:t>
            </a:r>
            <a:r>
              <a:rPr lang="en-US" sz="1200" kern="1200" dirty="0" err="1" smtClean="0">
                <a:solidFill>
                  <a:schemeClr val="tx1"/>
                </a:solidFill>
                <a:effectLst/>
                <a:latin typeface="+mn-lt"/>
                <a:ea typeface="+mn-ea"/>
                <a:cs typeface="+mn-cs"/>
              </a:rPr>
              <a:t>Helft</a:t>
            </a:r>
            <a:r>
              <a:rPr lang="en-US" sz="1200" kern="1200" dirty="0" smtClean="0">
                <a:solidFill>
                  <a:schemeClr val="tx1"/>
                </a:solidFill>
                <a:effectLst/>
                <a:latin typeface="+mn-lt"/>
                <a:ea typeface="+mn-ea"/>
                <a:cs typeface="+mn-cs"/>
              </a:rPr>
              <a:t> &amp; Miller note, “The rules established by the 1986 Electronic Communications Privacy Act depend on what type of information is sought and how old it is. And courts in different jurisdictions have interpreted the rules differently.”  With</a:t>
            </a:r>
            <a:r>
              <a:rPr lang="en-US" sz="1200" kern="1200" baseline="0" dirty="0" smtClean="0">
                <a:solidFill>
                  <a:schemeClr val="tx1"/>
                </a:solidFill>
                <a:effectLst/>
                <a:latin typeface="+mn-lt"/>
                <a:ea typeface="+mn-ea"/>
                <a:cs typeface="+mn-cs"/>
              </a:rPr>
              <a:t> the shortcomings of the ECPA, i</a:t>
            </a:r>
            <a:r>
              <a:rPr lang="en-US" sz="1200" kern="1200" dirty="0" smtClean="0">
                <a:solidFill>
                  <a:schemeClr val="tx1"/>
                </a:solidFill>
                <a:effectLst/>
                <a:latin typeface="+mn-lt"/>
                <a:ea typeface="+mn-ea"/>
                <a:cs typeface="+mn-cs"/>
              </a:rPr>
              <a:t>t is entirely possible</a:t>
            </a:r>
            <a:r>
              <a:rPr lang="en-US" sz="1200" kern="1200" baseline="0" dirty="0" smtClean="0">
                <a:solidFill>
                  <a:schemeClr val="tx1"/>
                </a:solidFill>
                <a:effectLst/>
                <a:latin typeface="+mn-lt"/>
                <a:ea typeface="+mn-ea"/>
                <a:cs typeface="+mn-cs"/>
              </a:rPr>
              <a:t> and reasonable to say, that Google believed they were acting within the limits prescribed by existing law. However, had they given more thought to all of the stakeholders, particularly the end users they claim to serve, and acted with their stated code of conduct in mind, then the company could have avoided this legal confrontation and negative criticism entirely.  B</a:t>
            </a:r>
            <a:r>
              <a:rPr lang="en-US" sz="1200" kern="1200" dirty="0" smtClean="0">
                <a:solidFill>
                  <a:schemeClr val="tx1"/>
                </a:solidFill>
                <a:effectLst/>
                <a:latin typeface="+mn-lt"/>
                <a:ea typeface="+mn-ea"/>
                <a:cs typeface="+mn-cs"/>
              </a:rPr>
              <a:t>ased on the information already provided it can be reasonably assumed that there are some substantial “grey” areas which leave too much open to interpretation and are in need of </a:t>
            </a:r>
            <a:r>
              <a:rPr lang="en-US" sz="1200" kern="1200" smtClean="0">
                <a:solidFill>
                  <a:schemeClr val="tx1"/>
                </a:solidFill>
                <a:effectLst/>
                <a:latin typeface="+mn-lt"/>
                <a:ea typeface="+mn-ea"/>
                <a:cs typeface="+mn-cs"/>
              </a:rPr>
              <a:t>further </a:t>
            </a:r>
            <a:r>
              <a:rPr lang="en-US" sz="1200" kern="1200" smtClean="0">
                <a:solidFill>
                  <a:schemeClr val="tx1"/>
                </a:solidFill>
                <a:effectLst/>
                <a:latin typeface="+mn-lt"/>
                <a:ea typeface="+mn-ea"/>
                <a:cs typeface="+mn-cs"/>
              </a:rPr>
              <a:t>reform.  </a:t>
            </a:r>
            <a:r>
              <a:rPr lang="en-US" sz="1200" kern="1200" dirty="0" smtClean="0">
                <a:solidFill>
                  <a:schemeClr val="tx1"/>
                </a:solidFill>
                <a:effectLst/>
                <a:latin typeface="+mn-lt"/>
                <a:ea typeface="+mn-ea"/>
                <a:cs typeface="+mn-cs"/>
              </a:rPr>
              <a:t>Based on the aforementioned findings I would recommend stricter policies defining that one’s expectation of privacy be extended to include electronic communications transmitted over their own person Wi-Fi networks, thereby extending the protections</a:t>
            </a:r>
            <a:r>
              <a:rPr lang="en-US" sz="1200" kern="1200" baseline="0" dirty="0" smtClean="0">
                <a:solidFill>
                  <a:schemeClr val="tx1"/>
                </a:solidFill>
                <a:effectLst/>
                <a:latin typeface="+mn-lt"/>
                <a:ea typeface="+mn-ea"/>
                <a:cs typeface="+mn-cs"/>
              </a:rPr>
              <a:t> afforded to the citizens of the United States under the Fourth Amendment.  </a:t>
            </a:r>
          </a:p>
          <a:p>
            <a:endParaRPr lang="en-U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F85C3E-6A1F-434C-83C3-D375CD449711}" type="slidenum">
              <a:rPr lang="en-US" smtClean="0"/>
              <a:t>8</a:t>
            </a:fld>
            <a:endParaRPr lang="en-US"/>
          </a:p>
        </p:txBody>
      </p:sp>
    </p:spTree>
    <p:extLst>
      <p:ext uri="{BB962C8B-B14F-4D97-AF65-F5344CB8AC3E}">
        <p14:creationId xmlns:p14="http://schemas.microsoft.com/office/powerpoint/2010/main" val="361333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E9FE9EA-15AF-4300-B7B7-C2EABEDA261B}" type="datetimeFigureOut">
              <a:rPr lang="en-US" smtClean="0"/>
              <a:t>3/5/2016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9225C8D-FADD-4572-A6BF-49B695C1AE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9FE9EA-15AF-4300-B7B7-C2EABEDA261B}" type="datetimeFigureOut">
              <a:rPr lang="en-US" smtClean="0"/>
              <a:t>3/5/2016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25C8D-FADD-4572-A6BF-49B695C1AE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9FE9EA-15AF-4300-B7B7-C2EABEDA261B}" type="datetimeFigureOut">
              <a:rPr lang="en-US" smtClean="0"/>
              <a:t>3/5/2016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25C8D-FADD-4572-A6BF-49B695C1AE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9FE9EA-15AF-4300-B7B7-C2EABEDA261B}" type="datetimeFigureOut">
              <a:rPr lang="en-US" smtClean="0"/>
              <a:t>3/5/2016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25C8D-FADD-4572-A6BF-49B695C1AE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E9FE9EA-15AF-4300-B7B7-C2EABEDA261B}" type="datetimeFigureOut">
              <a:rPr lang="en-US" smtClean="0"/>
              <a:t>3/5/2016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225C8D-FADD-4572-A6BF-49B695C1AE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E9FE9EA-15AF-4300-B7B7-C2EABEDA261B}" type="datetimeFigureOut">
              <a:rPr lang="en-US" smtClean="0"/>
              <a:t>3/5/2016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25C8D-FADD-4572-A6BF-49B695C1AE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E9FE9EA-15AF-4300-B7B7-C2EABEDA261B}" type="datetimeFigureOut">
              <a:rPr lang="en-US" smtClean="0"/>
              <a:t>3/5/2016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225C8D-FADD-4572-A6BF-49B695C1AE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E9FE9EA-15AF-4300-B7B7-C2EABEDA261B}" type="datetimeFigureOut">
              <a:rPr lang="en-US" smtClean="0"/>
              <a:t>3/5/2016</a:t>
            </a:fld>
            <a:endParaRPr lang="en-US"/>
          </a:p>
        </p:txBody>
      </p:sp>
      <p:sp>
        <p:nvSpPr>
          <p:cNvPr id="8" name="Slide Number Placeholder 7"/>
          <p:cNvSpPr>
            <a:spLocks noGrp="1"/>
          </p:cNvSpPr>
          <p:nvPr>
            <p:ph type="sldNum" sz="quarter" idx="11"/>
          </p:nvPr>
        </p:nvSpPr>
        <p:spPr/>
        <p:txBody>
          <a:bodyPr/>
          <a:lstStyle/>
          <a:p>
            <a:fld id="{B9225C8D-FADD-4572-A6BF-49B695C1AE2B}"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9FE9EA-15AF-4300-B7B7-C2EABEDA261B}" type="datetimeFigureOut">
              <a:rPr lang="en-US" smtClean="0"/>
              <a:t>3/5/2016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225C8D-FADD-4572-A6BF-49B695C1AE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E9FE9EA-15AF-4300-B7B7-C2EABEDA261B}" type="datetimeFigureOut">
              <a:rPr lang="en-US" smtClean="0"/>
              <a:t>3/5/2016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B9225C8D-FADD-4572-A6BF-49B695C1AE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2E9FE9EA-15AF-4300-B7B7-C2EABEDA261B}" type="datetimeFigureOut">
              <a:rPr lang="en-US" smtClean="0"/>
              <a:t>3/5/2016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225C8D-FADD-4572-A6BF-49B695C1AE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E9FE9EA-15AF-4300-B7B7-C2EABEDA261B}" type="datetimeFigureOut">
              <a:rPr lang="en-US" smtClean="0"/>
              <a:t>3/5/2016</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9225C8D-FADD-4572-A6BF-49B695C1AE2B}"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hyperlink" Target="https://investor.google.com/financial/tables.html" TargetMode="External"/><Relationship Id="rId4" Type="http://schemas.openxmlformats.org/officeDocument/2006/relationships/hyperlink" Target="https://www.google.com/intl/en/about/compan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investor.google.com/financial/tables.html" TargetMode="External"/><Relationship Id="rId4" Type="http://schemas.openxmlformats.org/officeDocument/2006/relationships/hyperlink" Target="http://www.businessweek.com/stories/2006-03-05/the-secret-to-googles-succes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investor.google.com/corporate/code-of-conduct.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epic.org/amicus/google-street-view/"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www.nytimes.com/2013/09/11/technology/court-says-privacy-case-can-proceed-vs-google.html" TargetMode="External"/><Relationship Id="rId4" Type="http://schemas.openxmlformats.org/officeDocument/2006/relationships/hyperlink" Target="http://epic.org/amicus/google-street-view/"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www.networkworld.com/article/2164338/infrastructure-management/google-to-pay--7m-to-us-states-for-wi-fi-eavesdropping.html" TargetMode="External"/><Relationship Id="rId4" Type="http://schemas.openxmlformats.org/officeDocument/2006/relationships/hyperlink" Target="http://www.pcworld.com/article/2449360/supreme-court-declines-to-hear-googles-request-in-street-view-lawsuit.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nytimes.com/2011/01/10/technology/10privacy.html?hp"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505200"/>
            <a:ext cx="7772400" cy="1470025"/>
          </a:xfrm>
        </p:spPr>
        <p:txBody>
          <a:bodyPr/>
          <a:lstStyle/>
          <a:p>
            <a:r>
              <a:rPr lang="en-US" dirty="0" smtClean="0"/>
              <a:t>GOOGLE</a:t>
            </a:r>
            <a:endParaRPr lang="en-US" dirty="0"/>
          </a:p>
        </p:txBody>
      </p:sp>
      <p:sp>
        <p:nvSpPr>
          <p:cNvPr id="3" name="Subtitle 2"/>
          <p:cNvSpPr>
            <a:spLocks noGrp="1"/>
          </p:cNvSpPr>
          <p:nvPr>
            <p:ph type="subTitle" idx="1"/>
          </p:nvPr>
        </p:nvSpPr>
        <p:spPr>
          <a:xfrm>
            <a:off x="762000" y="1447800"/>
            <a:ext cx="6400800" cy="1752600"/>
          </a:xfrm>
        </p:spPr>
        <p:txBody>
          <a:bodyPr/>
          <a:lstStyle/>
          <a:p>
            <a:r>
              <a:rPr lang="en-US" dirty="0" smtClean="0"/>
              <a:t>Derek Beaton</a:t>
            </a:r>
          </a:p>
          <a:p>
            <a:r>
              <a:rPr lang="en-US" dirty="0" smtClean="0"/>
              <a:t>Business Law I 14EW6</a:t>
            </a:r>
          </a:p>
          <a:p>
            <a:r>
              <a:rPr lang="en-US" dirty="0" smtClean="0"/>
              <a:t>BUS-206-X6016</a:t>
            </a:r>
            <a:endParaRPr lang="en-US" dirty="0"/>
          </a:p>
        </p:txBody>
      </p:sp>
    </p:spTree>
    <p:extLst>
      <p:ext uri="{BB962C8B-B14F-4D97-AF65-F5344CB8AC3E}">
        <p14:creationId xmlns:p14="http://schemas.microsoft.com/office/powerpoint/2010/main" val="4038595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STARTED…</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Google Inc. founded in 1998</a:t>
            </a:r>
          </a:p>
          <a:p>
            <a:r>
              <a:rPr lang="en-US" dirty="0" smtClean="0"/>
              <a:t>Best known for innovations in internet search</a:t>
            </a:r>
          </a:p>
          <a:p>
            <a:r>
              <a:rPr lang="en-US" dirty="0" smtClean="0"/>
              <a:t>Official Mission, “</a:t>
            </a:r>
            <a:r>
              <a:rPr lang="en-US" dirty="0"/>
              <a:t>organize the world’s information and make it universally accessible and useful</a:t>
            </a:r>
            <a:r>
              <a:rPr lang="en-US" dirty="0" smtClean="0"/>
              <a:t>.”</a:t>
            </a:r>
            <a:endParaRPr lang="en-US"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267200" y="2927963"/>
            <a:ext cx="3657600" cy="187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648200" y="4976336"/>
            <a:ext cx="2971800" cy="1477328"/>
          </a:xfrm>
          <a:prstGeom prst="rect">
            <a:avLst/>
          </a:prstGeom>
          <a:noFill/>
        </p:spPr>
        <p:txBody>
          <a:bodyPr wrap="square" rtlCol="0">
            <a:spAutoFit/>
          </a:bodyPr>
          <a:lstStyle/>
          <a:p>
            <a:r>
              <a:rPr lang="en-US" sz="900" dirty="0"/>
              <a:t>Company , Google. (</a:t>
            </a:r>
            <a:r>
              <a:rPr lang="en-US" sz="900" dirty="0" err="1"/>
              <a:t>n.d.</a:t>
            </a:r>
            <a:r>
              <a:rPr lang="en-US" sz="900" dirty="0"/>
              <a:t>). </a:t>
            </a:r>
            <a:r>
              <a:rPr lang="en-US" sz="900" i="1" dirty="0"/>
              <a:t>Company, Google</a:t>
            </a:r>
            <a:r>
              <a:rPr lang="en-US" sz="900" dirty="0"/>
              <a:t>. Retrieved July 27, 2014, from </a:t>
            </a:r>
            <a:r>
              <a:rPr lang="en-US" sz="900" u="sng" dirty="0">
                <a:hlinkClick r:id="rId4"/>
              </a:rPr>
              <a:t>https://www.google.com/intl/en/about/company/</a:t>
            </a:r>
            <a:endParaRPr lang="en-US" sz="900" dirty="0"/>
          </a:p>
          <a:p>
            <a:r>
              <a:rPr lang="en-US" sz="900" dirty="0" smtClean="0"/>
              <a:t>2014 </a:t>
            </a:r>
            <a:r>
              <a:rPr lang="en-US" sz="900" dirty="0"/>
              <a:t>Financial Tables. Investor Relations, Google. (</a:t>
            </a:r>
            <a:r>
              <a:rPr lang="en-US" sz="900" dirty="0" err="1"/>
              <a:t>n.d.</a:t>
            </a:r>
            <a:r>
              <a:rPr lang="en-US" sz="900" dirty="0"/>
              <a:t>). </a:t>
            </a:r>
            <a:r>
              <a:rPr lang="en-US" sz="900" i="1" dirty="0"/>
              <a:t>2014 Financial Tables. Investor Relations Google</a:t>
            </a:r>
            <a:r>
              <a:rPr lang="en-US" sz="900" dirty="0"/>
              <a:t>. Retrieved July 27, 2014, from </a:t>
            </a:r>
            <a:r>
              <a:rPr lang="en-US" sz="900" u="sng" dirty="0">
                <a:hlinkClick r:id="rId5"/>
              </a:rPr>
              <a:t>https://investor.google.com/financial/tables.html</a:t>
            </a:r>
            <a:endParaRPr lang="en-US" sz="900" dirty="0"/>
          </a:p>
          <a:p>
            <a:endParaRPr lang="en-US" sz="900" dirty="0"/>
          </a:p>
          <a:p>
            <a:endParaRPr lang="en-US" dirty="0"/>
          </a:p>
        </p:txBody>
      </p:sp>
    </p:spTree>
    <p:extLst>
      <p:ext uri="{BB962C8B-B14F-4D97-AF65-F5344CB8AC3E}">
        <p14:creationId xmlns:p14="http://schemas.microsoft.com/office/powerpoint/2010/main" val="3710991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Works</a:t>
            </a:r>
            <a:endParaRPr lang="en-US" dirty="0"/>
          </a:p>
        </p:txBody>
      </p:sp>
      <p:sp>
        <p:nvSpPr>
          <p:cNvPr id="3" name="Content Placeholder 2"/>
          <p:cNvSpPr>
            <a:spLocks noGrp="1"/>
          </p:cNvSpPr>
          <p:nvPr>
            <p:ph sz="half" idx="1"/>
          </p:nvPr>
        </p:nvSpPr>
        <p:spPr>
          <a:xfrm>
            <a:off x="457200" y="1600200"/>
            <a:ext cx="3810000" cy="4525963"/>
          </a:xfrm>
        </p:spPr>
        <p:txBody>
          <a:bodyPr/>
          <a:lstStyle/>
          <a:p>
            <a:r>
              <a:rPr lang="en-US" dirty="0" smtClean="0"/>
              <a:t>Relative advertisement via AdWords</a:t>
            </a:r>
          </a:p>
          <a:p>
            <a:r>
              <a:rPr lang="en-US" dirty="0" smtClean="0"/>
              <a:t>Clearly marked, text only advertisements displayed above / next to search results</a:t>
            </a:r>
          </a:p>
          <a:p>
            <a:endParaRPr lang="en-US" dirty="0"/>
          </a:p>
        </p:txBody>
      </p:sp>
      <p:pic>
        <p:nvPicPr>
          <p:cNvPr id="2053" name="Picture 5"/>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823072" y="-10849"/>
            <a:ext cx="3863728" cy="6868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62000" y="4800600"/>
            <a:ext cx="3048000" cy="1615827"/>
          </a:xfrm>
          <a:prstGeom prst="rect">
            <a:avLst/>
          </a:prstGeom>
          <a:noFill/>
        </p:spPr>
        <p:txBody>
          <a:bodyPr wrap="square" rtlCol="0">
            <a:spAutoFit/>
          </a:bodyPr>
          <a:lstStyle/>
          <a:p>
            <a:r>
              <a:rPr lang="en-US" sz="900" dirty="0"/>
              <a:t>Coy, P. (2006, March 5). The Secret To Google's Success. Bloomberg Business Week. Retrieved July 13, 2014, from </a:t>
            </a:r>
            <a:r>
              <a:rPr lang="en-US" sz="900" u="sng" dirty="0">
                <a:hlinkClick r:id="rId4"/>
              </a:rPr>
              <a:t>http://</a:t>
            </a:r>
            <a:r>
              <a:rPr lang="en-US" sz="900" u="sng" dirty="0" smtClean="0">
                <a:hlinkClick r:id="rId4"/>
              </a:rPr>
              <a:t>www.businessweek.com/stories/2006-03-05/the-secret-to-googles-success</a:t>
            </a:r>
            <a:endParaRPr lang="en-US" sz="900" u="sng" dirty="0" smtClean="0"/>
          </a:p>
          <a:p>
            <a:r>
              <a:rPr lang="en-US" sz="900" dirty="0"/>
              <a:t>2014 Financial Tables. Investor Relations, Google. (</a:t>
            </a:r>
            <a:r>
              <a:rPr lang="en-US" sz="900" dirty="0" err="1"/>
              <a:t>n.d.</a:t>
            </a:r>
            <a:r>
              <a:rPr lang="en-US" sz="900" dirty="0"/>
              <a:t>). </a:t>
            </a:r>
            <a:r>
              <a:rPr lang="en-US" sz="900" i="1" dirty="0"/>
              <a:t>2014 Financial Tables. Investor Relations Google</a:t>
            </a:r>
            <a:r>
              <a:rPr lang="en-US" sz="900" dirty="0"/>
              <a:t>. Retrieved July 27, 2014, from </a:t>
            </a:r>
            <a:r>
              <a:rPr lang="en-US" sz="900" u="sng" dirty="0">
                <a:hlinkClick r:id="rId5"/>
              </a:rPr>
              <a:t>https://investor.google.com/financial/tables.html</a:t>
            </a:r>
            <a:endParaRPr lang="en-US" sz="900" dirty="0"/>
          </a:p>
          <a:p>
            <a:endParaRPr lang="en-US" sz="900" dirty="0"/>
          </a:p>
          <a:p>
            <a:endParaRPr lang="en-US" dirty="0"/>
          </a:p>
        </p:txBody>
      </p:sp>
    </p:spTree>
    <p:extLst>
      <p:ext uri="{BB962C8B-B14F-4D97-AF65-F5344CB8AC3E}">
        <p14:creationId xmlns:p14="http://schemas.microsoft.com/office/powerpoint/2010/main" val="3224033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of Conduct</a:t>
            </a:r>
            <a:endParaRPr lang="en-US" dirty="0"/>
          </a:p>
        </p:txBody>
      </p:sp>
      <p:sp>
        <p:nvSpPr>
          <p:cNvPr id="3" name="Content Placeholder 2"/>
          <p:cNvSpPr>
            <a:spLocks noGrp="1"/>
          </p:cNvSpPr>
          <p:nvPr>
            <p:ph sz="half" idx="1"/>
          </p:nvPr>
        </p:nvSpPr>
        <p:spPr>
          <a:xfrm>
            <a:off x="457200" y="1600201"/>
            <a:ext cx="3657600" cy="2819400"/>
          </a:xfrm>
        </p:spPr>
        <p:txBody>
          <a:bodyPr/>
          <a:lstStyle/>
          <a:p>
            <a:r>
              <a:rPr lang="en-US" dirty="0" smtClean="0"/>
              <a:t>Don’t be evil</a:t>
            </a:r>
          </a:p>
          <a:p>
            <a:r>
              <a:rPr lang="en-US" dirty="0" smtClean="0"/>
              <a:t>Do the right thing</a:t>
            </a:r>
          </a:p>
          <a:p>
            <a:r>
              <a:rPr lang="en-US" dirty="0" smtClean="0"/>
              <a:t>Follow the Law</a:t>
            </a:r>
          </a:p>
          <a:p>
            <a:r>
              <a:rPr lang="en-US" dirty="0" smtClean="0"/>
              <a:t>Act honorably</a:t>
            </a:r>
          </a:p>
          <a:p>
            <a:r>
              <a:rPr lang="en-US" dirty="0" smtClean="0"/>
              <a:t>Treat each other with respect</a:t>
            </a:r>
            <a:endParaRPr lang="en-US" dirty="0"/>
          </a:p>
        </p:txBody>
      </p:sp>
      <p:sp>
        <p:nvSpPr>
          <p:cNvPr id="5" name="TextBox 4"/>
          <p:cNvSpPr txBox="1"/>
          <p:nvPr/>
        </p:nvSpPr>
        <p:spPr>
          <a:xfrm>
            <a:off x="418699" y="4648200"/>
            <a:ext cx="3505200" cy="784830"/>
          </a:xfrm>
          <a:prstGeom prst="rect">
            <a:avLst/>
          </a:prstGeom>
          <a:noFill/>
        </p:spPr>
        <p:txBody>
          <a:bodyPr wrap="square" rtlCol="0">
            <a:spAutoFit/>
          </a:bodyPr>
          <a:lstStyle/>
          <a:p>
            <a:r>
              <a:rPr lang="en-US" sz="900" dirty="0"/>
              <a:t>Code of Conduct. Investor Relations, Google. (</a:t>
            </a:r>
            <a:r>
              <a:rPr lang="en-US" sz="900" dirty="0" err="1"/>
              <a:t>n.d.</a:t>
            </a:r>
            <a:r>
              <a:rPr lang="en-US" sz="900" dirty="0"/>
              <a:t>). </a:t>
            </a:r>
            <a:r>
              <a:rPr lang="en-US" sz="900" i="1" dirty="0"/>
              <a:t>Code of Conduct. Investor Relations. Google</a:t>
            </a:r>
            <a:r>
              <a:rPr lang="en-US" sz="900" dirty="0"/>
              <a:t>. Retrieved August 10, 2014, from </a:t>
            </a:r>
            <a:r>
              <a:rPr lang="en-US" sz="900" u="sng" dirty="0">
                <a:hlinkClick r:id="rId3"/>
              </a:rPr>
              <a:t>http://investor.google.com/corporate/code-of-conduct.html</a:t>
            </a:r>
            <a:endParaRPr lang="en-US" sz="900" dirty="0"/>
          </a:p>
          <a:p>
            <a:endParaRPr lang="en-US" dirty="0"/>
          </a:p>
        </p:txBody>
      </p:sp>
      <p:pic>
        <p:nvPicPr>
          <p:cNvPr id="4099"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572000" y="1828800"/>
            <a:ext cx="3657600" cy="3044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0349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a:t>
            </a:r>
            <a:endParaRPr lang="en-US" dirty="0"/>
          </a:p>
        </p:txBody>
      </p:sp>
      <p:sp>
        <p:nvSpPr>
          <p:cNvPr id="3" name="Content Placeholder 2"/>
          <p:cNvSpPr>
            <a:spLocks noGrp="1"/>
          </p:cNvSpPr>
          <p:nvPr>
            <p:ph sz="half" idx="1"/>
          </p:nvPr>
        </p:nvSpPr>
        <p:spPr>
          <a:xfrm>
            <a:off x="457200" y="1600201"/>
            <a:ext cx="3657600" cy="3657600"/>
          </a:xfrm>
        </p:spPr>
        <p:txBody>
          <a:bodyPr/>
          <a:lstStyle/>
          <a:p>
            <a:r>
              <a:rPr lang="en-US" dirty="0" smtClean="0"/>
              <a:t>Google violates users trust and privacy</a:t>
            </a:r>
          </a:p>
          <a:p>
            <a:r>
              <a:rPr lang="en-US" dirty="0" smtClean="0"/>
              <a:t>Gathers Wi-Fi data </a:t>
            </a:r>
            <a:r>
              <a:rPr lang="en-US" dirty="0"/>
              <a:t>through Street View mapping project</a:t>
            </a:r>
          </a:p>
          <a:p>
            <a:endParaRPr lang="en-US" dirty="0" smtClean="0"/>
          </a:p>
          <a:p>
            <a:endParaRPr lang="en-US" dirty="0" smtClean="0"/>
          </a:p>
          <a:p>
            <a:endParaRPr lang="en-US" dirty="0"/>
          </a:p>
        </p:txBody>
      </p:sp>
      <p:pic>
        <p:nvPicPr>
          <p:cNvPr id="3074"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038601" y="976858"/>
            <a:ext cx="5044476" cy="5347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81000" y="5257800"/>
            <a:ext cx="3505200" cy="646331"/>
          </a:xfrm>
          <a:prstGeom prst="rect">
            <a:avLst/>
          </a:prstGeom>
          <a:noFill/>
        </p:spPr>
        <p:txBody>
          <a:bodyPr wrap="square" rtlCol="0">
            <a:spAutoFit/>
          </a:bodyPr>
          <a:lstStyle/>
          <a:p>
            <a:r>
              <a:rPr lang="en-US" sz="900" dirty="0"/>
              <a:t>EPIC - Electronic Privacy Information Center. (</a:t>
            </a:r>
            <a:r>
              <a:rPr lang="en-US" sz="900" dirty="0" err="1"/>
              <a:t>n.d.</a:t>
            </a:r>
            <a:r>
              <a:rPr lang="en-US" sz="900" dirty="0"/>
              <a:t>). </a:t>
            </a:r>
            <a:r>
              <a:rPr lang="en-US" sz="900" i="1" dirty="0"/>
              <a:t>EPIC</a:t>
            </a:r>
            <a:r>
              <a:rPr lang="en-US" sz="900" dirty="0"/>
              <a:t>. Retrieved July 27, 2014, from </a:t>
            </a:r>
            <a:r>
              <a:rPr lang="en-US" sz="900" u="sng" dirty="0">
                <a:hlinkClick r:id="rId4"/>
              </a:rPr>
              <a:t>http://epic.org/amicus/google-street-view/</a:t>
            </a:r>
            <a:endParaRPr lang="en-US" sz="900" dirty="0"/>
          </a:p>
          <a:p>
            <a:endParaRPr lang="en-US" sz="900" dirty="0"/>
          </a:p>
        </p:txBody>
      </p:sp>
    </p:spTree>
    <p:extLst>
      <p:ext uri="{BB962C8B-B14F-4D97-AF65-F5344CB8AC3E}">
        <p14:creationId xmlns:p14="http://schemas.microsoft.com/office/powerpoint/2010/main" val="1213022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Defense	</a:t>
            </a:r>
            <a:endParaRPr lang="en-US" dirty="0"/>
          </a:p>
        </p:txBody>
      </p:sp>
      <p:sp>
        <p:nvSpPr>
          <p:cNvPr id="3" name="Content Placeholder 2"/>
          <p:cNvSpPr>
            <a:spLocks noGrp="1"/>
          </p:cNvSpPr>
          <p:nvPr>
            <p:ph sz="half" idx="1"/>
          </p:nvPr>
        </p:nvSpPr>
        <p:spPr>
          <a:xfrm>
            <a:off x="457200" y="1600200"/>
            <a:ext cx="3657600" cy="3581400"/>
          </a:xfrm>
        </p:spPr>
        <p:txBody>
          <a:bodyPr>
            <a:normAutofit/>
          </a:bodyPr>
          <a:lstStyle/>
          <a:p>
            <a:r>
              <a:rPr lang="en-US" dirty="0" smtClean="0"/>
              <a:t>Radio communication exclusion</a:t>
            </a:r>
          </a:p>
          <a:p>
            <a:r>
              <a:rPr lang="en-US" dirty="0" smtClean="0"/>
              <a:t>Wi-Fi Readily accessible to general public</a:t>
            </a:r>
          </a:p>
          <a:p>
            <a:r>
              <a:rPr lang="en-US" dirty="0" smtClean="0"/>
              <a:t>Where do ethics come in?</a:t>
            </a:r>
            <a:endParaRPr lang="en-US" dirty="0"/>
          </a:p>
        </p:txBody>
      </p:sp>
      <p:pic>
        <p:nvPicPr>
          <p:cNvPr id="512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495800" y="2667000"/>
            <a:ext cx="3657600" cy="2014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3400" y="5334000"/>
            <a:ext cx="4191000" cy="1200329"/>
          </a:xfrm>
          <a:prstGeom prst="rect">
            <a:avLst/>
          </a:prstGeom>
          <a:noFill/>
        </p:spPr>
        <p:txBody>
          <a:bodyPr wrap="square" rtlCol="0">
            <a:spAutoFit/>
          </a:bodyPr>
          <a:lstStyle/>
          <a:p>
            <a:r>
              <a:rPr lang="en-US" sz="900" dirty="0" smtClean="0"/>
              <a:t>EPIC - Electronic Privacy Information Center. (</a:t>
            </a:r>
            <a:r>
              <a:rPr lang="en-US" sz="900" dirty="0" err="1" smtClean="0"/>
              <a:t>n.d.</a:t>
            </a:r>
            <a:r>
              <a:rPr lang="en-US" sz="900" dirty="0" smtClean="0"/>
              <a:t>). </a:t>
            </a:r>
            <a:r>
              <a:rPr lang="en-US" sz="900" i="1" dirty="0" smtClean="0"/>
              <a:t>EPIC</a:t>
            </a:r>
            <a:r>
              <a:rPr lang="en-US" sz="900" dirty="0" smtClean="0"/>
              <a:t>. Retrieved July 27, 2014, from </a:t>
            </a:r>
            <a:r>
              <a:rPr lang="en-US" sz="900" u="sng" dirty="0" smtClean="0">
                <a:hlinkClick r:id="rId4"/>
              </a:rPr>
              <a:t>http://epic.org/amicus/google-street-view/</a:t>
            </a:r>
            <a:endParaRPr lang="en-US" sz="900" dirty="0" smtClean="0"/>
          </a:p>
          <a:p>
            <a:r>
              <a:rPr lang="en-US" sz="900" dirty="0" err="1" smtClean="0"/>
              <a:t>Streitfeld</a:t>
            </a:r>
            <a:r>
              <a:rPr lang="en-US" sz="900" dirty="0" smtClean="0"/>
              <a:t>, D. (2013, September 10). Court Says Privacy Case Can Proceed vs. Google. </a:t>
            </a:r>
            <a:r>
              <a:rPr lang="en-US" sz="900" i="1" dirty="0" smtClean="0"/>
              <a:t>The New York Times</a:t>
            </a:r>
            <a:r>
              <a:rPr lang="en-US" sz="900" dirty="0" smtClean="0"/>
              <a:t>. Retrieved July 13, 2014, from </a:t>
            </a:r>
            <a:r>
              <a:rPr lang="en-US" sz="900" u="sng" dirty="0" smtClean="0">
                <a:hlinkClick r:id="rId5"/>
              </a:rPr>
              <a:t>http://www.nytimes.com/2013/09/11/technology/court-says-privacy-case-can-proceed-vs-google.html</a:t>
            </a:r>
            <a:endParaRPr lang="en-US" sz="900" dirty="0" smtClean="0"/>
          </a:p>
          <a:p>
            <a:endParaRPr lang="en-US" dirty="0"/>
          </a:p>
        </p:txBody>
      </p:sp>
    </p:spTree>
    <p:extLst>
      <p:ext uri="{BB962C8B-B14F-4D97-AF65-F5344CB8AC3E}">
        <p14:creationId xmlns:p14="http://schemas.microsoft.com/office/powerpoint/2010/main" val="4242358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call for Action</a:t>
            </a:r>
            <a:endParaRPr lang="en-US" dirty="0"/>
          </a:p>
        </p:txBody>
      </p:sp>
      <p:sp>
        <p:nvSpPr>
          <p:cNvPr id="3" name="Content Placeholder 2"/>
          <p:cNvSpPr>
            <a:spLocks noGrp="1"/>
          </p:cNvSpPr>
          <p:nvPr>
            <p:ph sz="half" idx="1"/>
          </p:nvPr>
        </p:nvSpPr>
        <p:spPr/>
        <p:txBody>
          <a:bodyPr/>
          <a:lstStyle/>
          <a:p>
            <a:r>
              <a:rPr lang="en-US" dirty="0" smtClean="0"/>
              <a:t>Google’s request to dismiss denied</a:t>
            </a:r>
          </a:p>
          <a:p>
            <a:r>
              <a:rPr lang="en-US" dirty="0" smtClean="0"/>
              <a:t>Case allowed to continue</a:t>
            </a:r>
          </a:p>
          <a:p>
            <a:r>
              <a:rPr lang="en-US" dirty="0" smtClean="0"/>
              <a:t>Google settles out of court</a:t>
            </a:r>
          </a:p>
          <a:p>
            <a:endParaRPr lang="en-US" dirty="0"/>
          </a:p>
        </p:txBody>
      </p:sp>
      <p:pic>
        <p:nvPicPr>
          <p:cNvPr id="8194"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05400" y="1585664"/>
            <a:ext cx="300498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77078" y="4495800"/>
            <a:ext cx="3657600" cy="1615827"/>
          </a:xfrm>
          <a:prstGeom prst="rect">
            <a:avLst/>
          </a:prstGeom>
          <a:noFill/>
        </p:spPr>
        <p:txBody>
          <a:bodyPr wrap="square" rtlCol="0">
            <a:spAutoFit/>
          </a:bodyPr>
          <a:lstStyle/>
          <a:p>
            <a:r>
              <a:rPr lang="en-US" sz="900" dirty="0"/>
              <a:t>Gross, G. (2014, June 30). Supreme Court declines to hear Google's request in Street View lawsuit. </a:t>
            </a:r>
            <a:r>
              <a:rPr lang="en-US" sz="900" i="1" dirty="0" err="1"/>
              <a:t>PCWorld</a:t>
            </a:r>
            <a:r>
              <a:rPr lang="en-US" sz="900" dirty="0"/>
              <a:t>. Retrieved July 27, 2014, from </a:t>
            </a:r>
            <a:r>
              <a:rPr lang="en-US" sz="900" u="sng" dirty="0">
                <a:hlinkClick r:id="rId4"/>
              </a:rPr>
              <a:t>http://</a:t>
            </a:r>
            <a:r>
              <a:rPr lang="en-US" sz="900" u="sng" dirty="0" smtClean="0">
                <a:hlinkClick r:id="rId4"/>
              </a:rPr>
              <a:t>www.pcworld.com/article/2449360/supreme-court-declines-to-hear-googles-request-in-street-view-lawsuit.html</a:t>
            </a:r>
            <a:endParaRPr lang="en-US" sz="900" u="sng" dirty="0" smtClean="0"/>
          </a:p>
          <a:p>
            <a:endParaRPr lang="en-US" sz="900" u="sng" dirty="0" smtClean="0"/>
          </a:p>
          <a:p>
            <a:r>
              <a:rPr lang="en-US" sz="900" dirty="0" smtClean="0"/>
              <a:t>Williams, M. (2013, March 12). Google to pay $7M to US states for Wi-Fi eavesdropping. Retrieved August 10, 2014, from </a:t>
            </a:r>
            <a:r>
              <a:rPr lang="en-US" sz="900" dirty="0" smtClean="0">
                <a:hlinkClick r:id="rId5"/>
              </a:rPr>
              <a:t>http://www.networkworld.com/article/2164338/infrastructure-management/google-to-pay--7m-to-us-states-for-wi-fi-eavesdropping.html</a:t>
            </a:r>
            <a:endParaRPr lang="en-US" sz="900" dirty="0" smtClean="0"/>
          </a:p>
          <a:p>
            <a:endParaRPr lang="en-US" sz="900" dirty="0"/>
          </a:p>
        </p:txBody>
      </p:sp>
    </p:spTree>
    <p:extLst>
      <p:ext uri="{BB962C8B-B14F-4D97-AF65-F5344CB8AC3E}">
        <p14:creationId xmlns:p14="http://schemas.microsoft.com/office/powerpoint/2010/main" val="363973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143000"/>
          </a:xfrm>
        </p:spPr>
        <p:txBody>
          <a:bodyPr>
            <a:normAutofit fontScale="90000"/>
          </a:bodyPr>
          <a:lstStyle/>
          <a:p>
            <a:r>
              <a:rPr lang="en-US" dirty="0" smtClean="0"/>
              <a:t>Let Your </a:t>
            </a:r>
            <a:r>
              <a:rPr lang="en-US" dirty="0"/>
              <a:t>C</a:t>
            </a:r>
            <a:r>
              <a:rPr lang="en-US" dirty="0" smtClean="0"/>
              <a:t>onscience </a:t>
            </a:r>
            <a:r>
              <a:rPr lang="en-US" dirty="0"/>
              <a:t>B</a:t>
            </a:r>
            <a:r>
              <a:rPr lang="en-US" dirty="0" smtClean="0"/>
              <a:t>e </a:t>
            </a:r>
            <a:r>
              <a:rPr lang="en-US" dirty="0"/>
              <a:t>Y</a:t>
            </a:r>
            <a:r>
              <a:rPr lang="en-US" dirty="0" smtClean="0"/>
              <a:t>our </a:t>
            </a:r>
            <a:r>
              <a:rPr lang="en-US" dirty="0"/>
              <a:t>G</a:t>
            </a:r>
            <a:r>
              <a:rPr lang="en-US" dirty="0" smtClean="0"/>
              <a:t>uide</a:t>
            </a:r>
            <a:endParaRPr lang="en-US" dirty="0"/>
          </a:p>
        </p:txBody>
      </p:sp>
      <p:sp>
        <p:nvSpPr>
          <p:cNvPr id="3" name="Content Placeholder 2"/>
          <p:cNvSpPr>
            <a:spLocks noGrp="1"/>
          </p:cNvSpPr>
          <p:nvPr>
            <p:ph sz="half" idx="1"/>
          </p:nvPr>
        </p:nvSpPr>
        <p:spPr>
          <a:xfrm>
            <a:off x="457200" y="1600200"/>
            <a:ext cx="3657600" cy="3657599"/>
          </a:xfrm>
        </p:spPr>
        <p:txBody>
          <a:bodyPr>
            <a:normAutofit/>
          </a:bodyPr>
          <a:lstStyle/>
          <a:p>
            <a:r>
              <a:rPr lang="en-US" dirty="0" smtClean="0"/>
              <a:t>Laws in need of interpretation</a:t>
            </a:r>
          </a:p>
          <a:p>
            <a:r>
              <a:rPr lang="en-US" dirty="0" smtClean="0"/>
              <a:t>Existing laws outdated and in need of reform</a:t>
            </a:r>
          </a:p>
          <a:p>
            <a:r>
              <a:rPr lang="en-US" dirty="0" smtClean="0"/>
              <a:t>Ethics don’t go out of style</a:t>
            </a:r>
          </a:p>
          <a:p>
            <a:endParaRPr lang="en-US" dirty="0"/>
          </a:p>
        </p:txBody>
      </p:sp>
      <p:pic>
        <p:nvPicPr>
          <p:cNvPr id="614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0" y="2514600"/>
            <a:ext cx="3657600" cy="2699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81000" y="4914686"/>
            <a:ext cx="3657600" cy="646331"/>
          </a:xfrm>
          <a:prstGeom prst="rect">
            <a:avLst/>
          </a:prstGeom>
          <a:noFill/>
        </p:spPr>
        <p:txBody>
          <a:bodyPr wrap="square" rtlCol="0">
            <a:spAutoFit/>
          </a:bodyPr>
          <a:lstStyle/>
          <a:p>
            <a:r>
              <a:rPr lang="en-US" sz="900" dirty="0" err="1"/>
              <a:t>Helft</a:t>
            </a:r>
            <a:r>
              <a:rPr lang="en-US" sz="900" dirty="0"/>
              <a:t>, M., &amp; Miller, C. (2011, January 9). Web Outruns Privacy Law. </a:t>
            </a:r>
            <a:r>
              <a:rPr lang="en-US" sz="900" i="1" dirty="0"/>
              <a:t>The New York Times</a:t>
            </a:r>
            <a:r>
              <a:rPr lang="en-US" sz="900" dirty="0"/>
              <a:t>. Retrieved July 27, 2014, from </a:t>
            </a:r>
            <a:r>
              <a:rPr lang="en-US" sz="900" u="sng" dirty="0">
                <a:hlinkClick r:id="rId4"/>
              </a:rPr>
              <a:t>http://</a:t>
            </a:r>
            <a:r>
              <a:rPr lang="en-US" sz="900" u="sng" dirty="0" smtClean="0">
                <a:hlinkClick r:id="rId4"/>
              </a:rPr>
              <a:t>www.nytimes.com/2011/01/10/technology/10privacy.html?hp</a:t>
            </a:r>
            <a:endParaRPr lang="en-US" sz="900" u="sng" dirty="0" smtClean="0"/>
          </a:p>
          <a:p>
            <a:endParaRPr lang="en-US" sz="900" dirty="0"/>
          </a:p>
        </p:txBody>
      </p:sp>
    </p:spTree>
    <p:extLst>
      <p:ext uri="{BB962C8B-B14F-4D97-AF65-F5344CB8AC3E}">
        <p14:creationId xmlns:p14="http://schemas.microsoft.com/office/powerpoint/2010/main" val="3529001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1" y="946291"/>
            <a:ext cx="6249806" cy="4712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1372355"/>
      </p:ext>
    </p:extLst>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7664</TotalTime>
  <Words>1701</Words>
  <Application>Microsoft Office PowerPoint</Application>
  <PresentationFormat>On-screen Show (4:3)</PresentationFormat>
  <Paragraphs>59</Paragraphs>
  <Slides>9</Slides>
  <Notes>7</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Technic</vt:lpstr>
      <vt:lpstr>GOOGLE</vt:lpstr>
      <vt:lpstr>HOW IT STARTED…</vt:lpstr>
      <vt:lpstr>How it Works</vt:lpstr>
      <vt:lpstr>Code of Conduct</vt:lpstr>
      <vt:lpstr>Privacy ???</vt:lpstr>
      <vt:lpstr>The Defense </vt:lpstr>
      <vt:lpstr>A call for Action</vt:lpstr>
      <vt:lpstr>Let Your Conscience Be Your Guide</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dc:title>
  <dc:creator>DER1BEA</dc:creator>
  <cp:lastModifiedBy>DER1BEA</cp:lastModifiedBy>
  <cp:revision>70</cp:revision>
  <dcterms:created xsi:type="dcterms:W3CDTF">2014-08-06T09:11:12Z</dcterms:created>
  <dcterms:modified xsi:type="dcterms:W3CDTF">2016-03-06T18:23:38Z</dcterms:modified>
</cp:coreProperties>
</file>