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embeddedFontLst>
    <p:embeddedFont>
      <p:font typeface="Gill Sans MT" pitchFamily="34" charset="0"/>
      <p:regular r:id="rId24"/>
      <p:bold r:id="rId25"/>
      <p:italic r:id="rId26"/>
      <p:boldItalic r:id="rId27"/>
    </p:embeddedFont>
    <p:embeddedFont>
      <p:font typeface="Wingdings 2" pitchFamily="18" charset="2"/>
      <p:regular r:id="rId28"/>
    </p:embeddedFont>
    <p:embeddedFont>
      <p:font typeface="맑은 고딕" pitchFamily="34" charset="-127"/>
      <p:regular r:id="rId29"/>
      <p:bold r:id="rId30"/>
    </p:embeddedFont>
  </p:embeddedFontLst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2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0" y="3268345"/>
            <a:ext cx="9144000" cy="146304"/>
            <a:chOff x="0" y="3268345"/>
            <a:chExt cx="9144000" cy="1463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924800" cy="1470025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729C-CF71-4120-8B61-B8FE15503764}" type="datetimeFigureOut">
              <a:rPr lang="es-VE" smtClean="0"/>
              <a:t>13/06/2011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DF94-2925-4D95-A262-C674F17669A8}" type="slidenum">
              <a:rPr lang="es-VE" smtClean="0"/>
              <a:t>‹Nº›</a:t>
            </a:fld>
            <a:endParaRPr lang="es-V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texto vertical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729C-CF71-4120-8B61-B8FE15503764}" type="datetimeFigureOut">
              <a:rPr lang="es-VE" smtClean="0"/>
              <a:t>13/06/2011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DF94-2925-4D95-A262-C674F17669A8}" type="slidenum">
              <a:rPr lang="es-VE" smtClean="0"/>
              <a:t>‹Nº›</a:t>
            </a:fld>
            <a:endParaRPr lang="es-V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22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9712" y="6356350"/>
            <a:ext cx="1868424" cy="365125"/>
          </a:xfrm>
        </p:spPr>
        <p:txBody>
          <a:bodyPr/>
          <a:lstStyle/>
          <a:p>
            <a:fld id="{60AD729C-CF71-4120-8B61-B8FE15503764}" type="datetimeFigureOut">
              <a:rPr lang="es-VE" smtClean="0"/>
              <a:t>13/06/2011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DF94-2925-4D95-A262-C674F17669A8}" type="slidenum">
              <a:rPr lang="es-VE" smtClean="0"/>
              <a:t>‹Nº›</a:t>
            </a:fld>
            <a:endParaRPr lang="es-VE"/>
          </a:p>
        </p:txBody>
      </p:sp>
      <p:grpSp>
        <p:nvGrpSpPr>
          <p:cNvPr id="7" name="Group 6"/>
          <p:cNvGrpSpPr/>
          <p:nvPr/>
        </p:nvGrpSpPr>
        <p:grpSpPr>
          <a:xfrm rot="5400000" flipH="1">
            <a:off x="3332988" y="3384804"/>
            <a:ext cx="6867144" cy="73152"/>
            <a:chOff x="0" y="3268345"/>
            <a:chExt cx="9144000" cy="14630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462654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729C-CF71-4120-8B61-B8FE15503764}" type="datetimeFigureOut">
              <a:rPr lang="es-VE" smtClean="0"/>
              <a:t>13/06/2011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DF94-2925-4D95-A262-C674F17669A8}" type="slidenum">
              <a:rPr lang="es-VE" smtClean="0"/>
              <a:t>‹Nº›</a:t>
            </a:fld>
            <a:endParaRPr lang="es-VE"/>
          </a:p>
        </p:txBody>
      </p:sp>
      <p:grpSp>
        <p:nvGrpSpPr>
          <p:cNvPr id="2" name="Group 13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2" y="4406900"/>
            <a:ext cx="7827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2667000"/>
            <a:ext cx="7827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729C-CF71-4120-8B61-B8FE15503764}" type="datetimeFigureOut">
              <a:rPr lang="es-VE" smtClean="0"/>
              <a:t>13/06/2011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DF94-2925-4D95-A262-C674F17669A8}" type="slidenum">
              <a:rPr lang="es-VE" smtClean="0"/>
              <a:t>‹Nº›</a:t>
            </a:fld>
            <a:endParaRPr lang="es-VE"/>
          </a:p>
        </p:txBody>
      </p:sp>
      <p:grpSp>
        <p:nvGrpSpPr>
          <p:cNvPr id="7" name="Group 12"/>
          <p:cNvGrpSpPr/>
          <p:nvPr/>
        </p:nvGrpSpPr>
        <p:grpSpPr>
          <a:xfrm flipH="1">
            <a:off x="0" y="4228465"/>
            <a:ext cx="9144000" cy="146304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729C-CF71-4120-8B61-B8FE15503764}" type="datetimeFigureOut">
              <a:rPr lang="es-VE" smtClean="0"/>
              <a:t>13/06/2011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DF94-2925-4D95-A262-C674F17669A8}" type="slidenum">
              <a:rPr lang="es-VE" smtClean="0"/>
              <a:t>‹Nº›</a:t>
            </a:fld>
            <a:endParaRPr lang="es-VE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729C-CF71-4120-8B61-B8FE15503764}" type="datetimeFigureOut">
              <a:rPr lang="es-VE" smtClean="0"/>
              <a:t>13/06/2011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DF94-2925-4D95-A262-C674F17669A8}" type="slidenum">
              <a:rPr lang="es-VE" smtClean="0"/>
              <a:t>‹Nº›</a:t>
            </a:fld>
            <a:endParaRPr lang="es-VE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729C-CF71-4120-8B61-B8FE15503764}" type="datetimeFigureOut">
              <a:rPr lang="es-VE" smtClean="0"/>
              <a:t>13/06/2011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DF94-2925-4D95-A262-C674F17669A8}" type="slidenum">
              <a:rPr lang="es-VE" smtClean="0"/>
              <a:t>‹Nº›</a:t>
            </a:fld>
            <a:endParaRPr lang="es-VE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729C-CF71-4120-8B61-B8FE15503764}" type="datetimeFigureOut">
              <a:rPr lang="es-VE" smtClean="0"/>
              <a:t>13/06/2011</a:t>
            </a:fld>
            <a:endParaRPr lang="es-V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DF94-2925-4D95-A262-C674F17669A8}" type="slidenum">
              <a:rPr lang="es-VE" smtClean="0"/>
              <a:t>‹Nº›</a:t>
            </a:fld>
            <a:endParaRPr lang="es-VE"/>
          </a:p>
        </p:txBody>
      </p:sp>
      <p:grpSp>
        <p:nvGrpSpPr>
          <p:cNvPr id="5" name="Group 10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3008313" cy="4754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729C-CF71-4120-8B61-B8FE15503764}" type="datetimeFigureOut">
              <a:rPr lang="es-VE" smtClean="0"/>
              <a:t>13/06/2011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DF94-2925-4D95-A262-C674F17669A8}" type="slidenum">
              <a:rPr lang="es-VE" smtClean="0"/>
              <a:t>‹Nº›</a:t>
            </a:fld>
            <a:endParaRPr lang="es-VE"/>
          </a:p>
        </p:txBody>
      </p:sp>
      <p:grpSp>
        <p:nvGrpSpPr>
          <p:cNvPr id="8" name="Group 13"/>
          <p:cNvGrpSpPr/>
          <p:nvPr/>
        </p:nvGrpSpPr>
        <p:grpSpPr>
          <a:xfrm flipH="1">
            <a:off x="0" y="11430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685800"/>
            <a:ext cx="5495544" cy="38862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/>
          <a:lstStyle/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729C-CF71-4120-8B61-B8FE15503764}" type="datetimeFigureOut">
              <a:rPr lang="es-VE" smtClean="0"/>
              <a:t>13/06/2011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DF94-2925-4D95-A262-C674F17669A8}" type="slidenum">
              <a:rPr lang="es-VE" smtClean="0"/>
              <a:t>‹Nº›</a:t>
            </a:fld>
            <a:endParaRPr lang="es-VE"/>
          </a:p>
        </p:txBody>
      </p:sp>
      <p:grpSp>
        <p:nvGrpSpPr>
          <p:cNvPr id="3" name="Group 15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0"/>
            <a:ext cx="9144000" cy="628652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45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60AD729C-CF71-4120-8B61-B8FE15503764}" type="datetimeFigureOut">
              <a:rPr lang="es-VE" smtClean="0"/>
              <a:t>13/06/2011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2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ABC6DF94-2925-4D95-A262-C674F17669A8}" type="slidenum">
              <a:rPr lang="es-VE" smtClean="0"/>
              <a:t>‹Nº›</a:t>
            </a:fld>
            <a:endParaRPr lang="es-VE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8 Rectángulo"/>
          <p:cNvSpPr/>
          <p:nvPr userDrawn="1"/>
        </p:nvSpPr>
        <p:spPr>
          <a:xfrm>
            <a:off x="609600" y="0"/>
            <a:ext cx="21163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2000" kern="120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+mj-lt"/>
                <a:ea typeface="+mj-ea"/>
                <a:cs typeface="+mj-cs"/>
              </a:rPr>
              <a:t>Psicofarmacología</a:t>
            </a:r>
          </a:p>
        </p:txBody>
      </p:sp>
      <p:pic>
        <p:nvPicPr>
          <p:cNvPr id="10" name="9 Imagen" descr="logo URU.gif"/>
          <p:cNvPicPr>
            <a:picLocks noChangeAspect="1"/>
          </p:cNvPicPr>
          <p:nvPr userDrawn="1"/>
        </p:nvPicPr>
        <p:blipFill>
          <a:blip r:embed="rId13" cstate="email"/>
          <a:stretch>
            <a:fillRect/>
          </a:stretch>
        </p:blipFill>
        <p:spPr>
          <a:xfrm>
            <a:off x="0" y="0"/>
            <a:ext cx="607695" cy="419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ln>
            <a:noFill/>
          </a:ln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Wingdings 2" pitchFamily="18" charset="2"/>
        <a:buChar char="¥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SzPct val="60000"/>
        <a:buFont typeface="Wingdings 2" pitchFamily="18" charset="2"/>
        <a:buChar char="¥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SzPct val="57000"/>
        <a:buFont typeface="Wingdings 2" pitchFamily="18" charset="2"/>
        <a:buChar char="¥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SzPct val="55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SzPct val="50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VE" dirty="0" smtClean="0"/>
              <a:t>Psicofarmacología</a:t>
            </a:r>
            <a:endParaRPr lang="es-VE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2057400"/>
          </a:xfrm>
        </p:spPr>
        <p:txBody>
          <a:bodyPr>
            <a:normAutofit fontScale="92500" lnSpcReduction="20000"/>
          </a:bodyPr>
          <a:lstStyle/>
          <a:p>
            <a:r>
              <a:rPr lang="es-VE" dirty="0" smtClean="0"/>
              <a:t>Presentado por:</a:t>
            </a:r>
          </a:p>
          <a:p>
            <a:r>
              <a:rPr lang="es-VE" i="1" dirty="0" smtClean="0"/>
              <a:t>Ana Covis</a:t>
            </a:r>
          </a:p>
          <a:p>
            <a:r>
              <a:rPr lang="es-VE" i="1" dirty="0" smtClean="0"/>
              <a:t>Clíver Sánchez</a:t>
            </a:r>
          </a:p>
          <a:p>
            <a:r>
              <a:rPr lang="es-VE" i="1" dirty="0" smtClean="0"/>
              <a:t>Daniel Pinto</a:t>
            </a:r>
          </a:p>
          <a:p>
            <a:r>
              <a:rPr lang="es-VE" i="1" dirty="0" smtClean="0"/>
              <a:t>Margarita López</a:t>
            </a:r>
            <a:endParaRPr lang="es-VE" i="1" dirty="0"/>
          </a:p>
        </p:txBody>
      </p:sp>
      <p:pic>
        <p:nvPicPr>
          <p:cNvPr id="4" name="3 Imagen" descr="logo URU.gif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42855" y="48485"/>
            <a:ext cx="2195945" cy="1514445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335006" y="6463145"/>
            <a:ext cx="2506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dirty="0" smtClean="0"/>
              <a:t>Maracaibo, junio de 2011</a:t>
            </a:r>
            <a:endParaRPr lang="es-VE" dirty="0"/>
          </a:p>
        </p:txBody>
      </p:sp>
      <p:sp>
        <p:nvSpPr>
          <p:cNvPr id="6" name="5 Rectángulo"/>
          <p:cNvSpPr/>
          <p:nvPr/>
        </p:nvSpPr>
        <p:spPr>
          <a:xfrm>
            <a:off x="3185434" y="1524000"/>
            <a:ext cx="28343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VE" dirty="0" smtClean="0"/>
              <a:t>Universidad Rafael Urdaneta</a:t>
            </a:r>
          </a:p>
          <a:p>
            <a:pPr algn="ctr"/>
            <a:r>
              <a:rPr lang="es-VE" dirty="0" smtClean="0"/>
              <a:t>Escuela de Psicología</a:t>
            </a:r>
            <a:endParaRPr lang="es-V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VE" dirty="0" smtClean="0"/>
              <a:t>Inhalación</a:t>
            </a:r>
            <a:endParaRPr lang="es-VE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VE" dirty="0" smtClean="0"/>
              <a:t>Vías de Administración</a:t>
            </a:r>
            <a:endParaRPr lang="es-VE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14800" y="2514600"/>
            <a:ext cx="469179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Nueva imagen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0456" y="2514600"/>
            <a:ext cx="32004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VE" dirty="0" smtClean="0"/>
              <a:t>Administración tópica</a:t>
            </a:r>
            <a:endParaRPr lang="es-VE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VE" dirty="0" smtClean="0"/>
              <a:t>Vías de Administración</a:t>
            </a:r>
            <a:endParaRPr lang="es-V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2209800"/>
            <a:ext cx="4343400" cy="424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0" y="2209800"/>
            <a:ext cx="278121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VE" dirty="0" smtClean="0"/>
              <a:t>Administración cerebral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VE" dirty="0" smtClean="0"/>
              <a:t>Vías de Administración</a:t>
            </a:r>
            <a:endParaRPr lang="es-V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0" y="2133600"/>
            <a:ext cx="4495800" cy="445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VE" dirty="0" smtClean="0"/>
              <a:t>Administración </a:t>
            </a:r>
            <a:r>
              <a:rPr lang="es-VE" dirty="0" err="1" smtClean="0"/>
              <a:t>endocerebroventricular</a:t>
            </a:r>
            <a:endParaRPr lang="es-VE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VE" dirty="0" smtClean="0"/>
              <a:t>Vías de Administración</a:t>
            </a:r>
            <a:endParaRPr lang="es-V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057399"/>
            <a:ext cx="4800600" cy="472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VE" dirty="0" smtClean="0"/>
              <a:t>Curva de dosis-respuesta</a:t>
            </a:r>
            <a:endParaRPr lang="es-VE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/>
              <a:t>Eficacia de los Fármacos</a:t>
            </a:r>
            <a:endParaRPr lang="es-VE" dirty="0"/>
          </a:p>
        </p:txBody>
      </p:sp>
      <p:cxnSp>
        <p:nvCxnSpPr>
          <p:cNvPr id="10" name="9 Conector recto"/>
          <p:cNvCxnSpPr/>
          <p:nvPr/>
        </p:nvCxnSpPr>
        <p:spPr>
          <a:xfrm rot="5400000">
            <a:off x="467590" y="4229100"/>
            <a:ext cx="3429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rot="10800000">
            <a:off x="2133600" y="5943600"/>
            <a:ext cx="4343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12 Forma libre"/>
          <p:cNvSpPr/>
          <p:nvPr/>
        </p:nvSpPr>
        <p:spPr>
          <a:xfrm>
            <a:off x="2299855" y="2800927"/>
            <a:ext cx="4024745" cy="2895601"/>
          </a:xfrm>
          <a:custGeom>
            <a:avLst/>
            <a:gdLst>
              <a:gd name="connsiteX0" fmla="*/ 0 w 4128654"/>
              <a:gd name="connsiteY0" fmla="*/ 2879437 h 2895601"/>
              <a:gd name="connsiteX1" fmla="*/ 568036 w 4128654"/>
              <a:gd name="connsiteY1" fmla="*/ 2782455 h 2895601"/>
              <a:gd name="connsiteX2" fmla="*/ 1191490 w 4128654"/>
              <a:gd name="connsiteY2" fmla="*/ 2200564 h 2895601"/>
              <a:gd name="connsiteX3" fmla="*/ 1842654 w 4128654"/>
              <a:gd name="connsiteY3" fmla="*/ 912091 h 2895601"/>
              <a:gd name="connsiteX4" fmla="*/ 2701636 w 4128654"/>
              <a:gd name="connsiteY4" fmla="*/ 150091 h 2895601"/>
              <a:gd name="connsiteX5" fmla="*/ 4128654 w 4128654"/>
              <a:gd name="connsiteY5" fmla="*/ 11546 h 2895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8654" h="2895601">
                <a:moveTo>
                  <a:pt x="0" y="2879437"/>
                </a:moveTo>
                <a:cubicBezTo>
                  <a:pt x="184727" y="2887519"/>
                  <a:pt x="369454" y="2895601"/>
                  <a:pt x="568036" y="2782455"/>
                </a:cubicBezTo>
                <a:cubicBezTo>
                  <a:pt x="766618" y="2669309"/>
                  <a:pt x="979054" y="2512291"/>
                  <a:pt x="1191490" y="2200564"/>
                </a:cubicBezTo>
                <a:cubicBezTo>
                  <a:pt x="1403926" y="1888837"/>
                  <a:pt x="1590963" y="1253836"/>
                  <a:pt x="1842654" y="912091"/>
                </a:cubicBezTo>
                <a:cubicBezTo>
                  <a:pt x="2094345" y="570346"/>
                  <a:pt x="2320636" y="300182"/>
                  <a:pt x="2701636" y="150091"/>
                </a:cubicBezTo>
                <a:cubicBezTo>
                  <a:pt x="3082636" y="0"/>
                  <a:pt x="3605645" y="5773"/>
                  <a:pt x="4128654" y="11546"/>
                </a:cubicBezTo>
              </a:path>
            </a:pathLst>
          </a:cu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5" name="14 CuadroTexto"/>
          <p:cNvSpPr txBox="1"/>
          <p:nvPr/>
        </p:nvSpPr>
        <p:spPr>
          <a:xfrm>
            <a:off x="1219200" y="2514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dirty="0" smtClean="0"/>
              <a:t>Alto</a:t>
            </a:r>
            <a:endParaRPr lang="es-VE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219200" y="54980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dirty="0" smtClean="0"/>
              <a:t>Bajo</a:t>
            </a:r>
            <a:endParaRPr lang="es-VE" dirty="0"/>
          </a:p>
        </p:txBody>
      </p:sp>
      <p:sp>
        <p:nvSpPr>
          <p:cNvPr id="17" name="16 CuadroTexto"/>
          <p:cNvSpPr txBox="1"/>
          <p:nvPr/>
        </p:nvSpPr>
        <p:spPr>
          <a:xfrm>
            <a:off x="2057400" y="5943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dirty="0" smtClean="0"/>
              <a:t>Bajo</a:t>
            </a:r>
            <a:endParaRPr lang="es-VE" dirty="0"/>
          </a:p>
        </p:txBody>
      </p:sp>
      <p:sp>
        <p:nvSpPr>
          <p:cNvPr id="18" name="17 CuadroTexto"/>
          <p:cNvSpPr txBox="1"/>
          <p:nvPr/>
        </p:nvSpPr>
        <p:spPr>
          <a:xfrm>
            <a:off x="5715000" y="6019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dirty="0" smtClean="0"/>
              <a:t>Alto</a:t>
            </a:r>
            <a:endParaRPr lang="es-VE" dirty="0"/>
          </a:p>
        </p:txBody>
      </p:sp>
      <p:sp>
        <p:nvSpPr>
          <p:cNvPr id="19" name="18 CuadroTexto"/>
          <p:cNvSpPr txBox="1"/>
          <p:nvPr/>
        </p:nvSpPr>
        <p:spPr>
          <a:xfrm>
            <a:off x="762000" y="3810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b="1" dirty="0" smtClean="0">
                <a:solidFill>
                  <a:srgbClr val="002060"/>
                </a:solidFill>
              </a:rPr>
              <a:t>Efecto del fármaco</a:t>
            </a:r>
            <a:endParaRPr lang="es-VE" b="1" dirty="0">
              <a:solidFill>
                <a:srgbClr val="002060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733800" y="60198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b="1" dirty="0" smtClean="0">
                <a:solidFill>
                  <a:srgbClr val="002060"/>
                </a:solidFill>
              </a:rPr>
              <a:t>Dosis del </a:t>
            </a:r>
            <a:r>
              <a:rPr lang="es-VE" b="1" dirty="0">
                <a:solidFill>
                  <a:srgbClr val="002060"/>
                </a:solidFill>
              </a:rPr>
              <a:t>fármaco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4343400" y="40386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dirty="0" smtClean="0">
                <a:solidFill>
                  <a:srgbClr val="FF0000"/>
                </a:solidFill>
              </a:rPr>
              <a:t>A partir de este punto, el aumento de la dosis no produce ningún efecto</a:t>
            </a:r>
            <a:endParaRPr lang="es-VE" dirty="0">
              <a:solidFill>
                <a:srgbClr val="FF0000"/>
              </a:solidFill>
            </a:endParaRPr>
          </a:p>
        </p:txBody>
      </p:sp>
      <p:cxnSp>
        <p:nvCxnSpPr>
          <p:cNvPr id="23" name="22 Conector recto de flecha"/>
          <p:cNvCxnSpPr>
            <a:stCxn id="21" idx="0"/>
          </p:cNvCxnSpPr>
          <p:nvPr/>
        </p:nvCxnSpPr>
        <p:spPr>
          <a:xfrm rot="16200000" flipV="1">
            <a:off x="4933950" y="3448050"/>
            <a:ext cx="1143000" cy="381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5053584"/>
          </a:xfrm>
        </p:spPr>
        <p:txBody>
          <a:bodyPr>
            <a:normAutofit/>
          </a:bodyPr>
          <a:lstStyle/>
          <a:p>
            <a:r>
              <a:rPr lang="es-VE" dirty="0" smtClean="0"/>
              <a:t>Tolerancia: el fármaco deja de funcional.</a:t>
            </a:r>
          </a:p>
          <a:p>
            <a:r>
              <a:rPr lang="es-VE" dirty="0" smtClean="0"/>
              <a:t>Sensibilización: el fármaco de hace más efectivo.</a:t>
            </a:r>
          </a:p>
          <a:p>
            <a:endParaRPr lang="es-VE" dirty="0" smtClean="0"/>
          </a:p>
          <a:p>
            <a:r>
              <a:rPr lang="es-VE" dirty="0" smtClean="0"/>
              <a:t>Síndrome de abstinencia:</a:t>
            </a:r>
          </a:p>
          <a:p>
            <a:pPr lvl="1"/>
            <a:r>
              <a:rPr lang="es-VE" dirty="0" smtClean="0"/>
              <a:t>Luego de una administración regular</a:t>
            </a:r>
          </a:p>
          <a:p>
            <a:pPr lvl="1"/>
            <a:r>
              <a:rPr lang="es-VE" dirty="0" smtClean="0"/>
              <a:t>Cesa utilización de forma brusca</a:t>
            </a:r>
          </a:p>
          <a:p>
            <a:pPr lvl="1"/>
            <a:r>
              <a:rPr lang="es-VE" dirty="0" smtClean="0"/>
              <a:t>Efectos apuestos a los del fármaco que se suspende</a:t>
            </a:r>
          </a:p>
          <a:p>
            <a:pPr lvl="1"/>
            <a:endParaRPr lang="es-VE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/>
              <a:t>Administración Repetida</a:t>
            </a:r>
            <a:endParaRPr lang="es-V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652016"/>
            <a:ext cx="8229600" cy="5053584"/>
          </a:xfrm>
        </p:spPr>
        <p:txBody>
          <a:bodyPr>
            <a:normAutofit/>
          </a:bodyPr>
          <a:lstStyle/>
          <a:p>
            <a:r>
              <a:rPr lang="es-VE" dirty="0" smtClean="0"/>
              <a:t>Placebo: sustancia inerte que se administra a un organismo en vez de un fármaco fisiológicamente activo.</a:t>
            </a:r>
          </a:p>
          <a:p>
            <a:r>
              <a:rPr lang="es-VE" dirty="0" smtClean="0"/>
              <a:t>Se utiliza experimentalmente para controlar los efectos del procedimiento de administración del fármaco.</a:t>
            </a:r>
          </a:p>
          <a:p>
            <a:r>
              <a:rPr lang="es-VE" dirty="0" smtClean="0"/>
              <a:t>Aunque los placebos no tienen efecto fisiológico </a:t>
            </a:r>
            <a:r>
              <a:rPr lang="es-VE" b="1" dirty="0" smtClean="0"/>
              <a:t>específico</a:t>
            </a:r>
            <a:r>
              <a:rPr lang="es-VE" dirty="0" smtClean="0"/>
              <a:t>, no es correcto que </a:t>
            </a:r>
            <a:r>
              <a:rPr lang="es-VE" b="1" dirty="0" smtClean="0"/>
              <a:t>carecen</a:t>
            </a:r>
            <a:r>
              <a:rPr lang="es-VE" dirty="0" smtClean="0"/>
              <a:t> de efecto.</a:t>
            </a:r>
            <a:endParaRPr lang="es-VE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/>
              <a:t>Efecto Placebo</a:t>
            </a:r>
            <a:endParaRPr lang="es-V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5358384"/>
          </a:xfrm>
        </p:spPr>
        <p:txBody>
          <a:bodyPr>
            <a:normAutofit/>
          </a:bodyPr>
          <a:lstStyle/>
          <a:p>
            <a:r>
              <a:rPr lang="es-VE" dirty="0" smtClean="0"/>
              <a:t>Plantas (y algunos animales) producen sustancias químicas que actúan sobre la sinapsis.</a:t>
            </a:r>
          </a:p>
          <a:p>
            <a:r>
              <a:rPr lang="es-VE" dirty="0" smtClean="0"/>
              <a:t>Agentes químicos:</a:t>
            </a:r>
          </a:p>
          <a:p>
            <a:pPr lvl="1"/>
            <a:r>
              <a:rPr lang="es-VE" dirty="0" smtClean="0"/>
              <a:t>Efectos placenteros</a:t>
            </a:r>
          </a:p>
          <a:p>
            <a:pPr lvl="1"/>
            <a:r>
              <a:rPr lang="es-VE" dirty="0" smtClean="0"/>
              <a:t>Tratamiento de enfermedades (atenuar dolor)</a:t>
            </a:r>
          </a:p>
          <a:p>
            <a:pPr lvl="1"/>
            <a:r>
              <a:rPr lang="es-VE" dirty="0" smtClean="0"/>
              <a:t>Envenenamiento</a:t>
            </a:r>
          </a:p>
          <a:p>
            <a:r>
              <a:rPr lang="es-VE" dirty="0" smtClean="0"/>
              <a:t>Se sintetizan fármacos completamente artificiales, que superan en efectividad a los naturales.</a:t>
            </a:r>
            <a:endParaRPr lang="es-VE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/>
              <a:t>Acción de los Fármacos</a:t>
            </a:r>
            <a:endParaRPr lang="es-V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/>
              <a:t>Efectos sobre el Proceso Sináptico</a:t>
            </a:r>
            <a:endParaRPr lang="es-VE" dirty="0"/>
          </a:p>
        </p:txBody>
      </p:sp>
      <p:sp>
        <p:nvSpPr>
          <p:cNvPr id="6" name="1 Marcador de contenido"/>
          <p:cNvSpPr txBox="1">
            <a:spLocks/>
          </p:cNvSpPr>
          <p:nvPr/>
        </p:nvSpPr>
        <p:spPr>
          <a:xfrm>
            <a:off x="228600" y="5638800"/>
            <a:ext cx="8763000" cy="1091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 2" pitchFamily="18" charset="2"/>
              <a:buChar char="¥"/>
              <a:tabLst/>
              <a:defRPr/>
            </a:pPr>
            <a:r>
              <a:rPr kumimoji="0" lang="es-VE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Efectos sobre la síntesis de neurotransmisores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 2" pitchFamily="18" charset="2"/>
              <a:buChar char="¥"/>
              <a:tabLst/>
              <a:defRPr/>
            </a:pPr>
            <a:r>
              <a:rPr lang="es-VE" sz="2100" dirty="0" smtClean="0"/>
              <a:t>Efectos sobre el almacenamiento y la liberación de neurotransmisores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 2" pitchFamily="18" charset="2"/>
              <a:buChar char="¥"/>
              <a:tabLst/>
              <a:defRPr/>
            </a:pPr>
            <a:r>
              <a:rPr kumimoji="0" lang="es-VE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Efectos</a:t>
            </a:r>
            <a:r>
              <a:rPr kumimoji="0" lang="es-VE" sz="2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sobre la recaptación o la degradación de los neurotransmisores</a:t>
            </a:r>
            <a:endParaRPr kumimoji="0" lang="es-VE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993494" y="682907"/>
            <a:ext cx="4150328" cy="5832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523999"/>
            <a:ext cx="2825497" cy="411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850453"/>
            <a:ext cx="8229600" cy="4626547"/>
          </a:xfrm>
        </p:spPr>
        <p:txBody>
          <a:bodyPr/>
          <a:lstStyle/>
          <a:p>
            <a:r>
              <a:rPr lang="es-VE" dirty="0" smtClean="0"/>
              <a:t>Agonistas: </a:t>
            </a:r>
          </a:p>
          <a:p>
            <a:pPr lvl="1"/>
            <a:r>
              <a:rPr lang="es-VE" dirty="0" smtClean="0"/>
              <a:t>Un fármaco que facilita las acciones de un neurotransmisor.</a:t>
            </a:r>
          </a:p>
          <a:p>
            <a:endParaRPr lang="es-VE" dirty="0" smtClean="0"/>
          </a:p>
          <a:p>
            <a:r>
              <a:rPr lang="es-VE" dirty="0" smtClean="0"/>
              <a:t>Antagonistas:</a:t>
            </a:r>
          </a:p>
          <a:p>
            <a:pPr lvl="1"/>
            <a:r>
              <a:rPr lang="es-VE" dirty="0" smtClean="0"/>
              <a:t>Un fármaco que inhibe o se opone a los efectos de un neurotransmisor.</a:t>
            </a:r>
            <a:endParaRPr lang="es-VE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/>
              <a:t>Efectos sobre el Proceso Sináptico</a:t>
            </a:r>
            <a:endParaRPr lang="es-V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4977384"/>
          </a:xfrm>
        </p:spPr>
        <p:txBody>
          <a:bodyPr>
            <a:normAutofit/>
          </a:bodyPr>
          <a:lstStyle/>
          <a:p>
            <a:r>
              <a:rPr lang="es-VE" dirty="0" smtClean="0"/>
              <a:t>Para que un fármaco tenga efecto, debe:</a:t>
            </a:r>
          </a:p>
          <a:p>
            <a:pPr lvl="1"/>
            <a:r>
              <a:rPr lang="es-VE" dirty="0" smtClean="0"/>
              <a:t>Penetrar al organismo</a:t>
            </a:r>
          </a:p>
          <a:p>
            <a:pPr lvl="1"/>
            <a:r>
              <a:rPr lang="es-VE" dirty="0" smtClean="0"/>
              <a:t>Alcanzar el torrente sanguíneo</a:t>
            </a:r>
          </a:p>
          <a:p>
            <a:pPr lvl="1"/>
            <a:r>
              <a:rPr lang="es-VE" dirty="0" smtClean="0"/>
              <a:t>Llegar al órgano (u órganos) donde actuará</a:t>
            </a:r>
          </a:p>
          <a:p>
            <a:r>
              <a:rPr lang="es-VE" dirty="0" smtClean="0"/>
              <a:t>En este caso: Sistema Nervioso Central (SNC)</a:t>
            </a:r>
          </a:p>
          <a:p>
            <a:r>
              <a:rPr lang="es-VE" dirty="0" smtClean="0"/>
              <a:t>El Proceso mediante el cual las drogas se absorben, distribuyen, metabolizan y excretan se denomina </a:t>
            </a:r>
            <a:r>
              <a:rPr lang="es-VE" b="1" dirty="0" smtClean="0"/>
              <a:t>farmacocinética</a:t>
            </a:r>
            <a:r>
              <a:rPr lang="es-VE" dirty="0" smtClean="0"/>
              <a:t> (literalmente “desplazamiento de un fármaco”).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/>
              <a:t>Farmacocinética</a:t>
            </a:r>
            <a:endParaRPr lang="es-V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88347"/>
          </a:xfrm>
        </p:spPr>
        <p:txBody>
          <a:bodyPr/>
          <a:lstStyle/>
          <a:p>
            <a:r>
              <a:rPr lang="es-VE" dirty="0" smtClean="0"/>
              <a:t>Agonistas directos:</a:t>
            </a:r>
          </a:p>
          <a:p>
            <a:pPr lvl="1"/>
            <a:r>
              <a:rPr lang="es-VE" dirty="0" smtClean="0"/>
              <a:t>El fármaco se une y activa un receptor. Se ubica en donde iría regularmente un neurotransmisor.</a:t>
            </a:r>
          </a:p>
          <a:p>
            <a:r>
              <a:rPr lang="es-VE" dirty="0" smtClean="0"/>
              <a:t>Agonistas indirectos:</a:t>
            </a:r>
          </a:p>
          <a:p>
            <a:pPr lvl="1"/>
            <a:r>
              <a:rPr lang="es-VE" dirty="0" smtClean="0"/>
              <a:t>El fármaco se une al receptor y facilita sus acciones, sin interferir con el ligando principal.</a:t>
            </a:r>
          </a:p>
          <a:p>
            <a:pPr lvl="1"/>
            <a:r>
              <a:rPr lang="es-VE" dirty="0" smtClean="0"/>
              <a:t>Unión no competitiva.</a:t>
            </a:r>
            <a:endParaRPr lang="es-VE" dirty="0"/>
          </a:p>
        </p:txBody>
      </p:sp>
      <p:sp>
        <p:nvSpPr>
          <p:cNvPr id="6" name="2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s-VE" dirty="0" smtClean="0"/>
              <a:t>Efectos sobre el Proceso Sináptico</a:t>
            </a:r>
            <a:endParaRPr lang="es-VE" dirty="0"/>
          </a:p>
        </p:txBody>
      </p:sp>
      <p:sp>
        <p:nvSpPr>
          <p:cNvPr id="7" name="2 Título"/>
          <p:cNvSpPr txBox="1">
            <a:spLocks/>
          </p:cNvSpPr>
          <p:nvPr/>
        </p:nvSpPr>
        <p:spPr>
          <a:xfrm>
            <a:off x="609600" y="1371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AGONISTAS</a:t>
            </a:r>
            <a:endParaRPr kumimoji="0" lang="es-VE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chemeClr val="tx2"/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886200"/>
          </a:xfrm>
        </p:spPr>
        <p:txBody>
          <a:bodyPr>
            <a:normAutofit fontScale="92500" lnSpcReduction="10000"/>
          </a:bodyPr>
          <a:lstStyle/>
          <a:p>
            <a:r>
              <a:rPr lang="es-VE" dirty="0" smtClean="0"/>
              <a:t>Antagonistas directos:</a:t>
            </a:r>
          </a:p>
          <a:p>
            <a:pPr lvl="1"/>
            <a:r>
              <a:rPr lang="es-VE" dirty="0" smtClean="0"/>
              <a:t>El fármaco se une y no activa el receptor. Se ubica en donde iría regularmente un neurotransmisor, bloqueándolo.</a:t>
            </a:r>
          </a:p>
          <a:p>
            <a:pPr lvl="1"/>
            <a:r>
              <a:rPr lang="es-VE" dirty="0" smtClean="0"/>
              <a:t>Bloqueante de receptor.</a:t>
            </a:r>
          </a:p>
          <a:p>
            <a:r>
              <a:rPr lang="es-VE" dirty="0" smtClean="0"/>
              <a:t>Antagonistas indirectos:</a:t>
            </a:r>
          </a:p>
          <a:p>
            <a:pPr lvl="1"/>
            <a:r>
              <a:rPr lang="es-VE" dirty="0" smtClean="0"/>
              <a:t>El fármaco se une al receptor y entorpece sus acciones, sin interferir con el ligando principal.</a:t>
            </a:r>
          </a:p>
          <a:p>
            <a:pPr lvl="1"/>
            <a:r>
              <a:rPr lang="es-VE" dirty="0" smtClean="0"/>
              <a:t>Unión no competitiva.</a:t>
            </a:r>
            <a:endParaRPr lang="es-VE" dirty="0"/>
          </a:p>
        </p:txBody>
      </p:sp>
      <p:sp>
        <p:nvSpPr>
          <p:cNvPr id="5" name="2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s-VE" dirty="0" smtClean="0"/>
              <a:t>Efectos sobre el Proceso Sináptico</a:t>
            </a:r>
            <a:endParaRPr lang="es-VE" dirty="0"/>
          </a:p>
        </p:txBody>
      </p:sp>
      <p:sp>
        <p:nvSpPr>
          <p:cNvPr id="6" name="2 Título"/>
          <p:cNvSpPr txBox="1">
            <a:spLocks/>
          </p:cNvSpPr>
          <p:nvPr/>
        </p:nvSpPr>
        <p:spPr>
          <a:xfrm>
            <a:off x="609600" y="1447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ANTAGONISTAS</a:t>
            </a:r>
            <a:endParaRPr kumimoji="0" lang="es-VE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chemeClr val="tx2"/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VE" dirty="0" smtClean="0"/>
              <a:t>Inyección intravenosa</a:t>
            </a:r>
            <a:endParaRPr lang="es-VE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VE" dirty="0" smtClean="0"/>
              <a:t>Vías de Administración</a:t>
            </a:r>
            <a:endParaRPr lang="es-V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00200" y="2133600"/>
            <a:ext cx="5867400" cy="450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VE" dirty="0" smtClean="0"/>
              <a:t>Inyección </a:t>
            </a:r>
            <a:r>
              <a:rPr lang="es-VE" dirty="0" err="1" smtClean="0"/>
              <a:t>intraperitoneal</a:t>
            </a:r>
            <a:endParaRPr lang="es-VE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VE" dirty="0" smtClean="0"/>
              <a:t>Vías de Administración</a:t>
            </a:r>
            <a:endParaRPr lang="es-V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0" y="2057400"/>
            <a:ext cx="6019800" cy="450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VE" dirty="0" smtClean="0"/>
              <a:t>Inyección intramuscular</a:t>
            </a:r>
            <a:endParaRPr lang="es-VE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VE" dirty="0" smtClean="0"/>
              <a:t>Vías de Administración</a:t>
            </a:r>
            <a:endParaRPr lang="es-V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13088" y="2286000"/>
            <a:ext cx="472611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3396" y="2286000"/>
            <a:ext cx="363079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VE" dirty="0" smtClean="0"/>
              <a:t>Inyección subcutánea</a:t>
            </a:r>
            <a:endParaRPr lang="es-VE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VE" dirty="0" smtClean="0"/>
              <a:t>Vías de Administración</a:t>
            </a:r>
            <a:endParaRPr lang="es-VE" dirty="0"/>
          </a:p>
        </p:txBody>
      </p:sp>
      <p:pic>
        <p:nvPicPr>
          <p:cNvPr id="4" name="3 Imagen" descr="Nueva imagen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124200" y="2133600"/>
            <a:ext cx="3281220" cy="4356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VE" dirty="0" smtClean="0"/>
              <a:t>Administración oral</a:t>
            </a:r>
            <a:endParaRPr lang="es-VE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VE" dirty="0" smtClean="0"/>
              <a:t>Vías de Administración</a:t>
            </a:r>
            <a:endParaRPr lang="es-V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76400" y="2133601"/>
            <a:ext cx="5800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VE" dirty="0" smtClean="0"/>
              <a:t>Administración sublingual</a:t>
            </a:r>
            <a:endParaRPr lang="es-VE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VE" dirty="0" smtClean="0"/>
              <a:t>Vías de Administración</a:t>
            </a:r>
            <a:endParaRPr lang="es-V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9200" y="2057400"/>
            <a:ext cx="7010400" cy="453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VE" dirty="0" smtClean="0"/>
              <a:t>Administración rectal</a:t>
            </a:r>
            <a:endParaRPr lang="es-VE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VE" dirty="0" smtClean="0"/>
              <a:t>Vías de Administración</a:t>
            </a:r>
            <a:endParaRPr lang="es-V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2286000"/>
            <a:ext cx="7162800" cy="423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untain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Montaña</Template>
  <TotalTime>167</TotalTime>
  <Words>484</Words>
  <Application>Microsoft Office PowerPoint</Application>
  <PresentationFormat>Presentación en pantalla (4:3)</PresentationFormat>
  <Paragraphs>91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Gill Sans MT</vt:lpstr>
      <vt:lpstr>Wingdings 2</vt:lpstr>
      <vt:lpstr>맑은 고딕</vt:lpstr>
      <vt:lpstr>Mountain</vt:lpstr>
      <vt:lpstr>Psicofarmacología</vt:lpstr>
      <vt:lpstr>Farmacocinética</vt:lpstr>
      <vt:lpstr>Vías de Administración</vt:lpstr>
      <vt:lpstr>Vías de Administración</vt:lpstr>
      <vt:lpstr>Vías de Administración</vt:lpstr>
      <vt:lpstr>Vías de Administración</vt:lpstr>
      <vt:lpstr>Vías de Administración</vt:lpstr>
      <vt:lpstr>Vías de Administración</vt:lpstr>
      <vt:lpstr>Vías de Administración</vt:lpstr>
      <vt:lpstr>Vías de Administración</vt:lpstr>
      <vt:lpstr>Vías de Administración</vt:lpstr>
      <vt:lpstr>Vías de Administración</vt:lpstr>
      <vt:lpstr>Vías de Administración</vt:lpstr>
      <vt:lpstr>Eficacia de los Fármacos</vt:lpstr>
      <vt:lpstr>Administración Repetida</vt:lpstr>
      <vt:lpstr>Efecto Placebo</vt:lpstr>
      <vt:lpstr>Acción de los Fármacos</vt:lpstr>
      <vt:lpstr>Efectos sobre el Proceso Sináptico</vt:lpstr>
      <vt:lpstr>Efectos sobre el Proceso Sináptico</vt:lpstr>
      <vt:lpstr>Efectos sobre el Proceso Sináptico</vt:lpstr>
      <vt:lpstr>Efectos sobre el Proceso Sináptico</vt:lpstr>
      <vt:lpstr>Diapositiva 22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Psicofarmacología</dc:title>
  <dc:creator>cliverdum</dc:creator>
  <cp:lastModifiedBy>cliverdum</cp:lastModifiedBy>
  <cp:revision>23</cp:revision>
  <dcterms:created xsi:type="dcterms:W3CDTF">2011-06-14T03:34:48Z</dcterms:created>
  <dcterms:modified xsi:type="dcterms:W3CDTF">2011-06-14T06:21:58Z</dcterms:modified>
</cp:coreProperties>
</file>