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  <p:sldId id="260" r:id="rId13"/>
    <p:sldId id="274" r:id="rId14"/>
    <p:sldId id="259" r:id="rId15"/>
    <p:sldId id="261" r:id="rId16"/>
    <p:sldId id="263" r:id="rId17"/>
    <p:sldId id="262" r:id="rId18"/>
    <p:sldId id="264" r:id="rId19"/>
    <p:sldId id="265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123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6D14E1-6850-4F22-B743-02A01C1F9E1B}" type="datetimeFigureOut">
              <a:rPr lang="en-PH" smtClean="0"/>
              <a:pPr/>
              <a:t>3/7/2012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884ED7-B492-47A6-8F92-629132CD0D29}" type="slidenum">
              <a:rPr lang="en-PH" smtClean="0"/>
              <a:pPr/>
              <a:t>‹#›</a:t>
            </a:fld>
            <a:endParaRPr lang="en-P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734F00-9A06-4DBA-876D-2C6E37620E03}" type="datetime1">
              <a:rPr lang="en-PH" smtClean="0"/>
              <a:pPr/>
              <a:t>3/7/2012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7150E-EB44-42FC-A62C-3F8AF14AF916}" type="datetime1">
              <a:rPr lang="en-PH" smtClean="0"/>
              <a:pPr/>
              <a:t>3/7/2012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40D54-54B6-42E1-9414-1DF4598B229B}" type="datetime1">
              <a:rPr lang="en-PH" smtClean="0"/>
              <a:pPr/>
              <a:t>3/7/2012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238D4-4D8B-412A-A44D-C8C5DF44D365}" type="datetime1">
              <a:rPr lang="en-PH" smtClean="0"/>
              <a:pPr/>
              <a:t>3/7/2012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F1FD3-827D-4F77-9CA1-B2FACF9BF01D}" type="datetime1">
              <a:rPr lang="en-PH" smtClean="0"/>
              <a:pPr/>
              <a:t>3/7/2012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0959B-78D0-4A3A-B5A9-36BBA1E7D3F8}" type="datetime1">
              <a:rPr lang="en-PH" smtClean="0"/>
              <a:pPr/>
              <a:t>3/7/2012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58423-FC07-4487-9B02-96C57B7A1C65}" type="datetime1">
              <a:rPr lang="en-PH" smtClean="0"/>
              <a:pPr/>
              <a:t>3/7/2012</a:t>
            </a:fld>
            <a:endParaRPr lang="en-P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52296A-50BF-4CC3-89CF-C15A2D117EFF}" type="datetime1">
              <a:rPr lang="en-PH" smtClean="0"/>
              <a:pPr/>
              <a:t>3/7/2012</a:t>
            </a:fld>
            <a:endParaRPr lang="en-P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F0D6F-7DEA-4F8C-9185-3A306900EF1C}" type="datetime1">
              <a:rPr lang="en-PH" smtClean="0"/>
              <a:pPr/>
              <a:t>3/7/2012</a:t>
            </a:fld>
            <a:endParaRPr lang="en-P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D5F54-E497-4448-9329-FFD70596D746}" type="datetime1">
              <a:rPr lang="en-PH" smtClean="0"/>
              <a:pPr/>
              <a:t>3/7/2012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P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74094-C62F-48DB-A9C6-C8CFF8037314}" type="datetime1">
              <a:rPr lang="en-PH" smtClean="0"/>
              <a:pPr/>
              <a:t>3/7/2012</a:t>
            </a:fld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‹#›</a:t>
            </a:fld>
            <a:endParaRPr lang="en-P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P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P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9280E-5C6F-40BC-97EF-AC7E0871AE99}" type="datetime1">
              <a:rPr lang="en-PH" smtClean="0"/>
              <a:pPr/>
              <a:t>3/7/2012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27CD8-C7AE-4055-B906-F6734867DDD7}" type="slidenum">
              <a:rPr lang="en-PH" smtClean="0"/>
              <a:pPr/>
              <a:t>‹#›</a:t>
            </a:fld>
            <a:endParaRPr lang="en-P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124200"/>
            <a:ext cx="7772400" cy="1470025"/>
          </a:xfrm>
        </p:spPr>
        <p:txBody>
          <a:bodyPr/>
          <a:lstStyle/>
          <a:p>
            <a:r>
              <a:rPr lang="en-PH" dirty="0" smtClean="0"/>
              <a:t>Rehashing Techniques</a:t>
            </a:r>
            <a:endParaRPr lang="en-PH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685800"/>
            <a:ext cx="6400800" cy="1752600"/>
          </a:xfrm>
        </p:spPr>
        <p:txBody>
          <a:bodyPr>
            <a:normAutofit/>
          </a:bodyPr>
          <a:lstStyle/>
          <a:p>
            <a:r>
              <a:rPr lang="en-PH" sz="2400" dirty="0" smtClean="0"/>
              <a:t>When collision occur, how do we resolve the problem????</a:t>
            </a:r>
            <a:endParaRPr lang="en-PH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1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PH" dirty="0" smtClean="0">
                <a:solidFill>
                  <a:srgbClr val="FF0000"/>
                </a:solidFill>
              </a:rPr>
              <a:t>Some Notes About Table 1</a:t>
            </a:r>
            <a:endParaRPr lang="en-PH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02163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n-PH" dirty="0" smtClean="0"/>
              <a:t>The relative positions generated from the hash function ranges from 0..29 only. (why?)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en-PH" dirty="0" smtClean="0"/>
              <a:t>The results or the relative positions creates a lot of collisions – best example to handle collision.</a:t>
            </a:r>
          </a:p>
          <a:p>
            <a:pPr marL="514350" indent="-514350" algn="just">
              <a:buNone/>
            </a:pPr>
            <a:endParaRPr lang="en-PH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10</a:t>
            </a:fld>
            <a:endParaRPr lang="en-PH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9213" indent="865188" algn="just">
              <a:buNone/>
            </a:pPr>
            <a:r>
              <a:rPr lang="en-PH" dirty="0" smtClean="0"/>
              <a:t>From this time thereon, we shall refer to Table 1 to illustrate how the different rehashing techniques work.</a:t>
            </a:r>
          </a:p>
          <a:p>
            <a:pPr marL="49213" indent="865188" algn="just">
              <a:buNone/>
            </a:pPr>
            <a:endParaRPr lang="en-PH" dirty="0"/>
          </a:p>
          <a:p>
            <a:pPr marL="49213" indent="865188" algn="just">
              <a:buNone/>
            </a:pPr>
            <a:r>
              <a:rPr lang="en-PH" dirty="0" smtClean="0">
                <a:solidFill>
                  <a:srgbClr val="FF0000"/>
                </a:solidFill>
              </a:rPr>
              <a:t>Advise</a:t>
            </a:r>
            <a:r>
              <a:rPr lang="en-PH" dirty="0" smtClean="0"/>
              <a:t>: Keep a copy of the table close to you as we illustrate the rehashing technique.</a:t>
            </a:r>
            <a:endParaRPr lang="en-P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11</a:t>
            </a:fld>
            <a:endParaRPr lang="en-PH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 smtClean="0"/>
              <a:t>Rehashing Techniques</a:t>
            </a:r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PH" dirty="0" smtClean="0">
                <a:solidFill>
                  <a:srgbClr val="FF0000"/>
                </a:solidFill>
              </a:rPr>
              <a:t>Linear Probing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Two-Pass File 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Separate Overflow Area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Double Hashing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Synonym Chaining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Bucket Addressing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Bucket Chaining</a:t>
            </a:r>
          </a:p>
          <a:p>
            <a:pPr marL="514350" indent="-514350">
              <a:buFont typeface="+mj-lt"/>
              <a:buAutoNum type="arabicPeriod"/>
            </a:pPr>
            <a:endParaRPr lang="en-P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by: Perla P. Cosme</a:t>
            </a:r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48A0-9159-4D07-848E-6440480E0B85}" type="slidenum">
              <a:rPr lang="en-PH" smtClean="0"/>
              <a:pPr/>
              <a:t>12</a:t>
            </a:fld>
            <a:endParaRPr lang="en-P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PH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 indent="6350" algn="just">
              <a:buNone/>
            </a:pPr>
            <a:r>
              <a:rPr lang="en-PH" dirty="0" smtClean="0">
                <a:solidFill>
                  <a:srgbClr val="FF0000"/>
                </a:solidFill>
              </a:rPr>
              <a:t>Question</a:t>
            </a:r>
          </a:p>
          <a:p>
            <a:pPr indent="1036638" algn="just">
              <a:buNone/>
            </a:pPr>
            <a:r>
              <a:rPr lang="en-PH" dirty="0" smtClean="0"/>
              <a:t>How </a:t>
            </a:r>
            <a:r>
              <a:rPr lang="en-PH" dirty="0" smtClean="0"/>
              <a:t>do we handle collisions given the values in Table 1 using </a:t>
            </a:r>
            <a:r>
              <a:rPr lang="en-PH" i="1" dirty="0" smtClean="0">
                <a:solidFill>
                  <a:srgbClr val="FF0000"/>
                </a:solidFill>
              </a:rPr>
              <a:t>Linear Probing Technique</a:t>
            </a:r>
            <a:r>
              <a:rPr lang="en-PH" i="1" dirty="0" smtClean="0">
                <a:solidFill>
                  <a:srgbClr val="FF0000"/>
                </a:solidFill>
              </a:rPr>
              <a:t>?</a:t>
            </a:r>
          </a:p>
          <a:p>
            <a:pPr indent="1036638" algn="just">
              <a:buNone/>
            </a:pPr>
            <a:endParaRPr lang="en-PH" i="1" dirty="0" smtClean="0">
              <a:solidFill>
                <a:srgbClr val="FF0000"/>
              </a:solidFill>
            </a:endParaRPr>
          </a:p>
          <a:p>
            <a:pPr indent="6350" algn="just">
              <a:buNone/>
            </a:pPr>
            <a:r>
              <a:rPr lang="en-PH" dirty="0" smtClean="0">
                <a:solidFill>
                  <a:srgbClr val="FF0000"/>
                </a:solidFill>
              </a:rPr>
              <a:t>Answer:</a:t>
            </a:r>
          </a:p>
          <a:p>
            <a:pPr indent="1036638" algn="just">
              <a:buNone/>
            </a:pPr>
            <a:r>
              <a:rPr lang="en-PH" dirty="0" smtClean="0"/>
              <a:t>(Please refer to the board on how the collisions are handled.)</a:t>
            </a:r>
            <a:endParaRPr lang="en-PH" dirty="0" smtClean="0"/>
          </a:p>
          <a:p>
            <a:pPr indent="1036638" algn="just">
              <a:buNone/>
            </a:pPr>
            <a:endParaRPr lang="en-PH" i="1" dirty="0">
              <a:solidFill>
                <a:srgbClr val="FF0000"/>
              </a:solidFill>
            </a:endParaRPr>
          </a:p>
          <a:p>
            <a:pPr indent="1036638" algn="just">
              <a:buNone/>
            </a:pPr>
            <a:endParaRPr lang="en-PH" i="1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13</a:t>
            </a:fld>
            <a:endParaRPr lang="en-PH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 smtClean="0"/>
              <a:t>Rehashing Techniques</a:t>
            </a:r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PH" dirty="0" smtClean="0"/>
              <a:t>Linear Probing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>
                <a:solidFill>
                  <a:srgbClr val="FF0000"/>
                </a:solidFill>
              </a:rPr>
              <a:t>Two-Pass File Creation 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Separate Overflow Area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Double Hashing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Synonym Chaining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Bucket Addressing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Bucket Chaining</a:t>
            </a:r>
          </a:p>
          <a:p>
            <a:pPr marL="514350" indent="-514350">
              <a:buFont typeface="+mj-lt"/>
              <a:buAutoNum type="arabicPeriod"/>
            </a:pPr>
            <a:endParaRPr lang="en-P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by: Perla P. Cosme</a:t>
            </a:r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48A0-9159-4D07-848E-6440480E0B85}" type="slidenum">
              <a:rPr lang="en-PH" smtClean="0"/>
              <a:pPr/>
              <a:t>14</a:t>
            </a:fld>
            <a:endParaRPr lang="en-P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 smtClean="0"/>
              <a:t>Rehashing Techniques</a:t>
            </a:r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PH" dirty="0" smtClean="0"/>
              <a:t>Linear Probing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Two-Pass File Creation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>
                <a:solidFill>
                  <a:srgbClr val="FF0000"/>
                </a:solidFill>
              </a:rPr>
              <a:t>Separate Overflow Area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Double Hashing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Synonym Chaining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Bucket Addressing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Bucket Chaining</a:t>
            </a:r>
          </a:p>
          <a:p>
            <a:pPr marL="514350" indent="-514350">
              <a:buFont typeface="+mj-lt"/>
              <a:buAutoNum type="arabicPeriod"/>
            </a:pPr>
            <a:endParaRPr lang="en-P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by: Perla P. Cosme</a:t>
            </a:r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48A0-9159-4D07-848E-6440480E0B85}" type="slidenum">
              <a:rPr lang="en-PH" smtClean="0"/>
              <a:pPr/>
              <a:t>15</a:t>
            </a:fld>
            <a:endParaRPr lang="en-PH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 smtClean="0"/>
              <a:t>Rehashing Techniques</a:t>
            </a:r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PH" dirty="0" smtClean="0"/>
              <a:t>Linear Probing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Two-Pass File Creation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Separate Overflow Area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>
                <a:solidFill>
                  <a:srgbClr val="FF0000"/>
                </a:solidFill>
              </a:rPr>
              <a:t>Double Hashing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Synonym Chaining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Bucket Addressing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Bucket Chaining</a:t>
            </a:r>
          </a:p>
          <a:p>
            <a:pPr marL="514350" indent="-514350">
              <a:buFont typeface="+mj-lt"/>
              <a:buAutoNum type="arabicPeriod"/>
            </a:pPr>
            <a:endParaRPr lang="en-P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by: Perla P. Cosme</a:t>
            </a:r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48A0-9159-4D07-848E-6440480E0B85}" type="slidenum">
              <a:rPr lang="en-PH" smtClean="0"/>
              <a:pPr/>
              <a:t>16</a:t>
            </a:fld>
            <a:endParaRPr lang="en-PH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 smtClean="0"/>
              <a:t>Rehashing Techniques</a:t>
            </a:r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PH" dirty="0" smtClean="0"/>
              <a:t>Linear Probing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Two-Pass File Creation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Separate Overflow Area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Double Hashing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>
                <a:solidFill>
                  <a:srgbClr val="FF0000"/>
                </a:solidFill>
              </a:rPr>
              <a:t>Synonym Chaining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Bucket Addressing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Bucket Chaining</a:t>
            </a:r>
          </a:p>
          <a:p>
            <a:pPr marL="514350" indent="-514350">
              <a:buFont typeface="+mj-lt"/>
              <a:buAutoNum type="arabicPeriod"/>
            </a:pPr>
            <a:endParaRPr lang="en-P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by: Perla P. Cosme</a:t>
            </a:r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48A0-9159-4D07-848E-6440480E0B85}" type="slidenum">
              <a:rPr lang="en-PH" smtClean="0"/>
              <a:pPr/>
              <a:t>17</a:t>
            </a:fld>
            <a:endParaRPr lang="en-PH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 smtClean="0">
                <a:solidFill>
                  <a:srgbClr val="FF0000"/>
                </a:solidFill>
              </a:rPr>
              <a:t>Rehashing Techniques</a:t>
            </a:r>
            <a:endParaRPr lang="en-PH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PH" dirty="0" smtClean="0"/>
              <a:t>Linear Probing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Two-Pass File Creation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Separate Overflow Area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Double Hashing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Synonym Chaining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>
                <a:solidFill>
                  <a:srgbClr val="FF0000"/>
                </a:solidFill>
              </a:rPr>
              <a:t>Bucket Addressing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Bucket Chaining</a:t>
            </a:r>
          </a:p>
          <a:p>
            <a:pPr marL="514350" indent="-514350">
              <a:buFont typeface="+mj-lt"/>
              <a:buAutoNum type="arabicPeriod"/>
            </a:pPr>
            <a:endParaRPr lang="en-P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by: Perla P. Cosme</a:t>
            </a:r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48A0-9159-4D07-848E-6440480E0B85}" type="slidenum">
              <a:rPr lang="en-PH" smtClean="0"/>
              <a:pPr/>
              <a:t>18</a:t>
            </a:fld>
            <a:endParaRPr lang="en-PH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 smtClean="0">
                <a:solidFill>
                  <a:srgbClr val="FF0000"/>
                </a:solidFill>
              </a:rPr>
              <a:t>Rehashing Techniques</a:t>
            </a:r>
            <a:endParaRPr lang="en-PH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PH" dirty="0" smtClean="0"/>
              <a:t>Linear Probing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Two-Pass File Creation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Separate Overflow Area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Double Hashing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Synonym Chaining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Bucket Addressing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>
                <a:solidFill>
                  <a:srgbClr val="FF0000"/>
                </a:solidFill>
              </a:rPr>
              <a:t>Bucket Chaining</a:t>
            </a:r>
          </a:p>
          <a:p>
            <a:pPr marL="514350" indent="-514350">
              <a:buFont typeface="+mj-lt"/>
              <a:buAutoNum type="arabicPeriod"/>
            </a:pPr>
            <a:endParaRPr lang="en-P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by: Perla P. Cosme</a:t>
            </a:r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48A0-9159-4D07-848E-6440480E0B85}" type="slidenum">
              <a:rPr lang="en-PH" smtClean="0"/>
              <a:pPr/>
              <a:t>19</a:t>
            </a:fld>
            <a:endParaRPr lang="en-PH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 smtClean="0"/>
              <a:t>Topic Outline</a:t>
            </a:r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524000"/>
            <a:ext cx="6858000" cy="45259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PH" dirty="0" smtClean="0"/>
              <a:t>Addressing Techniques</a:t>
            </a:r>
          </a:p>
          <a:p>
            <a:pPr marL="914400" lvl="1" indent="-514350">
              <a:buFont typeface="+mj-lt"/>
              <a:buAutoNum type="alphaLcPeriod" startAt="2"/>
            </a:pPr>
            <a:r>
              <a:rPr lang="en-PH" dirty="0" smtClean="0"/>
              <a:t>Direct Mapping</a:t>
            </a:r>
          </a:p>
          <a:p>
            <a:pPr marL="1314450" lvl="2" indent="-514350">
              <a:buNone/>
            </a:pPr>
            <a:r>
              <a:rPr lang="en-PH" dirty="0"/>
              <a:t> </a:t>
            </a:r>
            <a:r>
              <a:rPr lang="en-PH" dirty="0" smtClean="0"/>
              <a:t>  a.1 Absolute Addressing</a:t>
            </a:r>
          </a:p>
          <a:p>
            <a:pPr marL="1314450" lvl="2" indent="-514350">
              <a:buNone/>
            </a:pPr>
            <a:r>
              <a:rPr lang="en-PH" dirty="0"/>
              <a:t> </a:t>
            </a:r>
            <a:r>
              <a:rPr lang="en-PH" dirty="0" smtClean="0"/>
              <a:t>   a.2 Relative Addressing</a:t>
            </a:r>
          </a:p>
          <a:p>
            <a:pPr marL="914400" lvl="1" indent="-514350">
              <a:buAutoNum type="alphaLcPeriod" startAt="2"/>
            </a:pPr>
            <a:r>
              <a:rPr lang="en-PH" dirty="0" smtClean="0"/>
              <a:t>Directory Look-up</a:t>
            </a:r>
          </a:p>
          <a:p>
            <a:pPr marL="1314450" lvl="2" indent="-514350">
              <a:buNone/>
            </a:pPr>
            <a:r>
              <a:rPr lang="en-PH" dirty="0"/>
              <a:t> </a:t>
            </a:r>
            <a:r>
              <a:rPr lang="en-PH" dirty="0" smtClean="0"/>
              <a:t> b.1  Directory Structure as a Table</a:t>
            </a:r>
          </a:p>
          <a:p>
            <a:pPr marL="1314450" lvl="2" indent="-514350">
              <a:buNone/>
            </a:pPr>
            <a:r>
              <a:rPr lang="en-PH" dirty="0"/>
              <a:t> </a:t>
            </a:r>
            <a:r>
              <a:rPr lang="en-PH" dirty="0" smtClean="0"/>
              <a:t> b.2  Directory Structure as a Tree</a:t>
            </a:r>
          </a:p>
          <a:p>
            <a:pPr marL="914400" lvl="1" indent="-514350">
              <a:buAutoNum type="alphaLcPeriod" startAt="3"/>
            </a:pPr>
            <a:r>
              <a:rPr lang="en-PH" dirty="0" smtClean="0"/>
              <a:t>Address Calculation or Hashing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Address Calculation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>
                <a:solidFill>
                  <a:srgbClr val="FF0000"/>
                </a:solidFill>
              </a:rPr>
              <a:t>Rehashing Strategies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48A0-9159-4D07-848E-6440480E0B85}" type="slidenum">
              <a:rPr lang="en-PH" smtClean="0"/>
              <a:pPr/>
              <a:t>2</a:t>
            </a:fld>
            <a:endParaRPr lang="en-P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00400" y="6492875"/>
            <a:ext cx="2895600" cy="365125"/>
          </a:xfrm>
        </p:spPr>
        <p:txBody>
          <a:bodyPr/>
          <a:lstStyle/>
          <a:p>
            <a:r>
              <a:rPr lang="en-PH" smtClean="0"/>
              <a:t>Prepared by: Perla P. Cosme</a:t>
            </a:r>
            <a:endParaRPr lang="en-PH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0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 smtClean="0">
                <a:solidFill>
                  <a:srgbClr val="FF0000"/>
                </a:solidFill>
              </a:rPr>
              <a:t>Rehashing Techniques</a:t>
            </a:r>
            <a:endParaRPr lang="en-PH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2484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PH" dirty="0" smtClean="0"/>
              <a:t>Linear Probing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Two-Pass File Creation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Separate Overflow Area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Double Hashing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Synonym Chaining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Bucket Addressing</a:t>
            </a:r>
          </a:p>
          <a:p>
            <a:pPr marL="514350" indent="-514350">
              <a:buFont typeface="+mj-lt"/>
              <a:buAutoNum type="arabicPeriod"/>
            </a:pPr>
            <a:r>
              <a:rPr lang="en-PH" dirty="0" smtClean="0"/>
              <a:t>Bucket Chaining</a:t>
            </a:r>
          </a:p>
          <a:p>
            <a:pPr marL="514350" indent="-514350">
              <a:buFont typeface="+mj-lt"/>
              <a:buAutoNum type="arabicPeriod"/>
            </a:pPr>
            <a:endParaRPr lang="en-P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by: Perla P. Cosme</a:t>
            </a:r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4B48A0-9159-4D07-848E-6440480E0B85}" type="slidenum">
              <a:rPr lang="en-PH" smtClean="0"/>
              <a:pPr/>
              <a:t>3</a:t>
            </a:fld>
            <a:endParaRPr lang="en-PH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 smtClean="0">
                <a:solidFill>
                  <a:srgbClr val="FF0000"/>
                </a:solidFill>
              </a:rPr>
              <a:t>Preliminaries</a:t>
            </a:r>
            <a:endParaRPr lang="en-PH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en-PH" dirty="0" smtClean="0"/>
              <a:t>To illustrate how each of the different rehashing techniques  work, we shall apply these rehashing techniques to a group of words (the words the primary keys). </a:t>
            </a:r>
          </a:p>
          <a:p>
            <a:pPr>
              <a:buNone/>
            </a:pPr>
            <a:endParaRPr lang="en-PH" dirty="0"/>
          </a:p>
          <a:p>
            <a:pPr lvl="2">
              <a:buNone/>
            </a:pPr>
            <a:r>
              <a:rPr lang="en-PH" sz="3000" dirty="0" smtClean="0">
                <a:solidFill>
                  <a:srgbClr val="FF0000"/>
                </a:solidFill>
              </a:rPr>
              <a:t>Note</a:t>
            </a:r>
            <a:r>
              <a:rPr lang="en-PH" sz="3000" dirty="0" smtClean="0"/>
              <a:t>:</a:t>
            </a:r>
          </a:p>
          <a:p>
            <a:pPr lvl="2" algn="just">
              <a:buNone/>
            </a:pPr>
            <a:r>
              <a:rPr lang="en-PH" sz="3000" dirty="0" smtClean="0"/>
              <a:t>Primary keys need not, be an integer at all times; it may also of character data type. </a:t>
            </a:r>
          </a:p>
          <a:p>
            <a:pPr lvl="2">
              <a:buNone/>
            </a:pPr>
            <a:endParaRPr lang="en-PH" sz="30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4</a:t>
            </a:fld>
            <a:endParaRPr lang="en-PH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PH" dirty="0" smtClean="0">
                <a:solidFill>
                  <a:srgbClr val="FF0000"/>
                </a:solidFill>
              </a:rPr>
              <a:t>Preliminaries</a:t>
            </a:r>
            <a:endParaRPr lang="en-PH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en-PH" dirty="0" smtClean="0"/>
              <a:t>These words were subjected to a hashing function to get their relative positions. The hash(</a:t>
            </a:r>
            <a:r>
              <a:rPr lang="en-PH" dirty="0" err="1" smtClean="0"/>
              <a:t>ing</a:t>
            </a:r>
            <a:r>
              <a:rPr lang="en-PH" dirty="0" smtClean="0"/>
              <a:t>) function is described as follows:</a:t>
            </a:r>
          </a:p>
          <a:p>
            <a:pPr algn="just">
              <a:buNone/>
            </a:pPr>
            <a:endParaRPr lang="en-PH" dirty="0" smtClean="0"/>
          </a:p>
          <a:p>
            <a:pPr marL="514350" lvl="0" indent="-514350" algn="just">
              <a:buFont typeface="+mj-lt"/>
              <a:buAutoNum type="arabicPeriod"/>
            </a:pPr>
            <a:r>
              <a:rPr lang="en-US" dirty="0"/>
              <a:t>Take the ASCII value of each letter in the word. The ASCII table maybe found in almost any Computer Science or IT book; usually found in the appendix. Or, simply download one from the internet.</a:t>
            </a:r>
            <a:endParaRPr lang="en-PH" dirty="0"/>
          </a:p>
          <a:p>
            <a:pPr marL="514350" lvl="0" indent="-514350" algn="just">
              <a:buFont typeface="+mj-lt"/>
              <a:buAutoNum type="arabicPeriod"/>
            </a:pPr>
            <a:r>
              <a:rPr lang="en-US" dirty="0"/>
              <a:t>If not available in the ASCII table, convert the decimal equivalent of the letter into its binary form. Consider only the first 5 significant bits (</a:t>
            </a:r>
            <a:r>
              <a:rPr lang="en-US" i="1" dirty="0"/>
              <a:t>b</a:t>
            </a:r>
            <a:r>
              <a:rPr lang="en-US" i="1" baseline="-25000" dirty="0"/>
              <a:t>4</a:t>
            </a:r>
            <a:r>
              <a:rPr lang="en-US" i="1" dirty="0"/>
              <a:t>b</a:t>
            </a:r>
            <a:r>
              <a:rPr lang="en-US" i="1" baseline="-25000" dirty="0"/>
              <a:t>3</a:t>
            </a:r>
            <a:r>
              <a:rPr lang="en-US" i="1" dirty="0"/>
              <a:t>b</a:t>
            </a:r>
            <a:r>
              <a:rPr lang="en-US" i="1" baseline="-25000" dirty="0"/>
              <a:t>2</a:t>
            </a:r>
            <a:r>
              <a:rPr lang="en-US" i="1" dirty="0"/>
              <a:t>b</a:t>
            </a:r>
            <a:r>
              <a:rPr lang="en-US" i="1" baseline="-25000" dirty="0"/>
              <a:t>1</a:t>
            </a:r>
            <a:r>
              <a:rPr lang="en-US" i="1" dirty="0"/>
              <a:t>b</a:t>
            </a:r>
            <a:r>
              <a:rPr lang="en-US" i="1" baseline="-25000" dirty="0"/>
              <a:t>0</a:t>
            </a:r>
            <a:r>
              <a:rPr lang="en-US" dirty="0" smtClean="0"/>
              <a:t>)  (</a:t>
            </a:r>
            <a:r>
              <a:rPr lang="en-US" dirty="0" smtClean="0">
                <a:solidFill>
                  <a:srgbClr val="FF0000"/>
                </a:solidFill>
              </a:rPr>
              <a:t>Why?)</a:t>
            </a:r>
            <a:endParaRPr lang="en-PH" dirty="0">
              <a:solidFill>
                <a:srgbClr val="FF0000"/>
              </a:solidFill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en-US" dirty="0"/>
              <a:t>Apply </a:t>
            </a:r>
            <a:r>
              <a:rPr lang="en-US" b="1" dirty="0"/>
              <a:t>XOR</a:t>
            </a:r>
            <a:r>
              <a:rPr lang="en-US" dirty="0"/>
              <a:t> operation to binary numbers of the word.  </a:t>
            </a:r>
            <a:endParaRPr lang="en-PH" dirty="0"/>
          </a:p>
          <a:p>
            <a:pPr marL="514350" lvl="0" indent="-514350" algn="just">
              <a:buFont typeface="+mj-lt"/>
              <a:buAutoNum type="arabicPeriod"/>
            </a:pPr>
            <a:r>
              <a:rPr lang="en-US" dirty="0"/>
              <a:t>The result is converted into its decimal equivalent.  The decimal number is the relative position</a:t>
            </a:r>
            <a:r>
              <a:rPr lang="en-US" dirty="0" smtClean="0"/>
              <a:t>.</a:t>
            </a:r>
            <a:endParaRPr lang="en-P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5</a:t>
            </a:fld>
            <a:endParaRPr lang="en-PH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 smtClean="0">
                <a:solidFill>
                  <a:srgbClr val="FF0000"/>
                </a:solidFill>
              </a:rPr>
              <a:t>An Example</a:t>
            </a:r>
            <a:endParaRPr lang="en-PH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	Let the word to be hashed is </a:t>
            </a:r>
            <a:r>
              <a:rPr lang="en-US" b="1" dirty="0" smtClean="0">
                <a:solidFill>
                  <a:srgbClr val="FF0000"/>
                </a:solidFill>
              </a:rPr>
              <a:t>THE</a:t>
            </a:r>
            <a:r>
              <a:rPr lang="en-US" b="1" dirty="0" smtClean="0"/>
              <a:t>.  </a:t>
            </a:r>
            <a:r>
              <a:rPr lang="en-US" dirty="0" smtClean="0"/>
              <a:t>Then, relative position of the primary key, THE is 25.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hash(</a:t>
            </a:r>
            <a:r>
              <a:rPr lang="en-US" i="1" dirty="0" smtClean="0"/>
              <a:t>THE</a:t>
            </a:r>
            <a:r>
              <a:rPr lang="en-US" dirty="0"/>
              <a:t>) = ASCII(</a:t>
            </a:r>
            <a:r>
              <a:rPr lang="en-US" i="1" dirty="0"/>
              <a:t>T</a:t>
            </a:r>
            <a:r>
              <a:rPr lang="en-US" dirty="0"/>
              <a:t>) </a:t>
            </a:r>
            <a:r>
              <a:rPr lang="en-US" b="1" dirty="0" err="1"/>
              <a:t>xor</a:t>
            </a:r>
            <a:r>
              <a:rPr lang="en-US" dirty="0"/>
              <a:t> ASCII(</a:t>
            </a:r>
            <a:r>
              <a:rPr lang="en-US" i="1" dirty="0"/>
              <a:t>H</a:t>
            </a:r>
            <a:r>
              <a:rPr lang="en-US" dirty="0"/>
              <a:t>) </a:t>
            </a:r>
            <a:r>
              <a:rPr lang="en-US" b="1" dirty="0" err="1"/>
              <a:t>xor</a:t>
            </a:r>
            <a:r>
              <a:rPr lang="en-US" dirty="0"/>
              <a:t> ASCII(</a:t>
            </a:r>
            <a:r>
              <a:rPr lang="en-US" i="1" dirty="0"/>
              <a:t>E</a:t>
            </a:r>
            <a:r>
              <a:rPr lang="en-US" dirty="0"/>
              <a:t>)</a:t>
            </a:r>
            <a:endParaRPr lang="en-PH" dirty="0"/>
          </a:p>
          <a:p>
            <a:pPr>
              <a:buNone/>
            </a:pPr>
            <a:r>
              <a:rPr lang="en-US" dirty="0"/>
              <a:t>                   =  10100</a:t>
            </a:r>
            <a:r>
              <a:rPr lang="en-US" baseline="-25000" dirty="0"/>
              <a:t>2</a:t>
            </a:r>
            <a:r>
              <a:rPr lang="en-US" dirty="0"/>
              <a:t>   </a:t>
            </a:r>
            <a:r>
              <a:rPr lang="en-US" b="1" dirty="0" err="1"/>
              <a:t>xor</a:t>
            </a:r>
            <a:r>
              <a:rPr lang="en-US" dirty="0"/>
              <a:t>   01000</a:t>
            </a:r>
            <a:r>
              <a:rPr lang="en-US" baseline="-25000" dirty="0"/>
              <a:t>2</a:t>
            </a:r>
            <a:r>
              <a:rPr lang="en-US" dirty="0"/>
              <a:t>  </a:t>
            </a:r>
            <a:r>
              <a:rPr lang="en-US" b="1" dirty="0" err="1"/>
              <a:t>xor</a:t>
            </a:r>
            <a:r>
              <a:rPr lang="en-US" dirty="0"/>
              <a:t>  00101</a:t>
            </a:r>
            <a:r>
              <a:rPr lang="en-US" baseline="-25000" dirty="0"/>
              <a:t>2</a:t>
            </a:r>
            <a:endParaRPr lang="en-PH" dirty="0"/>
          </a:p>
          <a:p>
            <a:pPr>
              <a:buNone/>
            </a:pPr>
            <a:r>
              <a:rPr lang="en-US" dirty="0"/>
              <a:t>                   =   11001</a:t>
            </a:r>
            <a:r>
              <a:rPr lang="en-US" baseline="-25000" dirty="0"/>
              <a:t>2</a:t>
            </a:r>
            <a:endParaRPr lang="en-PH" dirty="0"/>
          </a:p>
          <a:p>
            <a:pPr>
              <a:buNone/>
            </a:pPr>
            <a:r>
              <a:rPr lang="en-US" dirty="0"/>
              <a:t>                   =  25</a:t>
            </a:r>
            <a:r>
              <a:rPr lang="en-US" baseline="-25000" dirty="0"/>
              <a:t>10</a:t>
            </a:r>
            <a:endParaRPr lang="en-P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6</a:t>
            </a:fld>
            <a:endParaRPr lang="en-PH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 smtClean="0">
                <a:solidFill>
                  <a:srgbClr val="FF0000"/>
                </a:solidFill>
              </a:rPr>
              <a:t>Let’s try this </a:t>
            </a:r>
            <a:r>
              <a:rPr lang="en-PH" dirty="0" smtClean="0"/>
              <a:t>…</a:t>
            </a:r>
            <a:endParaRPr lang="en-P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PH" dirty="0" smtClean="0">
                <a:solidFill>
                  <a:srgbClr val="FF0000"/>
                </a:solidFill>
              </a:rPr>
              <a:t>Question</a:t>
            </a:r>
            <a:r>
              <a:rPr lang="en-PH" dirty="0" smtClean="0"/>
              <a:t>:</a:t>
            </a:r>
          </a:p>
          <a:p>
            <a:pPr marL="68263" indent="685800">
              <a:buNone/>
            </a:pPr>
            <a:r>
              <a:rPr lang="en-PH" dirty="0" smtClean="0"/>
              <a:t>Using the same hash function, what would be the relative position of the word  </a:t>
            </a:r>
            <a:r>
              <a:rPr lang="en-PH" b="1" dirty="0" smtClean="0">
                <a:solidFill>
                  <a:srgbClr val="FF0000"/>
                </a:solidFill>
              </a:rPr>
              <a:t>OF</a:t>
            </a:r>
            <a:r>
              <a:rPr lang="en-PH" dirty="0" smtClean="0"/>
              <a:t>?</a:t>
            </a:r>
          </a:p>
          <a:p>
            <a:pPr>
              <a:buNone/>
            </a:pPr>
            <a:endParaRPr lang="en-PH" dirty="0"/>
          </a:p>
          <a:p>
            <a:pPr>
              <a:buNone/>
            </a:pPr>
            <a:r>
              <a:rPr lang="en-PH" dirty="0" smtClean="0">
                <a:solidFill>
                  <a:srgbClr val="FF0000"/>
                </a:solidFill>
              </a:rPr>
              <a:t>Answer</a:t>
            </a:r>
            <a:r>
              <a:rPr lang="en-PH" dirty="0" smtClean="0"/>
              <a:t>:</a:t>
            </a:r>
          </a:p>
          <a:p>
            <a:pPr>
              <a:buNone/>
            </a:pPr>
            <a:r>
              <a:rPr lang="en-PH" dirty="0"/>
              <a:t>	</a:t>
            </a:r>
            <a:r>
              <a:rPr lang="en-PH" dirty="0" smtClean="0"/>
              <a:t>	9	 (How did we get the answer?)</a:t>
            </a:r>
            <a:endParaRPr lang="en-P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7</a:t>
            </a:fld>
            <a:endParaRPr lang="en-PH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PH" dirty="0" smtClean="0">
                <a:solidFill>
                  <a:srgbClr val="FF0000"/>
                </a:solidFill>
              </a:rPr>
              <a:t>Hash Function Description</a:t>
            </a:r>
            <a:endParaRPr lang="en-PH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865188" algn="just">
              <a:buNone/>
            </a:pPr>
            <a:r>
              <a:rPr lang="en-PH" dirty="0" smtClean="0"/>
              <a:t>If we do the same process (or hashing all the words)  to some common words such as those on Table 1, then, we can complete their relative positions, too. (see Table 1 – next slide, please).</a:t>
            </a:r>
            <a:endParaRPr lang="en-PH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8</a:t>
            </a:fld>
            <a:endParaRPr lang="en-PH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r>
              <a:rPr lang="en-PH" sz="3200" dirty="0" smtClean="0">
                <a:solidFill>
                  <a:srgbClr val="FF0000"/>
                </a:solidFill>
              </a:rPr>
              <a:t>Table 1. Relative addresses of the Hashed word</a:t>
            </a:r>
            <a:endParaRPr lang="en-PH" sz="3200" dirty="0">
              <a:solidFill>
                <a:srgbClr val="FF0000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  <a:gridCol w="1028700"/>
              </a:tblGrid>
              <a:tr h="370840">
                <a:tc>
                  <a:txBody>
                    <a:bodyPr/>
                    <a:lstStyle/>
                    <a:p>
                      <a:endParaRPr lang="en-PH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PH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PH" smtClean="0"/>
              <a:t>Prepared by Perla P. Cosme</a:t>
            </a:r>
            <a:endParaRPr lang="en-P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27CD8-C7AE-4055-B906-F6734867DDD7}" type="slidenum">
              <a:rPr lang="en-PH" smtClean="0"/>
              <a:pPr/>
              <a:t>9</a:t>
            </a:fld>
            <a:endParaRPr lang="en-PH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80998" y="914400"/>
          <a:ext cx="8458200" cy="5638799"/>
        </p:xfrm>
        <a:graphic>
          <a:graphicData uri="http://schemas.openxmlformats.org/drawingml/2006/table">
            <a:tbl>
              <a:tblPr/>
              <a:tblGrid>
                <a:gridCol w="1004031"/>
                <a:gridCol w="1673385"/>
                <a:gridCol w="228188"/>
                <a:gridCol w="988819"/>
                <a:gridCol w="1673385"/>
                <a:gridCol w="228188"/>
                <a:gridCol w="988819"/>
                <a:gridCol w="1673385"/>
              </a:tblGrid>
              <a:tr h="39159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Arial"/>
                          <a:ea typeface="Times New Roman"/>
                          <a:cs typeface="Times New Roman"/>
                        </a:rPr>
                        <a:t>WORD</a:t>
                      </a:r>
                      <a:endParaRPr lang="en-PH" sz="12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Arial"/>
                          <a:ea typeface="Times New Roman"/>
                          <a:cs typeface="Times New Roman"/>
                        </a:rPr>
                        <a:t>Hash(WORD)</a:t>
                      </a:r>
                      <a:endParaRPr lang="en-PH" sz="12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PH" sz="12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Arial"/>
                          <a:ea typeface="Times New Roman"/>
                          <a:cs typeface="Times New Roman"/>
                        </a:rPr>
                        <a:t>WORD</a:t>
                      </a:r>
                      <a:endParaRPr lang="en-PH" sz="12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Arial"/>
                          <a:ea typeface="Times New Roman"/>
                          <a:cs typeface="Times New Roman"/>
                        </a:rPr>
                        <a:t>Hash(WORD)</a:t>
                      </a:r>
                      <a:endParaRPr lang="en-PH" sz="12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PH" sz="12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Arial"/>
                          <a:ea typeface="Times New Roman"/>
                          <a:cs typeface="Times New Roman"/>
                        </a:rPr>
                        <a:t>WORD</a:t>
                      </a:r>
                      <a:endParaRPr lang="en-PH" sz="12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Arial"/>
                          <a:ea typeface="Times New Roman"/>
                          <a:cs typeface="Times New Roman"/>
                        </a:rPr>
                        <a:t>Hash(WORD)</a:t>
                      </a:r>
                      <a:endParaRPr lang="en-PH" sz="11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THE</a:t>
                      </a:r>
                      <a:endParaRPr lang="en-PH" sz="14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25</a:t>
                      </a:r>
                      <a:endParaRPr lang="en-PH" sz="14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IT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29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NOT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21</a:t>
                      </a:r>
                      <a:endParaRPr lang="en-PH" sz="14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OF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9*</a:t>
                      </a:r>
                      <a:endParaRPr lang="en-PH" sz="14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WITH</a:t>
                      </a:r>
                      <a:endParaRPr lang="en-PH" sz="14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en-PH" sz="14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NO</a:t>
                      </a:r>
                      <a:endParaRPr lang="en-PH" sz="14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PH" sz="14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AND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11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AS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18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TON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21</a:t>
                      </a:r>
                      <a:endParaRPr lang="en-PH" sz="14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TO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27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HIS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18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SAYS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24</a:t>
                      </a:r>
                      <a:endParaRPr lang="en-PH" sz="14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A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PH" sz="14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ON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en-PH" sz="14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ARE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22</a:t>
                      </a:r>
                      <a:endParaRPr lang="en-PH" sz="14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IN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BE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BUT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en-PH" sz="14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THAT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9*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AT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21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FROM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22</a:t>
                      </a:r>
                      <a:endParaRPr lang="en-PH" sz="14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IS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26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BY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27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OR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29</a:t>
                      </a:r>
                      <a:endParaRPr lang="en-PH" sz="14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WAS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5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I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9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HAVE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26</a:t>
                      </a:r>
                      <a:endParaRPr lang="en-PH" sz="14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HE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13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THIS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AN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15</a:t>
                      </a:r>
                      <a:endParaRPr lang="en-PH" sz="14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9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FOR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27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HAD</a:t>
                      </a:r>
                      <a:endParaRPr lang="en-PH" sz="14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13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latin typeface="Arial"/>
                          <a:ea typeface="Times New Roman"/>
                          <a:cs typeface="Times New Roman"/>
                        </a:rPr>
                        <a:t>THEY</a:t>
                      </a:r>
                      <a:endParaRPr lang="en-PH" sz="140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latin typeface="Arial"/>
                          <a:ea typeface="Times New Roman"/>
                          <a:cs typeface="Times New Roman"/>
                        </a:rPr>
                        <a:t>0</a:t>
                      </a:r>
                      <a:endParaRPr lang="en-PH" sz="1400" dirty="0">
                        <a:latin typeface="Times New Roman"/>
                        <a:ea typeface="Times New Roman"/>
                      </a:endParaRPr>
                    </a:p>
                  </a:txBody>
                  <a:tcPr marL="65784" marR="6578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784</Words>
  <Application>Microsoft Office PowerPoint</Application>
  <PresentationFormat>On-screen Show (4:3)</PresentationFormat>
  <Paragraphs>226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Rehashing Techniques</vt:lpstr>
      <vt:lpstr>Topic Outline</vt:lpstr>
      <vt:lpstr>Rehashing Techniques</vt:lpstr>
      <vt:lpstr>Preliminaries</vt:lpstr>
      <vt:lpstr>Preliminaries</vt:lpstr>
      <vt:lpstr>An Example</vt:lpstr>
      <vt:lpstr>Let’s try this …</vt:lpstr>
      <vt:lpstr>Hash Function Description</vt:lpstr>
      <vt:lpstr>Table 1. Relative addresses of the Hashed word</vt:lpstr>
      <vt:lpstr>Some Notes About Table 1</vt:lpstr>
      <vt:lpstr>Slide 11</vt:lpstr>
      <vt:lpstr>Rehashing Techniques</vt:lpstr>
      <vt:lpstr>Slide 13</vt:lpstr>
      <vt:lpstr>Rehashing Techniques</vt:lpstr>
      <vt:lpstr>Rehashing Techniques</vt:lpstr>
      <vt:lpstr>Rehashing Techniques</vt:lpstr>
      <vt:lpstr>Rehashing Techniques</vt:lpstr>
      <vt:lpstr>Rehashing Techniques</vt:lpstr>
      <vt:lpstr>Rehashing Techniques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Rehashing Techniques</dc:title>
  <dc:creator>Perla P. Cosme</dc:creator>
  <cp:lastModifiedBy>Perla P. Cosme</cp:lastModifiedBy>
  <cp:revision>15</cp:revision>
  <dcterms:created xsi:type="dcterms:W3CDTF">2012-03-06T14:51:19Z</dcterms:created>
  <dcterms:modified xsi:type="dcterms:W3CDTF">2012-03-07T11:42:23Z</dcterms:modified>
</cp:coreProperties>
</file>