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sldIdLst>
    <p:sldId id="256" r:id="rId2"/>
    <p:sldId id="257" r:id="rId3"/>
    <p:sldId id="262" r:id="rId4"/>
    <p:sldId id="258" r:id="rId5"/>
    <p:sldId id="272" r:id="rId6"/>
    <p:sldId id="259" r:id="rId7"/>
    <p:sldId id="260" r:id="rId8"/>
    <p:sldId id="261" r:id="rId9"/>
    <p:sldId id="273" r:id="rId10"/>
    <p:sldId id="265" r:id="rId11"/>
    <p:sldId id="283" r:id="rId12"/>
    <p:sldId id="286" r:id="rId13"/>
    <p:sldId id="285" r:id="rId14"/>
    <p:sldId id="274" r:id="rId15"/>
    <p:sldId id="275" r:id="rId16"/>
    <p:sldId id="287" r:id="rId17"/>
    <p:sldId id="288" r:id="rId18"/>
    <p:sldId id="289" r:id="rId19"/>
    <p:sldId id="277" r:id="rId20"/>
    <p:sldId id="276" r:id="rId21"/>
    <p:sldId id="279" r:id="rId22"/>
    <p:sldId id="290" r:id="rId23"/>
    <p:sldId id="267" r:id="rId24"/>
    <p:sldId id="313" r:id="rId25"/>
    <p:sldId id="291" r:id="rId26"/>
    <p:sldId id="299" r:id="rId27"/>
    <p:sldId id="300" r:id="rId28"/>
    <p:sldId id="266" r:id="rId29"/>
    <p:sldId id="298" r:id="rId30"/>
    <p:sldId id="314"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FF"/>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484" autoAdjust="0"/>
    <p:restoredTop sz="94660"/>
  </p:normalViewPr>
  <p:slideViewPr>
    <p:cSldViewPr>
      <p:cViewPr>
        <p:scale>
          <a:sx n="50" d="100"/>
          <a:sy n="50" d="100"/>
        </p:scale>
        <p:origin x="-366" y="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PH"/>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45203B3-741B-48EE-93FE-CA7057C3C53B}" type="datetimeFigureOut">
              <a:rPr lang="en-PH" smtClean="0"/>
              <a:pPr/>
              <a:t>2/27/2013</a:t>
            </a:fld>
            <a:endParaRPr lang="en-PH"/>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PH"/>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PH"/>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PH"/>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07A3DB3-7237-45DC-BFB8-942106D812B5}" type="slidenum">
              <a:rPr lang="en-PH" smtClean="0"/>
              <a:pPr/>
              <a:t>‹#›</a:t>
            </a:fld>
            <a:endParaRPr lang="en-PH"/>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PH"/>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PH"/>
          </a:p>
        </p:txBody>
      </p:sp>
      <p:sp>
        <p:nvSpPr>
          <p:cNvPr id="4" name="Date Placeholder 3"/>
          <p:cNvSpPr>
            <a:spLocks noGrp="1"/>
          </p:cNvSpPr>
          <p:nvPr>
            <p:ph type="dt" sz="half" idx="10"/>
          </p:nvPr>
        </p:nvSpPr>
        <p:spPr/>
        <p:txBody>
          <a:bodyPr/>
          <a:lstStyle/>
          <a:p>
            <a:fld id="{7CDEB2BD-8064-410E-8E89-23566CE0EEA5}" type="datetime1">
              <a:rPr lang="en-PH" smtClean="0"/>
              <a:pPr/>
              <a:t>2/27/2013</a:t>
            </a:fld>
            <a:endParaRPr lang="en-PH"/>
          </a:p>
        </p:txBody>
      </p:sp>
      <p:sp>
        <p:nvSpPr>
          <p:cNvPr id="5" name="Footer Placeholder 4"/>
          <p:cNvSpPr>
            <a:spLocks noGrp="1"/>
          </p:cNvSpPr>
          <p:nvPr>
            <p:ph type="ftr" sz="quarter" idx="11"/>
          </p:nvPr>
        </p:nvSpPr>
        <p:spPr/>
        <p:txBody>
          <a:bodyPr/>
          <a:lstStyle/>
          <a:p>
            <a:r>
              <a:rPr lang="en-PH" smtClean="0"/>
              <a:t>Prepared by: Perla P. Cosme</a:t>
            </a:r>
            <a:endParaRPr lang="en-PH"/>
          </a:p>
        </p:txBody>
      </p:sp>
      <p:sp>
        <p:nvSpPr>
          <p:cNvPr id="6" name="Slide Number Placeholder 5"/>
          <p:cNvSpPr>
            <a:spLocks noGrp="1"/>
          </p:cNvSpPr>
          <p:nvPr>
            <p:ph type="sldNum" sz="quarter" idx="12"/>
          </p:nvPr>
        </p:nvSpPr>
        <p:spPr/>
        <p:txBody>
          <a:bodyPr/>
          <a:lstStyle/>
          <a:p>
            <a:fld id="{D94B48A0-9159-4D07-848E-6440480E0B85}" type="slidenum">
              <a:rPr lang="en-PH" smtClean="0"/>
              <a:pPr/>
              <a:t>‹#›</a:t>
            </a:fld>
            <a:endParaRPr lang="en-PH"/>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PH"/>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PH"/>
          </a:p>
        </p:txBody>
      </p:sp>
      <p:sp>
        <p:nvSpPr>
          <p:cNvPr id="4" name="Date Placeholder 3"/>
          <p:cNvSpPr>
            <a:spLocks noGrp="1"/>
          </p:cNvSpPr>
          <p:nvPr>
            <p:ph type="dt" sz="half" idx="10"/>
          </p:nvPr>
        </p:nvSpPr>
        <p:spPr/>
        <p:txBody>
          <a:bodyPr/>
          <a:lstStyle/>
          <a:p>
            <a:fld id="{9FF0C7B2-E09F-445D-8650-4ABA273295D4}" type="datetime1">
              <a:rPr lang="en-PH" smtClean="0"/>
              <a:pPr/>
              <a:t>2/27/2013</a:t>
            </a:fld>
            <a:endParaRPr lang="en-PH"/>
          </a:p>
        </p:txBody>
      </p:sp>
      <p:sp>
        <p:nvSpPr>
          <p:cNvPr id="5" name="Footer Placeholder 4"/>
          <p:cNvSpPr>
            <a:spLocks noGrp="1"/>
          </p:cNvSpPr>
          <p:nvPr>
            <p:ph type="ftr" sz="quarter" idx="11"/>
          </p:nvPr>
        </p:nvSpPr>
        <p:spPr/>
        <p:txBody>
          <a:bodyPr/>
          <a:lstStyle/>
          <a:p>
            <a:r>
              <a:rPr lang="en-PH" smtClean="0"/>
              <a:t>Prepared by: Perla P. Cosme</a:t>
            </a:r>
            <a:endParaRPr lang="en-PH"/>
          </a:p>
        </p:txBody>
      </p:sp>
      <p:sp>
        <p:nvSpPr>
          <p:cNvPr id="6" name="Slide Number Placeholder 5"/>
          <p:cNvSpPr>
            <a:spLocks noGrp="1"/>
          </p:cNvSpPr>
          <p:nvPr>
            <p:ph type="sldNum" sz="quarter" idx="12"/>
          </p:nvPr>
        </p:nvSpPr>
        <p:spPr/>
        <p:txBody>
          <a:bodyPr/>
          <a:lstStyle/>
          <a:p>
            <a:fld id="{D94B48A0-9159-4D07-848E-6440480E0B85}" type="slidenum">
              <a:rPr lang="en-PH" smtClean="0"/>
              <a:pPr/>
              <a:t>‹#›</a:t>
            </a:fld>
            <a:endParaRPr lang="en-PH"/>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PH"/>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PH"/>
          </a:p>
        </p:txBody>
      </p:sp>
      <p:sp>
        <p:nvSpPr>
          <p:cNvPr id="4" name="Date Placeholder 3"/>
          <p:cNvSpPr>
            <a:spLocks noGrp="1"/>
          </p:cNvSpPr>
          <p:nvPr>
            <p:ph type="dt" sz="half" idx="10"/>
          </p:nvPr>
        </p:nvSpPr>
        <p:spPr/>
        <p:txBody>
          <a:bodyPr/>
          <a:lstStyle/>
          <a:p>
            <a:fld id="{65EB9661-7765-442A-9A74-1F6F93DCE60B}" type="datetime1">
              <a:rPr lang="en-PH" smtClean="0"/>
              <a:pPr/>
              <a:t>2/27/2013</a:t>
            </a:fld>
            <a:endParaRPr lang="en-PH"/>
          </a:p>
        </p:txBody>
      </p:sp>
      <p:sp>
        <p:nvSpPr>
          <p:cNvPr id="5" name="Footer Placeholder 4"/>
          <p:cNvSpPr>
            <a:spLocks noGrp="1"/>
          </p:cNvSpPr>
          <p:nvPr>
            <p:ph type="ftr" sz="quarter" idx="11"/>
          </p:nvPr>
        </p:nvSpPr>
        <p:spPr/>
        <p:txBody>
          <a:bodyPr/>
          <a:lstStyle/>
          <a:p>
            <a:r>
              <a:rPr lang="en-PH" smtClean="0"/>
              <a:t>Prepared by: Perla P. Cosme</a:t>
            </a:r>
            <a:endParaRPr lang="en-PH"/>
          </a:p>
        </p:txBody>
      </p:sp>
      <p:sp>
        <p:nvSpPr>
          <p:cNvPr id="6" name="Slide Number Placeholder 5"/>
          <p:cNvSpPr>
            <a:spLocks noGrp="1"/>
          </p:cNvSpPr>
          <p:nvPr>
            <p:ph type="sldNum" sz="quarter" idx="12"/>
          </p:nvPr>
        </p:nvSpPr>
        <p:spPr/>
        <p:txBody>
          <a:bodyPr/>
          <a:lstStyle/>
          <a:p>
            <a:fld id="{D94B48A0-9159-4D07-848E-6440480E0B85}" type="slidenum">
              <a:rPr lang="en-PH" smtClean="0"/>
              <a:pPr/>
              <a:t>‹#›</a:t>
            </a:fld>
            <a:endParaRPr lang="en-PH"/>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PH"/>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PH"/>
          </a:p>
        </p:txBody>
      </p:sp>
      <p:sp>
        <p:nvSpPr>
          <p:cNvPr id="4" name="Date Placeholder 3"/>
          <p:cNvSpPr>
            <a:spLocks noGrp="1"/>
          </p:cNvSpPr>
          <p:nvPr>
            <p:ph type="dt" sz="half" idx="10"/>
          </p:nvPr>
        </p:nvSpPr>
        <p:spPr/>
        <p:txBody>
          <a:bodyPr/>
          <a:lstStyle/>
          <a:p>
            <a:fld id="{3C876068-C9B4-4A18-8B90-8C73EA336EC1}" type="datetime1">
              <a:rPr lang="en-PH" smtClean="0"/>
              <a:pPr/>
              <a:t>2/27/2013</a:t>
            </a:fld>
            <a:endParaRPr lang="en-PH"/>
          </a:p>
        </p:txBody>
      </p:sp>
      <p:sp>
        <p:nvSpPr>
          <p:cNvPr id="5" name="Footer Placeholder 4"/>
          <p:cNvSpPr>
            <a:spLocks noGrp="1"/>
          </p:cNvSpPr>
          <p:nvPr>
            <p:ph type="ftr" sz="quarter" idx="11"/>
          </p:nvPr>
        </p:nvSpPr>
        <p:spPr/>
        <p:txBody>
          <a:bodyPr/>
          <a:lstStyle/>
          <a:p>
            <a:r>
              <a:rPr lang="en-PH" smtClean="0"/>
              <a:t>Prepared by: Perla P. Cosme</a:t>
            </a:r>
            <a:endParaRPr lang="en-PH"/>
          </a:p>
        </p:txBody>
      </p:sp>
      <p:sp>
        <p:nvSpPr>
          <p:cNvPr id="6" name="Slide Number Placeholder 5"/>
          <p:cNvSpPr>
            <a:spLocks noGrp="1"/>
          </p:cNvSpPr>
          <p:nvPr>
            <p:ph type="sldNum" sz="quarter" idx="12"/>
          </p:nvPr>
        </p:nvSpPr>
        <p:spPr/>
        <p:txBody>
          <a:bodyPr/>
          <a:lstStyle/>
          <a:p>
            <a:fld id="{D94B48A0-9159-4D07-848E-6440480E0B85}" type="slidenum">
              <a:rPr lang="en-PH" smtClean="0"/>
              <a:pPr/>
              <a:t>‹#›</a:t>
            </a:fld>
            <a:endParaRPr lang="en-PH"/>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PH"/>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ECF9D91-3615-4C65-9F2E-69D338357774}" type="datetime1">
              <a:rPr lang="en-PH" smtClean="0"/>
              <a:pPr/>
              <a:t>2/27/2013</a:t>
            </a:fld>
            <a:endParaRPr lang="en-PH"/>
          </a:p>
        </p:txBody>
      </p:sp>
      <p:sp>
        <p:nvSpPr>
          <p:cNvPr id="5" name="Footer Placeholder 4"/>
          <p:cNvSpPr>
            <a:spLocks noGrp="1"/>
          </p:cNvSpPr>
          <p:nvPr>
            <p:ph type="ftr" sz="quarter" idx="11"/>
          </p:nvPr>
        </p:nvSpPr>
        <p:spPr/>
        <p:txBody>
          <a:bodyPr/>
          <a:lstStyle/>
          <a:p>
            <a:r>
              <a:rPr lang="en-PH" smtClean="0"/>
              <a:t>Prepared by: Perla P. Cosme</a:t>
            </a:r>
            <a:endParaRPr lang="en-PH"/>
          </a:p>
        </p:txBody>
      </p:sp>
      <p:sp>
        <p:nvSpPr>
          <p:cNvPr id="6" name="Slide Number Placeholder 5"/>
          <p:cNvSpPr>
            <a:spLocks noGrp="1"/>
          </p:cNvSpPr>
          <p:nvPr>
            <p:ph type="sldNum" sz="quarter" idx="12"/>
          </p:nvPr>
        </p:nvSpPr>
        <p:spPr/>
        <p:txBody>
          <a:bodyPr/>
          <a:lstStyle/>
          <a:p>
            <a:fld id="{D94B48A0-9159-4D07-848E-6440480E0B85}" type="slidenum">
              <a:rPr lang="en-PH" smtClean="0"/>
              <a:pPr/>
              <a:t>‹#›</a:t>
            </a:fld>
            <a:endParaRPr lang="en-PH"/>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PH"/>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PH"/>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PH"/>
          </a:p>
        </p:txBody>
      </p:sp>
      <p:sp>
        <p:nvSpPr>
          <p:cNvPr id="5" name="Date Placeholder 4"/>
          <p:cNvSpPr>
            <a:spLocks noGrp="1"/>
          </p:cNvSpPr>
          <p:nvPr>
            <p:ph type="dt" sz="half" idx="10"/>
          </p:nvPr>
        </p:nvSpPr>
        <p:spPr/>
        <p:txBody>
          <a:bodyPr/>
          <a:lstStyle/>
          <a:p>
            <a:fld id="{2C0C922D-4A51-4907-BE1C-6B1CF1D2C9FA}" type="datetime1">
              <a:rPr lang="en-PH" smtClean="0"/>
              <a:pPr/>
              <a:t>2/27/2013</a:t>
            </a:fld>
            <a:endParaRPr lang="en-PH"/>
          </a:p>
        </p:txBody>
      </p:sp>
      <p:sp>
        <p:nvSpPr>
          <p:cNvPr id="6" name="Footer Placeholder 5"/>
          <p:cNvSpPr>
            <a:spLocks noGrp="1"/>
          </p:cNvSpPr>
          <p:nvPr>
            <p:ph type="ftr" sz="quarter" idx="11"/>
          </p:nvPr>
        </p:nvSpPr>
        <p:spPr/>
        <p:txBody>
          <a:bodyPr/>
          <a:lstStyle/>
          <a:p>
            <a:r>
              <a:rPr lang="en-PH" smtClean="0"/>
              <a:t>Prepared by: Perla P. Cosme</a:t>
            </a:r>
            <a:endParaRPr lang="en-PH"/>
          </a:p>
        </p:txBody>
      </p:sp>
      <p:sp>
        <p:nvSpPr>
          <p:cNvPr id="7" name="Slide Number Placeholder 6"/>
          <p:cNvSpPr>
            <a:spLocks noGrp="1"/>
          </p:cNvSpPr>
          <p:nvPr>
            <p:ph type="sldNum" sz="quarter" idx="12"/>
          </p:nvPr>
        </p:nvSpPr>
        <p:spPr/>
        <p:txBody>
          <a:bodyPr/>
          <a:lstStyle/>
          <a:p>
            <a:fld id="{D94B48A0-9159-4D07-848E-6440480E0B85}" type="slidenum">
              <a:rPr lang="en-PH" smtClean="0"/>
              <a:pPr/>
              <a:t>‹#›</a:t>
            </a:fld>
            <a:endParaRPr lang="en-PH"/>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PH"/>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PH"/>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PH"/>
          </a:p>
        </p:txBody>
      </p:sp>
      <p:sp>
        <p:nvSpPr>
          <p:cNvPr id="7" name="Date Placeholder 6"/>
          <p:cNvSpPr>
            <a:spLocks noGrp="1"/>
          </p:cNvSpPr>
          <p:nvPr>
            <p:ph type="dt" sz="half" idx="10"/>
          </p:nvPr>
        </p:nvSpPr>
        <p:spPr/>
        <p:txBody>
          <a:bodyPr/>
          <a:lstStyle/>
          <a:p>
            <a:fld id="{10D0C439-6AC1-41CA-89F1-CB3F980BBA54}" type="datetime1">
              <a:rPr lang="en-PH" smtClean="0"/>
              <a:pPr/>
              <a:t>2/27/2013</a:t>
            </a:fld>
            <a:endParaRPr lang="en-PH"/>
          </a:p>
        </p:txBody>
      </p:sp>
      <p:sp>
        <p:nvSpPr>
          <p:cNvPr id="8" name="Footer Placeholder 7"/>
          <p:cNvSpPr>
            <a:spLocks noGrp="1"/>
          </p:cNvSpPr>
          <p:nvPr>
            <p:ph type="ftr" sz="quarter" idx="11"/>
          </p:nvPr>
        </p:nvSpPr>
        <p:spPr/>
        <p:txBody>
          <a:bodyPr/>
          <a:lstStyle/>
          <a:p>
            <a:r>
              <a:rPr lang="en-PH" smtClean="0"/>
              <a:t>Prepared by: Perla P. Cosme</a:t>
            </a:r>
            <a:endParaRPr lang="en-PH"/>
          </a:p>
        </p:txBody>
      </p:sp>
      <p:sp>
        <p:nvSpPr>
          <p:cNvPr id="9" name="Slide Number Placeholder 8"/>
          <p:cNvSpPr>
            <a:spLocks noGrp="1"/>
          </p:cNvSpPr>
          <p:nvPr>
            <p:ph type="sldNum" sz="quarter" idx="12"/>
          </p:nvPr>
        </p:nvSpPr>
        <p:spPr/>
        <p:txBody>
          <a:bodyPr/>
          <a:lstStyle/>
          <a:p>
            <a:fld id="{D94B48A0-9159-4D07-848E-6440480E0B85}" type="slidenum">
              <a:rPr lang="en-PH" smtClean="0"/>
              <a:pPr/>
              <a:t>‹#›</a:t>
            </a:fld>
            <a:endParaRPr lang="en-PH"/>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PH"/>
          </a:p>
        </p:txBody>
      </p:sp>
      <p:sp>
        <p:nvSpPr>
          <p:cNvPr id="3" name="Date Placeholder 2"/>
          <p:cNvSpPr>
            <a:spLocks noGrp="1"/>
          </p:cNvSpPr>
          <p:nvPr>
            <p:ph type="dt" sz="half" idx="10"/>
          </p:nvPr>
        </p:nvSpPr>
        <p:spPr/>
        <p:txBody>
          <a:bodyPr/>
          <a:lstStyle/>
          <a:p>
            <a:fld id="{172DA7E5-551C-4CD2-BE97-27D4DA7EF476}" type="datetime1">
              <a:rPr lang="en-PH" smtClean="0"/>
              <a:pPr/>
              <a:t>2/27/2013</a:t>
            </a:fld>
            <a:endParaRPr lang="en-PH"/>
          </a:p>
        </p:txBody>
      </p:sp>
      <p:sp>
        <p:nvSpPr>
          <p:cNvPr id="4" name="Footer Placeholder 3"/>
          <p:cNvSpPr>
            <a:spLocks noGrp="1"/>
          </p:cNvSpPr>
          <p:nvPr>
            <p:ph type="ftr" sz="quarter" idx="11"/>
          </p:nvPr>
        </p:nvSpPr>
        <p:spPr/>
        <p:txBody>
          <a:bodyPr/>
          <a:lstStyle/>
          <a:p>
            <a:r>
              <a:rPr lang="en-PH" smtClean="0"/>
              <a:t>Prepared by: Perla P. Cosme</a:t>
            </a:r>
            <a:endParaRPr lang="en-PH"/>
          </a:p>
        </p:txBody>
      </p:sp>
      <p:sp>
        <p:nvSpPr>
          <p:cNvPr id="5" name="Slide Number Placeholder 4"/>
          <p:cNvSpPr>
            <a:spLocks noGrp="1"/>
          </p:cNvSpPr>
          <p:nvPr>
            <p:ph type="sldNum" sz="quarter" idx="12"/>
          </p:nvPr>
        </p:nvSpPr>
        <p:spPr/>
        <p:txBody>
          <a:bodyPr/>
          <a:lstStyle/>
          <a:p>
            <a:fld id="{D94B48A0-9159-4D07-848E-6440480E0B85}" type="slidenum">
              <a:rPr lang="en-PH" smtClean="0"/>
              <a:pPr/>
              <a:t>‹#›</a:t>
            </a:fld>
            <a:endParaRPr lang="en-PH"/>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D3F836-4278-4D45-BE46-A7E98C07865A}" type="datetime1">
              <a:rPr lang="en-PH" smtClean="0"/>
              <a:pPr/>
              <a:t>2/27/2013</a:t>
            </a:fld>
            <a:endParaRPr lang="en-PH"/>
          </a:p>
        </p:txBody>
      </p:sp>
      <p:sp>
        <p:nvSpPr>
          <p:cNvPr id="3" name="Footer Placeholder 2"/>
          <p:cNvSpPr>
            <a:spLocks noGrp="1"/>
          </p:cNvSpPr>
          <p:nvPr>
            <p:ph type="ftr" sz="quarter" idx="11"/>
          </p:nvPr>
        </p:nvSpPr>
        <p:spPr/>
        <p:txBody>
          <a:bodyPr/>
          <a:lstStyle/>
          <a:p>
            <a:r>
              <a:rPr lang="en-PH" smtClean="0"/>
              <a:t>Prepared by: Perla P. Cosme</a:t>
            </a:r>
            <a:endParaRPr lang="en-PH"/>
          </a:p>
        </p:txBody>
      </p:sp>
      <p:sp>
        <p:nvSpPr>
          <p:cNvPr id="4" name="Slide Number Placeholder 3"/>
          <p:cNvSpPr>
            <a:spLocks noGrp="1"/>
          </p:cNvSpPr>
          <p:nvPr>
            <p:ph type="sldNum" sz="quarter" idx="12"/>
          </p:nvPr>
        </p:nvSpPr>
        <p:spPr/>
        <p:txBody>
          <a:bodyPr/>
          <a:lstStyle/>
          <a:p>
            <a:fld id="{D94B48A0-9159-4D07-848E-6440480E0B85}" type="slidenum">
              <a:rPr lang="en-PH" smtClean="0"/>
              <a:pPr/>
              <a:t>‹#›</a:t>
            </a:fld>
            <a:endParaRPr lang="en-PH"/>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PH"/>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PH"/>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CF3B12E-03ED-47EF-845A-DFE219B260E2}" type="datetime1">
              <a:rPr lang="en-PH" smtClean="0"/>
              <a:pPr/>
              <a:t>2/27/2013</a:t>
            </a:fld>
            <a:endParaRPr lang="en-PH"/>
          </a:p>
        </p:txBody>
      </p:sp>
      <p:sp>
        <p:nvSpPr>
          <p:cNvPr id="6" name="Footer Placeholder 5"/>
          <p:cNvSpPr>
            <a:spLocks noGrp="1"/>
          </p:cNvSpPr>
          <p:nvPr>
            <p:ph type="ftr" sz="quarter" idx="11"/>
          </p:nvPr>
        </p:nvSpPr>
        <p:spPr/>
        <p:txBody>
          <a:bodyPr/>
          <a:lstStyle/>
          <a:p>
            <a:r>
              <a:rPr lang="en-PH" smtClean="0"/>
              <a:t>Prepared by: Perla P. Cosme</a:t>
            </a:r>
            <a:endParaRPr lang="en-PH"/>
          </a:p>
        </p:txBody>
      </p:sp>
      <p:sp>
        <p:nvSpPr>
          <p:cNvPr id="7" name="Slide Number Placeholder 6"/>
          <p:cNvSpPr>
            <a:spLocks noGrp="1"/>
          </p:cNvSpPr>
          <p:nvPr>
            <p:ph type="sldNum" sz="quarter" idx="12"/>
          </p:nvPr>
        </p:nvSpPr>
        <p:spPr/>
        <p:txBody>
          <a:bodyPr/>
          <a:lstStyle/>
          <a:p>
            <a:fld id="{D94B48A0-9159-4D07-848E-6440480E0B85}" type="slidenum">
              <a:rPr lang="en-PH" smtClean="0"/>
              <a:pPr/>
              <a:t>‹#›</a:t>
            </a:fld>
            <a:endParaRPr lang="en-PH"/>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PH"/>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PH"/>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41CDD86-A968-4088-946E-245FF4C65EDC}" type="datetime1">
              <a:rPr lang="en-PH" smtClean="0"/>
              <a:pPr/>
              <a:t>2/27/2013</a:t>
            </a:fld>
            <a:endParaRPr lang="en-PH"/>
          </a:p>
        </p:txBody>
      </p:sp>
      <p:sp>
        <p:nvSpPr>
          <p:cNvPr id="6" name="Footer Placeholder 5"/>
          <p:cNvSpPr>
            <a:spLocks noGrp="1"/>
          </p:cNvSpPr>
          <p:nvPr>
            <p:ph type="ftr" sz="quarter" idx="11"/>
          </p:nvPr>
        </p:nvSpPr>
        <p:spPr/>
        <p:txBody>
          <a:bodyPr/>
          <a:lstStyle/>
          <a:p>
            <a:r>
              <a:rPr lang="en-PH" smtClean="0"/>
              <a:t>Prepared by: Perla P. Cosme</a:t>
            </a:r>
            <a:endParaRPr lang="en-PH"/>
          </a:p>
        </p:txBody>
      </p:sp>
      <p:sp>
        <p:nvSpPr>
          <p:cNvPr id="7" name="Slide Number Placeholder 6"/>
          <p:cNvSpPr>
            <a:spLocks noGrp="1"/>
          </p:cNvSpPr>
          <p:nvPr>
            <p:ph type="sldNum" sz="quarter" idx="12"/>
          </p:nvPr>
        </p:nvSpPr>
        <p:spPr/>
        <p:txBody>
          <a:bodyPr/>
          <a:lstStyle/>
          <a:p>
            <a:fld id="{D94B48A0-9159-4D07-848E-6440480E0B85}" type="slidenum">
              <a:rPr lang="en-PH" smtClean="0"/>
              <a:pPr/>
              <a:t>‹#›</a:t>
            </a:fld>
            <a:endParaRPr lang="en-PH"/>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PH"/>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PH"/>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04FE925-1EB0-41D9-A2C8-FFAA2CE557D1}" type="datetime1">
              <a:rPr lang="en-PH" smtClean="0"/>
              <a:pPr/>
              <a:t>2/27/2013</a:t>
            </a:fld>
            <a:endParaRPr lang="en-PH"/>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PH" smtClean="0"/>
              <a:t>Prepared by: Perla P. Cosme</a:t>
            </a:r>
            <a:endParaRPr lang="en-PH"/>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94B48A0-9159-4D07-848E-6440480E0B85}" type="slidenum">
              <a:rPr lang="en-PH" smtClean="0"/>
              <a:pPr/>
              <a:t>‹#›</a:t>
            </a:fld>
            <a:endParaRPr lang="en-PH"/>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PH" smtClean="0"/>
              <a:t>Chapter VI</a:t>
            </a:r>
            <a:endParaRPr lang="en-PH" dirty="0"/>
          </a:p>
        </p:txBody>
      </p:sp>
      <p:sp>
        <p:nvSpPr>
          <p:cNvPr id="3" name="Subtitle 2"/>
          <p:cNvSpPr>
            <a:spLocks noGrp="1"/>
          </p:cNvSpPr>
          <p:nvPr>
            <p:ph type="subTitle" idx="1"/>
          </p:nvPr>
        </p:nvSpPr>
        <p:spPr/>
        <p:txBody>
          <a:bodyPr/>
          <a:lstStyle/>
          <a:p>
            <a:r>
              <a:rPr lang="en-PH" dirty="0" smtClean="0"/>
              <a:t>Random File Organization</a:t>
            </a:r>
            <a:endParaRPr lang="en-PH" dirty="0"/>
          </a:p>
        </p:txBody>
      </p:sp>
      <p:sp>
        <p:nvSpPr>
          <p:cNvPr id="4" name="Slide Number Placeholder 3"/>
          <p:cNvSpPr>
            <a:spLocks noGrp="1"/>
          </p:cNvSpPr>
          <p:nvPr>
            <p:ph type="sldNum" sz="quarter" idx="12"/>
          </p:nvPr>
        </p:nvSpPr>
        <p:spPr/>
        <p:txBody>
          <a:bodyPr/>
          <a:lstStyle/>
          <a:p>
            <a:fld id="{D94B48A0-9159-4D07-848E-6440480E0B85}" type="slidenum">
              <a:rPr lang="en-PH" smtClean="0"/>
              <a:pPr/>
              <a:t>1</a:t>
            </a:fld>
            <a:endParaRPr lang="en-PH"/>
          </a:p>
        </p:txBody>
      </p:sp>
      <p:sp>
        <p:nvSpPr>
          <p:cNvPr id="5" name="Footer Placeholder 4"/>
          <p:cNvSpPr>
            <a:spLocks noGrp="1"/>
          </p:cNvSpPr>
          <p:nvPr>
            <p:ph type="ftr" sz="quarter" idx="11"/>
          </p:nvPr>
        </p:nvSpPr>
        <p:spPr/>
        <p:txBody>
          <a:bodyPr/>
          <a:lstStyle/>
          <a:p>
            <a:r>
              <a:rPr lang="en-PH" smtClean="0"/>
              <a:t>Prepared by: Perla P. Cosme</a:t>
            </a:r>
            <a:endParaRPr lang="en-PH"/>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to="" calcmode="lin" valueType="num">
                                      <p:cBhvr>
                                        <p:cTn id="12" dur="1" fill="hold"/>
                                        <p:tgtEl>
                                          <p:spTgt spid="3">
                                            <p:txEl>
                                              <p:pRg st="0" end="0"/>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PH" dirty="0" smtClean="0"/>
              <a:t>Relative Addressing</a:t>
            </a:r>
            <a:endParaRPr lang="en-PH" dirty="0"/>
          </a:p>
        </p:txBody>
      </p:sp>
      <p:sp>
        <p:nvSpPr>
          <p:cNvPr id="3" name="Content Placeholder 2"/>
          <p:cNvSpPr>
            <a:spLocks noGrp="1"/>
          </p:cNvSpPr>
          <p:nvPr>
            <p:ph idx="1"/>
          </p:nvPr>
        </p:nvSpPr>
        <p:spPr/>
        <p:txBody>
          <a:bodyPr/>
          <a:lstStyle/>
          <a:p>
            <a:pPr algn="just">
              <a:buNone/>
            </a:pPr>
            <a:r>
              <a:rPr lang="en-US" dirty="0" smtClean="0"/>
              <a:t>		This addressing mode tries to remove some of the disadvantages of absolute addressing.  It uses the mapping function defined as,</a:t>
            </a:r>
          </a:p>
          <a:p>
            <a:pPr algn="just">
              <a:buNone/>
            </a:pPr>
            <a:endParaRPr lang="en-PH" dirty="0" smtClean="0"/>
          </a:p>
          <a:p>
            <a:pPr algn="ctr">
              <a:buNone/>
            </a:pPr>
            <a:r>
              <a:rPr lang="en-US" dirty="0" smtClean="0"/>
              <a:t> </a:t>
            </a:r>
            <a:r>
              <a:rPr lang="en-US" b="1" dirty="0" smtClean="0"/>
              <a:t>key value = relative address</a:t>
            </a:r>
            <a:endParaRPr lang="en-PH" b="1" dirty="0" smtClean="0"/>
          </a:p>
          <a:p>
            <a:pPr>
              <a:buNone/>
            </a:pPr>
            <a:endParaRPr lang="en-PH" dirty="0" smtClean="0"/>
          </a:p>
          <a:p>
            <a:pPr>
              <a:buNone/>
            </a:pPr>
            <a:endParaRPr lang="en-PH" dirty="0"/>
          </a:p>
        </p:txBody>
      </p:sp>
      <p:sp>
        <p:nvSpPr>
          <p:cNvPr id="4" name="Footer Placeholder 3"/>
          <p:cNvSpPr>
            <a:spLocks noGrp="1"/>
          </p:cNvSpPr>
          <p:nvPr>
            <p:ph type="ftr" sz="quarter" idx="11"/>
          </p:nvPr>
        </p:nvSpPr>
        <p:spPr/>
        <p:txBody>
          <a:bodyPr/>
          <a:lstStyle/>
          <a:p>
            <a:r>
              <a:rPr lang="en-PH" smtClean="0"/>
              <a:t>Prepared by: Perla P. Cosme</a:t>
            </a:r>
            <a:endParaRPr lang="en-PH"/>
          </a:p>
        </p:txBody>
      </p:sp>
      <p:sp>
        <p:nvSpPr>
          <p:cNvPr id="5" name="Slide Number Placeholder 4"/>
          <p:cNvSpPr>
            <a:spLocks noGrp="1"/>
          </p:cNvSpPr>
          <p:nvPr>
            <p:ph type="sldNum" sz="quarter" idx="12"/>
          </p:nvPr>
        </p:nvSpPr>
        <p:spPr/>
        <p:txBody>
          <a:bodyPr/>
          <a:lstStyle/>
          <a:p>
            <a:fld id="{D94B48A0-9159-4D07-848E-6440480E0B85}" type="slidenum">
              <a:rPr lang="en-PH" smtClean="0"/>
              <a:pPr/>
              <a:t>10</a:t>
            </a:fld>
            <a:endParaRPr lang="en-PH"/>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to="" calcmode="lin" valueType="num">
                                      <p:cBhvr>
                                        <p:cTn id="12" dur="1" fill="hold"/>
                                        <p:tgtEl>
                                          <p:spTgt spid="3">
                                            <p:txEl>
                                              <p:pRg st="0" end="0"/>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to="" calcmode="lin" valueType="num">
                                      <p:cBhvr>
                                        <p:cTn id="17" dur="1" fill="hold"/>
                                        <p:tgtEl>
                                          <p:spTgt spid="3">
                                            <p:txEl>
                                              <p:pRg st="2" end="2"/>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1" nodeType="clickEffect">
                                  <p:stCondLst>
                                    <p:cond delay="0"/>
                                  </p:stCondLst>
                                  <p:childTnLst>
                                    <p:set>
                                      <p:cBhvr>
                                        <p:cTn id="21" dur="1" fill="hold">
                                          <p:stCondLst>
                                            <p:cond delay="0"/>
                                          </p:stCondLst>
                                        </p:cTn>
                                        <p:tgtEl>
                                          <p:spTgt spid="3">
                                            <p:txEl>
                                              <p:pRg st="0" end="0"/>
                                            </p:txEl>
                                          </p:spTgt>
                                        </p:tgtEl>
                                        <p:attrNameLst>
                                          <p:attrName>style.visibility</p:attrName>
                                        </p:attrNameLst>
                                      </p:cBhvr>
                                      <p:to>
                                        <p:strVal val="visible"/>
                                      </p:to>
                                    </p:set>
                                    <p:anim to="" calcmode="lin" valueType="num">
                                      <p:cBhvr>
                                        <p:cTn id="22" dur="1" fill="hold"/>
                                        <p:tgtEl>
                                          <p:spTgt spid="3">
                                            <p:txEl>
                                              <p:pRg st="0" end="0"/>
                                            </p:txEl>
                                          </p:spTgt>
                                        </p:tgtEl>
                                        <p:attrNameLst>
                                          <p:attrName/>
                                        </p:attrNameLst>
                                      </p:cBhvr>
                                    </p:anim>
                                  </p:childTnLst>
                                </p:cTn>
                              </p:par>
                            </p:childTnLst>
                          </p:cTn>
                        </p:par>
                      </p:childTnLst>
                    </p:cTn>
                  </p:par>
                  <p:par>
                    <p:cTn id="23" fill="hold">
                      <p:stCondLst>
                        <p:cond delay="indefinite"/>
                      </p:stCondLst>
                      <p:childTnLst>
                        <p:par>
                          <p:cTn id="24" fill="hold">
                            <p:stCondLst>
                              <p:cond delay="0"/>
                            </p:stCondLst>
                            <p:childTnLst>
                              <p:par>
                                <p:cTn id="25" presetID="24" presetClass="entr" presetSubtype="0" fill="hold" grpId="1"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 to="" calcmode="lin" valueType="num">
                                      <p:cBhvr>
                                        <p:cTn id="27" dur="1" fill="hold"/>
                                        <p:tgtEl>
                                          <p:spTgt spid="3">
                                            <p:txEl>
                                              <p:pRg st="2" end="2"/>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3" grpI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PH" dirty="0" smtClean="0"/>
              <a:t>Relative Addressing</a:t>
            </a:r>
            <a:endParaRPr lang="en-PH" dirty="0"/>
          </a:p>
        </p:txBody>
      </p:sp>
      <p:sp>
        <p:nvSpPr>
          <p:cNvPr id="3" name="Content Placeholder 2"/>
          <p:cNvSpPr>
            <a:spLocks noGrp="1"/>
          </p:cNvSpPr>
          <p:nvPr>
            <p:ph idx="1"/>
          </p:nvPr>
        </p:nvSpPr>
        <p:spPr/>
        <p:txBody>
          <a:bodyPr/>
          <a:lstStyle/>
          <a:p>
            <a:pPr algn="just">
              <a:buNone/>
            </a:pPr>
            <a:r>
              <a:rPr lang="en-US" dirty="0" smtClean="0"/>
              <a:t>		A relative address can be supplied to a channel program for translation to an absolute address.  The relative address of a record in a file is the record’s ordinal number in the file.  A file with space for </a:t>
            </a:r>
            <a:r>
              <a:rPr lang="en-US" b="1" dirty="0" smtClean="0"/>
              <a:t>n</a:t>
            </a:r>
            <a:r>
              <a:rPr lang="en-US" dirty="0" smtClean="0"/>
              <a:t> records has records with relative addresses from the set {1, 2, 3, …, N-1, N}  the </a:t>
            </a:r>
            <a:r>
              <a:rPr lang="en-US" i="1" dirty="0" err="1" smtClean="0"/>
              <a:t>i</a:t>
            </a:r>
            <a:r>
              <a:rPr lang="en-US" i="1" baseline="30000" dirty="0" err="1" smtClean="0"/>
              <a:t>th</a:t>
            </a:r>
            <a:r>
              <a:rPr lang="en-US" dirty="0" smtClean="0"/>
              <a:t> record has a relative address of </a:t>
            </a:r>
            <a:r>
              <a:rPr lang="en-US" i="1" dirty="0" err="1" smtClean="0"/>
              <a:t>i</a:t>
            </a:r>
            <a:r>
              <a:rPr lang="en-US" i="1" dirty="0" smtClean="0"/>
              <a:t>.</a:t>
            </a:r>
            <a:endParaRPr lang="en-PH" dirty="0" smtClean="0"/>
          </a:p>
          <a:p>
            <a:endParaRPr lang="en-PH" dirty="0"/>
          </a:p>
        </p:txBody>
      </p:sp>
      <p:sp>
        <p:nvSpPr>
          <p:cNvPr id="4" name="Footer Placeholder 3"/>
          <p:cNvSpPr>
            <a:spLocks noGrp="1"/>
          </p:cNvSpPr>
          <p:nvPr>
            <p:ph type="ftr" sz="quarter" idx="11"/>
          </p:nvPr>
        </p:nvSpPr>
        <p:spPr/>
        <p:txBody>
          <a:bodyPr/>
          <a:lstStyle/>
          <a:p>
            <a:r>
              <a:rPr lang="en-PH" smtClean="0"/>
              <a:t>Prepared by: Perla P. Cosme</a:t>
            </a:r>
            <a:endParaRPr lang="en-PH"/>
          </a:p>
        </p:txBody>
      </p:sp>
      <p:sp>
        <p:nvSpPr>
          <p:cNvPr id="5" name="Slide Number Placeholder 4"/>
          <p:cNvSpPr>
            <a:spLocks noGrp="1"/>
          </p:cNvSpPr>
          <p:nvPr>
            <p:ph type="sldNum" sz="quarter" idx="12"/>
          </p:nvPr>
        </p:nvSpPr>
        <p:spPr/>
        <p:txBody>
          <a:bodyPr/>
          <a:lstStyle/>
          <a:p>
            <a:fld id="{D94B48A0-9159-4D07-848E-6440480E0B85}" type="slidenum">
              <a:rPr lang="en-PH" smtClean="0"/>
              <a:pPr/>
              <a:t>11</a:t>
            </a:fld>
            <a:endParaRPr lang="en-PH"/>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to="" calcmode="lin" valueType="num">
                                      <p:cBhvr>
                                        <p:cTn id="12" dur="1" fill="hold"/>
                                        <p:tgtEl>
                                          <p:spTgt spid="3">
                                            <p:txEl>
                                              <p:pRg st="0" end="0"/>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PH" dirty="0" smtClean="0"/>
              <a:t>Relative Addressing</a:t>
            </a:r>
            <a:endParaRPr lang="en-PH" dirty="0"/>
          </a:p>
        </p:txBody>
      </p:sp>
      <p:sp>
        <p:nvSpPr>
          <p:cNvPr id="3" name="Content Placeholder 2"/>
          <p:cNvSpPr>
            <a:spLocks noGrp="1"/>
          </p:cNvSpPr>
          <p:nvPr>
            <p:ph idx="1"/>
          </p:nvPr>
        </p:nvSpPr>
        <p:spPr/>
        <p:txBody>
          <a:bodyPr/>
          <a:lstStyle/>
          <a:p>
            <a:pPr>
              <a:buNone/>
            </a:pPr>
            <a:r>
              <a:rPr lang="en-US" dirty="0" smtClean="0"/>
              <a:t>Advantages:</a:t>
            </a:r>
            <a:endParaRPr lang="en-PH" dirty="0" smtClean="0"/>
          </a:p>
          <a:p>
            <a:pPr marL="514350" lvl="0" indent="-514350" algn="just">
              <a:buFont typeface="+mj-lt"/>
              <a:buAutoNum type="arabicPeriod"/>
            </a:pPr>
            <a:r>
              <a:rPr lang="en-US" dirty="0" smtClean="0"/>
              <a:t>The mapping function is very simple.</a:t>
            </a:r>
            <a:endParaRPr lang="en-PH" dirty="0" smtClean="0"/>
          </a:p>
          <a:p>
            <a:pPr marL="514350" lvl="0" indent="-514350" algn="just">
              <a:buFont typeface="+mj-lt"/>
              <a:buAutoNum type="arabicPeriod"/>
            </a:pPr>
            <a:r>
              <a:rPr lang="en-US" dirty="0" smtClean="0"/>
              <a:t>Given the record’s key value, essentially no processing time is required to determine the record’s location on secondary storage.</a:t>
            </a:r>
            <a:endParaRPr lang="en-PH" dirty="0" smtClean="0"/>
          </a:p>
          <a:p>
            <a:pPr marL="514350" lvl="0" indent="-514350" algn="just">
              <a:buFont typeface="+mj-lt"/>
              <a:buAutoNum type="arabicPeriod"/>
            </a:pPr>
            <a:r>
              <a:rPr lang="en-US" dirty="0" smtClean="0"/>
              <a:t>Relative addresses are not (nearly) device-dependent as compared with absolute addressing.</a:t>
            </a:r>
            <a:endParaRPr lang="en-PH" dirty="0" smtClean="0"/>
          </a:p>
          <a:p>
            <a:endParaRPr lang="en-PH" dirty="0"/>
          </a:p>
        </p:txBody>
      </p:sp>
      <p:sp>
        <p:nvSpPr>
          <p:cNvPr id="4" name="Footer Placeholder 3"/>
          <p:cNvSpPr>
            <a:spLocks noGrp="1"/>
          </p:cNvSpPr>
          <p:nvPr>
            <p:ph type="ftr" sz="quarter" idx="11"/>
          </p:nvPr>
        </p:nvSpPr>
        <p:spPr/>
        <p:txBody>
          <a:bodyPr/>
          <a:lstStyle/>
          <a:p>
            <a:r>
              <a:rPr lang="en-PH" smtClean="0"/>
              <a:t>Prepared by: Perla P. Cosme</a:t>
            </a:r>
            <a:endParaRPr lang="en-PH"/>
          </a:p>
        </p:txBody>
      </p:sp>
      <p:sp>
        <p:nvSpPr>
          <p:cNvPr id="5" name="Slide Number Placeholder 4"/>
          <p:cNvSpPr>
            <a:spLocks noGrp="1"/>
          </p:cNvSpPr>
          <p:nvPr>
            <p:ph type="sldNum" sz="quarter" idx="12"/>
          </p:nvPr>
        </p:nvSpPr>
        <p:spPr/>
        <p:txBody>
          <a:bodyPr/>
          <a:lstStyle/>
          <a:p>
            <a:fld id="{D94B48A0-9159-4D07-848E-6440480E0B85}" type="slidenum">
              <a:rPr lang="en-PH" smtClean="0"/>
              <a:pPr/>
              <a:t>12</a:t>
            </a:fld>
            <a:endParaRPr lang="en-PH"/>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to="" calcmode="lin" valueType="num">
                                      <p:cBhvr>
                                        <p:cTn id="12" dur="1" fill="hold"/>
                                        <p:tgtEl>
                                          <p:spTgt spid="3">
                                            <p:txEl>
                                              <p:pRg st="0" end="0"/>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to="" calcmode="lin" valueType="num">
                                      <p:cBhvr>
                                        <p:cTn id="17" dur="1" fill="hold"/>
                                        <p:tgtEl>
                                          <p:spTgt spid="3">
                                            <p:txEl>
                                              <p:pRg st="1" end="1"/>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 to="" calcmode="lin" valueType="num">
                                      <p:cBhvr>
                                        <p:cTn id="22" dur="1" fill="hold"/>
                                        <p:tgtEl>
                                          <p:spTgt spid="3">
                                            <p:txEl>
                                              <p:pRg st="2" end="2"/>
                                            </p:txEl>
                                          </p:spTgt>
                                        </p:tgtEl>
                                        <p:attrNameLst>
                                          <p:attrName/>
                                        </p:attrNameLst>
                                      </p:cBhvr>
                                    </p:anim>
                                  </p:childTnLst>
                                </p:cTn>
                              </p:par>
                            </p:childTnLst>
                          </p:cTn>
                        </p:par>
                      </p:childTnLst>
                    </p:cTn>
                  </p:par>
                  <p:par>
                    <p:cTn id="23" fill="hold">
                      <p:stCondLst>
                        <p:cond delay="indefinite"/>
                      </p:stCondLst>
                      <p:childTnLst>
                        <p:par>
                          <p:cTn id="24" fill="hold">
                            <p:stCondLst>
                              <p:cond delay="0"/>
                            </p:stCondLst>
                            <p:childTnLst>
                              <p:par>
                                <p:cTn id="25" presetID="24"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 to="" calcmode="lin" valueType="num">
                                      <p:cBhvr>
                                        <p:cTn id="27" dur="1" fill="hold"/>
                                        <p:tgtEl>
                                          <p:spTgt spid="3">
                                            <p:txEl>
                                              <p:pRg st="3" end="3"/>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PH" dirty="0" smtClean="0"/>
              <a:t>Relative Addressing</a:t>
            </a:r>
            <a:endParaRPr lang="en-PH" dirty="0"/>
          </a:p>
        </p:txBody>
      </p:sp>
      <p:sp>
        <p:nvSpPr>
          <p:cNvPr id="3" name="Content Placeholder 2"/>
          <p:cNvSpPr>
            <a:spLocks noGrp="1"/>
          </p:cNvSpPr>
          <p:nvPr>
            <p:ph idx="1"/>
          </p:nvPr>
        </p:nvSpPr>
        <p:spPr/>
        <p:txBody>
          <a:bodyPr/>
          <a:lstStyle/>
          <a:p>
            <a:pPr>
              <a:buNone/>
            </a:pPr>
            <a:r>
              <a:rPr lang="en-US" dirty="0" smtClean="0"/>
              <a:t>Disadvantage:</a:t>
            </a:r>
            <a:endParaRPr lang="en-PH" dirty="0" smtClean="0"/>
          </a:p>
          <a:p>
            <a:pPr lvl="0">
              <a:buNone/>
            </a:pPr>
            <a:r>
              <a:rPr lang="en-US" dirty="0" smtClean="0"/>
              <a:t>Relative addressing is address-space-dependent.</a:t>
            </a:r>
            <a:endParaRPr lang="en-PH" dirty="0" smtClean="0"/>
          </a:p>
          <a:p>
            <a:pPr>
              <a:buNone/>
            </a:pPr>
            <a:r>
              <a:rPr lang="en-US" dirty="0" smtClean="0"/>
              <a:t> </a:t>
            </a:r>
            <a:endParaRPr lang="en-PH" dirty="0" smtClean="0"/>
          </a:p>
          <a:p>
            <a:pPr>
              <a:buNone/>
            </a:pPr>
            <a:endParaRPr lang="en-PH" dirty="0"/>
          </a:p>
        </p:txBody>
      </p:sp>
      <p:sp>
        <p:nvSpPr>
          <p:cNvPr id="4" name="Footer Placeholder 3"/>
          <p:cNvSpPr>
            <a:spLocks noGrp="1"/>
          </p:cNvSpPr>
          <p:nvPr>
            <p:ph type="ftr" sz="quarter" idx="11"/>
          </p:nvPr>
        </p:nvSpPr>
        <p:spPr/>
        <p:txBody>
          <a:bodyPr/>
          <a:lstStyle/>
          <a:p>
            <a:r>
              <a:rPr lang="en-PH" smtClean="0"/>
              <a:t>Prepared by: Perla P. Cosme</a:t>
            </a:r>
            <a:endParaRPr lang="en-PH"/>
          </a:p>
        </p:txBody>
      </p:sp>
      <p:sp>
        <p:nvSpPr>
          <p:cNvPr id="5" name="Slide Number Placeholder 4"/>
          <p:cNvSpPr>
            <a:spLocks noGrp="1"/>
          </p:cNvSpPr>
          <p:nvPr>
            <p:ph type="sldNum" sz="quarter" idx="12"/>
          </p:nvPr>
        </p:nvSpPr>
        <p:spPr/>
        <p:txBody>
          <a:bodyPr/>
          <a:lstStyle/>
          <a:p>
            <a:fld id="{D94B48A0-9159-4D07-848E-6440480E0B85}" type="slidenum">
              <a:rPr lang="en-PH" smtClean="0"/>
              <a:pPr/>
              <a:t>13</a:t>
            </a:fld>
            <a:endParaRPr lang="en-PH"/>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to="" calcmode="lin" valueType="num">
                                      <p:cBhvr>
                                        <p:cTn id="12" dur="1" fill="hold"/>
                                        <p:tgtEl>
                                          <p:spTgt spid="3">
                                            <p:txEl>
                                              <p:pRg st="0" end="0"/>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to="" calcmode="lin" valueType="num">
                                      <p:cBhvr>
                                        <p:cTn id="17" dur="1" fill="hold"/>
                                        <p:tgtEl>
                                          <p:spTgt spid="3">
                                            <p:txEl>
                                              <p:pRg st="1" end="1"/>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 to="" calcmode="lin" valueType="num">
                                      <p:cBhvr>
                                        <p:cTn id="22" dur="1" fill="hold"/>
                                        <p:tgtEl>
                                          <p:spTgt spid="3">
                                            <p:txEl>
                                              <p:pRg st="2" end="2"/>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PH" dirty="0" smtClean="0"/>
              <a:t>Topic Outline</a:t>
            </a:r>
            <a:endParaRPr lang="en-PH" dirty="0"/>
          </a:p>
        </p:txBody>
      </p:sp>
      <p:sp>
        <p:nvSpPr>
          <p:cNvPr id="3" name="Content Placeholder 2"/>
          <p:cNvSpPr>
            <a:spLocks noGrp="1"/>
          </p:cNvSpPr>
          <p:nvPr>
            <p:ph idx="1"/>
          </p:nvPr>
        </p:nvSpPr>
        <p:spPr>
          <a:xfrm>
            <a:off x="1295400" y="1295400"/>
            <a:ext cx="7391400" cy="4830763"/>
          </a:xfrm>
        </p:spPr>
        <p:txBody>
          <a:bodyPr>
            <a:normAutofit lnSpcReduction="10000"/>
          </a:bodyPr>
          <a:lstStyle/>
          <a:p>
            <a:pPr marL="514350" indent="-514350">
              <a:buFont typeface="+mj-lt"/>
              <a:buAutoNum type="arabicPeriod"/>
            </a:pPr>
            <a:r>
              <a:rPr lang="en-PH" dirty="0" smtClean="0"/>
              <a:t>Addressing Techniques</a:t>
            </a:r>
          </a:p>
          <a:p>
            <a:pPr marL="914400" lvl="1" indent="-514350">
              <a:buFont typeface="+mj-lt"/>
              <a:buAutoNum type="alphaLcPeriod"/>
            </a:pPr>
            <a:r>
              <a:rPr lang="en-PH" dirty="0" smtClean="0"/>
              <a:t>Direct Mapping</a:t>
            </a:r>
          </a:p>
          <a:p>
            <a:pPr marL="1314450" lvl="2" indent="-514350">
              <a:buNone/>
            </a:pPr>
            <a:r>
              <a:rPr lang="en-PH" dirty="0"/>
              <a:t> </a:t>
            </a:r>
            <a:r>
              <a:rPr lang="en-PH" dirty="0" smtClean="0"/>
              <a:t>  a.1 Absolute Addressing</a:t>
            </a:r>
          </a:p>
          <a:p>
            <a:pPr marL="1314450" lvl="2" indent="-514350">
              <a:buNone/>
            </a:pPr>
            <a:r>
              <a:rPr lang="en-PH" dirty="0"/>
              <a:t> </a:t>
            </a:r>
            <a:r>
              <a:rPr lang="en-PH" dirty="0" smtClean="0"/>
              <a:t>   a.2 Relative Addressing</a:t>
            </a:r>
          </a:p>
          <a:p>
            <a:pPr marL="914400" lvl="1" indent="-514350">
              <a:buAutoNum type="alphaLcPeriod" startAt="2"/>
            </a:pPr>
            <a:r>
              <a:rPr lang="en-PH" dirty="0" smtClean="0">
                <a:solidFill>
                  <a:srgbClr val="FF0000"/>
                </a:solidFill>
              </a:rPr>
              <a:t>Directory Look-up</a:t>
            </a:r>
          </a:p>
          <a:p>
            <a:pPr marL="1314450" lvl="2" indent="-514350">
              <a:buNone/>
            </a:pPr>
            <a:r>
              <a:rPr lang="en-PH" dirty="0"/>
              <a:t> </a:t>
            </a:r>
            <a:r>
              <a:rPr lang="en-PH" dirty="0" smtClean="0"/>
              <a:t> b.1  Directory Structure as a Table</a:t>
            </a:r>
          </a:p>
          <a:p>
            <a:pPr marL="1314450" lvl="2" indent="-514350">
              <a:buNone/>
            </a:pPr>
            <a:r>
              <a:rPr lang="en-PH" dirty="0"/>
              <a:t> </a:t>
            </a:r>
            <a:r>
              <a:rPr lang="en-PH" dirty="0" smtClean="0"/>
              <a:t> b.2  Directory Structure as a Tree</a:t>
            </a:r>
          </a:p>
          <a:p>
            <a:pPr marL="914400" lvl="1" indent="-514350">
              <a:buAutoNum type="alphaLcPeriod" startAt="3"/>
            </a:pPr>
            <a:r>
              <a:rPr lang="en-PH" dirty="0" smtClean="0"/>
              <a:t>Address Calculation or Hashing</a:t>
            </a:r>
          </a:p>
          <a:p>
            <a:pPr marL="514350" indent="-514350">
              <a:buFont typeface="+mj-lt"/>
              <a:buAutoNum type="arabicPeriod"/>
            </a:pPr>
            <a:r>
              <a:rPr lang="en-PH" dirty="0"/>
              <a:t> </a:t>
            </a:r>
            <a:r>
              <a:rPr lang="en-PH" dirty="0" smtClean="0"/>
              <a:t>Address Calculation</a:t>
            </a:r>
          </a:p>
          <a:p>
            <a:pPr marL="514350" indent="-514350">
              <a:buFont typeface="+mj-lt"/>
              <a:buAutoNum type="arabicPeriod"/>
            </a:pPr>
            <a:r>
              <a:rPr lang="en-PH" dirty="0" smtClean="0"/>
              <a:t>Rehashing Strategies</a:t>
            </a:r>
          </a:p>
        </p:txBody>
      </p:sp>
      <p:sp>
        <p:nvSpPr>
          <p:cNvPr id="4" name="Slide Number Placeholder 3"/>
          <p:cNvSpPr>
            <a:spLocks noGrp="1"/>
          </p:cNvSpPr>
          <p:nvPr>
            <p:ph type="sldNum" sz="quarter" idx="12"/>
          </p:nvPr>
        </p:nvSpPr>
        <p:spPr/>
        <p:txBody>
          <a:bodyPr/>
          <a:lstStyle/>
          <a:p>
            <a:fld id="{D94B48A0-9159-4D07-848E-6440480E0B85}" type="slidenum">
              <a:rPr lang="en-PH" smtClean="0"/>
              <a:pPr/>
              <a:t>14</a:t>
            </a:fld>
            <a:endParaRPr lang="en-PH"/>
          </a:p>
        </p:txBody>
      </p:sp>
      <p:sp>
        <p:nvSpPr>
          <p:cNvPr id="5" name="Footer Placeholder 4"/>
          <p:cNvSpPr>
            <a:spLocks noGrp="1"/>
          </p:cNvSpPr>
          <p:nvPr>
            <p:ph type="ftr" sz="quarter" idx="11"/>
          </p:nvPr>
        </p:nvSpPr>
        <p:spPr>
          <a:xfrm>
            <a:off x="3200400" y="6492875"/>
            <a:ext cx="2895600" cy="365125"/>
          </a:xfrm>
        </p:spPr>
        <p:txBody>
          <a:bodyPr/>
          <a:lstStyle/>
          <a:p>
            <a:r>
              <a:rPr lang="en-PH" smtClean="0"/>
              <a:t>Prepared by: Perla P. Cosme</a:t>
            </a:r>
            <a:endParaRPr lang="en-PH"/>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to="" calcmode="lin" valueType="num">
                                      <p:cBhvr>
                                        <p:cTn id="12" dur="1" fill="hold"/>
                                        <p:tgtEl>
                                          <p:spTgt spid="3">
                                            <p:txEl>
                                              <p:pRg st="0" end="0"/>
                                            </p:txEl>
                                          </p:spTgt>
                                        </p:tgtEl>
                                        <p:attrNameLst>
                                          <p:attrName/>
                                        </p:attrNameLst>
                                      </p:cBhvr>
                                    </p:anim>
                                  </p:childTnLst>
                                </p:cTn>
                              </p:par>
                              <p:par>
                                <p:cTn id="13" presetID="24" presetClass="entr" presetSubtype="0" fill="hold" grpId="0"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to="" calcmode="lin" valueType="num">
                                      <p:cBhvr>
                                        <p:cTn id="15" dur="1" fill="hold"/>
                                        <p:tgtEl>
                                          <p:spTgt spid="3">
                                            <p:txEl>
                                              <p:pRg st="1" end="1"/>
                                            </p:txEl>
                                          </p:spTgt>
                                        </p:tgtEl>
                                        <p:attrNameLst>
                                          <p:attrName/>
                                        </p:attrNameLst>
                                      </p:cBhvr>
                                    </p:anim>
                                  </p:childTnLst>
                                </p:cTn>
                              </p:par>
                              <p:par>
                                <p:cTn id="16" presetID="24" presetClass="entr" presetSubtype="0" fill="hold" grpId="0" nodeType="with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 to="" calcmode="lin" valueType="num">
                                      <p:cBhvr>
                                        <p:cTn id="18" dur="1" fill="hold"/>
                                        <p:tgtEl>
                                          <p:spTgt spid="3">
                                            <p:txEl>
                                              <p:pRg st="2" end="2"/>
                                            </p:txEl>
                                          </p:spTgt>
                                        </p:tgtEl>
                                        <p:attrNameLst>
                                          <p:attrName/>
                                        </p:attrNameLst>
                                      </p:cBhvr>
                                    </p:anim>
                                  </p:childTnLst>
                                </p:cTn>
                              </p:par>
                              <p:par>
                                <p:cTn id="19" presetID="24" presetClass="entr" presetSubtype="0" fill="hold" grpId="0"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to="" calcmode="lin" valueType="num">
                                      <p:cBhvr>
                                        <p:cTn id="21" dur="1" fill="hold"/>
                                        <p:tgtEl>
                                          <p:spTgt spid="3">
                                            <p:txEl>
                                              <p:pRg st="3" end="3"/>
                                            </p:txEl>
                                          </p:spTgt>
                                        </p:tgtEl>
                                        <p:attrNameLst>
                                          <p:attrName/>
                                        </p:attrNameLst>
                                      </p:cBhvr>
                                    </p:anim>
                                  </p:childTnLst>
                                </p:cTn>
                              </p:par>
                              <p:par>
                                <p:cTn id="22" presetID="24" presetClass="entr" presetSubtype="0" fill="hold" grpId="0" nodeType="with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 to="" calcmode="lin" valueType="num">
                                      <p:cBhvr>
                                        <p:cTn id="24" dur="1" fill="hold"/>
                                        <p:tgtEl>
                                          <p:spTgt spid="3">
                                            <p:txEl>
                                              <p:pRg st="4" end="4"/>
                                            </p:txEl>
                                          </p:spTgt>
                                        </p:tgtEl>
                                        <p:attrNameLst>
                                          <p:attrName/>
                                        </p:attrNameLst>
                                      </p:cBhvr>
                                    </p:anim>
                                  </p:childTnLst>
                                </p:cTn>
                              </p:par>
                              <p:par>
                                <p:cTn id="25" presetID="24" presetClass="entr" presetSubtype="0" fill="hold" grpId="0"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to="" calcmode="lin" valueType="num">
                                      <p:cBhvr>
                                        <p:cTn id="27" dur="1" fill="hold"/>
                                        <p:tgtEl>
                                          <p:spTgt spid="3">
                                            <p:txEl>
                                              <p:pRg st="5" end="5"/>
                                            </p:txEl>
                                          </p:spTgt>
                                        </p:tgtEl>
                                        <p:attrNameLst>
                                          <p:attrName/>
                                        </p:attrNameLst>
                                      </p:cBhvr>
                                    </p:anim>
                                  </p:childTnLst>
                                </p:cTn>
                              </p:par>
                              <p:par>
                                <p:cTn id="28" presetID="24" presetClass="entr" presetSubtype="0" fill="hold" grpId="0" nodeType="withEffect">
                                  <p:stCondLst>
                                    <p:cond delay="0"/>
                                  </p:stCondLst>
                                  <p:childTnLst>
                                    <p:set>
                                      <p:cBhvr>
                                        <p:cTn id="29" dur="1" fill="hold">
                                          <p:stCondLst>
                                            <p:cond delay="0"/>
                                          </p:stCondLst>
                                        </p:cTn>
                                        <p:tgtEl>
                                          <p:spTgt spid="3">
                                            <p:txEl>
                                              <p:pRg st="6" end="6"/>
                                            </p:txEl>
                                          </p:spTgt>
                                        </p:tgtEl>
                                        <p:attrNameLst>
                                          <p:attrName>style.visibility</p:attrName>
                                        </p:attrNameLst>
                                      </p:cBhvr>
                                      <p:to>
                                        <p:strVal val="visible"/>
                                      </p:to>
                                    </p:set>
                                    <p:anim to="" calcmode="lin" valueType="num">
                                      <p:cBhvr>
                                        <p:cTn id="30" dur="1" fill="hold"/>
                                        <p:tgtEl>
                                          <p:spTgt spid="3">
                                            <p:txEl>
                                              <p:pRg st="6" end="6"/>
                                            </p:txEl>
                                          </p:spTgt>
                                        </p:tgtEl>
                                        <p:attrNameLst>
                                          <p:attrName/>
                                        </p:attrNameLst>
                                      </p:cBhvr>
                                    </p:anim>
                                  </p:childTnLst>
                                </p:cTn>
                              </p:par>
                              <p:par>
                                <p:cTn id="31" presetID="24" presetClass="entr" presetSubtype="0" fill="hold" grpId="0" nodeType="withEffect">
                                  <p:stCondLst>
                                    <p:cond delay="0"/>
                                  </p:stCondLst>
                                  <p:childTnLst>
                                    <p:set>
                                      <p:cBhvr>
                                        <p:cTn id="32" dur="1" fill="hold">
                                          <p:stCondLst>
                                            <p:cond delay="0"/>
                                          </p:stCondLst>
                                        </p:cTn>
                                        <p:tgtEl>
                                          <p:spTgt spid="3">
                                            <p:txEl>
                                              <p:pRg st="7" end="7"/>
                                            </p:txEl>
                                          </p:spTgt>
                                        </p:tgtEl>
                                        <p:attrNameLst>
                                          <p:attrName>style.visibility</p:attrName>
                                        </p:attrNameLst>
                                      </p:cBhvr>
                                      <p:to>
                                        <p:strVal val="visible"/>
                                      </p:to>
                                    </p:set>
                                    <p:anim to="" calcmode="lin" valueType="num">
                                      <p:cBhvr>
                                        <p:cTn id="33" dur="1" fill="hold"/>
                                        <p:tgtEl>
                                          <p:spTgt spid="3">
                                            <p:txEl>
                                              <p:pRg st="7" end="7"/>
                                            </p:txEl>
                                          </p:spTgt>
                                        </p:tgtEl>
                                        <p:attrNameLst>
                                          <p:attrName/>
                                        </p:attrNameLst>
                                      </p:cBhvr>
                                    </p:anim>
                                  </p:childTnLst>
                                </p:cTn>
                              </p:par>
                            </p:childTnLst>
                          </p:cTn>
                        </p:par>
                      </p:childTnLst>
                    </p:cTn>
                  </p:par>
                  <p:par>
                    <p:cTn id="34" fill="hold">
                      <p:stCondLst>
                        <p:cond delay="indefinite"/>
                      </p:stCondLst>
                      <p:childTnLst>
                        <p:par>
                          <p:cTn id="35" fill="hold">
                            <p:stCondLst>
                              <p:cond delay="0"/>
                            </p:stCondLst>
                            <p:childTnLst>
                              <p:par>
                                <p:cTn id="36" presetID="24" presetClass="entr" presetSubtype="0" fill="hold" grpId="0" nodeType="clickEffect">
                                  <p:stCondLst>
                                    <p:cond delay="0"/>
                                  </p:stCondLst>
                                  <p:childTnLst>
                                    <p:set>
                                      <p:cBhvr>
                                        <p:cTn id="37" dur="1" fill="hold">
                                          <p:stCondLst>
                                            <p:cond delay="0"/>
                                          </p:stCondLst>
                                        </p:cTn>
                                        <p:tgtEl>
                                          <p:spTgt spid="3">
                                            <p:txEl>
                                              <p:pRg st="8" end="8"/>
                                            </p:txEl>
                                          </p:spTgt>
                                        </p:tgtEl>
                                        <p:attrNameLst>
                                          <p:attrName>style.visibility</p:attrName>
                                        </p:attrNameLst>
                                      </p:cBhvr>
                                      <p:to>
                                        <p:strVal val="visible"/>
                                      </p:to>
                                    </p:set>
                                    <p:anim to="" calcmode="lin" valueType="num">
                                      <p:cBhvr>
                                        <p:cTn id="38" dur="1" fill="hold"/>
                                        <p:tgtEl>
                                          <p:spTgt spid="3">
                                            <p:txEl>
                                              <p:pRg st="8" end="8"/>
                                            </p:txEl>
                                          </p:spTgt>
                                        </p:tgtEl>
                                        <p:attrNameLst>
                                          <p:attrName/>
                                        </p:attrNameLst>
                                      </p:cBhvr>
                                    </p:anim>
                                  </p:childTnLst>
                                </p:cTn>
                              </p:par>
                            </p:childTnLst>
                          </p:cTn>
                        </p:par>
                      </p:childTnLst>
                    </p:cTn>
                  </p:par>
                  <p:par>
                    <p:cTn id="39" fill="hold">
                      <p:stCondLst>
                        <p:cond delay="indefinite"/>
                      </p:stCondLst>
                      <p:childTnLst>
                        <p:par>
                          <p:cTn id="40" fill="hold">
                            <p:stCondLst>
                              <p:cond delay="0"/>
                            </p:stCondLst>
                            <p:childTnLst>
                              <p:par>
                                <p:cTn id="41" presetID="24" presetClass="entr" presetSubtype="0" fill="hold" grpId="0"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anim to="" calcmode="lin" valueType="num">
                                      <p:cBhvr>
                                        <p:cTn id="43" dur="1" fill="hold"/>
                                        <p:tgtEl>
                                          <p:spTgt spid="3">
                                            <p:txEl>
                                              <p:pRg st="9" end="9"/>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PH" dirty="0" smtClean="0"/>
              <a:t>Directory Look-up</a:t>
            </a:r>
            <a:endParaRPr lang="en-PH" dirty="0"/>
          </a:p>
        </p:txBody>
      </p:sp>
      <p:sp>
        <p:nvSpPr>
          <p:cNvPr id="3" name="Content Placeholder 2"/>
          <p:cNvSpPr>
            <a:spLocks noGrp="1"/>
          </p:cNvSpPr>
          <p:nvPr>
            <p:ph idx="1"/>
          </p:nvPr>
        </p:nvSpPr>
        <p:spPr/>
        <p:txBody>
          <a:bodyPr>
            <a:normAutofit lnSpcReduction="10000"/>
          </a:bodyPr>
          <a:lstStyle/>
          <a:p>
            <a:pPr algn="just">
              <a:buNone/>
            </a:pPr>
            <a:r>
              <a:rPr lang="en-PH" dirty="0" smtClean="0"/>
              <a:t>		The use of a table or a tree-like structure facilitates the reference of the location of a record.</a:t>
            </a:r>
          </a:p>
          <a:p>
            <a:pPr algn="just">
              <a:buNone/>
            </a:pPr>
            <a:r>
              <a:rPr lang="en-PH" dirty="0" smtClean="0"/>
              <a:t>		The table contains vital information such as the relative position of the record and also the record’s key value.</a:t>
            </a:r>
          </a:p>
          <a:p>
            <a:pPr algn="just">
              <a:buNone/>
            </a:pPr>
            <a:r>
              <a:rPr lang="en-PH" dirty="0" smtClean="0"/>
              <a:t>		The tree-like structure enables a fast search by arranging the records in a Binary Search Tree manner.</a:t>
            </a:r>
            <a:endParaRPr lang="en-PH" dirty="0"/>
          </a:p>
        </p:txBody>
      </p:sp>
      <p:sp>
        <p:nvSpPr>
          <p:cNvPr id="4" name="Footer Placeholder 3"/>
          <p:cNvSpPr>
            <a:spLocks noGrp="1"/>
          </p:cNvSpPr>
          <p:nvPr>
            <p:ph type="ftr" sz="quarter" idx="11"/>
          </p:nvPr>
        </p:nvSpPr>
        <p:spPr/>
        <p:txBody>
          <a:bodyPr/>
          <a:lstStyle/>
          <a:p>
            <a:r>
              <a:rPr lang="en-PH" smtClean="0"/>
              <a:t>Prepared by: Perla P. Cosme</a:t>
            </a:r>
            <a:endParaRPr lang="en-PH"/>
          </a:p>
        </p:txBody>
      </p:sp>
      <p:sp>
        <p:nvSpPr>
          <p:cNvPr id="5" name="Slide Number Placeholder 4"/>
          <p:cNvSpPr>
            <a:spLocks noGrp="1"/>
          </p:cNvSpPr>
          <p:nvPr>
            <p:ph type="sldNum" sz="quarter" idx="12"/>
          </p:nvPr>
        </p:nvSpPr>
        <p:spPr/>
        <p:txBody>
          <a:bodyPr/>
          <a:lstStyle/>
          <a:p>
            <a:fld id="{D94B48A0-9159-4D07-848E-6440480E0B85}" type="slidenum">
              <a:rPr lang="en-PH" smtClean="0"/>
              <a:pPr/>
              <a:t>15</a:t>
            </a:fld>
            <a:endParaRPr lang="en-PH"/>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to="" calcmode="lin" valueType="num">
                                      <p:cBhvr>
                                        <p:cTn id="12" dur="1" fill="hold"/>
                                        <p:tgtEl>
                                          <p:spTgt spid="3">
                                            <p:txEl>
                                              <p:pRg st="0" end="0"/>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to="" calcmode="lin" valueType="num">
                                      <p:cBhvr>
                                        <p:cTn id="17" dur="1" fill="hold"/>
                                        <p:tgtEl>
                                          <p:spTgt spid="3">
                                            <p:txEl>
                                              <p:pRg st="1" end="1"/>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 to="" calcmode="lin" valueType="num">
                                      <p:cBhvr>
                                        <p:cTn id="22" dur="1" fill="hold"/>
                                        <p:tgtEl>
                                          <p:spTgt spid="3">
                                            <p:txEl>
                                              <p:pRg st="2" end="2"/>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PH" dirty="0" smtClean="0"/>
              <a:t>Directory Look-up</a:t>
            </a:r>
            <a:endParaRPr lang="en-PH" dirty="0"/>
          </a:p>
        </p:txBody>
      </p:sp>
      <p:sp>
        <p:nvSpPr>
          <p:cNvPr id="3" name="Content Placeholder 2"/>
          <p:cNvSpPr>
            <a:spLocks noGrp="1"/>
          </p:cNvSpPr>
          <p:nvPr>
            <p:ph idx="1"/>
          </p:nvPr>
        </p:nvSpPr>
        <p:spPr>
          <a:xfrm>
            <a:off x="457200" y="1524000"/>
            <a:ext cx="8229600" cy="4525963"/>
          </a:xfrm>
        </p:spPr>
        <p:txBody>
          <a:bodyPr>
            <a:normAutofit/>
          </a:bodyPr>
          <a:lstStyle/>
          <a:p>
            <a:pPr algn="just">
              <a:buNone/>
            </a:pPr>
            <a:r>
              <a:rPr lang="en-PH" dirty="0" smtClean="0"/>
              <a:t>		</a:t>
            </a:r>
            <a:r>
              <a:rPr lang="en-US" dirty="0" smtClean="0"/>
              <a:t>It is intended to keep a table or directory of key </a:t>
            </a:r>
            <a:r>
              <a:rPr lang="en-US" b="1" i="1" dirty="0" smtClean="0"/>
              <a:t>value</a:t>
            </a:r>
            <a:r>
              <a:rPr lang="en-US" i="1" dirty="0" smtClean="0"/>
              <a:t> </a:t>
            </a:r>
            <a:r>
              <a:rPr lang="en-US" dirty="0" smtClean="0"/>
              <a:t>and</a:t>
            </a:r>
            <a:r>
              <a:rPr lang="en-US" i="1" dirty="0" smtClean="0"/>
              <a:t> </a:t>
            </a:r>
            <a:r>
              <a:rPr lang="en-US" b="1" i="1" dirty="0" smtClean="0"/>
              <a:t>address</a:t>
            </a:r>
            <a:r>
              <a:rPr lang="en-US" dirty="0" smtClean="0"/>
              <a:t> pairs (</a:t>
            </a:r>
            <a:r>
              <a:rPr lang="en-US" i="1" dirty="0" smtClean="0"/>
              <a:t>or key value</a:t>
            </a:r>
            <a:r>
              <a:rPr lang="en-US" dirty="0" smtClean="0"/>
              <a:t> and </a:t>
            </a:r>
            <a:r>
              <a:rPr lang="en-US" i="1" dirty="0" smtClean="0"/>
              <a:t>relative address</a:t>
            </a:r>
            <a:r>
              <a:rPr lang="en-US" dirty="0" smtClean="0"/>
              <a:t> pairs). </a:t>
            </a:r>
          </a:p>
          <a:p>
            <a:pPr algn="just">
              <a:buNone/>
            </a:pPr>
            <a:r>
              <a:rPr lang="en-US" dirty="0" smtClean="0"/>
              <a:t>		</a:t>
            </a:r>
          </a:p>
          <a:p>
            <a:pPr algn="just">
              <a:buNone/>
            </a:pPr>
            <a:r>
              <a:rPr lang="en-US" dirty="0" smtClean="0"/>
              <a:t>		In order to find a record on a relative file, one locates its key value in the directory and then the indicated address is used to find the record on storage.</a:t>
            </a:r>
            <a:endParaRPr lang="en-PH" dirty="0"/>
          </a:p>
        </p:txBody>
      </p:sp>
      <p:sp>
        <p:nvSpPr>
          <p:cNvPr id="4" name="Footer Placeholder 3"/>
          <p:cNvSpPr>
            <a:spLocks noGrp="1"/>
          </p:cNvSpPr>
          <p:nvPr>
            <p:ph type="ftr" sz="quarter" idx="11"/>
          </p:nvPr>
        </p:nvSpPr>
        <p:spPr/>
        <p:txBody>
          <a:bodyPr/>
          <a:lstStyle/>
          <a:p>
            <a:r>
              <a:rPr lang="en-PH" smtClean="0"/>
              <a:t>Prepared by: Perla P. Cosme</a:t>
            </a:r>
            <a:endParaRPr lang="en-PH"/>
          </a:p>
        </p:txBody>
      </p:sp>
      <p:sp>
        <p:nvSpPr>
          <p:cNvPr id="5" name="Slide Number Placeholder 4"/>
          <p:cNvSpPr>
            <a:spLocks noGrp="1"/>
          </p:cNvSpPr>
          <p:nvPr>
            <p:ph type="sldNum" sz="quarter" idx="12"/>
          </p:nvPr>
        </p:nvSpPr>
        <p:spPr/>
        <p:txBody>
          <a:bodyPr/>
          <a:lstStyle/>
          <a:p>
            <a:fld id="{D94B48A0-9159-4D07-848E-6440480E0B85}" type="slidenum">
              <a:rPr lang="en-PH" smtClean="0"/>
              <a:pPr/>
              <a:t>16</a:t>
            </a:fld>
            <a:endParaRPr lang="en-PH"/>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to="" calcmode="lin" valueType="num">
                                      <p:cBhvr>
                                        <p:cTn id="12" dur="1" fill="hold"/>
                                        <p:tgtEl>
                                          <p:spTgt spid="3">
                                            <p:txEl>
                                              <p:pRg st="0" end="0"/>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to="" calcmode="lin" valueType="num">
                                      <p:cBhvr>
                                        <p:cTn id="17" dur="1" fill="hold"/>
                                        <p:tgtEl>
                                          <p:spTgt spid="3">
                                            <p:txEl>
                                              <p:pRg st="1" end="1"/>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 to="" calcmode="lin" valueType="num">
                                      <p:cBhvr>
                                        <p:cTn id="22" dur="1" fill="hold"/>
                                        <p:tgtEl>
                                          <p:spTgt spid="3">
                                            <p:txEl>
                                              <p:pRg st="2" end="2"/>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PH" dirty="0" smtClean="0"/>
              <a:t>Directory Look-up</a:t>
            </a:r>
            <a:endParaRPr lang="en-PH" dirty="0"/>
          </a:p>
        </p:txBody>
      </p:sp>
      <p:sp>
        <p:nvSpPr>
          <p:cNvPr id="3" name="Content Placeholder 2"/>
          <p:cNvSpPr>
            <a:spLocks noGrp="1"/>
          </p:cNvSpPr>
          <p:nvPr>
            <p:ph idx="1"/>
          </p:nvPr>
        </p:nvSpPr>
        <p:spPr>
          <a:xfrm>
            <a:off x="457200" y="1219200"/>
            <a:ext cx="8229600" cy="4830763"/>
          </a:xfrm>
        </p:spPr>
        <p:txBody>
          <a:bodyPr>
            <a:normAutofit/>
          </a:bodyPr>
          <a:lstStyle/>
          <a:p>
            <a:pPr algn="just">
              <a:buNone/>
            </a:pPr>
            <a:r>
              <a:rPr lang="en-PH" dirty="0" smtClean="0"/>
              <a:t>		</a:t>
            </a:r>
            <a:r>
              <a:rPr lang="en-US" dirty="0" smtClean="0"/>
              <a:t>The directory is implemented as an array of key value and address records (see figure on the next page).  </a:t>
            </a:r>
          </a:p>
          <a:p>
            <a:pPr algn="just">
              <a:buNone/>
            </a:pPr>
            <a:r>
              <a:rPr lang="en-US" dirty="0" smtClean="0"/>
              <a:t>		The directory entries are sorted by key value so that a binary rather than sequential search can be used to locate a target entry more rapidly.  </a:t>
            </a:r>
          </a:p>
          <a:p>
            <a:pPr algn="just">
              <a:buNone/>
            </a:pPr>
            <a:r>
              <a:rPr lang="en-US" dirty="0" smtClean="0"/>
              <a:t>		Note that the relative file entries are not in sorted order.</a:t>
            </a:r>
            <a:endParaRPr lang="en-PH" dirty="0" smtClean="0"/>
          </a:p>
        </p:txBody>
      </p:sp>
      <p:sp>
        <p:nvSpPr>
          <p:cNvPr id="4" name="Footer Placeholder 3"/>
          <p:cNvSpPr>
            <a:spLocks noGrp="1"/>
          </p:cNvSpPr>
          <p:nvPr>
            <p:ph type="ftr" sz="quarter" idx="11"/>
          </p:nvPr>
        </p:nvSpPr>
        <p:spPr/>
        <p:txBody>
          <a:bodyPr/>
          <a:lstStyle/>
          <a:p>
            <a:r>
              <a:rPr lang="en-PH" smtClean="0"/>
              <a:t>Prepared by: Perla P. Cosme</a:t>
            </a:r>
            <a:endParaRPr lang="en-PH"/>
          </a:p>
        </p:txBody>
      </p:sp>
      <p:sp>
        <p:nvSpPr>
          <p:cNvPr id="5" name="Slide Number Placeholder 4"/>
          <p:cNvSpPr>
            <a:spLocks noGrp="1"/>
          </p:cNvSpPr>
          <p:nvPr>
            <p:ph type="sldNum" sz="quarter" idx="12"/>
          </p:nvPr>
        </p:nvSpPr>
        <p:spPr/>
        <p:txBody>
          <a:bodyPr/>
          <a:lstStyle/>
          <a:p>
            <a:fld id="{D94B48A0-9159-4D07-848E-6440480E0B85}" type="slidenum">
              <a:rPr lang="en-PH" smtClean="0"/>
              <a:pPr/>
              <a:t>17</a:t>
            </a:fld>
            <a:endParaRPr lang="en-PH"/>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to="" calcmode="lin" valueType="num">
                                      <p:cBhvr>
                                        <p:cTn id="12" dur="1" fill="hold"/>
                                        <p:tgtEl>
                                          <p:spTgt spid="3">
                                            <p:txEl>
                                              <p:pRg st="0" end="0"/>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to="" calcmode="lin" valueType="num">
                                      <p:cBhvr>
                                        <p:cTn id="17" dur="1" fill="hold"/>
                                        <p:tgtEl>
                                          <p:spTgt spid="3">
                                            <p:txEl>
                                              <p:pRg st="1" end="1"/>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 to="" calcmode="lin" valueType="num">
                                      <p:cBhvr>
                                        <p:cTn id="22" dur="1" fill="hold"/>
                                        <p:tgtEl>
                                          <p:spTgt spid="3">
                                            <p:txEl>
                                              <p:pRg st="2" end="2"/>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PH" dirty="0" smtClean="0"/>
              <a:t>Directory Look-up</a:t>
            </a:r>
            <a:endParaRPr lang="en-PH" dirty="0"/>
          </a:p>
        </p:txBody>
      </p:sp>
      <p:sp>
        <p:nvSpPr>
          <p:cNvPr id="3" name="Content Placeholder 2"/>
          <p:cNvSpPr>
            <a:spLocks noGrp="1"/>
          </p:cNvSpPr>
          <p:nvPr>
            <p:ph idx="1"/>
          </p:nvPr>
        </p:nvSpPr>
        <p:spPr>
          <a:xfrm>
            <a:off x="457200" y="1600200"/>
            <a:ext cx="8229600" cy="4449763"/>
          </a:xfrm>
        </p:spPr>
        <p:txBody>
          <a:bodyPr>
            <a:normAutofit/>
          </a:bodyPr>
          <a:lstStyle/>
          <a:p>
            <a:pPr algn="just">
              <a:buNone/>
            </a:pPr>
            <a:r>
              <a:rPr lang="en-PH" dirty="0" smtClean="0"/>
              <a:t>		</a:t>
            </a:r>
            <a:r>
              <a:rPr lang="en-US" dirty="0" smtClean="0"/>
              <a:t>There are two ways on how to keep the directory lookup, namely; </a:t>
            </a:r>
          </a:p>
          <a:p>
            <a:pPr marL="514350" indent="-514350" algn="just">
              <a:buFont typeface="+mj-lt"/>
              <a:buAutoNum type="arabicPeriod"/>
            </a:pPr>
            <a:r>
              <a:rPr lang="en-US" dirty="0" smtClean="0"/>
              <a:t>directory structure as a </a:t>
            </a:r>
            <a:r>
              <a:rPr lang="en-US" sz="3600" b="1" dirty="0" smtClean="0"/>
              <a:t>table</a:t>
            </a:r>
            <a:r>
              <a:rPr lang="en-US" sz="3600" dirty="0" smtClean="0"/>
              <a:t> </a:t>
            </a:r>
            <a:r>
              <a:rPr lang="en-US" dirty="0" smtClean="0"/>
              <a:t>or </a:t>
            </a:r>
          </a:p>
          <a:p>
            <a:pPr marL="514350" indent="-514350" algn="just">
              <a:buFont typeface="+mj-lt"/>
              <a:buAutoNum type="arabicPeriod"/>
            </a:pPr>
            <a:r>
              <a:rPr lang="en-US" dirty="0" smtClean="0"/>
              <a:t>directory structure as a </a:t>
            </a:r>
            <a:r>
              <a:rPr lang="en-US" sz="3600" b="1" dirty="0" smtClean="0"/>
              <a:t>tree</a:t>
            </a:r>
            <a:r>
              <a:rPr lang="en-US" dirty="0" smtClean="0"/>
              <a:t>.</a:t>
            </a:r>
            <a:endParaRPr lang="en-PH" dirty="0" smtClean="0"/>
          </a:p>
          <a:p>
            <a:pPr algn="just">
              <a:buNone/>
            </a:pPr>
            <a:endParaRPr lang="en-PH" dirty="0" smtClean="0"/>
          </a:p>
        </p:txBody>
      </p:sp>
      <p:sp>
        <p:nvSpPr>
          <p:cNvPr id="4" name="Footer Placeholder 3"/>
          <p:cNvSpPr>
            <a:spLocks noGrp="1"/>
          </p:cNvSpPr>
          <p:nvPr>
            <p:ph type="ftr" sz="quarter" idx="11"/>
          </p:nvPr>
        </p:nvSpPr>
        <p:spPr/>
        <p:txBody>
          <a:bodyPr/>
          <a:lstStyle/>
          <a:p>
            <a:r>
              <a:rPr lang="en-PH" smtClean="0"/>
              <a:t>Prepared by: Perla P. Cosme</a:t>
            </a:r>
            <a:endParaRPr lang="en-PH"/>
          </a:p>
        </p:txBody>
      </p:sp>
      <p:sp>
        <p:nvSpPr>
          <p:cNvPr id="5" name="Slide Number Placeholder 4"/>
          <p:cNvSpPr>
            <a:spLocks noGrp="1"/>
          </p:cNvSpPr>
          <p:nvPr>
            <p:ph type="sldNum" sz="quarter" idx="12"/>
          </p:nvPr>
        </p:nvSpPr>
        <p:spPr/>
        <p:txBody>
          <a:bodyPr/>
          <a:lstStyle/>
          <a:p>
            <a:fld id="{D94B48A0-9159-4D07-848E-6440480E0B85}" type="slidenum">
              <a:rPr lang="en-PH" smtClean="0"/>
              <a:pPr/>
              <a:t>18</a:t>
            </a:fld>
            <a:endParaRPr lang="en-PH"/>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to="" calcmode="lin" valueType="num">
                                      <p:cBhvr>
                                        <p:cTn id="12" dur="1" fill="hold"/>
                                        <p:tgtEl>
                                          <p:spTgt spid="3">
                                            <p:txEl>
                                              <p:pRg st="0" end="0"/>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to="" calcmode="lin" valueType="num">
                                      <p:cBhvr>
                                        <p:cTn id="17" dur="1" fill="hold"/>
                                        <p:tgtEl>
                                          <p:spTgt spid="3">
                                            <p:txEl>
                                              <p:pRg st="1" end="1"/>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 to="" calcmode="lin" valueType="num">
                                      <p:cBhvr>
                                        <p:cTn id="22" dur="1" fill="hold"/>
                                        <p:tgtEl>
                                          <p:spTgt spid="3">
                                            <p:txEl>
                                              <p:pRg st="2" end="2"/>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PH" dirty="0" smtClean="0"/>
              <a:t>A Directory Table</a:t>
            </a:r>
            <a:endParaRPr lang="en-PH" dirty="0"/>
          </a:p>
        </p:txBody>
      </p:sp>
      <p:sp>
        <p:nvSpPr>
          <p:cNvPr id="4" name="Footer Placeholder 3"/>
          <p:cNvSpPr>
            <a:spLocks noGrp="1"/>
          </p:cNvSpPr>
          <p:nvPr>
            <p:ph type="ftr" sz="quarter" idx="11"/>
          </p:nvPr>
        </p:nvSpPr>
        <p:spPr/>
        <p:txBody>
          <a:bodyPr/>
          <a:lstStyle/>
          <a:p>
            <a:r>
              <a:rPr lang="en-PH" smtClean="0"/>
              <a:t>Prepared by: Perla P. Cosme</a:t>
            </a:r>
            <a:endParaRPr lang="en-PH"/>
          </a:p>
        </p:txBody>
      </p:sp>
      <p:sp>
        <p:nvSpPr>
          <p:cNvPr id="5" name="Slide Number Placeholder 4"/>
          <p:cNvSpPr>
            <a:spLocks noGrp="1"/>
          </p:cNvSpPr>
          <p:nvPr>
            <p:ph type="sldNum" sz="quarter" idx="12"/>
          </p:nvPr>
        </p:nvSpPr>
        <p:spPr/>
        <p:txBody>
          <a:bodyPr/>
          <a:lstStyle/>
          <a:p>
            <a:fld id="{D94B48A0-9159-4D07-848E-6440480E0B85}" type="slidenum">
              <a:rPr lang="en-PH" smtClean="0"/>
              <a:pPr/>
              <a:t>19</a:t>
            </a:fld>
            <a:endParaRPr lang="en-PH"/>
          </a:p>
        </p:txBody>
      </p:sp>
      <p:graphicFrame>
        <p:nvGraphicFramePr>
          <p:cNvPr id="10" name="Table 9"/>
          <p:cNvGraphicFramePr>
            <a:graphicFrameLocks noGrp="1"/>
          </p:cNvGraphicFramePr>
          <p:nvPr/>
        </p:nvGraphicFramePr>
        <p:xfrm>
          <a:off x="1531620" y="2324100"/>
          <a:ext cx="6080760" cy="2209800"/>
        </p:xfrm>
        <a:graphic>
          <a:graphicData uri="http://schemas.openxmlformats.org/drawingml/2006/table">
            <a:tbl>
              <a:tblPr/>
              <a:tblGrid>
                <a:gridCol w="1520190"/>
                <a:gridCol w="1520190"/>
                <a:gridCol w="971550"/>
                <a:gridCol w="548640"/>
                <a:gridCol w="1520190"/>
              </a:tblGrid>
              <a:tr h="0">
                <a:tc>
                  <a:txBody>
                    <a:bodyPr/>
                    <a:lstStyle/>
                    <a:p>
                      <a:pPr marL="0" marR="0" algn="ctr">
                        <a:spcBef>
                          <a:spcPts val="0"/>
                        </a:spcBef>
                        <a:spcAft>
                          <a:spcPts val="0"/>
                        </a:spcAft>
                      </a:pPr>
                      <a:r>
                        <a:rPr lang="en-US" sz="1200" b="1">
                          <a:latin typeface="Arial"/>
                          <a:ea typeface="Times New Roman"/>
                          <a:cs typeface="Times New Roman"/>
                        </a:rPr>
                        <a:t>Key</a:t>
                      </a:r>
                      <a:endParaRPr lang="en-PH" sz="1000">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b="1">
                          <a:latin typeface="Arial"/>
                          <a:ea typeface="Times New Roman"/>
                          <a:cs typeface="Times New Roman"/>
                        </a:rPr>
                        <a:t>Address</a:t>
                      </a:r>
                      <a:endParaRPr lang="en-PH" sz="1000">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endParaRPr lang="en-PH" sz="1000">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marL="0" marR="0" algn="ctr">
                        <a:spcBef>
                          <a:spcPts val="0"/>
                        </a:spcBef>
                        <a:spcAft>
                          <a:spcPts val="0"/>
                        </a:spcAft>
                      </a:pPr>
                      <a:r>
                        <a:rPr lang="en-US" sz="1200" b="1">
                          <a:latin typeface="Arial"/>
                          <a:ea typeface="Times New Roman"/>
                          <a:cs typeface="Times New Roman"/>
                        </a:rPr>
                        <a:t>Rel. Adr.</a:t>
                      </a:r>
                      <a:endParaRPr lang="en-PH" sz="1000">
                        <a:latin typeface="Times New Roman"/>
                        <a:ea typeface="Times New Roman"/>
                      </a:endParaRPr>
                    </a:p>
                  </a:txBody>
                  <a:tcPr marL="68580" marR="68580" marT="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marL="0" marR="0" algn="ctr">
                        <a:spcBef>
                          <a:spcPts val="0"/>
                        </a:spcBef>
                        <a:spcAft>
                          <a:spcPts val="0"/>
                        </a:spcAft>
                      </a:pPr>
                      <a:r>
                        <a:rPr lang="en-US" sz="1200" b="1">
                          <a:latin typeface="Arial"/>
                          <a:ea typeface="Times New Roman"/>
                          <a:cs typeface="Times New Roman"/>
                        </a:rPr>
                        <a:t>Relative File</a:t>
                      </a:r>
                      <a:endParaRPr lang="en-PH" sz="1000">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gn="ctr">
                        <a:spcBef>
                          <a:spcPts val="0"/>
                        </a:spcBef>
                        <a:spcAft>
                          <a:spcPts val="0"/>
                        </a:spcAft>
                      </a:pPr>
                      <a:r>
                        <a:rPr lang="en-US" sz="1100">
                          <a:latin typeface="Arial"/>
                          <a:ea typeface="Times New Roman"/>
                          <a:cs typeface="Times New Roman"/>
                        </a:rPr>
                        <a:t>APE</a:t>
                      </a:r>
                      <a:endParaRPr lang="en-PH" sz="10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latin typeface="Arial"/>
                          <a:ea typeface="Times New Roman"/>
                          <a:cs typeface="Times New Roman"/>
                        </a:rPr>
                        <a:t>I-1</a:t>
                      </a:r>
                      <a:endParaRPr lang="en-PH" sz="10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endParaRPr lang="en-US" sz="110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a:noFill/>
                    </a:lnR>
                    <a:lnT>
                      <a:noFill/>
                    </a:lnT>
                    <a:lnB>
                      <a:noFill/>
                    </a:lnB>
                  </a:tcPr>
                </a:tc>
                <a:tc>
                  <a:txBody>
                    <a:bodyPr/>
                    <a:lstStyle/>
                    <a:p>
                      <a:pPr marL="0" marR="0" algn="ctr">
                        <a:spcBef>
                          <a:spcPts val="0"/>
                        </a:spcBef>
                        <a:spcAft>
                          <a:spcPts val="0"/>
                        </a:spcAft>
                      </a:pPr>
                      <a:r>
                        <a:rPr lang="en-US" sz="1100">
                          <a:latin typeface="Arial"/>
                          <a:ea typeface="Times New Roman"/>
                          <a:cs typeface="Times New Roman"/>
                        </a:rPr>
                        <a:t>1</a:t>
                      </a:r>
                      <a:endParaRPr lang="en-PH" sz="1000">
                        <a:latin typeface="Times New Roman"/>
                        <a:ea typeface="Times New Roman"/>
                      </a:endParaRPr>
                    </a:p>
                  </a:txBody>
                  <a:tcPr marL="68580" marR="68580" marT="0" marB="0">
                    <a:lnL>
                      <a:noFill/>
                    </a:lnL>
                    <a:lnR w="12700" cap="flat" cmpd="sng" algn="ctr">
                      <a:solidFill>
                        <a:srgbClr val="000000"/>
                      </a:solidFill>
                      <a:prstDash val="solid"/>
                      <a:round/>
                      <a:headEnd type="none" w="med" len="med"/>
                      <a:tailEnd type="none" w="med" len="med"/>
                    </a:lnR>
                    <a:lnT>
                      <a:noFill/>
                    </a:lnT>
                    <a:lnB>
                      <a:noFill/>
                    </a:lnB>
                  </a:tcPr>
                </a:tc>
                <a:tc>
                  <a:txBody>
                    <a:bodyPr/>
                    <a:lstStyle/>
                    <a:p>
                      <a:pPr marL="0" marR="0" algn="just">
                        <a:spcBef>
                          <a:spcPts val="0"/>
                        </a:spcBef>
                        <a:spcAft>
                          <a:spcPts val="0"/>
                        </a:spcAft>
                      </a:pPr>
                      <a:r>
                        <a:rPr lang="en-US" sz="1100">
                          <a:latin typeface="Arial"/>
                          <a:ea typeface="Times New Roman"/>
                          <a:cs typeface="Times New Roman"/>
                        </a:rPr>
                        <a:t>COW</a:t>
                      </a:r>
                      <a:endParaRPr lang="en-PH" sz="10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gn="ctr">
                        <a:spcBef>
                          <a:spcPts val="0"/>
                        </a:spcBef>
                        <a:spcAft>
                          <a:spcPts val="0"/>
                        </a:spcAft>
                      </a:pPr>
                      <a:r>
                        <a:rPr lang="en-US" sz="1100">
                          <a:latin typeface="Arial"/>
                          <a:ea typeface="Times New Roman"/>
                          <a:cs typeface="Times New Roman"/>
                        </a:rPr>
                        <a:t>BAT</a:t>
                      </a:r>
                      <a:endParaRPr lang="en-PH" sz="10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latin typeface="Arial"/>
                          <a:ea typeface="Times New Roman"/>
                          <a:cs typeface="Times New Roman"/>
                        </a:rPr>
                        <a:t>N</a:t>
                      </a:r>
                      <a:endParaRPr lang="en-PH" sz="10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endParaRPr lang="en-US" sz="110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a:noFill/>
                    </a:lnR>
                    <a:lnT>
                      <a:noFill/>
                    </a:lnT>
                    <a:lnB>
                      <a:noFill/>
                    </a:lnB>
                  </a:tcPr>
                </a:tc>
                <a:tc>
                  <a:txBody>
                    <a:bodyPr/>
                    <a:lstStyle/>
                    <a:p>
                      <a:pPr marL="0" marR="0" algn="ctr">
                        <a:spcBef>
                          <a:spcPts val="0"/>
                        </a:spcBef>
                        <a:spcAft>
                          <a:spcPts val="0"/>
                        </a:spcAft>
                      </a:pPr>
                      <a:r>
                        <a:rPr lang="en-US" sz="1100">
                          <a:latin typeface="Arial"/>
                          <a:ea typeface="Times New Roman"/>
                          <a:cs typeface="Times New Roman"/>
                        </a:rPr>
                        <a:t>2</a:t>
                      </a:r>
                      <a:endParaRPr lang="en-PH" sz="1000">
                        <a:latin typeface="Times New Roman"/>
                        <a:ea typeface="Times New Roman"/>
                      </a:endParaRPr>
                    </a:p>
                  </a:txBody>
                  <a:tcPr marL="68580" marR="68580" marT="0" marB="0">
                    <a:lnL>
                      <a:noFill/>
                    </a:lnL>
                    <a:lnR w="12700" cap="flat" cmpd="sng" algn="ctr">
                      <a:solidFill>
                        <a:srgbClr val="000000"/>
                      </a:solidFill>
                      <a:prstDash val="solid"/>
                      <a:round/>
                      <a:headEnd type="none" w="med" len="med"/>
                      <a:tailEnd type="none" w="med" len="med"/>
                    </a:lnR>
                    <a:lnT>
                      <a:noFill/>
                    </a:lnT>
                    <a:lnB>
                      <a:noFill/>
                    </a:lnB>
                  </a:tcPr>
                </a:tc>
                <a:tc>
                  <a:txBody>
                    <a:bodyPr/>
                    <a:lstStyle/>
                    <a:p>
                      <a:pPr marL="0" marR="0" algn="just">
                        <a:spcBef>
                          <a:spcPts val="0"/>
                        </a:spcBef>
                        <a:spcAft>
                          <a:spcPts val="0"/>
                        </a:spcAft>
                      </a:pPr>
                      <a:r>
                        <a:rPr lang="en-US" sz="1100">
                          <a:latin typeface="Arial"/>
                          <a:ea typeface="Times New Roman"/>
                          <a:cs typeface="Times New Roman"/>
                        </a:rPr>
                        <a:t>ZEBRA</a:t>
                      </a:r>
                      <a:endParaRPr lang="en-PH" sz="10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gn="ctr">
                        <a:spcBef>
                          <a:spcPts val="0"/>
                        </a:spcBef>
                        <a:spcAft>
                          <a:spcPts val="0"/>
                        </a:spcAft>
                      </a:pPr>
                      <a:r>
                        <a:rPr lang="en-US" sz="1100">
                          <a:latin typeface="Arial"/>
                          <a:ea typeface="Times New Roman"/>
                          <a:cs typeface="Times New Roman"/>
                        </a:rPr>
                        <a:t>CAT</a:t>
                      </a:r>
                      <a:endParaRPr lang="en-PH" sz="10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latin typeface="Arial"/>
                          <a:ea typeface="Times New Roman"/>
                          <a:cs typeface="Times New Roman"/>
                        </a:rPr>
                        <a:t>3</a:t>
                      </a:r>
                      <a:endParaRPr lang="en-PH" sz="10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endParaRPr lang="en-US" sz="110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a:noFill/>
                    </a:lnR>
                    <a:lnT>
                      <a:noFill/>
                    </a:lnT>
                    <a:lnB>
                      <a:noFill/>
                    </a:lnB>
                  </a:tcPr>
                </a:tc>
                <a:tc>
                  <a:txBody>
                    <a:bodyPr/>
                    <a:lstStyle/>
                    <a:p>
                      <a:pPr marL="0" marR="0" algn="ctr">
                        <a:spcBef>
                          <a:spcPts val="0"/>
                        </a:spcBef>
                        <a:spcAft>
                          <a:spcPts val="0"/>
                        </a:spcAft>
                      </a:pPr>
                      <a:r>
                        <a:rPr lang="en-US" sz="1100">
                          <a:latin typeface="Arial"/>
                          <a:ea typeface="Times New Roman"/>
                          <a:cs typeface="Times New Roman"/>
                        </a:rPr>
                        <a:t>3</a:t>
                      </a:r>
                      <a:endParaRPr lang="en-PH" sz="1000">
                        <a:latin typeface="Times New Roman"/>
                        <a:ea typeface="Times New Roman"/>
                      </a:endParaRPr>
                    </a:p>
                  </a:txBody>
                  <a:tcPr marL="68580" marR="68580" marT="0" marB="0">
                    <a:lnL>
                      <a:noFill/>
                    </a:lnL>
                    <a:lnR w="12700" cap="flat" cmpd="sng" algn="ctr">
                      <a:solidFill>
                        <a:srgbClr val="000000"/>
                      </a:solidFill>
                      <a:prstDash val="solid"/>
                      <a:round/>
                      <a:headEnd type="none" w="med" len="med"/>
                      <a:tailEnd type="none" w="med" len="med"/>
                    </a:lnR>
                    <a:lnT>
                      <a:noFill/>
                    </a:lnT>
                    <a:lnB>
                      <a:noFill/>
                    </a:lnB>
                  </a:tcPr>
                </a:tc>
                <a:tc>
                  <a:txBody>
                    <a:bodyPr/>
                    <a:lstStyle/>
                    <a:p>
                      <a:pPr marL="0" marR="0" algn="just">
                        <a:spcBef>
                          <a:spcPts val="0"/>
                        </a:spcBef>
                        <a:spcAft>
                          <a:spcPts val="0"/>
                        </a:spcAft>
                      </a:pPr>
                      <a:r>
                        <a:rPr lang="en-US" sz="1100">
                          <a:latin typeface="Arial"/>
                          <a:ea typeface="Times New Roman"/>
                          <a:cs typeface="Times New Roman"/>
                        </a:rPr>
                        <a:t>CAT</a:t>
                      </a:r>
                      <a:endParaRPr lang="en-PH" sz="10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gn="ctr">
                        <a:spcBef>
                          <a:spcPts val="0"/>
                        </a:spcBef>
                        <a:spcAft>
                          <a:spcPts val="0"/>
                        </a:spcAft>
                      </a:pPr>
                      <a:r>
                        <a:rPr lang="en-US" sz="1100">
                          <a:latin typeface="Arial"/>
                          <a:ea typeface="Times New Roman"/>
                          <a:cs typeface="Times New Roman"/>
                        </a:rPr>
                        <a:t>:</a:t>
                      </a:r>
                      <a:endParaRPr lang="en-PH" sz="1000">
                        <a:latin typeface="Times New Roman"/>
                        <a:ea typeface="Times New Roman"/>
                      </a:endParaRPr>
                    </a:p>
                    <a:p>
                      <a:pPr marL="0" marR="0" algn="ctr">
                        <a:spcBef>
                          <a:spcPts val="0"/>
                        </a:spcBef>
                        <a:spcAft>
                          <a:spcPts val="0"/>
                        </a:spcAft>
                      </a:pPr>
                      <a:r>
                        <a:rPr lang="en-US" sz="1100">
                          <a:latin typeface="Arial"/>
                          <a:ea typeface="Times New Roman"/>
                          <a:cs typeface="Times New Roman"/>
                        </a:rPr>
                        <a:t>:</a:t>
                      </a:r>
                      <a:endParaRPr lang="en-PH" sz="10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latin typeface="Arial"/>
                          <a:ea typeface="Times New Roman"/>
                          <a:cs typeface="Times New Roman"/>
                        </a:rPr>
                        <a:t>:</a:t>
                      </a:r>
                      <a:endParaRPr lang="en-PH" sz="1000">
                        <a:latin typeface="Times New Roman"/>
                        <a:ea typeface="Times New Roman"/>
                      </a:endParaRPr>
                    </a:p>
                    <a:p>
                      <a:pPr marL="0" marR="0" algn="ctr">
                        <a:spcBef>
                          <a:spcPts val="0"/>
                        </a:spcBef>
                        <a:spcAft>
                          <a:spcPts val="0"/>
                        </a:spcAft>
                      </a:pPr>
                      <a:r>
                        <a:rPr lang="en-US" sz="1100">
                          <a:latin typeface="Arial"/>
                          <a:ea typeface="Times New Roman"/>
                          <a:cs typeface="Times New Roman"/>
                        </a:rPr>
                        <a:t>:</a:t>
                      </a:r>
                      <a:endParaRPr lang="en-PH" sz="10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endParaRPr lang="en-US" sz="110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a:noFill/>
                    </a:lnR>
                    <a:lnT>
                      <a:noFill/>
                    </a:lnT>
                    <a:lnB>
                      <a:noFill/>
                    </a:lnB>
                  </a:tcPr>
                </a:tc>
                <a:tc>
                  <a:txBody>
                    <a:bodyPr/>
                    <a:lstStyle/>
                    <a:p>
                      <a:pPr marL="0" marR="0" algn="ctr">
                        <a:spcBef>
                          <a:spcPts val="0"/>
                        </a:spcBef>
                        <a:spcAft>
                          <a:spcPts val="0"/>
                        </a:spcAft>
                      </a:pPr>
                      <a:r>
                        <a:rPr lang="en-US" sz="1100">
                          <a:latin typeface="Arial"/>
                          <a:ea typeface="Times New Roman"/>
                          <a:cs typeface="Times New Roman"/>
                        </a:rPr>
                        <a:t>:</a:t>
                      </a:r>
                      <a:endParaRPr lang="en-PH" sz="1000">
                        <a:latin typeface="Times New Roman"/>
                        <a:ea typeface="Times New Roman"/>
                      </a:endParaRPr>
                    </a:p>
                    <a:p>
                      <a:pPr marL="0" marR="0" algn="ctr">
                        <a:spcBef>
                          <a:spcPts val="0"/>
                        </a:spcBef>
                        <a:spcAft>
                          <a:spcPts val="0"/>
                        </a:spcAft>
                      </a:pPr>
                      <a:r>
                        <a:rPr lang="en-US" sz="1100">
                          <a:latin typeface="Arial"/>
                          <a:ea typeface="Times New Roman"/>
                          <a:cs typeface="Times New Roman"/>
                        </a:rPr>
                        <a:t>:</a:t>
                      </a:r>
                      <a:endParaRPr lang="en-PH" sz="1000">
                        <a:latin typeface="Times New Roman"/>
                        <a:ea typeface="Times New Roman"/>
                      </a:endParaRPr>
                    </a:p>
                  </a:txBody>
                  <a:tcPr marL="68580" marR="68580" marT="0" marB="0">
                    <a:lnL>
                      <a:noFill/>
                    </a:lnL>
                    <a:lnR w="12700" cap="flat" cmpd="sng" algn="ctr">
                      <a:solidFill>
                        <a:srgbClr val="000000"/>
                      </a:solidFill>
                      <a:prstDash val="solid"/>
                      <a:round/>
                      <a:headEnd type="none" w="med" len="med"/>
                      <a:tailEnd type="none" w="med" len="med"/>
                    </a:lnR>
                    <a:lnT>
                      <a:noFill/>
                    </a:lnT>
                    <a:lnB>
                      <a:noFill/>
                    </a:lnB>
                  </a:tcPr>
                </a:tc>
                <a:tc>
                  <a:txBody>
                    <a:bodyPr/>
                    <a:lstStyle/>
                    <a:p>
                      <a:pPr marL="0" marR="0" algn="just">
                        <a:spcBef>
                          <a:spcPts val="0"/>
                        </a:spcBef>
                        <a:spcAft>
                          <a:spcPts val="0"/>
                        </a:spcAft>
                      </a:pPr>
                      <a:endParaRPr lang="en-US" sz="110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gn="ctr">
                        <a:spcBef>
                          <a:spcPts val="0"/>
                        </a:spcBef>
                        <a:spcAft>
                          <a:spcPts val="0"/>
                        </a:spcAft>
                      </a:pPr>
                      <a:r>
                        <a:rPr lang="en-US" sz="1100">
                          <a:latin typeface="Arial"/>
                          <a:ea typeface="Times New Roman"/>
                          <a:cs typeface="Times New Roman"/>
                        </a:rPr>
                        <a:t>COW</a:t>
                      </a:r>
                      <a:endParaRPr lang="en-PH" sz="10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latin typeface="Arial"/>
                          <a:ea typeface="Times New Roman"/>
                          <a:cs typeface="Times New Roman"/>
                        </a:rPr>
                        <a:t>1</a:t>
                      </a:r>
                      <a:endParaRPr lang="en-PH" sz="10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endParaRPr lang="en-US" sz="110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a:noFill/>
                    </a:lnR>
                    <a:lnT>
                      <a:noFill/>
                    </a:lnT>
                    <a:lnB>
                      <a:noFill/>
                    </a:lnB>
                  </a:tcPr>
                </a:tc>
                <a:tc>
                  <a:txBody>
                    <a:bodyPr/>
                    <a:lstStyle/>
                    <a:p>
                      <a:pPr marL="0" marR="0" algn="ctr">
                        <a:spcBef>
                          <a:spcPts val="0"/>
                        </a:spcBef>
                        <a:spcAft>
                          <a:spcPts val="0"/>
                        </a:spcAft>
                      </a:pPr>
                      <a:r>
                        <a:rPr lang="en-US" sz="1100">
                          <a:latin typeface="Arial"/>
                          <a:ea typeface="Times New Roman"/>
                          <a:cs typeface="Times New Roman"/>
                        </a:rPr>
                        <a:t>I-1</a:t>
                      </a:r>
                      <a:endParaRPr lang="en-PH" sz="1000">
                        <a:latin typeface="Times New Roman"/>
                        <a:ea typeface="Times New Roman"/>
                      </a:endParaRPr>
                    </a:p>
                  </a:txBody>
                  <a:tcPr marL="68580" marR="68580" marT="0" marB="0">
                    <a:lnL>
                      <a:noFill/>
                    </a:lnL>
                    <a:lnR w="12700" cap="flat" cmpd="sng" algn="ctr">
                      <a:solidFill>
                        <a:srgbClr val="000000"/>
                      </a:solidFill>
                      <a:prstDash val="solid"/>
                      <a:round/>
                      <a:headEnd type="none" w="med" len="med"/>
                      <a:tailEnd type="none" w="med" len="med"/>
                    </a:lnR>
                    <a:lnT>
                      <a:noFill/>
                    </a:lnT>
                    <a:lnB>
                      <a:noFill/>
                    </a:lnB>
                  </a:tcPr>
                </a:tc>
                <a:tc>
                  <a:txBody>
                    <a:bodyPr/>
                    <a:lstStyle/>
                    <a:p>
                      <a:pPr marL="0" marR="0" algn="just">
                        <a:spcBef>
                          <a:spcPts val="0"/>
                        </a:spcBef>
                        <a:spcAft>
                          <a:spcPts val="0"/>
                        </a:spcAft>
                      </a:pPr>
                      <a:r>
                        <a:rPr lang="en-US" sz="1100">
                          <a:latin typeface="Arial"/>
                          <a:ea typeface="Times New Roman"/>
                          <a:cs typeface="Times New Roman"/>
                        </a:rPr>
                        <a:t>APE</a:t>
                      </a:r>
                      <a:endParaRPr lang="en-PH" sz="10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gn="ctr">
                        <a:spcBef>
                          <a:spcPts val="0"/>
                        </a:spcBef>
                        <a:spcAft>
                          <a:spcPts val="0"/>
                        </a:spcAft>
                      </a:pPr>
                      <a:r>
                        <a:rPr lang="en-US" sz="1100">
                          <a:latin typeface="Arial"/>
                          <a:ea typeface="Times New Roman"/>
                          <a:cs typeface="Times New Roman"/>
                        </a:rPr>
                        <a:t>DOG</a:t>
                      </a:r>
                      <a:endParaRPr lang="en-PH" sz="10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latin typeface="Arial"/>
                          <a:ea typeface="Times New Roman"/>
                          <a:cs typeface="Times New Roman"/>
                        </a:rPr>
                        <a:t>I+1</a:t>
                      </a:r>
                      <a:endParaRPr lang="en-PH" sz="10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endParaRPr lang="en-US" sz="110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a:noFill/>
                    </a:lnR>
                    <a:lnT>
                      <a:noFill/>
                    </a:lnT>
                    <a:lnB>
                      <a:noFill/>
                    </a:lnB>
                  </a:tcPr>
                </a:tc>
                <a:tc>
                  <a:txBody>
                    <a:bodyPr/>
                    <a:lstStyle/>
                    <a:p>
                      <a:pPr marL="0" marR="0" algn="ctr">
                        <a:spcBef>
                          <a:spcPts val="0"/>
                        </a:spcBef>
                        <a:spcAft>
                          <a:spcPts val="0"/>
                        </a:spcAft>
                      </a:pPr>
                      <a:r>
                        <a:rPr lang="en-US" sz="1100">
                          <a:latin typeface="Arial"/>
                          <a:ea typeface="Times New Roman"/>
                          <a:cs typeface="Times New Roman"/>
                        </a:rPr>
                        <a:t>I</a:t>
                      </a:r>
                      <a:endParaRPr lang="en-PH" sz="1000">
                        <a:latin typeface="Times New Roman"/>
                        <a:ea typeface="Times New Roman"/>
                      </a:endParaRPr>
                    </a:p>
                  </a:txBody>
                  <a:tcPr marL="68580" marR="68580" marT="0" marB="0">
                    <a:lnL>
                      <a:noFill/>
                    </a:lnL>
                    <a:lnR w="12700" cap="flat" cmpd="sng" algn="ctr">
                      <a:solidFill>
                        <a:srgbClr val="000000"/>
                      </a:solidFill>
                      <a:prstDash val="solid"/>
                      <a:round/>
                      <a:headEnd type="none" w="med" len="med"/>
                      <a:tailEnd type="none" w="med" len="med"/>
                    </a:lnR>
                    <a:lnT>
                      <a:noFill/>
                    </a:lnT>
                    <a:lnB>
                      <a:noFill/>
                    </a:lnB>
                  </a:tcPr>
                </a:tc>
                <a:tc>
                  <a:txBody>
                    <a:bodyPr/>
                    <a:lstStyle/>
                    <a:p>
                      <a:pPr marL="0" marR="0" algn="just">
                        <a:spcBef>
                          <a:spcPts val="0"/>
                        </a:spcBef>
                        <a:spcAft>
                          <a:spcPts val="0"/>
                        </a:spcAft>
                      </a:pPr>
                      <a:r>
                        <a:rPr lang="en-US" sz="1100">
                          <a:latin typeface="Arial"/>
                          <a:ea typeface="Times New Roman"/>
                          <a:cs typeface="Times New Roman"/>
                        </a:rPr>
                        <a:t>ELL</a:t>
                      </a:r>
                      <a:endParaRPr lang="en-PH" sz="10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gn="ctr">
                        <a:spcBef>
                          <a:spcPts val="0"/>
                        </a:spcBef>
                        <a:spcAft>
                          <a:spcPts val="0"/>
                        </a:spcAft>
                      </a:pPr>
                      <a:r>
                        <a:rPr lang="en-US" sz="1100">
                          <a:latin typeface="Arial"/>
                          <a:ea typeface="Times New Roman"/>
                          <a:cs typeface="Times New Roman"/>
                        </a:rPr>
                        <a:t>EEL</a:t>
                      </a:r>
                      <a:endParaRPr lang="en-PH" sz="10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latin typeface="Arial"/>
                          <a:ea typeface="Times New Roman"/>
                          <a:cs typeface="Times New Roman"/>
                        </a:rPr>
                        <a:t>I</a:t>
                      </a:r>
                      <a:endParaRPr lang="en-PH" sz="10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endParaRPr lang="en-US" sz="110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a:noFill/>
                    </a:lnR>
                    <a:lnT>
                      <a:noFill/>
                    </a:lnT>
                    <a:lnB>
                      <a:noFill/>
                    </a:lnB>
                  </a:tcPr>
                </a:tc>
                <a:tc>
                  <a:txBody>
                    <a:bodyPr/>
                    <a:lstStyle/>
                    <a:p>
                      <a:pPr marL="0" marR="0" algn="ctr">
                        <a:spcBef>
                          <a:spcPts val="0"/>
                        </a:spcBef>
                        <a:spcAft>
                          <a:spcPts val="0"/>
                        </a:spcAft>
                      </a:pPr>
                      <a:r>
                        <a:rPr lang="en-US" sz="1100">
                          <a:latin typeface="Arial"/>
                          <a:ea typeface="Times New Roman"/>
                          <a:cs typeface="Times New Roman"/>
                        </a:rPr>
                        <a:t>I+1</a:t>
                      </a:r>
                      <a:endParaRPr lang="en-PH" sz="1000">
                        <a:latin typeface="Times New Roman"/>
                        <a:ea typeface="Times New Roman"/>
                      </a:endParaRPr>
                    </a:p>
                  </a:txBody>
                  <a:tcPr marL="68580" marR="68580" marT="0" marB="0">
                    <a:lnL>
                      <a:noFill/>
                    </a:lnL>
                    <a:lnR w="12700" cap="flat" cmpd="sng" algn="ctr">
                      <a:solidFill>
                        <a:srgbClr val="000000"/>
                      </a:solidFill>
                      <a:prstDash val="solid"/>
                      <a:round/>
                      <a:headEnd type="none" w="med" len="med"/>
                      <a:tailEnd type="none" w="med" len="med"/>
                    </a:lnR>
                    <a:lnT>
                      <a:noFill/>
                    </a:lnT>
                    <a:lnB>
                      <a:noFill/>
                    </a:lnB>
                  </a:tcPr>
                </a:tc>
                <a:tc>
                  <a:txBody>
                    <a:bodyPr/>
                    <a:lstStyle/>
                    <a:p>
                      <a:pPr marL="0" marR="0" algn="just">
                        <a:spcBef>
                          <a:spcPts val="0"/>
                        </a:spcBef>
                        <a:spcAft>
                          <a:spcPts val="0"/>
                        </a:spcAft>
                      </a:pPr>
                      <a:r>
                        <a:rPr lang="en-US" sz="1100">
                          <a:latin typeface="Arial"/>
                          <a:ea typeface="Times New Roman"/>
                          <a:cs typeface="Times New Roman"/>
                        </a:rPr>
                        <a:t>DOG</a:t>
                      </a:r>
                      <a:endParaRPr lang="en-PH" sz="10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gn="ctr">
                        <a:spcBef>
                          <a:spcPts val="0"/>
                        </a:spcBef>
                        <a:spcAft>
                          <a:spcPts val="0"/>
                        </a:spcAft>
                      </a:pPr>
                      <a:r>
                        <a:rPr lang="en-US" sz="1100">
                          <a:latin typeface="Arial"/>
                          <a:ea typeface="Times New Roman"/>
                          <a:cs typeface="Times New Roman"/>
                        </a:rPr>
                        <a:t>:</a:t>
                      </a:r>
                      <a:endParaRPr lang="en-PH" sz="1000">
                        <a:latin typeface="Times New Roman"/>
                        <a:ea typeface="Times New Roman"/>
                      </a:endParaRPr>
                    </a:p>
                    <a:p>
                      <a:pPr marL="0" marR="0" algn="ctr">
                        <a:spcBef>
                          <a:spcPts val="0"/>
                        </a:spcBef>
                        <a:spcAft>
                          <a:spcPts val="0"/>
                        </a:spcAft>
                      </a:pPr>
                      <a:r>
                        <a:rPr lang="en-US" sz="1100">
                          <a:latin typeface="Arial"/>
                          <a:ea typeface="Times New Roman"/>
                          <a:cs typeface="Times New Roman"/>
                        </a:rPr>
                        <a:t>:</a:t>
                      </a:r>
                      <a:endParaRPr lang="en-PH" sz="10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latin typeface="Arial"/>
                          <a:ea typeface="Times New Roman"/>
                          <a:cs typeface="Times New Roman"/>
                        </a:rPr>
                        <a:t>:</a:t>
                      </a:r>
                      <a:endParaRPr lang="en-PH" sz="1000">
                        <a:latin typeface="Times New Roman"/>
                        <a:ea typeface="Times New Roman"/>
                      </a:endParaRPr>
                    </a:p>
                    <a:p>
                      <a:pPr marL="0" marR="0" algn="ctr">
                        <a:spcBef>
                          <a:spcPts val="0"/>
                        </a:spcBef>
                        <a:spcAft>
                          <a:spcPts val="0"/>
                        </a:spcAft>
                      </a:pPr>
                      <a:r>
                        <a:rPr lang="en-US" sz="1100">
                          <a:latin typeface="Arial"/>
                          <a:ea typeface="Times New Roman"/>
                          <a:cs typeface="Times New Roman"/>
                        </a:rPr>
                        <a:t>:</a:t>
                      </a:r>
                      <a:endParaRPr lang="en-PH" sz="10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endParaRPr lang="en-US" sz="110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a:noFill/>
                    </a:lnR>
                    <a:lnT>
                      <a:noFill/>
                    </a:lnT>
                    <a:lnB>
                      <a:noFill/>
                    </a:lnB>
                  </a:tcPr>
                </a:tc>
                <a:tc>
                  <a:txBody>
                    <a:bodyPr/>
                    <a:lstStyle/>
                    <a:p>
                      <a:pPr marL="0" marR="0" algn="ctr">
                        <a:spcBef>
                          <a:spcPts val="0"/>
                        </a:spcBef>
                        <a:spcAft>
                          <a:spcPts val="0"/>
                        </a:spcAft>
                      </a:pPr>
                      <a:r>
                        <a:rPr lang="en-US" sz="1100">
                          <a:latin typeface="Arial"/>
                          <a:ea typeface="Times New Roman"/>
                          <a:cs typeface="Times New Roman"/>
                        </a:rPr>
                        <a:t>:</a:t>
                      </a:r>
                      <a:endParaRPr lang="en-PH" sz="1000">
                        <a:latin typeface="Times New Roman"/>
                        <a:ea typeface="Times New Roman"/>
                      </a:endParaRPr>
                    </a:p>
                    <a:p>
                      <a:pPr marL="0" marR="0" algn="ctr">
                        <a:spcBef>
                          <a:spcPts val="0"/>
                        </a:spcBef>
                        <a:spcAft>
                          <a:spcPts val="0"/>
                        </a:spcAft>
                      </a:pPr>
                      <a:r>
                        <a:rPr lang="en-US" sz="1100">
                          <a:latin typeface="Arial"/>
                          <a:ea typeface="Times New Roman"/>
                          <a:cs typeface="Times New Roman"/>
                        </a:rPr>
                        <a:t>:</a:t>
                      </a:r>
                      <a:endParaRPr lang="en-PH" sz="1000">
                        <a:latin typeface="Times New Roman"/>
                        <a:ea typeface="Times New Roman"/>
                      </a:endParaRPr>
                    </a:p>
                  </a:txBody>
                  <a:tcPr marL="68580" marR="68580" marT="0" marB="0">
                    <a:lnL>
                      <a:noFill/>
                    </a:lnL>
                    <a:lnR w="12700" cap="flat" cmpd="sng" algn="ctr">
                      <a:solidFill>
                        <a:srgbClr val="000000"/>
                      </a:solidFill>
                      <a:prstDash val="solid"/>
                      <a:round/>
                      <a:headEnd type="none" w="med" len="med"/>
                      <a:tailEnd type="none" w="med" len="med"/>
                    </a:lnR>
                    <a:lnT>
                      <a:noFill/>
                    </a:lnT>
                    <a:lnB>
                      <a:noFill/>
                    </a:lnB>
                  </a:tcPr>
                </a:tc>
                <a:tc>
                  <a:txBody>
                    <a:bodyPr/>
                    <a:lstStyle/>
                    <a:p>
                      <a:pPr marL="0" marR="0" algn="just">
                        <a:spcBef>
                          <a:spcPts val="0"/>
                        </a:spcBef>
                        <a:spcAft>
                          <a:spcPts val="0"/>
                        </a:spcAft>
                      </a:pPr>
                      <a:endParaRPr lang="en-US" sz="110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gn="ctr">
                        <a:spcBef>
                          <a:spcPts val="0"/>
                        </a:spcBef>
                        <a:spcAft>
                          <a:spcPts val="0"/>
                        </a:spcAft>
                      </a:pPr>
                      <a:r>
                        <a:rPr lang="en-US" sz="1100">
                          <a:latin typeface="Arial"/>
                          <a:ea typeface="Times New Roman"/>
                          <a:cs typeface="Times New Roman"/>
                        </a:rPr>
                        <a:t>ZEBRA</a:t>
                      </a:r>
                      <a:endParaRPr lang="en-PH" sz="10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latin typeface="Arial"/>
                          <a:ea typeface="Times New Roman"/>
                          <a:cs typeface="Times New Roman"/>
                        </a:rPr>
                        <a:t>2</a:t>
                      </a:r>
                      <a:endParaRPr lang="en-PH" sz="10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endParaRPr lang="en-US" sz="110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a:noFill/>
                    </a:lnR>
                    <a:lnT>
                      <a:noFill/>
                    </a:lnT>
                    <a:lnB>
                      <a:noFill/>
                    </a:lnB>
                  </a:tcPr>
                </a:tc>
                <a:tc>
                  <a:txBody>
                    <a:bodyPr/>
                    <a:lstStyle/>
                    <a:p>
                      <a:pPr marL="0" marR="0" algn="ctr">
                        <a:spcBef>
                          <a:spcPts val="0"/>
                        </a:spcBef>
                        <a:spcAft>
                          <a:spcPts val="0"/>
                        </a:spcAft>
                      </a:pPr>
                      <a:r>
                        <a:rPr lang="en-US" sz="1100">
                          <a:latin typeface="Arial"/>
                          <a:ea typeface="Times New Roman"/>
                          <a:cs typeface="Times New Roman"/>
                        </a:rPr>
                        <a:t>N</a:t>
                      </a:r>
                      <a:endParaRPr lang="en-PH" sz="1000">
                        <a:latin typeface="Times New Roman"/>
                        <a:ea typeface="Times New Roman"/>
                      </a:endParaRPr>
                    </a:p>
                  </a:txBody>
                  <a:tcPr marL="68580" marR="68580" marT="0" marB="0">
                    <a:lnL>
                      <a:noFill/>
                    </a:lnL>
                    <a:lnR w="12700" cap="flat" cmpd="sng" algn="ctr">
                      <a:solidFill>
                        <a:srgbClr val="000000"/>
                      </a:solidFill>
                      <a:prstDash val="solid"/>
                      <a:round/>
                      <a:headEnd type="none" w="med" len="med"/>
                      <a:tailEnd type="none" w="med" len="med"/>
                    </a:lnR>
                    <a:lnT>
                      <a:noFill/>
                    </a:lnT>
                    <a:lnB>
                      <a:noFill/>
                    </a:lnB>
                  </a:tcPr>
                </a:tc>
                <a:tc>
                  <a:txBody>
                    <a:bodyPr/>
                    <a:lstStyle/>
                    <a:p>
                      <a:pPr marL="0" marR="0" algn="just">
                        <a:spcBef>
                          <a:spcPts val="0"/>
                        </a:spcBef>
                        <a:spcAft>
                          <a:spcPts val="0"/>
                        </a:spcAft>
                      </a:pPr>
                      <a:r>
                        <a:rPr lang="en-US" sz="1100" dirty="0">
                          <a:latin typeface="Arial"/>
                          <a:ea typeface="Times New Roman"/>
                          <a:cs typeface="Times New Roman"/>
                        </a:rPr>
                        <a:t>BAT</a:t>
                      </a:r>
                      <a:endParaRPr lang="en-PH" sz="1000"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1" name="Content Placeholder 10"/>
          <p:cNvSpPr>
            <a:spLocks noGrp="1"/>
          </p:cNvSpPr>
          <p:nvPr>
            <p:ph idx="1"/>
          </p:nvPr>
        </p:nvSpPr>
        <p:spPr/>
        <p:txBody>
          <a:bodyPr/>
          <a:lstStyle/>
          <a:p>
            <a:pPr>
              <a:buNone/>
            </a:pPr>
            <a:endParaRPr lang="en-PH"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nodePh="1">
                                  <p:stCondLst>
                                    <p:cond delay="0"/>
                                  </p:stCondLst>
                                  <p:endCondLst>
                                    <p:cond evt="begin" delay="0">
                                      <p:tn val="10"/>
                                    </p:cond>
                                  </p:endCondLst>
                                  <p:childTnLst>
                                    <p:set>
                                      <p:cBhvr>
                                        <p:cTn id="11" dur="1" fill="hold">
                                          <p:stCondLst>
                                            <p:cond delay="0"/>
                                          </p:stCondLst>
                                        </p:cTn>
                                        <p:tgtEl>
                                          <p:spTgt spid="11">
                                            <p:txEl>
                                              <p:pRg st="0" end="0"/>
                                            </p:txEl>
                                          </p:spTgt>
                                        </p:tgtEl>
                                        <p:attrNameLst>
                                          <p:attrName>style.visibility</p:attrName>
                                        </p:attrNameLst>
                                      </p:cBhvr>
                                      <p:to>
                                        <p:strVal val="visible"/>
                                      </p:to>
                                    </p:set>
                                    <p:anim to="" calcmode="lin" valueType="num">
                                      <p:cBhvr>
                                        <p:cTn id="12" dur="1" fill="hold"/>
                                        <p:tgtEl>
                                          <p:spTgt spid="11">
                                            <p:txEl>
                                              <p:pRg st="0" end="0"/>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1"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PH" dirty="0" smtClean="0"/>
              <a:t>Topic Outline</a:t>
            </a:r>
            <a:endParaRPr lang="en-PH" dirty="0"/>
          </a:p>
        </p:txBody>
      </p:sp>
      <p:sp>
        <p:nvSpPr>
          <p:cNvPr id="3" name="Content Placeholder 2"/>
          <p:cNvSpPr>
            <a:spLocks noGrp="1"/>
          </p:cNvSpPr>
          <p:nvPr>
            <p:ph idx="1"/>
          </p:nvPr>
        </p:nvSpPr>
        <p:spPr/>
        <p:txBody>
          <a:bodyPr>
            <a:normAutofit fontScale="92500" lnSpcReduction="10000"/>
          </a:bodyPr>
          <a:lstStyle/>
          <a:p>
            <a:pPr marL="514350" indent="-514350">
              <a:buFont typeface="+mj-lt"/>
              <a:buAutoNum type="arabicPeriod"/>
            </a:pPr>
            <a:r>
              <a:rPr lang="en-PH" dirty="0" smtClean="0"/>
              <a:t>Addressing Techniques</a:t>
            </a:r>
          </a:p>
          <a:p>
            <a:pPr marL="914400" lvl="1" indent="-514350">
              <a:buFont typeface="+mj-lt"/>
              <a:buAutoNum type="alphaLcPeriod"/>
            </a:pPr>
            <a:r>
              <a:rPr lang="en-PH" dirty="0" smtClean="0"/>
              <a:t>Direct Mapping</a:t>
            </a:r>
          </a:p>
          <a:p>
            <a:pPr marL="1314450" lvl="2" indent="-514350">
              <a:buNone/>
            </a:pPr>
            <a:r>
              <a:rPr lang="en-PH" dirty="0"/>
              <a:t> </a:t>
            </a:r>
            <a:r>
              <a:rPr lang="en-PH" dirty="0" smtClean="0"/>
              <a:t>  a.1 Absolute Addressing</a:t>
            </a:r>
          </a:p>
          <a:p>
            <a:pPr marL="1314450" lvl="2" indent="-514350">
              <a:buNone/>
            </a:pPr>
            <a:r>
              <a:rPr lang="en-PH" dirty="0"/>
              <a:t> </a:t>
            </a:r>
            <a:r>
              <a:rPr lang="en-PH" dirty="0" smtClean="0"/>
              <a:t>   a.2 Relative Addressing</a:t>
            </a:r>
          </a:p>
          <a:p>
            <a:pPr marL="914400" lvl="1" indent="-514350">
              <a:buAutoNum type="alphaLcPeriod" startAt="2"/>
            </a:pPr>
            <a:r>
              <a:rPr lang="en-PH" dirty="0" smtClean="0"/>
              <a:t>Directory Look-up</a:t>
            </a:r>
          </a:p>
          <a:p>
            <a:pPr marL="1314450" lvl="2" indent="-514350">
              <a:buNone/>
            </a:pPr>
            <a:r>
              <a:rPr lang="en-PH" dirty="0"/>
              <a:t> </a:t>
            </a:r>
            <a:r>
              <a:rPr lang="en-PH" dirty="0" smtClean="0"/>
              <a:t> b.1  Directory Structure as a Table</a:t>
            </a:r>
          </a:p>
          <a:p>
            <a:pPr marL="1314450" lvl="2" indent="-514350">
              <a:buNone/>
            </a:pPr>
            <a:r>
              <a:rPr lang="en-PH" dirty="0"/>
              <a:t> </a:t>
            </a:r>
            <a:r>
              <a:rPr lang="en-PH" dirty="0" smtClean="0"/>
              <a:t> b.2  Directory Structure as a Tree</a:t>
            </a:r>
          </a:p>
          <a:p>
            <a:pPr marL="914400" lvl="1" indent="-514350">
              <a:buAutoNum type="alphaLcPeriod" startAt="3"/>
            </a:pPr>
            <a:r>
              <a:rPr lang="en-PH" dirty="0" smtClean="0"/>
              <a:t>Address Calculation or Hashing</a:t>
            </a:r>
          </a:p>
          <a:p>
            <a:pPr marL="514350" indent="-514350">
              <a:buFont typeface="+mj-lt"/>
              <a:buAutoNum type="arabicPeriod"/>
            </a:pPr>
            <a:r>
              <a:rPr lang="en-PH" dirty="0"/>
              <a:t> </a:t>
            </a:r>
            <a:r>
              <a:rPr lang="en-PH" dirty="0" smtClean="0"/>
              <a:t>Address Calculation</a:t>
            </a:r>
          </a:p>
          <a:p>
            <a:pPr marL="514350" indent="-514350">
              <a:buFont typeface="+mj-lt"/>
              <a:buAutoNum type="arabicPeriod"/>
            </a:pPr>
            <a:r>
              <a:rPr lang="en-PH" dirty="0" smtClean="0"/>
              <a:t>Rehashing Strategies</a:t>
            </a:r>
          </a:p>
        </p:txBody>
      </p:sp>
      <p:sp>
        <p:nvSpPr>
          <p:cNvPr id="4" name="Slide Number Placeholder 3"/>
          <p:cNvSpPr>
            <a:spLocks noGrp="1"/>
          </p:cNvSpPr>
          <p:nvPr>
            <p:ph type="sldNum" sz="quarter" idx="12"/>
          </p:nvPr>
        </p:nvSpPr>
        <p:spPr/>
        <p:txBody>
          <a:bodyPr/>
          <a:lstStyle/>
          <a:p>
            <a:fld id="{D94B48A0-9159-4D07-848E-6440480E0B85}" type="slidenum">
              <a:rPr lang="en-PH" smtClean="0"/>
              <a:pPr/>
              <a:t>2</a:t>
            </a:fld>
            <a:endParaRPr lang="en-PH"/>
          </a:p>
        </p:txBody>
      </p:sp>
      <p:sp>
        <p:nvSpPr>
          <p:cNvPr id="5" name="Footer Placeholder 4"/>
          <p:cNvSpPr>
            <a:spLocks noGrp="1"/>
          </p:cNvSpPr>
          <p:nvPr>
            <p:ph type="ftr" sz="quarter" idx="11"/>
          </p:nvPr>
        </p:nvSpPr>
        <p:spPr>
          <a:xfrm>
            <a:off x="3200400" y="6492875"/>
            <a:ext cx="2895600" cy="365125"/>
          </a:xfrm>
        </p:spPr>
        <p:txBody>
          <a:bodyPr/>
          <a:lstStyle/>
          <a:p>
            <a:r>
              <a:rPr lang="en-PH" smtClean="0"/>
              <a:t>Prepared by: Perla P. Cosme</a:t>
            </a:r>
            <a:endParaRPr lang="en-PH"/>
          </a:p>
        </p:txBody>
      </p:sp>
      <p:sp>
        <p:nvSpPr>
          <p:cNvPr id="6" name="Rounded Rectangular Callout 5"/>
          <p:cNvSpPr/>
          <p:nvPr/>
        </p:nvSpPr>
        <p:spPr>
          <a:xfrm>
            <a:off x="6096000" y="4343400"/>
            <a:ext cx="2667000" cy="1524000"/>
          </a:xfrm>
          <a:prstGeom prst="wedgeRoundRectCallout">
            <a:avLst>
              <a:gd name="adj1" fmla="val -104365"/>
              <a:gd name="adj2" fmla="val 21934"/>
              <a:gd name="adj3" fmla="val 16667"/>
            </a:avLst>
          </a:prstGeom>
          <a:gradFill>
            <a:gsLst>
              <a:gs pos="0">
                <a:srgbClr val="CCCCFF"/>
              </a:gs>
              <a:gs pos="17999">
                <a:srgbClr val="99CCFF"/>
              </a:gs>
              <a:gs pos="36000">
                <a:srgbClr val="9966FF"/>
              </a:gs>
              <a:gs pos="61000">
                <a:srgbClr val="CC99FF"/>
              </a:gs>
              <a:gs pos="82001">
                <a:srgbClr val="99CCFF"/>
              </a:gs>
              <a:gs pos="100000">
                <a:srgbClr val="CCCCFF"/>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PH" sz="2400" dirty="0" smtClean="0">
                <a:solidFill>
                  <a:schemeClr val="tx1"/>
                </a:solidFill>
              </a:rPr>
              <a:t>This is where we focus our attention</a:t>
            </a:r>
            <a:endParaRPr lang="en-PH" sz="2400" dirty="0">
              <a:solidFill>
                <a:schemeClr val="tx1"/>
              </a:solidFill>
            </a:endParaRPr>
          </a:p>
        </p:txBody>
      </p:sp>
      <p:sp>
        <p:nvSpPr>
          <p:cNvPr id="8" name="Right Brace 7"/>
          <p:cNvSpPr/>
          <p:nvPr/>
        </p:nvSpPr>
        <p:spPr>
          <a:xfrm>
            <a:off x="4343400" y="4953000"/>
            <a:ext cx="228600" cy="1143000"/>
          </a:xfrm>
          <a:prstGeom prst="rightBrace">
            <a:avLst/>
          </a:prstGeom>
          <a:noFill/>
          <a:ln w="38100"/>
          <a:effectLst>
            <a:outerShdw blurRad="50800" dist="50800" dir="5400000" algn="ctr" rotWithShape="0">
              <a:srgbClr val="FF0000"/>
            </a:out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n-PH"/>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par>
                                <p:cTn id="8" presetID="24"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 to="" calcmode="lin" valueType="num">
                                      <p:cBhvr>
                                        <p:cTn id="10" dur="1" fill="hold"/>
                                        <p:tgtEl>
                                          <p:spTgt spid="3">
                                            <p:txEl>
                                              <p:pRg st="1" end="1"/>
                                            </p:txEl>
                                          </p:spTgt>
                                        </p:tgtEl>
                                        <p:attrNameLst>
                                          <p:attrName/>
                                        </p:attrNameLst>
                                      </p:cBhvr>
                                    </p:anim>
                                  </p:childTnLst>
                                </p:cTn>
                              </p:par>
                              <p:par>
                                <p:cTn id="11" presetID="24"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to="" calcmode="lin" valueType="num">
                                      <p:cBhvr>
                                        <p:cTn id="13" dur="1" fill="hold"/>
                                        <p:tgtEl>
                                          <p:spTgt spid="3">
                                            <p:txEl>
                                              <p:pRg st="2" end="2"/>
                                            </p:txEl>
                                          </p:spTgt>
                                        </p:tgtEl>
                                        <p:attrNameLst>
                                          <p:attrName/>
                                        </p:attrNameLst>
                                      </p:cBhvr>
                                    </p:anim>
                                  </p:childTnLst>
                                </p:cTn>
                              </p:par>
                              <p:par>
                                <p:cTn id="14" presetID="24" presetClass="entr" presetSubtype="0"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 to="" calcmode="lin" valueType="num">
                                      <p:cBhvr>
                                        <p:cTn id="16" dur="1" fill="hold"/>
                                        <p:tgtEl>
                                          <p:spTgt spid="3">
                                            <p:txEl>
                                              <p:pRg st="3" end="3"/>
                                            </p:txEl>
                                          </p:spTgt>
                                        </p:tgtEl>
                                        <p:attrNameLst>
                                          <p:attrName/>
                                        </p:attrNameLst>
                                      </p:cBhvr>
                                    </p:anim>
                                  </p:childTnLst>
                                </p:cTn>
                              </p:par>
                              <p:par>
                                <p:cTn id="17" presetID="24"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to="" calcmode="lin" valueType="num">
                                      <p:cBhvr>
                                        <p:cTn id="19" dur="1" fill="hold"/>
                                        <p:tgtEl>
                                          <p:spTgt spid="3">
                                            <p:txEl>
                                              <p:pRg st="4" end="4"/>
                                            </p:txEl>
                                          </p:spTgt>
                                        </p:tgtEl>
                                        <p:attrNameLst>
                                          <p:attrName/>
                                        </p:attrNameLst>
                                      </p:cBhvr>
                                    </p:anim>
                                  </p:childTnLst>
                                </p:cTn>
                              </p:par>
                              <p:par>
                                <p:cTn id="20" presetID="24" presetClass="entr" presetSubtype="0" fill="hold" grpId="0"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 to="" calcmode="lin" valueType="num">
                                      <p:cBhvr>
                                        <p:cTn id="22" dur="1" fill="hold"/>
                                        <p:tgtEl>
                                          <p:spTgt spid="3">
                                            <p:txEl>
                                              <p:pRg st="5" end="5"/>
                                            </p:txEl>
                                          </p:spTgt>
                                        </p:tgtEl>
                                        <p:attrNameLst>
                                          <p:attrName/>
                                        </p:attrNameLst>
                                      </p:cBhvr>
                                    </p:anim>
                                  </p:childTnLst>
                                </p:cTn>
                              </p:par>
                              <p:par>
                                <p:cTn id="23" presetID="24" presetClass="entr" presetSubtype="0" fill="hold" grpId="0"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to="" calcmode="lin" valueType="num">
                                      <p:cBhvr>
                                        <p:cTn id="25" dur="1" fill="hold"/>
                                        <p:tgtEl>
                                          <p:spTgt spid="3">
                                            <p:txEl>
                                              <p:pRg st="6" end="6"/>
                                            </p:txEl>
                                          </p:spTgt>
                                        </p:tgtEl>
                                        <p:attrNameLst>
                                          <p:attrName/>
                                        </p:attrNameLst>
                                      </p:cBhvr>
                                    </p:anim>
                                  </p:childTnLst>
                                </p:cTn>
                              </p:par>
                              <p:par>
                                <p:cTn id="26" presetID="24" presetClass="entr" presetSubtype="0" fill="hold" grpId="0" nodeType="withEffect">
                                  <p:stCondLst>
                                    <p:cond delay="0"/>
                                  </p:stCondLst>
                                  <p:childTnLst>
                                    <p:set>
                                      <p:cBhvr>
                                        <p:cTn id="27" dur="1" fill="hold">
                                          <p:stCondLst>
                                            <p:cond delay="0"/>
                                          </p:stCondLst>
                                        </p:cTn>
                                        <p:tgtEl>
                                          <p:spTgt spid="3">
                                            <p:txEl>
                                              <p:pRg st="7" end="7"/>
                                            </p:txEl>
                                          </p:spTgt>
                                        </p:tgtEl>
                                        <p:attrNameLst>
                                          <p:attrName>style.visibility</p:attrName>
                                        </p:attrNameLst>
                                      </p:cBhvr>
                                      <p:to>
                                        <p:strVal val="visible"/>
                                      </p:to>
                                    </p:set>
                                    <p:anim to="" calcmode="lin" valueType="num">
                                      <p:cBhvr>
                                        <p:cTn id="28" dur="1" fill="hold"/>
                                        <p:tgtEl>
                                          <p:spTgt spid="3">
                                            <p:txEl>
                                              <p:pRg st="7" end="7"/>
                                            </p:txEl>
                                          </p:spTgt>
                                        </p:tgtEl>
                                        <p:attrNameLst>
                                          <p:attrName/>
                                        </p:attrNameLst>
                                      </p:cBhvr>
                                    </p:anim>
                                  </p:childTnLst>
                                </p:cTn>
                              </p:par>
                            </p:childTnLst>
                          </p:cTn>
                        </p:par>
                      </p:childTnLst>
                    </p:cTn>
                  </p:par>
                  <p:par>
                    <p:cTn id="29" fill="hold">
                      <p:stCondLst>
                        <p:cond delay="indefinite"/>
                      </p:stCondLst>
                      <p:childTnLst>
                        <p:par>
                          <p:cTn id="30" fill="hold">
                            <p:stCondLst>
                              <p:cond delay="0"/>
                            </p:stCondLst>
                            <p:childTnLst>
                              <p:par>
                                <p:cTn id="31" presetID="24" presetClass="entr" presetSubtype="0" fill="hold" grpId="0" nodeType="clickEffect">
                                  <p:stCondLst>
                                    <p:cond delay="0"/>
                                  </p:stCondLst>
                                  <p:childTnLst>
                                    <p:set>
                                      <p:cBhvr>
                                        <p:cTn id="32" dur="1" fill="hold">
                                          <p:stCondLst>
                                            <p:cond delay="0"/>
                                          </p:stCondLst>
                                        </p:cTn>
                                        <p:tgtEl>
                                          <p:spTgt spid="3">
                                            <p:txEl>
                                              <p:pRg st="8" end="8"/>
                                            </p:txEl>
                                          </p:spTgt>
                                        </p:tgtEl>
                                        <p:attrNameLst>
                                          <p:attrName>style.visibility</p:attrName>
                                        </p:attrNameLst>
                                      </p:cBhvr>
                                      <p:to>
                                        <p:strVal val="visible"/>
                                      </p:to>
                                    </p:set>
                                    <p:anim to="" calcmode="lin" valueType="num">
                                      <p:cBhvr>
                                        <p:cTn id="33" dur="1" fill="hold"/>
                                        <p:tgtEl>
                                          <p:spTgt spid="3">
                                            <p:txEl>
                                              <p:pRg st="8" end="8"/>
                                            </p:txEl>
                                          </p:spTgt>
                                        </p:tgtEl>
                                        <p:attrNameLst>
                                          <p:attrName/>
                                        </p:attrNameLst>
                                      </p:cBhvr>
                                    </p:anim>
                                  </p:childTnLst>
                                </p:cTn>
                              </p:par>
                            </p:childTnLst>
                          </p:cTn>
                        </p:par>
                      </p:childTnLst>
                    </p:cTn>
                  </p:par>
                  <p:par>
                    <p:cTn id="34" fill="hold">
                      <p:stCondLst>
                        <p:cond delay="indefinite"/>
                      </p:stCondLst>
                      <p:childTnLst>
                        <p:par>
                          <p:cTn id="35" fill="hold">
                            <p:stCondLst>
                              <p:cond delay="0"/>
                            </p:stCondLst>
                            <p:childTnLst>
                              <p:par>
                                <p:cTn id="36" presetID="24" presetClass="entr" presetSubtype="0" fill="hold" grpId="0" nodeType="clickEffect">
                                  <p:stCondLst>
                                    <p:cond delay="0"/>
                                  </p:stCondLst>
                                  <p:childTnLst>
                                    <p:set>
                                      <p:cBhvr>
                                        <p:cTn id="37" dur="1" fill="hold">
                                          <p:stCondLst>
                                            <p:cond delay="0"/>
                                          </p:stCondLst>
                                        </p:cTn>
                                        <p:tgtEl>
                                          <p:spTgt spid="3">
                                            <p:txEl>
                                              <p:pRg st="9" end="9"/>
                                            </p:txEl>
                                          </p:spTgt>
                                        </p:tgtEl>
                                        <p:attrNameLst>
                                          <p:attrName>style.visibility</p:attrName>
                                        </p:attrNameLst>
                                      </p:cBhvr>
                                      <p:to>
                                        <p:strVal val="visible"/>
                                      </p:to>
                                    </p:set>
                                    <p:anim to="" calcmode="lin" valueType="num">
                                      <p:cBhvr>
                                        <p:cTn id="38" dur="1" fill="hold"/>
                                        <p:tgtEl>
                                          <p:spTgt spid="3">
                                            <p:txEl>
                                              <p:pRg st="9" end="9"/>
                                            </p:txEl>
                                          </p:spTgt>
                                        </p:tgtEl>
                                        <p:attrNameLst>
                                          <p:attrName/>
                                        </p:attrNameLst>
                                      </p:cBhvr>
                                    </p:anim>
                                  </p:childTnLst>
                                </p:cTn>
                              </p:par>
                            </p:childTnLst>
                          </p:cTn>
                        </p:par>
                      </p:childTnLst>
                    </p:cTn>
                  </p:par>
                  <p:par>
                    <p:cTn id="39" fill="hold">
                      <p:stCondLst>
                        <p:cond delay="indefinite"/>
                      </p:stCondLst>
                      <p:childTnLst>
                        <p:par>
                          <p:cTn id="40" fill="hold">
                            <p:stCondLst>
                              <p:cond delay="0"/>
                            </p:stCondLst>
                            <p:childTnLst>
                              <p:par>
                                <p:cTn id="41" presetID="24" presetClass="entr" presetSubtype="0" fill="hold" grpId="0" nodeType="clickEffect">
                                  <p:stCondLst>
                                    <p:cond delay="0"/>
                                  </p:stCondLst>
                                  <p:childTnLst>
                                    <p:set>
                                      <p:cBhvr>
                                        <p:cTn id="42" dur="1" fill="hold">
                                          <p:stCondLst>
                                            <p:cond delay="0"/>
                                          </p:stCondLst>
                                        </p:cTn>
                                        <p:tgtEl>
                                          <p:spTgt spid="8"/>
                                        </p:tgtEl>
                                        <p:attrNameLst>
                                          <p:attrName>style.visibility</p:attrName>
                                        </p:attrNameLst>
                                      </p:cBhvr>
                                      <p:to>
                                        <p:strVal val="visible"/>
                                      </p:to>
                                    </p:set>
                                    <p:anim to="" calcmode="lin" valueType="num">
                                      <p:cBhvr>
                                        <p:cTn id="43" dur="1" fill="hold"/>
                                        <p:tgtEl>
                                          <p:spTgt spid="8"/>
                                        </p:tgtEl>
                                        <p:attrNameLst>
                                          <p:attrName/>
                                        </p:attrNameLst>
                                      </p:cBhvr>
                                    </p:anim>
                                  </p:childTnLst>
                                </p:cTn>
                              </p:par>
                            </p:childTnLst>
                          </p:cTn>
                        </p:par>
                      </p:childTnLst>
                    </p:cTn>
                  </p:par>
                  <p:par>
                    <p:cTn id="44" fill="hold">
                      <p:stCondLst>
                        <p:cond delay="indefinite"/>
                      </p:stCondLst>
                      <p:childTnLst>
                        <p:par>
                          <p:cTn id="45" fill="hold">
                            <p:stCondLst>
                              <p:cond delay="0"/>
                            </p:stCondLst>
                            <p:childTnLst>
                              <p:par>
                                <p:cTn id="46" presetID="24" presetClass="entr" presetSubtype="0" fill="hold" grpId="0" nodeType="clickEffect">
                                  <p:stCondLst>
                                    <p:cond delay="0"/>
                                  </p:stCondLst>
                                  <p:childTnLst>
                                    <p:set>
                                      <p:cBhvr>
                                        <p:cTn id="47" dur="1" fill="hold">
                                          <p:stCondLst>
                                            <p:cond delay="0"/>
                                          </p:stCondLst>
                                        </p:cTn>
                                        <p:tgtEl>
                                          <p:spTgt spid="6"/>
                                        </p:tgtEl>
                                        <p:attrNameLst>
                                          <p:attrName>style.visibility</p:attrName>
                                        </p:attrNameLst>
                                      </p:cBhvr>
                                      <p:to>
                                        <p:strVal val="visible"/>
                                      </p:to>
                                    </p:set>
                                    <p:anim to="" calcmode="lin" valueType="num">
                                      <p:cBhvr>
                                        <p:cTn id="48" dur="1" fill="hold"/>
                                        <p:tgtEl>
                                          <p:spTgt spid="6"/>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6" grpId="0" animBg="1"/>
      <p:bldP spid="8"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PH" dirty="0" smtClean="0"/>
              <a:t>Topic Outline</a:t>
            </a:r>
            <a:endParaRPr lang="en-PH" dirty="0"/>
          </a:p>
        </p:txBody>
      </p:sp>
      <p:sp>
        <p:nvSpPr>
          <p:cNvPr id="3" name="Content Placeholder 2"/>
          <p:cNvSpPr>
            <a:spLocks noGrp="1"/>
          </p:cNvSpPr>
          <p:nvPr>
            <p:ph idx="1"/>
          </p:nvPr>
        </p:nvSpPr>
        <p:spPr>
          <a:xfrm>
            <a:off x="1295400" y="1295400"/>
            <a:ext cx="7391400" cy="4830763"/>
          </a:xfrm>
        </p:spPr>
        <p:txBody>
          <a:bodyPr>
            <a:normAutofit lnSpcReduction="10000"/>
          </a:bodyPr>
          <a:lstStyle/>
          <a:p>
            <a:pPr marL="514350" indent="-514350">
              <a:buFont typeface="+mj-lt"/>
              <a:buAutoNum type="arabicPeriod"/>
            </a:pPr>
            <a:r>
              <a:rPr lang="en-PH" dirty="0" smtClean="0"/>
              <a:t>Addressing Techniques</a:t>
            </a:r>
          </a:p>
          <a:p>
            <a:pPr marL="914400" lvl="1" indent="-514350">
              <a:buFont typeface="+mj-lt"/>
              <a:buAutoNum type="alphaLcPeriod"/>
            </a:pPr>
            <a:r>
              <a:rPr lang="en-PH" dirty="0" smtClean="0"/>
              <a:t>Direct Mapping</a:t>
            </a:r>
          </a:p>
          <a:p>
            <a:pPr marL="1314450" lvl="2" indent="-514350">
              <a:buNone/>
            </a:pPr>
            <a:r>
              <a:rPr lang="en-PH" dirty="0"/>
              <a:t> </a:t>
            </a:r>
            <a:r>
              <a:rPr lang="en-PH" dirty="0" smtClean="0"/>
              <a:t>  a.1 Absolute Addressing</a:t>
            </a:r>
          </a:p>
          <a:p>
            <a:pPr marL="1314450" lvl="2" indent="-514350">
              <a:buNone/>
            </a:pPr>
            <a:r>
              <a:rPr lang="en-PH" dirty="0"/>
              <a:t> </a:t>
            </a:r>
            <a:r>
              <a:rPr lang="en-PH" dirty="0" smtClean="0"/>
              <a:t>   a.2 Relative Addressing</a:t>
            </a:r>
          </a:p>
          <a:p>
            <a:pPr marL="914400" lvl="1" indent="-514350">
              <a:buAutoNum type="alphaLcPeriod" startAt="2"/>
            </a:pPr>
            <a:r>
              <a:rPr lang="en-PH" dirty="0" smtClean="0"/>
              <a:t>Directory Look-up</a:t>
            </a:r>
          </a:p>
          <a:p>
            <a:pPr marL="1314450" lvl="2" indent="-514350">
              <a:buNone/>
            </a:pPr>
            <a:r>
              <a:rPr lang="en-PH" dirty="0"/>
              <a:t> </a:t>
            </a:r>
            <a:r>
              <a:rPr lang="en-PH" dirty="0" smtClean="0"/>
              <a:t> b.1  Directory Structure as a Table</a:t>
            </a:r>
          </a:p>
          <a:p>
            <a:pPr marL="1314450" lvl="2" indent="-514350">
              <a:buNone/>
            </a:pPr>
            <a:r>
              <a:rPr lang="en-PH" dirty="0">
                <a:solidFill>
                  <a:srgbClr val="FF0000"/>
                </a:solidFill>
              </a:rPr>
              <a:t> </a:t>
            </a:r>
            <a:r>
              <a:rPr lang="en-PH" dirty="0" smtClean="0">
                <a:solidFill>
                  <a:srgbClr val="FF0000"/>
                </a:solidFill>
              </a:rPr>
              <a:t> b.2  Directory Structure as a Tree</a:t>
            </a:r>
          </a:p>
          <a:p>
            <a:pPr marL="914400" lvl="1" indent="-514350">
              <a:buAutoNum type="alphaLcPeriod" startAt="3"/>
            </a:pPr>
            <a:r>
              <a:rPr lang="en-PH" dirty="0" smtClean="0"/>
              <a:t>Address Calculation or Hashing</a:t>
            </a:r>
          </a:p>
          <a:p>
            <a:pPr marL="514350" indent="-514350">
              <a:buFont typeface="+mj-lt"/>
              <a:buAutoNum type="arabicPeriod"/>
            </a:pPr>
            <a:r>
              <a:rPr lang="en-PH" dirty="0"/>
              <a:t> </a:t>
            </a:r>
            <a:r>
              <a:rPr lang="en-PH" dirty="0" smtClean="0"/>
              <a:t>Address Calculation</a:t>
            </a:r>
          </a:p>
          <a:p>
            <a:pPr marL="514350" indent="-514350">
              <a:buFont typeface="+mj-lt"/>
              <a:buAutoNum type="arabicPeriod"/>
            </a:pPr>
            <a:r>
              <a:rPr lang="en-PH" dirty="0" smtClean="0"/>
              <a:t>Rehashing Strategies</a:t>
            </a:r>
          </a:p>
        </p:txBody>
      </p:sp>
      <p:sp>
        <p:nvSpPr>
          <p:cNvPr id="4" name="Slide Number Placeholder 3"/>
          <p:cNvSpPr>
            <a:spLocks noGrp="1"/>
          </p:cNvSpPr>
          <p:nvPr>
            <p:ph type="sldNum" sz="quarter" idx="12"/>
          </p:nvPr>
        </p:nvSpPr>
        <p:spPr/>
        <p:txBody>
          <a:bodyPr/>
          <a:lstStyle/>
          <a:p>
            <a:fld id="{D94B48A0-9159-4D07-848E-6440480E0B85}" type="slidenum">
              <a:rPr lang="en-PH" smtClean="0"/>
              <a:pPr/>
              <a:t>20</a:t>
            </a:fld>
            <a:endParaRPr lang="en-PH"/>
          </a:p>
        </p:txBody>
      </p:sp>
      <p:sp>
        <p:nvSpPr>
          <p:cNvPr id="5" name="Footer Placeholder 4"/>
          <p:cNvSpPr>
            <a:spLocks noGrp="1"/>
          </p:cNvSpPr>
          <p:nvPr>
            <p:ph type="ftr" sz="quarter" idx="11"/>
          </p:nvPr>
        </p:nvSpPr>
        <p:spPr>
          <a:xfrm>
            <a:off x="3200400" y="6492875"/>
            <a:ext cx="2895600" cy="365125"/>
          </a:xfrm>
        </p:spPr>
        <p:txBody>
          <a:bodyPr/>
          <a:lstStyle/>
          <a:p>
            <a:r>
              <a:rPr lang="en-PH" smtClean="0"/>
              <a:t>Prepared by: Perla P. Cosme</a:t>
            </a:r>
            <a:endParaRPr lang="en-PH"/>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to="" calcmode="lin" valueType="num">
                                      <p:cBhvr>
                                        <p:cTn id="12" dur="1" fill="hold"/>
                                        <p:tgtEl>
                                          <p:spTgt spid="3">
                                            <p:txEl>
                                              <p:pRg st="0" end="0"/>
                                            </p:txEl>
                                          </p:spTgt>
                                        </p:tgtEl>
                                        <p:attrNameLst>
                                          <p:attrName/>
                                        </p:attrNameLst>
                                      </p:cBhvr>
                                    </p:anim>
                                  </p:childTnLst>
                                </p:cTn>
                              </p:par>
                              <p:par>
                                <p:cTn id="13" presetID="24" presetClass="entr" presetSubtype="0" fill="hold" grpId="0"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to="" calcmode="lin" valueType="num">
                                      <p:cBhvr>
                                        <p:cTn id="15" dur="1" fill="hold"/>
                                        <p:tgtEl>
                                          <p:spTgt spid="3">
                                            <p:txEl>
                                              <p:pRg st="1" end="1"/>
                                            </p:txEl>
                                          </p:spTgt>
                                        </p:tgtEl>
                                        <p:attrNameLst>
                                          <p:attrName/>
                                        </p:attrNameLst>
                                      </p:cBhvr>
                                    </p:anim>
                                  </p:childTnLst>
                                </p:cTn>
                              </p:par>
                              <p:par>
                                <p:cTn id="16" presetID="24" presetClass="entr" presetSubtype="0" fill="hold" grpId="0" nodeType="with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 to="" calcmode="lin" valueType="num">
                                      <p:cBhvr>
                                        <p:cTn id="18" dur="1" fill="hold"/>
                                        <p:tgtEl>
                                          <p:spTgt spid="3">
                                            <p:txEl>
                                              <p:pRg st="2" end="2"/>
                                            </p:txEl>
                                          </p:spTgt>
                                        </p:tgtEl>
                                        <p:attrNameLst>
                                          <p:attrName/>
                                        </p:attrNameLst>
                                      </p:cBhvr>
                                    </p:anim>
                                  </p:childTnLst>
                                </p:cTn>
                              </p:par>
                              <p:par>
                                <p:cTn id="19" presetID="24" presetClass="entr" presetSubtype="0" fill="hold" grpId="0"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to="" calcmode="lin" valueType="num">
                                      <p:cBhvr>
                                        <p:cTn id="21" dur="1" fill="hold"/>
                                        <p:tgtEl>
                                          <p:spTgt spid="3">
                                            <p:txEl>
                                              <p:pRg st="3" end="3"/>
                                            </p:txEl>
                                          </p:spTgt>
                                        </p:tgtEl>
                                        <p:attrNameLst>
                                          <p:attrName/>
                                        </p:attrNameLst>
                                      </p:cBhvr>
                                    </p:anim>
                                  </p:childTnLst>
                                </p:cTn>
                              </p:par>
                              <p:par>
                                <p:cTn id="22" presetID="24" presetClass="entr" presetSubtype="0" fill="hold" grpId="0" nodeType="with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 to="" calcmode="lin" valueType="num">
                                      <p:cBhvr>
                                        <p:cTn id="24" dur="1" fill="hold"/>
                                        <p:tgtEl>
                                          <p:spTgt spid="3">
                                            <p:txEl>
                                              <p:pRg st="4" end="4"/>
                                            </p:txEl>
                                          </p:spTgt>
                                        </p:tgtEl>
                                        <p:attrNameLst>
                                          <p:attrName/>
                                        </p:attrNameLst>
                                      </p:cBhvr>
                                    </p:anim>
                                  </p:childTnLst>
                                </p:cTn>
                              </p:par>
                              <p:par>
                                <p:cTn id="25" presetID="24" presetClass="entr" presetSubtype="0" fill="hold" grpId="0"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to="" calcmode="lin" valueType="num">
                                      <p:cBhvr>
                                        <p:cTn id="27" dur="1" fill="hold"/>
                                        <p:tgtEl>
                                          <p:spTgt spid="3">
                                            <p:txEl>
                                              <p:pRg st="5" end="5"/>
                                            </p:txEl>
                                          </p:spTgt>
                                        </p:tgtEl>
                                        <p:attrNameLst>
                                          <p:attrName/>
                                        </p:attrNameLst>
                                      </p:cBhvr>
                                    </p:anim>
                                  </p:childTnLst>
                                </p:cTn>
                              </p:par>
                              <p:par>
                                <p:cTn id="28" presetID="24" presetClass="entr" presetSubtype="0" fill="hold" grpId="0" nodeType="withEffect">
                                  <p:stCondLst>
                                    <p:cond delay="0"/>
                                  </p:stCondLst>
                                  <p:childTnLst>
                                    <p:set>
                                      <p:cBhvr>
                                        <p:cTn id="29" dur="1" fill="hold">
                                          <p:stCondLst>
                                            <p:cond delay="0"/>
                                          </p:stCondLst>
                                        </p:cTn>
                                        <p:tgtEl>
                                          <p:spTgt spid="3">
                                            <p:txEl>
                                              <p:pRg st="6" end="6"/>
                                            </p:txEl>
                                          </p:spTgt>
                                        </p:tgtEl>
                                        <p:attrNameLst>
                                          <p:attrName>style.visibility</p:attrName>
                                        </p:attrNameLst>
                                      </p:cBhvr>
                                      <p:to>
                                        <p:strVal val="visible"/>
                                      </p:to>
                                    </p:set>
                                    <p:anim to="" calcmode="lin" valueType="num">
                                      <p:cBhvr>
                                        <p:cTn id="30" dur="1" fill="hold"/>
                                        <p:tgtEl>
                                          <p:spTgt spid="3">
                                            <p:txEl>
                                              <p:pRg st="6" end="6"/>
                                            </p:txEl>
                                          </p:spTgt>
                                        </p:tgtEl>
                                        <p:attrNameLst>
                                          <p:attrName/>
                                        </p:attrNameLst>
                                      </p:cBhvr>
                                    </p:anim>
                                  </p:childTnLst>
                                </p:cTn>
                              </p:par>
                              <p:par>
                                <p:cTn id="31" presetID="24" presetClass="entr" presetSubtype="0" fill="hold" grpId="0" nodeType="withEffect">
                                  <p:stCondLst>
                                    <p:cond delay="0"/>
                                  </p:stCondLst>
                                  <p:childTnLst>
                                    <p:set>
                                      <p:cBhvr>
                                        <p:cTn id="32" dur="1" fill="hold">
                                          <p:stCondLst>
                                            <p:cond delay="0"/>
                                          </p:stCondLst>
                                        </p:cTn>
                                        <p:tgtEl>
                                          <p:spTgt spid="3">
                                            <p:txEl>
                                              <p:pRg st="7" end="7"/>
                                            </p:txEl>
                                          </p:spTgt>
                                        </p:tgtEl>
                                        <p:attrNameLst>
                                          <p:attrName>style.visibility</p:attrName>
                                        </p:attrNameLst>
                                      </p:cBhvr>
                                      <p:to>
                                        <p:strVal val="visible"/>
                                      </p:to>
                                    </p:set>
                                    <p:anim to="" calcmode="lin" valueType="num">
                                      <p:cBhvr>
                                        <p:cTn id="33" dur="1" fill="hold"/>
                                        <p:tgtEl>
                                          <p:spTgt spid="3">
                                            <p:txEl>
                                              <p:pRg st="7" end="7"/>
                                            </p:txEl>
                                          </p:spTgt>
                                        </p:tgtEl>
                                        <p:attrNameLst>
                                          <p:attrName/>
                                        </p:attrNameLst>
                                      </p:cBhvr>
                                    </p:anim>
                                  </p:childTnLst>
                                </p:cTn>
                              </p:par>
                            </p:childTnLst>
                          </p:cTn>
                        </p:par>
                      </p:childTnLst>
                    </p:cTn>
                  </p:par>
                  <p:par>
                    <p:cTn id="34" fill="hold">
                      <p:stCondLst>
                        <p:cond delay="indefinite"/>
                      </p:stCondLst>
                      <p:childTnLst>
                        <p:par>
                          <p:cTn id="35" fill="hold">
                            <p:stCondLst>
                              <p:cond delay="0"/>
                            </p:stCondLst>
                            <p:childTnLst>
                              <p:par>
                                <p:cTn id="36" presetID="24" presetClass="entr" presetSubtype="0" fill="hold" grpId="0" nodeType="clickEffect">
                                  <p:stCondLst>
                                    <p:cond delay="0"/>
                                  </p:stCondLst>
                                  <p:childTnLst>
                                    <p:set>
                                      <p:cBhvr>
                                        <p:cTn id="37" dur="1" fill="hold">
                                          <p:stCondLst>
                                            <p:cond delay="0"/>
                                          </p:stCondLst>
                                        </p:cTn>
                                        <p:tgtEl>
                                          <p:spTgt spid="3">
                                            <p:txEl>
                                              <p:pRg st="8" end="8"/>
                                            </p:txEl>
                                          </p:spTgt>
                                        </p:tgtEl>
                                        <p:attrNameLst>
                                          <p:attrName>style.visibility</p:attrName>
                                        </p:attrNameLst>
                                      </p:cBhvr>
                                      <p:to>
                                        <p:strVal val="visible"/>
                                      </p:to>
                                    </p:set>
                                    <p:anim to="" calcmode="lin" valueType="num">
                                      <p:cBhvr>
                                        <p:cTn id="38" dur="1" fill="hold"/>
                                        <p:tgtEl>
                                          <p:spTgt spid="3">
                                            <p:txEl>
                                              <p:pRg st="8" end="8"/>
                                            </p:txEl>
                                          </p:spTgt>
                                        </p:tgtEl>
                                        <p:attrNameLst>
                                          <p:attrName/>
                                        </p:attrNameLst>
                                      </p:cBhvr>
                                    </p:anim>
                                  </p:childTnLst>
                                </p:cTn>
                              </p:par>
                            </p:childTnLst>
                          </p:cTn>
                        </p:par>
                      </p:childTnLst>
                    </p:cTn>
                  </p:par>
                  <p:par>
                    <p:cTn id="39" fill="hold">
                      <p:stCondLst>
                        <p:cond delay="indefinite"/>
                      </p:stCondLst>
                      <p:childTnLst>
                        <p:par>
                          <p:cTn id="40" fill="hold">
                            <p:stCondLst>
                              <p:cond delay="0"/>
                            </p:stCondLst>
                            <p:childTnLst>
                              <p:par>
                                <p:cTn id="41" presetID="24" presetClass="entr" presetSubtype="0" fill="hold" grpId="0"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anim to="" calcmode="lin" valueType="num">
                                      <p:cBhvr>
                                        <p:cTn id="43" dur="1" fill="hold"/>
                                        <p:tgtEl>
                                          <p:spTgt spid="3">
                                            <p:txEl>
                                              <p:pRg st="9" end="9"/>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PH" dirty="0" smtClean="0"/>
              <a:t>Directory Tree</a:t>
            </a:r>
            <a:endParaRPr lang="en-PH" dirty="0"/>
          </a:p>
        </p:txBody>
      </p:sp>
      <p:sp>
        <p:nvSpPr>
          <p:cNvPr id="4" name="Footer Placeholder 3"/>
          <p:cNvSpPr>
            <a:spLocks noGrp="1"/>
          </p:cNvSpPr>
          <p:nvPr>
            <p:ph type="ftr" sz="quarter" idx="11"/>
          </p:nvPr>
        </p:nvSpPr>
        <p:spPr/>
        <p:txBody>
          <a:bodyPr/>
          <a:lstStyle/>
          <a:p>
            <a:r>
              <a:rPr lang="en-PH" smtClean="0"/>
              <a:t>Prepared by: Perla P. Cosme</a:t>
            </a:r>
            <a:endParaRPr lang="en-PH"/>
          </a:p>
        </p:txBody>
      </p:sp>
      <p:sp>
        <p:nvSpPr>
          <p:cNvPr id="5" name="Slide Number Placeholder 4"/>
          <p:cNvSpPr>
            <a:spLocks noGrp="1"/>
          </p:cNvSpPr>
          <p:nvPr>
            <p:ph type="sldNum" sz="quarter" idx="12"/>
          </p:nvPr>
        </p:nvSpPr>
        <p:spPr/>
        <p:txBody>
          <a:bodyPr/>
          <a:lstStyle/>
          <a:p>
            <a:fld id="{D94B48A0-9159-4D07-848E-6440480E0B85}" type="slidenum">
              <a:rPr lang="en-PH" smtClean="0"/>
              <a:pPr/>
              <a:t>21</a:t>
            </a:fld>
            <a:endParaRPr lang="en-PH"/>
          </a:p>
        </p:txBody>
      </p:sp>
      <p:graphicFrame>
        <p:nvGraphicFramePr>
          <p:cNvPr id="7" name="Table 6"/>
          <p:cNvGraphicFramePr>
            <a:graphicFrameLocks noGrp="1"/>
          </p:cNvGraphicFramePr>
          <p:nvPr/>
        </p:nvGraphicFramePr>
        <p:xfrm>
          <a:off x="1524000" y="1905004"/>
          <a:ext cx="6095999" cy="2895594"/>
        </p:xfrm>
        <a:graphic>
          <a:graphicData uri="http://schemas.openxmlformats.org/drawingml/2006/table">
            <a:tbl>
              <a:tblPr/>
              <a:tblGrid>
                <a:gridCol w="3072780"/>
                <a:gridCol w="446049"/>
                <a:gridCol w="1288585"/>
                <a:gridCol w="1288585"/>
              </a:tblGrid>
              <a:tr h="300111">
                <a:tc rowSpan="10">
                  <a:txBody>
                    <a:bodyPr/>
                    <a:lstStyle/>
                    <a:p>
                      <a:pPr marL="0" marR="0">
                        <a:spcBef>
                          <a:spcPts val="0"/>
                        </a:spcBef>
                        <a:spcAft>
                          <a:spcPts val="0"/>
                        </a:spcAft>
                      </a:pPr>
                      <a:r>
                        <a:rPr lang="en-US" sz="1000" dirty="0">
                          <a:latin typeface="Arial"/>
                          <a:ea typeface="Times New Roman"/>
                          <a:cs typeface="Times New Roman"/>
                        </a:rPr>
                        <a:t>                                                        APE, I-1</a:t>
                      </a:r>
                      <a:endParaRPr lang="en-PH" sz="900" dirty="0">
                        <a:latin typeface="Times New Roman"/>
                        <a:ea typeface="Times New Roman"/>
                      </a:endParaRPr>
                    </a:p>
                    <a:p>
                      <a:pPr marL="0" marR="0">
                        <a:spcBef>
                          <a:spcPts val="0"/>
                        </a:spcBef>
                        <a:spcAft>
                          <a:spcPts val="0"/>
                        </a:spcAft>
                      </a:pPr>
                      <a:r>
                        <a:rPr lang="en-US" sz="1000" dirty="0">
                          <a:latin typeface="Arial"/>
                          <a:ea typeface="Times New Roman"/>
                          <a:cs typeface="Times New Roman"/>
                        </a:rPr>
                        <a:t>                             </a:t>
                      </a:r>
                      <a:endParaRPr lang="en-PH" sz="900" dirty="0">
                        <a:latin typeface="Times New Roman"/>
                        <a:ea typeface="Times New Roman"/>
                      </a:endParaRPr>
                    </a:p>
                    <a:p>
                      <a:pPr marL="0" marR="0">
                        <a:spcBef>
                          <a:spcPts val="0"/>
                        </a:spcBef>
                        <a:spcAft>
                          <a:spcPts val="0"/>
                        </a:spcAft>
                      </a:pPr>
                      <a:r>
                        <a:rPr lang="en-US" sz="1000" dirty="0">
                          <a:latin typeface="Arial"/>
                          <a:ea typeface="Times New Roman"/>
                          <a:cs typeface="Times New Roman"/>
                        </a:rPr>
                        <a:t>                           BAT, N</a:t>
                      </a:r>
                      <a:endParaRPr lang="en-PH" sz="900" dirty="0">
                        <a:latin typeface="Times New Roman"/>
                        <a:ea typeface="Times New Roman"/>
                      </a:endParaRPr>
                    </a:p>
                    <a:p>
                      <a:pPr marL="0" marR="0">
                        <a:spcBef>
                          <a:spcPts val="0"/>
                        </a:spcBef>
                        <a:spcAft>
                          <a:spcPts val="0"/>
                        </a:spcAft>
                      </a:pPr>
                      <a:r>
                        <a:rPr lang="en-US" sz="1000" dirty="0">
                          <a:latin typeface="Arial"/>
                          <a:ea typeface="Times New Roman"/>
                          <a:cs typeface="Times New Roman"/>
                        </a:rPr>
                        <a:t>                                                        CAT, 3</a:t>
                      </a:r>
                      <a:endParaRPr lang="en-PH" sz="900" dirty="0">
                        <a:latin typeface="Times New Roman"/>
                        <a:ea typeface="Times New Roman"/>
                      </a:endParaRPr>
                    </a:p>
                    <a:p>
                      <a:pPr marL="0" marR="0">
                        <a:spcBef>
                          <a:spcPts val="0"/>
                        </a:spcBef>
                        <a:spcAft>
                          <a:spcPts val="0"/>
                        </a:spcAft>
                      </a:pPr>
                      <a:r>
                        <a:rPr lang="en-US" sz="1000" dirty="0">
                          <a:latin typeface="Arial"/>
                          <a:ea typeface="Times New Roman"/>
                          <a:cs typeface="Times New Roman"/>
                        </a:rPr>
                        <a:t>COW, 1</a:t>
                      </a:r>
                      <a:endParaRPr lang="en-PH" sz="900" dirty="0">
                        <a:latin typeface="Times New Roman"/>
                        <a:ea typeface="Times New Roman"/>
                      </a:endParaRPr>
                    </a:p>
                    <a:p>
                      <a:pPr marL="0" marR="0">
                        <a:spcBef>
                          <a:spcPts val="0"/>
                        </a:spcBef>
                        <a:spcAft>
                          <a:spcPts val="0"/>
                        </a:spcAft>
                      </a:pPr>
                      <a:r>
                        <a:rPr lang="en-US" sz="1000" dirty="0">
                          <a:latin typeface="Arial"/>
                          <a:ea typeface="Times New Roman"/>
                          <a:cs typeface="Times New Roman"/>
                        </a:rPr>
                        <a:t>                                                       DOG, I+1</a:t>
                      </a:r>
                      <a:endParaRPr lang="en-PH" sz="900" dirty="0">
                        <a:latin typeface="Times New Roman"/>
                        <a:ea typeface="Times New Roman"/>
                      </a:endParaRPr>
                    </a:p>
                    <a:p>
                      <a:pPr marL="0" marR="0">
                        <a:spcBef>
                          <a:spcPts val="0"/>
                        </a:spcBef>
                        <a:spcAft>
                          <a:spcPts val="0"/>
                        </a:spcAft>
                      </a:pPr>
                      <a:r>
                        <a:rPr lang="en-US" sz="900" b="1" kern="0" dirty="0">
                          <a:latin typeface="Times New Roman"/>
                        </a:rPr>
                        <a:t>                          EEL, I</a:t>
                      </a:r>
                      <a:endParaRPr lang="en-PH" sz="900" b="1" kern="0" dirty="0">
                        <a:latin typeface="Times New Roman"/>
                      </a:endParaRPr>
                    </a:p>
                    <a:p>
                      <a:pPr marL="0" marR="0">
                        <a:spcBef>
                          <a:spcPts val="0"/>
                        </a:spcBef>
                        <a:spcAft>
                          <a:spcPts val="0"/>
                        </a:spcAft>
                      </a:pPr>
                      <a:r>
                        <a:rPr lang="en-US" sz="1000" dirty="0">
                          <a:latin typeface="Arial"/>
                          <a:ea typeface="Times New Roman"/>
                          <a:cs typeface="Times New Roman"/>
                        </a:rPr>
                        <a:t>                            </a:t>
                      </a:r>
                      <a:endParaRPr lang="en-PH" sz="900" dirty="0">
                        <a:latin typeface="Times New Roman"/>
                        <a:ea typeface="Times New Roman"/>
                      </a:endParaRPr>
                    </a:p>
                    <a:p>
                      <a:pPr marL="0" marR="0">
                        <a:spcBef>
                          <a:spcPts val="0"/>
                        </a:spcBef>
                        <a:spcAft>
                          <a:spcPts val="0"/>
                        </a:spcAft>
                      </a:pPr>
                      <a:r>
                        <a:rPr lang="en-US" sz="1000" dirty="0">
                          <a:latin typeface="Arial"/>
                          <a:ea typeface="Times New Roman"/>
                          <a:cs typeface="Times New Roman"/>
                        </a:rPr>
                        <a:t>                                                       ZEBRA, 2</a:t>
                      </a:r>
                      <a:endParaRPr lang="en-PH" sz="900" dirty="0">
                        <a:latin typeface="Times New Roman"/>
                        <a:ea typeface="Times New Roman"/>
                      </a:endParaRPr>
                    </a:p>
                  </a:txBody>
                  <a:tcPr marL="59473" marR="594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endParaRPr lang="en-PH" sz="900">
                        <a:latin typeface="Times New Roman"/>
                        <a:ea typeface="Times New Roman"/>
                      </a:endParaRPr>
                    </a:p>
                  </a:txBody>
                  <a:tcPr marL="59473" marR="594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marR="0" algn="ctr">
                        <a:spcBef>
                          <a:spcPts val="0"/>
                        </a:spcBef>
                        <a:spcAft>
                          <a:spcPts val="0"/>
                        </a:spcAft>
                      </a:pPr>
                      <a:r>
                        <a:rPr lang="en-US" sz="1000" b="1">
                          <a:latin typeface="Arial"/>
                          <a:ea typeface="Times New Roman"/>
                          <a:cs typeface="Times New Roman"/>
                        </a:rPr>
                        <a:t>Rel. Adr.</a:t>
                      </a:r>
                      <a:endParaRPr lang="en-PH" sz="900">
                        <a:latin typeface="Times New Roman"/>
                        <a:ea typeface="Times New Roman"/>
                      </a:endParaRPr>
                    </a:p>
                  </a:txBody>
                  <a:tcPr marL="59473" marR="594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00" b="1">
                          <a:latin typeface="Arial"/>
                          <a:ea typeface="Times New Roman"/>
                          <a:cs typeface="Times New Roman"/>
                        </a:rPr>
                        <a:t>Relative File</a:t>
                      </a:r>
                      <a:endParaRPr lang="en-PH" sz="900">
                        <a:latin typeface="Times New Roman"/>
                        <a:ea typeface="Times New Roman"/>
                      </a:endParaRPr>
                    </a:p>
                  </a:txBody>
                  <a:tcPr marL="59473" marR="594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8387">
                <a:tc vMerge="1">
                  <a:txBody>
                    <a:bodyPr/>
                    <a:lstStyle/>
                    <a:p>
                      <a:endParaRPr lang="en-PH"/>
                    </a:p>
                  </a:txBody>
                  <a:tcPr/>
                </a:tc>
                <a:tc>
                  <a:txBody>
                    <a:bodyPr/>
                    <a:lstStyle/>
                    <a:p>
                      <a:pPr marL="0" marR="0" algn="ctr">
                        <a:spcBef>
                          <a:spcPts val="0"/>
                        </a:spcBef>
                        <a:spcAft>
                          <a:spcPts val="0"/>
                        </a:spcAft>
                      </a:pPr>
                      <a:endParaRPr lang="en-US" sz="1000">
                        <a:latin typeface="Arial"/>
                        <a:ea typeface="Times New Roman"/>
                        <a:cs typeface="Times New Roman"/>
                      </a:endParaRPr>
                    </a:p>
                  </a:txBody>
                  <a:tcPr marL="59473" marR="594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marR="0" algn="ctr">
                        <a:spcBef>
                          <a:spcPts val="0"/>
                        </a:spcBef>
                        <a:spcAft>
                          <a:spcPts val="0"/>
                        </a:spcAft>
                      </a:pPr>
                      <a:r>
                        <a:rPr lang="en-US" sz="1000">
                          <a:latin typeface="Arial"/>
                          <a:ea typeface="Times New Roman"/>
                          <a:cs typeface="Times New Roman"/>
                        </a:rPr>
                        <a:t>1</a:t>
                      </a:r>
                      <a:endParaRPr lang="en-PH" sz="900">
                        <a:latin typeface="Times New Roman"/>
                        <a:ea typeface="Times New Roman"/>
                      </a:endParaRPr>
                    </a:p>
                  </a:txBody>
                  <a:tcPr marL="59473" marR="594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000">
                          <a:latin typeface="Arial"/>
                          <a:ea typeface="Times New Roman"/>
                          <a:cs typeface="Times New Roman"/>
                        </a:rPr>
                        <a:t>COW</a:t>
                      </a:r>
                      <a:endParaRPr lang="en-PH" sz="900">
                        <a:latin typeface="Times New Roman"/>
                        <a:ea typeface="Times New Roman"/>
                      </a:endParaRPr>
                    </a:p>
                  </a:txBody>
                  <a:tcPr marL="59473" marR="594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8387">
                <a:tc vMerge="1">
                  <a:txBody>
                    <a:bodyPr/>
                    <a:lstStyle/>
                    <a:p>
                      <a:endParaRPr lang="en-PH"/>
                    </a:p>
                  </a:txBody>
                  <a:tcPr/>
                </a:tc>
                <a:tc>
                  <a:txBody>
                    <a:bodyPr/>
                    <a:lstStyle/>
                    <a:p>
                      <a:pPr marL="0" marR="0" algn="ctr">
                        <a:spcBef>
                          <a:spcPts val="0"/>
                        </a:spcBef>
                        <a:spcAft>
                          <a:spcPts val="0"/>
                        </a:spcAft>
                      </a:pPr>
                      <a:endParaRPr lang="en-US" sz="1000">
                        <a:latin typeface="Arial"/>
                        <a:ea typeface="Times New Roman"/>
                        <a:cs typeface="Times New Roman"/>
                      </a:endParaRPr>
                    </a:p>
                  </a:txBody>
                  <a:tcPr marL="59473" marR="594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marR="0" algn="ctr">
                        <a:spcBef>
                          <a:spcPts val="0"/>
                        </a:spcBef>
                        <a:spcAft>
                          <a:spcPts val="0"/>
                        </a:spcAft>
                      </a:pPr>
                      <a:r>
                        <a:rPr lang="en-US" sz="1000">
                          <a:latin typeface="Arial"/>
                          <a:ea typeface="Times New Roman"/>
                          <a:cs typeface="Times New Roman"/>
                        </a:rPr>
                        <a:t>2</a:t>
                      </a:r>
                      <a:endParaRPr lang="en-PH" sz="900">
                        <a:latin typeface="Times New Roman"/>
                        <a:ea typeface="Times New Roman"/>
                      </a:endParaRPr>
                    </a:p>
                  </a:txBody>
                  <a:tcPr marL="59473" marR="594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000">
                          <a:latin typeface="Arial"/>
                          <a:ea typeface="Times New Roman"/>
                          <a:cs typeface="Times New Roman"/>
                        </a:rPr>
                        <a:t>ZEBRA</a:t>
                      </a:r>
                      <a:endParaRPr lang="en-PH" sz="900">
                        <a:latin typeface="Times New Roman"/>
                        <a:ea typeface="Times New Roman"/>
                      </a:endParaRPr>
                    </a:p>
                  </a:txBody>
                  <a:tcPr marL="59473" marR="594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8387">
                <a:tc vMerge="1">
                  <a:txBody>
                    <a:bodyPr/>
                    <a:lstStyle/>
                    <a:p>
                      <a:endParaRPr lang="en-PH"/>
                    </a:p>
                  </a:txBody>
                  <a:tcPr/>
                </a:tc>
                <a:tc>
                  <a:txBody>
                    <a:bodyPr/>
                    <a:lstStyle/>
                    <a:p>
                      <a:pPr marL="0" marR="0" algn="ctr">
                        <a:spcBef>
                          <a:spcPts val="0"/>
                        </a:spcBef>
                        <a:spcAft>
                          <a:spcPts val="0"/>
                        </a:spcAft>
                      </a:pPr>
                      <a:endParaRPr lang="en-US" sz="1000">
                        <a:latin typeface="Arial"/>
                        <a:ea typeface="Times New Roman"/>
                        <a:cs typeface="Times New Roman"/>
                      </a:endParaRPr>
                    </a:p>
                  </a:txBody>
                  <a:tcPr marL="59473" marR="594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marR="0" algn="ctr">
                        <a:spcBef>
                          <a:spcPts val="0"/>
                        </a:spcBef>
                        <a:spcAft>
                          <a:spcPts val="0"/>
                        </a:spcAft>
                      </a:pPr>
                      <a:r>
                        <a:rPr lang="en-US" sz="1000">
                          <a:latin typeface="Arial"/>
                          <a:ea typeface="Times New Roman"/>
                          <a:cs typeface="Times New Roman"/>
                        </a:rPr>
                        <a:t>3</a:t>
                      </a:r>
                      <a:endParaRPr lang="en-PH" sz="900">
                        <a:latin typeface="Times New Roman"/>
                        <a:ea typeface="Times New Roman"/>
                      </a:endParaRPr>
                    </a:p>
                  </a:txBody>
                  <a:tcPr marL="59473" marR="594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000">
                          <a:latin typeface="Arial"/>
                          <a:ea typeface="Times New Roman"/>
                          <a:cs typeface="Times New Roman"/>
                        </a:rPr>
                        <a:t>CAT</a:t>
                      </a:r>
                      <a:endParaRPr lang="en-PH" sz="900">
                        <a:latin typeface="Times New Roman"/>
                        <a:ea typeface="Times New Roman"/>
                      </a:endParaRPr>
                    </a:p>
                  </a:txBody>
                  <a:tcPr marL="59473" marR="594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8387">
                <a:tc vMerge="1">
                  <a:txBody>
                    <a:bodyPr/>
                    <a:lstStyle/>
                    <a:p>
                      <a:endParaRPr lang="en-PH"/>
                    </a:p>
                  </a:txBody>
                  <a:tcPr/>
                </a:tc>
                <a:tc>
                  <a:txBody>
                    <a:bodyPr/>
                    <a:lstStyle/>
                    <a:p>
                      <a:pPr marL="0" marR="0" algn="ctr">
                        <a:spcBef>
                          <a:spcPts val="0"/>
                        </a:spcBef>
                        <a:spcAft>
                          <a:spcPts val="0"/>
                        </a:spcAft>
                      </a:pPr>
                      <a:endParaRPr lang="en-US" sz="1000">
                        <a:latin typeface="Arial"/>
                        <a:ea typeface="Times New Roman"/>
                        <a:cs typeface="Times New Roman"/>
                      </a:endParaRPr>
                    </a:p>
                  </a:txBody>
                  <a:tcPr marL="59473" marR="594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marR="0" algn="ctr">
                        <a:spcBef>
                          <a:spcPts val="0"/>
                        </a:spcBef>
                        <a:spcAft>
                          <a:spcPts val="0"/>
                        </a:spcAft>
                      </a:pPr>
                      <a:r>
                        <a:rPr lang="en-US" sz="1000">
                          <a:latin typeface="Arial"/>
                          <a:ea typeface="Times New Roman"/>
                          <a:cs typeface="Times New Roman"/>
                        </a:rPr>
                        <a:t>:</a:t>
                      </a:r>
                      <a:endParaRPr lang="en-PH" sz="900">
                        <a:latin typeface="Times New Roman"/>
                        <a:ea typeface="Times New Roman"/>
                      </a:endParaRPr>
                    </a:p>
                  </a:txBody>
                  <a:tcPr marL="59473" marR="594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endParaRPr lang="en-US" sz="1000">
                        <a:latin typeface="Arial"/>
                        <a:ea typeface="Times New Roman"/>
                        <a:cs typeface="Times New Roman"/>
                      </a:endParaRPr>
                    </a:p>
                  </a:txBody>
                  <a:tcPr marL="59473" marR="594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8387">
                <a:tc vMerge="1">
                  <a:txBody>
                    <a:bodyPr/>
                    <a:lstStyle/>
                    <a:p>
                      <a:endParaRPr lang="en-PH"/>
                    </a:p>
                  </a:txBody>
                  <a:tcPr/>
                </a:tc>
                <a:tc>
                  <a:txBody>
                    <a:bodyPr/>
                    <a:lstStyle/>
                    <a:p>
                      <a:pPr marL="0" marR="0" algn="ctr">
                        <a:spcBef>
                          <a:spcPts val="0"/>
                        </a:spcBef>
                        <a:spcAft>
                          <a:spcPts val="0"/>
                        </a:spcAft>
                      </a:pPr>
                      <a:endParaRPr lang="en-US" sz="1000">
                        <a:latin typeface="Arial"/>
                        <a:ea typeface="Times New Roman"/>
                        <a:cs typeface="Times New Roman"/>
                      </a:endParaRPr>
                    </a:p>
                  </a:txBody>
                  <a:tcPr marL="59473" marR="594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marR="0" algn="ctr">
                        <a:spcBef>
                          <a:spcPts val="0"/>
                        </a:spcBef>
                        <a:spcAft>
                          <a:spcPts val="0"/>
                        </a:spcAft>
                      </a:pPr>
                      <a:r>
                        <a:rPr lang="en-US" sz="1000">
                          <a:latin typeface="Arial"/>
                          <a:ea typeface="Times New Roman"/>
                          <a:cs typeface="Times New Roman"/>
                        </a:rPr>
                        <a:t>I-1</a:t>
                      </a:r>
                      <a:endParaRPr lang="en-PH" sz="900">
                        <a:latin typeface="Times New Roman"/>
                        <a:ea typeface="Times New Roman"/>
                      </a:endParaRPr>
                    </a:p>
                  </a:txBody>
                  <a:tcPr marL="59473" marR="594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000">
                          <a:latin typeface="Arial"/>
                          <a:ea typeface="Times New Roman"/>
                          <a:cs typeface="Times New Roman"/>
                        </a:rPr>
                        <a:t>APE</a:t>
                      </a:r>
                      <a:endParaRPr lang="en-PH" sz="900">
                        <a:latin typeface="Times New Roman"/>
                        <a:ea typeface="Times New Roman"/>
                      </a:endParaRPr>
                    </a:p>
                  </a:txBody>
                  <a:tcPr marL="59473" marR="594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8387">
                <a:tc vMerge="1">
                  <a:txBody>
                    <a:bodyPr/>
                    <a:lstStyle/>
                    <a:p>
                      <a:endParaRPr lang="en-PH"/>
                    </a:p>
                  </a:txBody>
                  <a:tcPr/>
                </a:tc>
                <a:tc>
                  <a:txBody>
                    <a:bodyPr/>
                    <a:lstStyle/>
                    <a:p>
                      <a:pPr marL="0" marR="0" algn="ctr">
                        <a:spcBef>
                          <a:spcPts val="0"/>
                        </a:spcBef>
                        <a:spcAft>
                          <a:spcPts val="0"/>
                        </a:spcAft>
                      </a:pPr>
                      <a:endParaRPr lang="en-US" sz="1000">
                        <a:latin typeface="Arial"/>
                        <a:ea typeface="Times New Roman"/>
                        <a:cs typeface="Times New Roman"/>
                      </a:endParaRPr>
                    </a:p>
                  </a:txBody>
                  <a:tcPr marL="59473" marR="594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marR="0" algn="ctr">
                        <a:spcBef>
                          <a:spcPts val="0"/>
                        </a:spcBef>
                        <a:spcAft>
                          <a:spcPts val="0"/>
                        </a:spcAft>
                      </a:pPr>
                      <a:r>
                        <a:rPr lang="en-US" sz="1000">
                          <a:latin typeface="Arial"/>
                          <a:ea typeface="Times New Roman"/>
                          <a:cs typeface="Times New Roman"/>
                        </a:rPr>
                        <a:t>I</a:t>
                      </a:r>
                      <a:endParaRPr lang="en-PH" sz="900">
                        <a:latin typeface="Times New Roman"/>
                        <a:ea typeface="Times New Roman"/>
                      </a:endParaRPr>
                    </a:p>
                  </a:txBody>
                  <a:tcPr marL="59473" marR="594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000">
                          <a:latin typeface="Arial"/>
                          <a:ea typeface="Times New Roman"/>
                          <a:cs typeface="Times New Roman"/>
                        </a:rPr>
                        <a:t>ELL</a:t>
                      </a:r>
                      <a:endParaRPr lang="en-PH" sz="900">
                        <a:latin typeface="Times New Roman"/>
                        <a:ea typeface="Times New Roman"/>
                      </a:endParaRPr>
                    </a:p>
                  </a:txBody>
                  <a:tcPr marL="59473" marR="594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8387">
                <a:tc vMerge="1">
                  <a:txBody>
                    <a:bodyPr/>
                    <a:lstStyle/>
                    <a:p>
                      <a:endParaRPr lang="en-PH"/>
                    </a:p>
                  </a:txBody>
                  <a:tcPr/>
                </a:tc>
                <a:tc>
                  <a:txBody>
                    <a:bodyPr/>
                    <a:lstStyle/>
                    <a:p>
                      <a:pPr marL="0" marR="0" algn="ctr">
                        <a:spcBef>
                          <a:spcPts val="0"/>
                        </a:spcBef>
                        <a:spcAft>
                          <a:spcPts val="0"/>
                        </a:spcAft>
                      </a:pPr>
                      <a:endParaRPr lang="en-US" sz="1000">
                        <a:latin typeface="Arial"/>
                        <a:ea typeface="Times New Roman"/>
                        <a:cs typeface="Times New Roman"/>
                      </a:endParaRPr>
                    </a:p>
                  </a:txBody>
                  <a:tcPr marL="59473" marR="594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marR="0" algn="ctr">
                        <a:spcBef>
                          <a:spcPts val="0"/>
                        </a:spcBef>
                        <a:spcAft>
                          <a:spcPts val="0"/>
                        </a:spcAft>
                      </a:pPr>
                      <a:r>
                        <a:rPr lang="en-US" sz="1000">
                          <a:latin typeface="Arial"/>
                          <a:ea typeface="Times New Roman"/>
                          <a:cs typeface="Times New Roman"/>
                        </a:rPr>
                        <a:t>I+1</a:t>
                      </a:r>
                      <a:endParaRPr lang="en-PH" sz="900">
                        <a:latin typeface="Times New Roman"/>
                        <a:ea typeface="Times New Roman"/>
                      </a:endParaRPr>
                    </a:p>
                  </a:txBody>
                  <a:tcPr marL="59473" marR="594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000">
                          <a:latin typeface="Arial"/>
                          <a:ea typeface="Times New Roman"/>
                          <a:cs typeface="Times New Roman"/>
                        </a:rPr>
                        <a:t>DOG</a:t>
                      </a:r>
                      <a:endParaRPr lang="en-PH" sz="900">
                        <a:latin typeface="Times New Roman"/>
                        <a:ea typeface="Times New Roman"/>
                      </a:endParaRPr>
                    </a:p>
                  </a:txBody>
                  <a:tcPr marL="59473" marR="594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8387">
                <a:tc vMerge="1">
                  <a:txBody>
                    <a:bodyPr/>
                    <a:lstStyle/>
                    <a:p>
                      <a:endParaRPr lang="en-PH"/>
                    </a:p>
                  </a:txBody>
                  <a:tcPr/>
                </a:tc>
                <a:tc>
                  <a:txBody>
                    <a:bodyPr/>
                    <a:lstStyle/>
                    <a:p>
                      <a:pPr marL="0" marR="0" algn="ctr">
                        <a:spcBef>
                          <a:spcPts val="0"/>
                        </a:spcBef>
                        <a:spcAft>
                          <a:spcPts val="0"/>
                        </a:spcAft>
                      </a:pPr>
                      <a:endParaRPr lang="en-US" sz="1000">
                        <a:latin typeface="Arial"/>
                        <a:ea typeface="Times New Roman"/>
                        <a:cs typeface="Times New Roman"/>
                      </a:endParaRPr>
                    </a:p>
                  </a:txBody>
                  <a:tcPr marL="59473" marR="594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marR="0" algn="ctr">
                        <a:spcBef>
                          <a:spcPts val="0"/>
                        </a:spcBef>
                        <a:spcAft>
                          <a:spcPts val="0"/>
                        </a:spcAft>
                      </a:pPr>
                      <a:r>
                        <a:rPr lang="en-US" sz="1000">
                          <a:latin typeface="Arial"/>
                          <a:ea typeface="Times New Roman"/>
                          <a:cs typeface="Times New Roman"/>
                        </a:rPr>
                        <a:t>:</a:t>
                      </a:r>
                      <a:endParaRPr lang="en-PH" sz="900">
                        <a:latin typeface="Times New Roman"/>
                        <a:ea typeface="Times New Roman"/>
                      </a:endParaRPr>
                    </a:p>
                  </a:txBody>
                  <a:tcPr marL="59473" marR="594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endParaRPr lang="en-US" sz="1000">
                        <a:latin typeface="Arial"/>
                        <a:ea typeface="Times New Roman"/>
                        <a:cs typeface="Times New Roman"/>
                      </a:endParaRPr>
                    </a:p>
                  </a:txBody>
                  <a:tcPr marL="59473" marR="594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8387">
                <a:tc vMerge="1">
                  <a:txBody>
                    <a:bodyPr/>
                    <a:lstStyle/>
                    <a:p>
                      <a:endParaRPr lang="en-PH"/>
                    </a:p>
                  </a:txBody>
                  <a:tcPr/>
                </a:tc>
                <a:tc>
                  <a:txBody>
                    <a:bodyPr/>
                    <a:lstStyle/>
                    <a:p>
                      <a:pPr marL="0" marR="0" algn="ctr">
                        <a:spcBef>
                          <a:spcPts val="0"/>
                        </a:spcBef>
                        <a:spcAft>
                          <a:spcPts val="0"/>
                        </a:spcAft>
                      </a:pPr>
                      <a:endParaRPr lang="en-US" sz="1000" dirty="0">
                        <a:latin typeface="Arial"/>
                        <a:ea typeface="Times New Roman"/>
                        <a:cs typeface="Times New Roman"/>
                      </a:endParaRPr>
                    </a:p>
                  </a:txBody>
                  <a:tcPr marL="59473" marR="594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marR="0" algn="ctr">
                        <a:spcBef>
                          <a:spcPts val="0"/>
                        </a:spcBef>
                        <a:spcAft>
                          <a:spcPts val="0"/>
                        </a:spcAft>
                      </a:pPr>
                      <a:r>
                        <a:rPr lang="en-US" sz="1000">
                          <a:latin typeface="Arial"/>
                          <a:ea typeface="Times New Roman"/>
                          <a:cs typeface="Times New Roman"/>
                        </a:rPr>
                        <a:t>N</a:t>
                      </a:r>
                      <a:endParaRPr lang="en-PH" sz="900">
                        <a:latin typeface="Times New Roman"/>
                        <a:ea typeface="Times New Roman"/>
                      </a:endParaRPr>
                    </a:p>
                  </a:txBody>
                  <a:tcPr marL="59473" marR="594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000" dirty="0">
                          <a:latin typeface="Arial"/>
                          <a:ea typeface="Times New Roman"/>
                          <a:cs typeface="Times New Roman"/>
                        </a:rPr>
                        <a:t>BAT</a:t>
                      </a:r>
                      <a:endParaRPr lang="en-PH" sz="900" dirty="0">
                        <a:latin typeface="Times New Roman"/>
                        <a:ea typeface="Times New Roman"/>
                      </a:endParaRPr>
                    </a:p>
                  </a:txBody>
                  <a:tcPr marL="59473" marR="594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5362" name="Line 2"/>
          <p:cNvSpPr>
            <a:spLocks noChangeShapeType="1"/>
          </p:cNvSpPr>
          <p:nvPr/>
        </p:nvSpPr>
        <p:spPr bwMode="auto">
          <a:xfrm flipV="1">
            <a:off x="1951038" y="2286000"/>
            <a:ext cx="457200" cy="366713"/>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PH"/>
          </a:p>
        </p:txBody>
      </p:sp>
      <p:sp>
        <p:nvSpPr>
          <p:cNvPr id="15361" name="Line 1"/>
          <p:cNvSpPr>
            <a:spLocks noChangeShapeType="1"/>
          </p:cNvSpPr>
          <p:nvPr/>
        </p:nvSpPr>
        <p:spPr bwMode="auto">
          <a:xfrm>
            <a:off x="1951038" y="2743200"/>
            <a:ext cx="366712" cy="274638"/>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PH"/>
          </a:p>
        </p:txBody>
      </p:sp>
      <p:sp>
        <p:nvSpPr>
          <p:cNvPr id="15363" name="Line 3"/>
          <p:cNvSpPr>
            <a:spLocks noChangeShapeType="1"/>
          </p:cNvSpPr>
          <p:nvPr/>
        </p:nvSpPr>
        <p:spPr bwMode="auto">
          <a:xfrm flipV="1">
            <a:off x="3048000" y="1828800"/>
            <a:ext cx="457200" cy="366713"/>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PH"/>
          </a:p>
        </p:txBody>
      </p:sp>
      <p:sp>
        <p:nvSpPr>
          <p:cNvPr id="15364" name="Line 4"/>
          <p:cNvSpPr>
            <a:spLocks noChangeShapeType="1"/>
          </p:cNvSpPr>
          <p:nvPr/>
        </p:nvSpPr>
        <p:spPr bwMode="auto">
          <a:xfrm>
            <a:off x="3140075" y="2286000"/>
            <a:ext cx="365125" cy="274638"/>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PH"/>
          </a:p>
        </p:txBody>
      </p:sp>
      <p:sp>
        <p:nvSpPr>
          <p:cNvPr id="15366" name="Line 6"/>
          <p:cNvSpPr>
            <a:spLocks noChangeShapeType="1"/>
          </p:cNvSpPr>
          <p:nvPr/>
        </p:nvSpPr>
        <p:spPr bwMode="auto">
          <a:xfrm flipV="1">
            <a:off x="2957513" y="2835275"/>
            <a:ext cx="547687" cy="274638"/>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PH"/>
          </a:p>
        </p:txBody>
      </p:sp>
      <p:sp>
        <p:nvSpPr>
          <p:cNvPr id="15365" name="Line 5"/>
          <p:cNvSpPr>
            <a:spLocks noChangeShapeType="1"/>
          </p:cNvSpPr>
          <p:nvPr/>
        </p:nvSpPr>
        <p:spPr bwMode="auto">
          <a:xfrm>
            <a:off x="3048000" y="3200400"/>
            <a:ext cx="366713" cy="274638"/>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PH"/>
          </a:p>
        </p:txBody>
      </p:sp>
      <p:sp>
        <p:nvSpPr>
          <p:cNvPr id="14" name="Content Placeholder 13"/>
          <p:cNvSpPr>
            <a:spLocks noGrp="1"/>
          </p:cNvSpPr>
          <p:nvPr>
            <p:ph idx="1"/>
          </p:nvPr>
        </p:nvSpPr>
        <p:spPr/>
        <p:txBody>
          <a:bodyPr/>
          <a:lstStyle/>
          <a:p>
            <a:endParaRPr lang="en-PH"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nodePh="1">
                                  <p:stCondLst>
                                    <p:cond delay="0"/>
                                  </p:stCondLst>
                                  <p:endCondLst>
                                    <p:cond evt="begin" delay="0">
                                      <p:tn val="10"/>
                                    </p:cond>
                                  </p:endCondLst>
                                  <p:childTnLst>
                                    <p:set>
                                      <p:cBhvr>
                                        <p:cTn id="11" dur="1" fill="hold">
                                          <p:stCondLst>
                                            <p:cond delay="0"/>
                                          </p:stCondLst>
                                        </p:cTn>
                                        <p:tgtEl>
                                          <p:spTgt spid="14">
                                            <p:txEl>
                                              <p:pRg st="0" end="0"/>
                                            </p:txEl>
                                          </p:spTgt>
                                        </p:tgtEl>
                                        <p:attrNameLst>
                                          <p:attrName>style.visibility</p:attrName>
                                        </p:attrNameLst>
                                      </p:cBhvr>
                                      <p:to>
                                        <p:strVal val="visible"/>
                                      </p:to>
                                    </p:set>
                                    <p:anim to="" calcmode="lin" valueType="num">
                                      <p:cBhvr>
                                        <p:cTn id="12" dur="1" fill="hold"/>
                                        <p:tgtEl>
                                          <p:spTgt spid="14">
                                            <p:txEl>
                                              <p:pRg st="0" end="0"/>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4"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PH" dirty="0" smtClean="0"/>
              <a:t>Directory Look-up</a:t>
            </a:r>
            <a:endParaRPr lang="en-PH" dirty="0"/>
          </a:p>
        </p:txBody>
      </p:sp>
      <p:sp>
        <p:nvSpPr>
          <p:cNvPr id="3" name="Content Placeholder 2"/>
          <p:cNvSpPr>
            <a:spLocks noGrp="1"/>
          </p:cNvSpPr>
          <p:nvPr>
            <p:ph idx="1"/>
          </p:nvPr>
        </p:nvSpPr>
        <p:spPr>
          <a:xfrm>
            <a:off x="457200" y="1219200"/>
            <a:ext cx="8229600" cy="4906963"/>
          </a:xfrm>
        </p:spPr>
        <p:txBody>
          <a:bodyPr>
            <a:normAutofit fontScale="92500" lnSpcReduction="20000"/>
          </a:bodyPr>
          <a:lstStyle/>
          <a:p>
            <a:pPr>
              <a:buNone/>
            </a:pPr>
            <a:r>
              <a:rPr lang="en-US" dirty="0" smtClean="0"/>
              <a:t>Advantages:</a:t>
            </a:r>
            <a:endParaRPr lang="en-PH" dirty="0" smtClean="0"/>
          </a:p>
          <a:p>
            <a:pPr marL="514350" lvl="0" indent="-514350" algn="just">
              <a:buFont typeface="+mj-lt"/>
              <a:buAutoNum type="arabicPeriod"/>
            </a:pPr>
            <a:r>
              <a:rPr lang="en-US" dirty="0" smtClean="0"/>
              <a:t>A record’s location can be determined with essentially no processing, once the key value is found in the directory.</a:t>
            </a:r>
            <a:endParaRPr lang="en-PH" dirty="0" smtClean="0"/>
          </a:p>
          <a:p>
            <a:pPr marL="514350" lvl="0" indent="-514350" algn="just">
              <a:buFont typeface="+mj-lt"/>
              <a:buAutoNum type="arabicPeriod"/>
            </a:pPr>
            <a:r>
              <a:rPr lang="en-US" dirty="0" smtClean="0"/>
              <a:t>Keys can be represented in intuitively understandable forms, since they are translated “internally” to addresses.</a:t>
            </a:r>
            <a:endParaRPr lang="en-PH" dirty="0" smtClean="0"/>
          </a:p>
          <a:p>
            <a:pPr marL="514350" lvl="0" indent="-514350" algn="just">
              <a:buFont typeface="+mj-lt"/>
              <a:buAutoNum type="arabicPeriod"/>
            </a:pPr>
            <a:r>
              <a:rPr lang="en-US" dirty="0" smtClean="0"/>
              <a:t>Logical-physical independence is achieved, because the key values are address-space-dependent.  If the relative file is reorganized, address entries in the directory must be changed, but the key values will not be affected.</a:t>
            </a:r>
            <a:endParaRPr lang="en-PH" dirty="0" smtClean="0"/>
          </a:p>
          <a:p>
            <a:pPr algn="just">
              <a:buNone/>
            </a:pPr>
            <a:endParaRPr lang="en-PH" dirty="0"/>
          </a:p>
        </p:txBody>
      </p:sp>
      <p:sp>
        <p:nvSpPr>
          <p:cNvPr id="4" name="Footer Placeholder 3"/>
          <p:cNvSpPr>
            <a:spLocks noGrp="1"/>
          </p:cNvSpPr>
          <p:nvPr>
            <p:ph type="ftr" sz="quarter" idx="11"/>
          </p:nvPr>
        </p:nvSpPr>
        <p:spPr/>
        <p:txBody>
          <a:bodyPr/>
          <a:lstStyle/>
          <a:p>
            <a:r>
              <a:rPr lang="en-PH" smtClean="0"/>
              <a:t>Prepared by: Perla P. Cosme</a:t>
            </a:r>
            <a:endParaRPr lang="en-PH"/>
          </a:p>
        </p:txBody>
      </p:sp>
      <p:sp>
        <p:nvSpPr>
          <p:cNvPr id="5" name="Slide Number Placeholder 4"/>
          <p:cNvSpPr>
            <a:spLocks noGrp="1"/>
          </p:cNvSpPr>
          <p:nvPr>
            <p:ph type="sldNum" sz="quarter" idx="12"/>
          </p:nvPr>
        </p:nvSpPr>
        <p:spPr/>
        <p:txBody>
          <a:bodyPr/>
          <a:lstStyle/>
          <a:p>
            <a:fld id="{D94B48A0-9159-4D07-848E-6440480E0B85}" type="slidenum">
              <a:rPr lang="en-PH" smtClean="0"/>
              <a:pPr/>
              <a:t>22</a:t>
            </a:fld>
            <a:endParaRPr lang="en-PH"/>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to="" calcmode="lin" valueType="num">
                                      <p:cBhvr>
                                        <p:cTn id="12" dur="1" fill="hold"/>
                                        <p:tgtEl>
                                          <p:spTgt spid="3">
                                            <p:txEl>
                                              <p:pRg st="0" end="0"/>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to="" calcmode="lin" valueType="num">
                                      <p:cBhvr>
                                        <p:cTn id="17" dur="1" fill="hold"/>
                                        <p:tgtEl>
                                          <p:spTgt spid="3">
                                            <p:txEl>
                                              <p:pRg st="1" end="1"/>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 to="" calcmode="lin" valueType="num">
                                      <p:cBhvr>
                                        <p:cTn id="22" dur="1" fill="hold"/>
                                        <p:tgtEl>
                                          <p:spTgt spid="3">
                                            <p:txEl>
                                              <p:pRg st="2" end="2"/>
                                            </p:txEl>
                                          </p:spTgt>
                                        </p:tgtEl>
                                        <p:attrNameLst>
                                          <p:attrName/>
                                        </p:attrNameLst>
                                      </p:cBhvr>
                                    </p:anim>
                                  </p:childTnLst>
                                </p:cTn>
                              </p:par>
                            </p:childTnLst>
                          </p:cTn>
                        </p:par>
                      </p:childTnLst>
                    </p:cTn>
                  </p:par>
                  <p:par>
                    <p:cTn id="23" fill="hold">
                      <p:stCondLst>
                        <p:cond delay="indefinite"/>
                      </p:stCondLst>
                      <p:childTnLst>
                        <p:par>
                          <p:cTn id="24" fill="hold">
                            <p:stCondLst>
                              <p:cond delay="0"/>
                            </p:stCondLst>
                            <p:childTnLst>
                              <p:par>
                                <p:cTn id="25" presetID="24"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 to="" calcmode="lin" valueType="num">
                                      <p:cBhvr>
                                        <p:cTn id="27" dur="1" fill="hold"/>
                                        <p:tgtEl>
                                          <p:spTgt spid="3">
                                            <p:txEl>
                                              <p:pRg st="3" end="3"/>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PH" dirty="0" smtClean="0"/>
              <a:t>Topic Outline</a:t>
            </a:r>
            <a:endParaRPr lang="en-PH" dirty="0"/>
          </a:p>
        </p:txBody>
      </p:sp>
      <p:sp>
        <p:nvSpPr>
          <p:cNvPr id="3" name="Content Placeholder 2"/>
          <p:cNvSpPr>
            <a:spLocks noGrp="1"/>
          </p:cNvSpPr>
          <p:nvPr>
            <p:ph idx="1"/>
          </p:nvPr>
        </p:nvSpPr>
        <p:spPr>
          <a:xfrm>
            <a:off x="2362200" y="1600200"/>
            <a:ext cx="6324600" cy="4525963"/>
          </a:xfrm>
        </p:spPr>
        <p:txBody>
          <a:bodyPr>
            <a:normAutofit fontScale="92500" lnSpcReduction="10000"/>
          </a:bodyPr>
          <a:lstStyle/>
          <a:p>
            <a:pPr marL="514350" indent="-514350">
              <a:buFont typeface="+mj-lt"/>
              <a:buAutoNum type="arabicPeriod"/>
            </a:pPr>
            <a:r>
              <a:rPr lang="en-PH" dirty="0" smtClean="0"/>
              <a:t>Addressing Techniques</a:t>
            </a:r>
          </a:p>
          <a:p>
            <a:pPr marL="914400" lvl="1" indent="-514350">
              <a:buFont typeface="+mj-lt"/>
              <a:buAutoNum type="alphaLcPeriod" startAt="2"/>
            </a:pPr>
            <a:r>
              <a:rPr lang="en-PH" dirty="0" smtClean="0"/>
              <a:t>Direct Mapping</a:t>
            </a:r>
          </a:p>
          <a:p>
            <a:pPr marL="1314450" lvl="2" indent="-514350">
              <a:buNone/>
            </a:pPr>
            <a:r>
              <a:rPr lang="en-PH" dirty="0"/>
              <a:t> </a:t>
            </a:r>
            <a:r>
              <a:rPr lang="en-PH" dirty="0" smtClean="0"/>
              <a:t>  a.1 Absolute Addressing</a:t>
            </a:r>
          </a:p>
          <a:p>
            <a:pPr marL="1314450" lvl="2" indent="-514350">
              <a:buNone/>
            </a:pPr>
            <a:r>
              <a:rPr lang="en-PH" dirty="0"/>
              <a:t> </a:t>
            </a:r>
            <a:r>
              <a:rPr lang="en-PH" dirty="0" smtClean="0"/>
              <a:t>   a.2 Relative Addressing</a:t>
            </a:r>
          </a:p>
          <a:p>
            <a:pPr marL="914400" lvl="1" indent="-514350">
              <a:buAutoNum type="alphaLcPeriod" startAt="2"/>
            </a:pPr>
            <a:r>
              <a:rPr lang="en-PH" dirty="0" smtClean="0"/>
              <a:t>Directory Look-up</a:t>
            </a:r>
          </a:p>
          <a:p>
            <a:pPr marL="1314450" lvl="2" indent="-514350">
              <a:buNone/>
            </a:pPr>
            <a:r>
              <a:rPr lang="en-PH" dirty="0"/>
              <a:t> </a:t>
            </a:r>
            <a:r>
              <a:rPr lang="en-PH" dirty="0" smtClean="0"/>
              <a:t> b.1  Directory Structure as a Table</a:t>
            </a:r>
          </a:p>
          <a:p>
            <a:pPr marL="1314450" lvl="2" indent="-514350">
              <a:buNone/>
            </a:pPr>
            <a:r>
              <a:rPr lang="en-PH" dirty="0"/>
              <a:t> </a:t>
            </a:r>
            <a:r>
              <a:rPr lang="en-PH" dirty="0" smtClean="0"/>
              <a:t> b.2  Directory Structure as a Tree</a:t>
            </a:r>
          </a:p>
          <a:p>
            <a:pPr marL="914400" lvl="1" indent="-514350">
              <a:buAutoNum type="alphaLcPeriod" startAt="3"/>
            </a:pPr>
            <a:r>
              <a:rPr lang="en-PH" dirty="0" smtClean="0"/>
              <a:t>Address Calculation or Hashing</a:t>
            </a:r>
          </a:p>
          <a:p>
            <a:pPr marL="514350" indent="-514350">
              <a:buFont typeface="+mj-lt"/>
              <a:buAutoNum type="arabicPeriod"/>
            </a:pPr>
            <a:r>
              <a:rPr lang="en-PH" dirty="0">
                <a:solidFill>
                  <a:srgbClr val="FF0000"/>
                </a:solidFill>
              </a:rPr>
              <a:t> </a:t>
            </a:r>
            <a:r>
              <a:rPr lang="en-PH" dirty="0" smtClean="0">
                <a:solidFill>
                  <a:srgbClr val="FF0000"/>
                </a:solidFill>
              </a:rPr>
              <a:t>Address Calculation</a:t>
            </a:r>
          </a:p>
          <a:p>
            <a:pPr marL="514350" indent="-514350">
              <a:buFont typeface="+mj-lt"/>
              <a:buAutoNum type="arabicPeriod"/>
            </a:pPr>
            <a:r>
              <a:rPr lang="en-PH" dirty="0" smtClean="0"/>
              <a:t>Rehashing Strategies</a:t>
            </a:r>
          </a:p>
        </p:txBody>
      </p:sp>
      <p:sp>
        <p:nvSpPr>
          <p:cNvPr id="4" name="Slide Number Placeholder 3"/>
          <p:cNvSpPr>
            <a:spLocks noGrp="1"/>
          </p:cNvSpPr>
          <p:nvPr>
            <p:ph type="sldNum" sz="quarter" idx="12"/>
          </p:nvPr>
        </p:nvSpPr>
        <p:spPr/>
        <p:txBody>
          <a:bodyPr/>
          <a:lstStyle/>
          <a:p>
            <a:fld id="{D94B48A0-9159-4D07-848E-6440480E0B85}" type="slidenum">
              <a:rPr lang="en-PH" smtClean="0"/>
              <a:pPr/>
              <a:t>23</a:t>
            </a:fld>
            <a:endParaRPr lang="en-PH"/>
          </a:p>
        </p:txBody>
      </p:sp>
      <p:sp>
        <p:nvSpPr>
          <p:cNvPr id="5" name="Footer Placeholder 4"/>
          <p:cNvSpPr>
            <a:spLocks noGrp="1"/>
          </p:cNvSpPr>
          <p:nvPr>
            <p:ph type="ftr" sz="quarter" idx="11"/>
          </p:nvPr>
        </p:nvSpPr>
        <p:spPr>
          <a:xfrm>
            <a:off x="3200400" y="6492875"/>
            <a:ext cx="2895600" cy="365125"/>
          </a:xfrm>
        </p:spPr>
        <p:txBody>
          <a:bodyPr/>
          <a:lstStyle/>
          <a:p>
            <a:r>
              <a:rPr lang="en-PH" smtClean="0"/>
              <a:t>Prepared by: Perla P. Cosme</a:t>
            </a:r>
            <a:endParaRPr lang="en-PH"/>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to="" calcmode="lin" valueType="num">
                                      <p:cBhvr>
                                        <p:cTn id="12" dur="1" fill="hold"/>
                                        <p:tgtEl>
                                          <p:spTgt spid="3">
                                            <p:txEl>
                                              <p:pRg st="0" end="0"/>
                                            </p:txEl>
                                          </p:spTgt>
                                        </p:tgtEl>
                                        <p:attrNameLst>
                                          <p:attrName/>
                                        </p:attrNameLst>
                                      </p:cBhvr>
                                    </p:anim>
                                  </p:childTnLst>
                                </p:cTn>
                              </p:par>
                              <p:par>
                                <p:cTn id="13" presetID="24" presetClass="entr" presetSubtype="0" fill="hold" grpId="0"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to="" calcmode="lin" valueType="num">
                                      <p:cBhvr>
                                        <p:cTn id="15" dur="1" fill="hold"/>
                                        <p:tgtEl>
                                          <p:spTgt spid="3">
                                            <p:txEl>
                                              <p:pRg st="1" end="1"/>
                                            </p:txEl>
                                          </p:spTgt>
                                        </p:tgtEl>
                                        <p:attrNameLst>
                                          <p:attrName/>
                                        </p:attrNameLst>
                                      </p:cBhvr>
                                    </p:anim>
                                  </p:childTnLst>
                                </p:cTn>
                              </p:par>
                              <p:par>
                                <p:cTn id="16" presetID="24" presetClass="entr" presetSubtype="0" fill="hold" grpId="0" nodeType="with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 to="" calcmode="lin" valueType="num">
                                      <p:cBhvr>
                                        <p:cTn id="18" dur="1" fill="hold"/>
                                        <p:tgtEl>
                                          <p:spTgt spid="3">
                                            <p:txEl>
                                              <p:pRg st="2" end="2"/>
                                            </p:txEl>
                                          </p:spTgt>
                                        </p:tgtEl>
                                        <p:attrNameLst>
                                          <p:attrName/>
                                        </p:attrNameLst>
                                      </p:cBhvr>
                                    </p:anim>
                                  </p:childTnLst>
                                </p:cTn>
                              </p:par>
                              <p:par>
                                <p:cTn id="19" presetID="24" presetClass="entr" presetSubtype="0" fill="hold" grpId="0"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to="" calcmode="lin" valueType="num">
                                      <p:cBhvr>
                                        <p:cTn id="21" dur="1" fill="hold"/>
                                        <p:tgtEl>
                                          <p:spTgt spid="3">
                                            <p:txEl>
                                              <p:pRg st="3" end="3"/>
                                            </p:txEl>
                                          </p:spTgt>
                                        </p:tgtEl>
                                        <p:attrNameLst>
                                          <p:attrName/>
                                        </p:attrNameLst>
                                      </p:cBhvr>
                                    </p:anim>
                                  </p:childTnLst>
                                </p:cTn>
                              </p:par>
                              <p:par>
                                <p:cTn id="22" presetID="24" presetClass="entr" presetSubtype="0" fill="hold" grpId="0" nodeType="with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 to="" calcmode="lin" valueType="num">
                                      <p:cBhvr>
                                        <p:cTn id="24" dur="1" fill="hold"/>
                                        <p:tgtEl>
                                          <p:spTgt spid="3">
                                            <p:txEl>
                                              <p:pRg st="4" end="4"/>
                                            </p:txEl>
                                          </p:spTgt>
                                        </p:tgtEl>
                                        <p:attrNameLst>
                                          <p:attrName/>
                                        </p:attrNameLst>
                                      </p:cBhvr>
                                    </p:anim>
                                  </p:childTnLst>
                                </p:cTn>
                              </p:par>
                              <p:par>
                                <p:cTn id="25" presetID="24" presetClass="entr" presetSubtype="0" fill="hold" grpId="0"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to="" calcmode="lin" valueType="num">
                                      <p:cBhvr>
                                        <p:cTn id="27" dur="1" fill="hold"/>
                                        <p:tgtEl>
                                          <p:spTgt spid="3">
                                            <p:txEl>
                                              <p:pRg st="5" end="5"/>
                                            </p:txEl>
                                          </p:spTgt>
                                        </p:tgtEl>
                                        <p:attrNameLst>
                                          <p:attrName/>
                                        </p:attrNameLst>
                                      </p:cBhvr>
                                    </p:anim>
                                  </p:childTnLst>
                                </p:cTn>
                              </p:par>
                              <p:par>
                                <p:cTn id="28" presetID="24" presetClass="entr" presetSubtype="0" fill="hold" grpId="0" nodeType="withEffect">
                                  <p:stCondLst>
                                    <p:cond delay="0"/>
                                  </p:stCondLst>
                                  <p:childTnLst>
                                    <p:set>
                                      <p:cBhvr>
                                        <p:cTn id="29" dur="1" fill="hold">
                                          <p:stCondLst>
                                            <p:cond delay="0"/>
                                          </p:stCondLst>
                                        </p:cTn>
                                        <p:tgtEl>
                                          <p:spTgt spid="3">
                                            <p:txEl>
                                              <p:pRg st="6" end="6"/>
                                            </p:txEl>
                                          </p:spTgt>
                                        </p:tgtEl>
                                        <p:attrNameLst>
                                          <p:attrName>style.visibility</p:attrName>
                                        </p:attrNameLst>
                                      </p:cBhvr>
                                      <p:to>
                                        <p:strVal val="visible"/>
                                      </p:to>
                                    </p:set>
                                    <p:anim to="" calcmode="lin" valueType="num">
                                      <p:cBhvr>
                                        <p:cTn id="30" dur="1" fill="hold"/>
                                        <p:tgtEl>
                                          <p:spTgt spid="3">
                                            <p:txEl>
                                              <p:pRg st="6" end="6"/>
                                            </p:txEl>
                                          </p:spTgt>
                                        </p:tgtEl>
                                        <p:attrNameLst>
                                          <p:attrName/>
                                        </p:attrNameLst>
                                      </p:cBhvr>
                                    </p:anim>
                                  </p:childTnLst>
                                </p:cTn>
                              </p:par>
                              <p:par>
                                <p:cTn id="31" presetID="24" presetClass="entr" presetSubtype="0" fill="hold" grpId="0" nodeType="withEffect">
                                  <p:stCondLst>
                                    <p:cond delay="0"/>
                                  </p:stCondLst>
                                  <p:childTnLst>
                                    <p:set>
                                      <p:cBhvr>
                                        <p:cTn id="32" dur="1" fill="hold">
                                          <p:stCondLst>
                                            <p:cond delay="0"/>
                                          </p:stCondLst>
                                        </p:cTn>
                                        <p:tgtEl>
                                          <p:spTgt spid="3">
                                            <p:txEl>
                                              <p:pRg st="7" end="7"/>
                                            </p:txEl>
                                          </p:spTgt>
                                        </p:tgtEl>
                                        <p:attrNameLst>
                                          <p:attrName>style.visibility</p:attrName>
                                        </p:attrNameLst>
                                      </p:cBhvr>
                                      <p:to>
                                        <p:strVal val="visible"/>
                                      </p:to>
                                    </p:set>
                                    <p:anim to="" calcmode="lin" valueType="num">
                                      <p:cBhvr>
                                        <p:cTn id="33" dur="1" fill="hold"/>
                                        <p:tgtEl>
                                          <p:spTgt spid="3">
                                            <p:txEl>
                                              <p:pRg st="7" end="7"/>
                                            </p:txEl>
                                          </p:spTgt>
                                        </p:tgtEl>
                                        <p:attrNameLst>
                                          <p:attrName/>
                                        </p:attrNameLst>
                                      </p:cBhvr>
                                    </p:anim>
                                  </p:childTnLst>
                                </p:cTn>
                              </p:par>
                            </p:childTnLst>
                          </p:cTn>
                        </p:par>
                      </p:childTnLst>
                    </p:cTn>
                  </p:par>
                  <p:par>
                    <p:cTn id="34" fill="hold">
                      <p:stCondLst>
                        <p:cond delay="indefinite"/>
                      </p:stCondLst>
                      <p:childTnLst>
                        <p:par>
                          <p:cTn id="35" fill="hold">
                            <p:stCondLst>
                              <p:cond delay="0"/>
                            </p:stCondLst>
                            <p:childTnLst>
                              <p:par>
                                <p:cTn id="36" presetID="24" presetClass="entr" presetSubtype="0" fill="hold" grpId="0" nodeType="clickEffect">
                                  <p:stCondLst>
                                    <p:cond delay="0"/>
                                  </p:stCondLst>
                                  <p:childTnLst>
                                    <p:set>
                                      <p:cBhvr>
                                        <p:cTn id="37" dur="1" fill="hold">
                                          <p:stCondLst>
                                            <p:cond delay="0"/>
                                          </p:stCondLst>
                                        </p:cTn>
                                        <p:tgtEl>
                                          <p:spTgt spid="3">
                                            <p:txEl>
                                              <p:pRg st="8" end="8"/>
                                            </p:txEl>
                                          </p:spTgt>
                                        </p:tgtEl>
                                        <p:attrNameLst>
                                          <p:attrName>style.visibility</p:attrName>
                                        </p:attrNameLst>
                                      </p:cBhvr>
                                      <p:to>
                                        <p:strVal val="visible"/>
                                      </p:to>
                                    </p:set>
                                    <p:anim to="" calcmode="lin" valueType="num">
                                      <p:cBhvr>
                                        <p:cTn id="38" dur="1" fill="hold"/>
                                        <p:tgtEl>
                                          <p:spTgt spid="3">
                                            <p:txEl>
                                              <p:pRg st="8" end="8"/>
                                            </p:txEl>
                                          </p:spTgt>
                                        </p:tgtEl>
                                        <p:attrNameLst>
                                          <p:attrName/>
                                        </p:attrNameLst>
                                      </p:cBhvr>
                                    </p:anim>
                                  </p:childTnLst>
                                </p:cTn>
                              </p:par>
                            </p:childTnLst>
                          </p:cTn>
                        </p:par>
                      </p:childTnLst>
                    </p:cTn>
                  </p:par>
                  <p:par>
                    <p:cTn id="39" fill="hold">
                      <p:stCondLst>
                        <p:cond delay="indefinite"/>
                      </p:stCondLst>
                      <p:childTnLst>
                        <p:par>
                          <p:cTn id="40" fill="hold">
                            <p:stCondLst>
                              <p:cond delay="0"/>
                            </p:stCondLst>
                            <p:childTnLst>
                              <p:par>
                                <p:cTn id="41" presetID="24" presetClass="entr" presetSubtype="0" fill="hold" grpId="0"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anim to="" calcmode="lin" valueType="num">
                                      <p:cBhvr>
                                        <p:cTn id="43" dur="1" fill="hold"/>
                                        <p:tgtEl>
                                          <p:spTgt spid="3">
                                            <p:txEl>
                                              <p:pRg st="9" end="9"/>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PH" dirty="0" smtClean="0"/>
              <a:t>Address Calculation Technique</a:t>
            </a:r>
            <a:endParaRPr lang="en-PH" dirty="0"/>
          </a:p>
        </p:txBody>
      </p:sp>
      <p:sp>
        <p:nvSpPr>
          <p:cNvPr id="3" name="Content Placeholder 2"/>
          <p:cNvSpPr>
            <a:spLocks noGrp="1"/>
          </p:cNvSpPr>
          <p:nvPr>
            <p:ph idx="1"/>
          </p:nvPr>
        </p:nvSpPr>
        <p:spPr/>
        <p:txBody>
          <a:bodyPr>
            <a:normAutofit lnSpcReduction="10000"/>
          </a:bodyPr>
          <a:lstStyle/>
          <a:p>
            <a:pPr marL="0" indent="865188" algn="just">
              <a:buNone/>
            </a:pPr>
            <a:r>
              <a:rPr lang="en-US" dirty="0" smtClean="0"/>
              <a:t>The main idea is to perform a calculation on the key value such that the result is a relative address.  This technique can be used in conjunction with the directory look-up scheme.</a:t>
            </a:r>
            <a:endParaRPr lang="en-PH" dirty="0" smtClean="0"/>
          </a:p>
          <a:p>
            <a:pPr marL="0" indent="865188" algn="just">
              <a:buNone/>
            </a:pPr>
            <a:r>
              <a:rPr lang="en-US" dirty="0" smtClean="0"/>
              <a:t> </a:t>
            </a:r>
            <a:endParaRPr lang="en-PH" dirty="0" smtClean="0"/>
          </a:p>
          <a:p>
            <a:pPr marL="0" indent="865188" algn="just">
              <a:buNone/>
            </a:pPr>
            <a:r>
              <a:rPr lang="en-US" dirty="0" smtClean="0"/>
              <a:t>	The function must translate a relatively large domain of possible key values to a relatively small range of relative address values. </a:t>
            </a:r>
            <a:endParaRPr lang="en-PH" dirty="0" smtClean="0"/>
          </a:p>
          <a:p>
            <a:pPr marL="0" indent="865188" algn="just">
              <a:buNone/>
            </a:pPr>
            <a:r>
              <a:rPr lang="en-US" dirty="0" smtClean="0"/>
              <a:t> </a:t>
            </a:r>
            <a:endParaRPr lang="en-PH" dirty="0" smtClean="0"/>
          </a:p>
          <a:p>
            <a:endParaRPr lang="en-PH" dirty="0"/>
          </a:p>
        </p:txBody>
      </p:sp>
      <p:sp>
        <p:nvSpPr>
          <p:cNvPr id="4" name="Footer Placeholder 3"/>
          <p:cNvSpPr>
            <a:spLocks noGrp="1"/>
          </p:cNvSpPr>
          <p:nvPr>
            <p:ph type="ftr" sz="quarter" idx="11"/>
          </p:nvPr>
        </p:nvSpPr>
        <p:spPr/>
        <p:txBody>
          <a:bodyPr/>
          <a:lstStyle/>
          <a:p>
            <a:r>
              <a:rPr lang="en-PH" smtClean="0"/>
              <a:t>Prepared by: Perla P. Cosme</a:t>
            </a:r>
            <a:endParaRPr lang="en-PH"/>
          </a:p>
        </p:txBody>
      </p:sp>
      <p:sp>
        <p:nvSpPr>
          <p:cNvPr id="5" name="Slide Number Placeholder 4"/>
          <p:cNvSpPr>
            <a:spLocks noGrp="1"/>
          </p:cNvSpPr>
          <p:nvPr>
            <p:ph type="sldNum" sz="quarter" idx="12"/>
          </p:nvPr>
        </p:nvSpPr>
        <p:spPr/>
        <p:txBody>
          <a:bodyPr/>
          <a:lstStyle/>
          <a:p>
            <a:fld id="{D94B48A0-9159-4D07-848E-6440480E0B85}" type="slidenum">
              <a:rPr lang="en-PH" smtClean="0"/>
              <a:pPr/>
              <a:t>24</a:t>
            </a:fld>
            <a:endParaRPr lang="en-PH"/>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PH" dirty="0" smtClean="0"/>
              <a:t>Address Calculation Technique</a:t>
            </a:r>
            <a:endParaRPr lang="en-PH" dirty="0"/>
          </a:p>
        </p:txBody>
      </p:sp>
      <p:sp>
        <p:nvSpPr>
          <p:cNvPr id="3" name="Content Placeholder 2"/>
          <p:cNvSpPr>
            <a:spLocks noGrp="1"/>
          </p:cNvSpPr>
          <p:nvPr>
            <p:ph idx="1"/>
          </p:nvPr>
        </p:nvSpPr>
        <p:spPr>
          <a:xfrm>
            <a:off x="457200" y="2209800"/>
            <a:ext cx="8229600" cy="3916363"/>
          </a:xfrm>
        </p:spPr>
        <p:txBody>
          <a:bodyPr/>
          <a:lstStyle/>
          <a:p>
            <a:pPr>
              <a:buNone/>
            </a:pPr>
            <a:r>
              <a:rPr lang="en-PH" dirty="0" smtClean="0"/>
              <a:t>		The identification of the address of the record is based on some formula or equation which is called </a:t>
            </a:r>
            <a:r>
              <a:rPr lang="en-PH" sz="3600" b="1" i="1" dirty="0" smtClean="0">
                <a:solidFill>
                  <a:srgbClr val="FF0000"/>
                </a:solidFill>
              </a:rPr>
              <a:t>hashing function</a:t>
            </a:r>
            <a:r>
              <a:rPr lang="en-PH" dirty="0" smtClean="0"/>
              <a:t>.</a:t>
            </a:r>
            <a:endParaRPr lang="en-PH" dirty="0"/>
          </a:p>
        </p:txBody>
      </p:sp>
      <p:sp>
        <p:nvSpPr>
          <p:cNvPr id="4" name="Footer Placeholder 3"/>
          <p:cNvSpPr>
            <a:spLocks noGrp="1"/>
          </p:cNvSpPr>
          <p:nvPr>
            <p:ph type="ftr" sz="quarter" idx="11"/>
          </p:nvPr>
        </p:nvSpPr>
        <p:spPr/>
        <p:txBody>
          <a:bodyPr/>
          <a:lstStyle/>
          <a:p>
            <a:r>
              <a:rPr lang="en-PH" smtClean="0"/>
              <a:t>Prepared by: Perla P. Cosme</a:t>
            </a:r>
            <a:endParaRPr lang="en-PH"/>
          </a:p>
        </p:txBody>
      </p:sp>
      <p:sp>
        <p:nvSpPr>
          <p:cNvPr id="5" name="Slide Number Placeholder 4"/>
          <p:cNvSpPr>
            <a:spLocks noGrp="1"/>
          </p:cNvSpPr>
          <p:nvPr>
            <p:ph type="sldNum" sz="quarter" idx="12"/>
          </p:nvPr>
        </p:nvSpPr>
        <p:spPr/>
        <p:txBody>
          <a:bodyPr/>
          <a:lstStyle/>
          <a:p>
            <a:fld id="{D94B48A0-9159-4D07-848E-6440480E0B85}" type="slidenum">
              <a:rPr lang="en-PH" smtClean="0"/>
              <a:pPr/>
              <a:t>25</a:t>
            </a:fld>
            <a:endParaRPr lang="en-PH"/>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to="" calcmode="lin" valueType="num">
                                      <p:cBhvr>
                                        <p:cTn id="12" dur="1" fill="hold"/>
                                        <p:tgtEl>
                                          <p:spTgt spid="3">
                                            <p:txEl>
                                              <p:pRg st="0" end="0"/>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PH" dirty="0" smtClean="0"/>
              <a:t>Address Calculation Techniques</a:t>
            </a:r>
            <a:endParaRPr lang="en-PH" dirty="0"/>
          </a:p>
        </p:txBody>
      </p:sp>
      <p:sp>
        <p:nvSpPr>
          <p:cNvPr id="3" name="Content Placeholder 2"/>
          <p:cNvSpPr>
            <a:spLocks noGrp="1"/>
          </p:cNvSpPr>
          <p:nvPr>
            <p:ph idx="1"/>
          </p:nvPr>
        </p:nvSpPr>
        <p:spPr/>
        <p:txBody>
          <a:bodyPr>
            <a:normAutofit lnSpcReduction="10000"/>
          </a:bodyPr>
          <a:lstStyle/>
          <a:p>
            <a:pPr>
              <a:buNone/>
            </a:pPr>
            <a:r>
              <a:rPr lang="en-US" dirty="0" smtClean="0"/>
              <a:t>Advantages:</a:t>
            </a:r>
            <a:endParaRPr lang="en-PH" dirty="0" smtClean="0"/>
          </a:p>
          <a:p>
            <a:pPr marL="514350" lvl="0" indent="-514350" algn="just">
              <a:buFont typeface="+mj-lt"/>
              <a:buAutoNum type="arabicPeriod"/>
            </a:pPr>
            <a:r>
              <a:rPr lang="en-US" dirty="0" smtClean="0"/>
              <a:t>Natural key values can be used, since they are translated “internally” to addresses.</a:t>
            </a:r>
            <a:endParaRPr lang="en-PH" dirty="0" smtClean="0"/>
          </a:p>
          <a:p>
            <a:pPr marL="514350" lvl="0" indent="-514350" algn="just">
              <a:buFont typeface="+mj-lt"/>
              <a:buAutoNum type="arabicPeriod"/>
            </a:pPr>
            <a:r>
              <a:rPr lang="en-US" dirty="0" smtClean="0">
                <a:solidFill>
                  <a:srgbClr val="FF0000"/>
                </a:solidFill>
              </a:rPr>
              <a:t>Logical-physical independence </a:t>
            </a:r>
            <a:r>
              <a:rPr lang="en-US" dirty="0" smtClean="0"/>
              <a:t>is achieved because the key values are address-space independent.  If the relative file is reorganized, the hash function may need to be changed, but the key values will not be affected.</a:t>
            </a:r>
            <a:endParaRPr lang="en-PH" dirty="0" smtClean="0"/>
          </a:p>
          <a:p>
            <a:pPr>
              <a:buNone/>
            </a:pPr>
            <a:endParaRPr lang="en-PH" dirty="0"/>
          </a:p>
        </p:txBody>
      </p:sp>
      <p:sp>
        <p:nvSpPr>
          <p:cNvPr id="4" name="Footer Placeholder 3"/>
          <p:cNvSpPr>
            <a:spLocks noGrp="1"/>
          </p:cNvSpPr>
          <p:nvPr>
            <p:ph type="ftr" sz="quarter" idx="11"/>
          </p:nvPr>
        </p:nvSpPr>
        <p:spPr/>
        <p:txBody>
          <a:bodyPr/>
          <a:lstStyle/>
          <a:p>
            <a:r>
              <a:rPr lang="en-PH" smtClean="0"/>
              <a:t>Prepared by: Perla P. Cosme</a:t>
            </a:r>
            <a:endParaRPr lang="en-PH"/>
          </a:p>
        </p:txBody>
      </p:sp>
      <p:sp>
        <p:nvSpPr>
          <p:cNvPr id="5" name="Slide Number Placeholder 4"/>
          <p:cNvSpPr>
            <a:spLocks noGrp="1"/>
          </p:cNvSpPr>
          <p:nvPr>
            <p:ph type="sldNum" sz="quarter" idx="12"/>
          </p:nvPr>
        </p:nvSpPr>
        <p:spPr/>
        <p:txBody>
          <a:bodyPr/>
          <a:lstStyle/>
          <a:p>
            <a:fld id="{D94B48A0-9159-4D07-848E-6440480E0B85}" type="slidenum">
              <a:rPr lang="en-PH" smtClean="0"/>
              <a:pPr/>
              <a:t>26</a:t>
            </a:fld>
            <a:endParaRPr lang="en-PH"/>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PH" dirty="0" smtClean="0"/>
              <a:t>Address Calculation Techniques</a:t>
            </a:r>
            <a:endParaRPr lang="en-PH" dirty="0"/>
          </a:p>
        </p:txBody>
      </p:sp>
      <p:sp>
        <p:nvSpPr>
          <p:cNvPr id="3" name="Content Placeholder 2"/>
          <p:cNvSpPr>
            <a:spLocks noGrp="1"/>
          </p:cNvSpPr>
          <p:nvPr>
            <p:ph idx="1"/>
          </p:nvPr>
        </p:nvSpPr>
        <p:spPr/>
        <p:txBody>
          <a:bodyPr/>
          <a:lstStyle/>
          <a:p>
            <a:pPr>
              <a:buNone/>
            </a:pPr>
            <a:r>
              <a:rPr lang="en-US" dirty="0" smtClean="0"/>
              <a:t>Disadvantages:</a:t>
            </a:r>
            <a:endParaRPr lang="en-PH" dirty="0" smtClean="0"/>
          </a:p>
          <a:p>
            <a:pPr marL="514350" lvl="0" indent="-514350" algn="just">
              <a:buFont typeface="+mj-lt"/>
              <a:buAutoNum type="arabicPeriod"/>
            </a:pPr>
            <a:r>
              <a:rPr lang="en-US" dirty="0" smtClean="0"/>
              <a:t>The processing time required to apply the hash function.</a:t>
            </a:r>
            <a:endParaRPr lang="en-PH" dirty="0" smtClean="0"/>
          </a:p>
          <a:p>
            <a:pPr marL="514350" lvl="0" indent="-514350" algn="just">
              <a:buFont typeface="+mj-lt"/>
              <a:buAutoNum type="arabicPeriod"/>
            </a:pPr>
            <a:r>
              <a:rPr lang="en-US" dirty="0" smtClean="0"/>
              <a:t>The processing time and I/O accesses required to resolve collisions.</a:t>
            </a:r>
            <a:endParaRPr lang="en-PH" dirty="0"/>
          </a:p>
        </p:txBody>
      </p:sp>
      <p:sp>
        <p:nvSpPr>
          <p:cNvPr id="4" name="Footer Placeholder 3"/>
          <p:cNvSpPr>
            <a:spLocks noGrp="1"/>
          </p:cNvSpPr>
          <p:nvPr>
            <p:ph type="ftr" sz="quarter" idx="11"/>
          </p:nvPr>
        </p:nvSpPr>
        <p:spPr/>
        <p:txBody>
          <a:bodyPr/>
          <a:lstStyle/>
          <a:p>
            <a:r>
              <a:rPr lang="en-PH" smtClean="0"/>
              <a:t>Prepared by: Perla P. Cosme</a:t>
            </a:r>
            <a:endParaRPr lang="en-PH"/>
          </a:p>
        </p:txBody>
      </p:sp>
      <p:sp>
        <p:nvSpPr>
          <p:cNvPr id="5" name="Slide Number Placeholder 4"/>
          <p:cNvSpPr>
            <a:spLocks noGrp="1"/>
          </p:cNvSpPr>
          <p:nvPr>
            <p:ph type="sldNum" sz="quarter" idx="12"/>
          </p:nvPr>
        </p:nvSpPr>
        <p:spPr/>
        <p:txBody>
          <a:bodyPr/>
          <a:lstStyle/>
          <a:p>
            <a:fld id="{D94B48A0-9159-4D07-848E-6440480E0B85}" type="slidenum">
              <a:rPr lang="en-PH" smtClean="0"/>
              <a:pPr/>
              <a:t>27</a:t>
            </a:fld>
            <a:endParaRPr lang="en-PH"/>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val 5"/>
          <p:cNvSpPr/>
          <p:nvPr/>
        </p:nvSpPr>
        <p:spPr>
          <a:xfrm>
            <a:off x="1524000" y="4572000"/>
            <a:ext cx="609600" cy="533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PH"/>
          </a:p>
        </p:txBody>
      </p:sp>
      <p:sp>
        <p:nvSpPr>
          <p:cNvPr id="2" name="Title 1"/>
          <p:cNvSpPr>
            <a:spLocks noGrp="1"/>
          </p:cNvSpPr>
          <p:nvPr>
            <p:ph type="title"/>
          </p:nvPr>
        </p:nvSpPr>
        <p:spPr/>
        <p:txBody>
          <a:bodyPr/>
          <a:lstStyle/>
          <a:p>
            <a:r>
              <a:rPr lang="en-PH" dirty="0" smtClean="0"/>
              <a:t>Address Calculation or Hashing</a:t>
            </a:r>
            <a:endParaRPr lang="en-PH" dirty="0"/>
          </a:p>
        </p:txBody>
      </p:sp>
      <p:sp>
        <p:nvSpPr>
          <p:cNvPr id="3" name="Content Placeholder 2"/>
          <p:cNvSpPr>
            <a:spLocks noGrp="1"/>
          </p:cNvSpPr>
          <p:nvPr>
            <p:ph idx="1"/>
          </p:nvPr>
        </p:nvSpPr>
        <p:spPr>
          <a:xfrm>
            <a:off x="1600200" y="1600200"/>
            <a:ext cx="6172200" cy="4525963"/>
          </a:xfrm>
        </p:spPr>
        <p:txBody>
          <a:bodyPr>
            <a:normAutofit fontScale="92500" lnSpcReduction="10000"/>
          </a:bodyPr>
          <a:lstStyle/>
          <a:p>
            <a:pPr algn="ctr">
              <a:buNone/>
            </a:pPr>
            <a:r>
              <a:rPr lang="en-PH" dirty="0" smtClean="0"/>
              <a:t>Other names or synonyms of </a:t>
            </a:r>
          </a:p>
          <a:p>
            <a:pPr algn="ctr">
              <a:buNone/>
            </a:pPr>
            <a:r>
              <a:rPr lang="en-PH" b="1" i="1" dirty="0" smtClean="0"/>
              <a:t>Address Calculation</a:t>
            </a:r>
          </a:p>
          <a:p>
            <a:pPr marL="514350" lvl="0" indent="-514350">
              <a:buFont typeface="+mj-lt"/>
              <a:buAutoNum type="arabicPeriod"/>
            </a:pPr>
            <a:r>
              <a:rPr lang="en-US" dirty="0" smtClean="0"/>
              <a:t>scatter storage techniques</a:t>
            </a:r>
            <a:endParaRPr lang="en-PH" dirty="0" smtClean="0"/>
          </a:p>
          <a:p>
            <a:pPr marL="514350" lvl="0" indent="-514350">
              <a:buFont typeface="+mj-lt"/>
              <a:buAutoNum type="arabicPeriod"/>
            </a:pPr>
            <a:r>
              <a:rPr lang="en-US" dirty="0" smtClean="0"/>
              <a:t>randomizing techniques</a:t>
            </a:r>
            <a:endParaRPr lang="en-PH" dirty="0" smtClean="0"/>
          </a:p>
          <a:p>
            <a:pPr marL="514350" lvl="0" indent="-514350">
              <a:buFont typeface="+mj-lt"/>
              <a:buAutoNum type="arabicPeriod"/>
            </a:pPr>
            <a:r>
              <a:rPr lang="en-US" dirty="0" smtClean="0"/>
              <a:t>key-to-address transformation methods</a:t>
            </a:r>
            <a:endParaRPr lang="en-PH" dirty="0" smtClean="0"/>
          </a:p>
          <a:p>
            <a:pPr marL="514350" lvl="0" indent="-514350">
              <a:buFont typeface="+mj-lt"/>
              <a:buAutoNum type="arabicPeriod"/>
            </a:pPr>
            <a:r>
              <a:rPr lang="en-US" dirty="0" smtClean="0"/>
              <a:t>direct addressing techniques</a:t>
            </a:r>
            <a:endParaRPr lang="en-PH" dirty="0" smtClean="0"/>
          </a:p>
          <a:p>
            <a:pPr marL="514350" lvl="0" indent="-514350">
              <a:buFont typeface="+mj-lt"/>
              <a:buAutoNum type="arabicPeriod"/>
            </a:pPr>
            <a:r>
              <a:rPr lang="en-US" dirty="0" smtClean="0"/>
              <a:t>hash table methods</a:t>
            </a:r>
            <a:endParaRPr lang="en-PH" dirty="0" smtClean="0"/>
          </a:p>
          <a:p>
            <a:pPr marL="514350" lvl="0" indent="-514350">
              <a:buFont typeface="+mj-lt"/>
              <a:buAutoNum type="arabicPeriod"/>
            </a:pPr>
            <a:r>
              <a:rPr lang="en-US" b="1" dirty="0" smtClean="0"/>
              <a:t>hashing</a:t>
            </a:r>
            <a:endParaRPr lang="en-PH" dirty="0" smtClean="0"/>
          </a:p>
          <a:p>
            <a:pPr marL="514350" indent="-514350" algn="just">
              <a:buFont typeface="+mj-lt"/>
              <a:buAutoNum type="arabicPeriod"/>
            </a:pPr>
            <a:endParaRPr lang="en-PH" dirty="0"/>
          </a:p>
        </p:txBody>
      </p:sp>
      <p:sp>
        <p:nvSpPr>
          <p:cNvPr id="4" name="Footer Placeholder 3"/>
          <p:cNvSpPr>
            <a:spLocks noGrp="1"/>
          </p:cNvSpPr>
          <p:nvPr>
            <p:ph type="ftr" sz="quarter" idx="11"/>
          </p:nvPr>
        </p:nvSpPr>
        <p:spPr/>
        <p:txBody>
          <a:bodyPr/>
          <a:lstStyle/>
          <a:p>
            <a:r>
              <a:rPr lang="en-PH" smtClean="0"/>
              <a:t>Prepared by: Perla P. Cosme</a:t>
            </a:r>
            <a:endParaRPr lang="en-PH"/>
          </a:p>
        </p:txBody>
      </p:sp>
      <p:sp>
        <p:nvSpPr>
          <p:cNvPr id="5" name="Slide Number Placeholder 4"/>
          <p:cNvSpPr>
            <a:spLocks noGrp="1"/>
          </p:cNvSpPr>
          <p:nvPr>
            <p:ph type="sldNum" sz="quarter" idx="12"/>
          </p:nvPr>
        </p:nvSpPr>
        <p:spPr/>
        <p:txBody>
          <a:bodyPr/>
          <a:lstStyle/>
          <a:p>
            <a:fld id="{D94B48A0-9159-4D07-848E-6440480E0B85}" type="slidenum">
              <a:rPr lang="en-PH" smtClean="0"/>
              <a:pPr/>
              <a:t>28</a:t>
            </a:fld>
            <a:endParaRPr lang="en-PH"/>
          </a:p>
        </p:txBody>
      </p:sp>
      <p:sp>
        <p:nvSpPr>
          <p:cNvPr id="7" name="Oval Callout 6"/>
          <p:cNvSpPr/>
          <p:nvPr/>
        </p:nvSpPr>
        <p:spPr>
          <a:xfrm>
            <a:off x="0" y="1981200"/>
            <a:ext cx="1828800" cy="1905000"/>
          </a:xfrm>
          <a:prstGeom prst="wedgeEllipseCallout">
            <a:avLst>
              <a:gd name="adj1" fmla="val 36200"/>
              <a:gd name="adj2" fmla="val 91506"/>
            </a:avLst>
          </a:prstGeom>
          <a:noFill/>
          <a:ln w="349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PH" dirty="0" smtClean="0">
                <a:solidFill>
                  <a:schemeClr val="tx1"/>
                </a:solidFill>
              </a:rPr>
              <a:t>This is similar with Direct Addressing</a:t>
            </a:r>
            <a:endParaRPr lang="en-PH" dirty="0">
              <a:solidFill>
                <a:schemeClr val="tx1"/>
              </a:solidFill>
            </a:endParaRPr>
          </a:p>
        </p:txBody>
      </p:sp>
      <p:sp>
        <p:nvSpPr>
          <p:cNvPr id="9" name="Oval Callout 8"/>
          <p:cNvSpPr/>
          <p:nvPr/>
        </p:nvSpPr>
        <p:spPr>
          <a:xfrm>
            <a:off x="6858000" y="3962400"/>
            <a:ext cx="1905000" cy="1828800"/>
          </a:xfrm>
          <a:prstGeom prst="wedgeEllipseCallout">
            <a:avLst>
              <a:gd name="adj1" fmla="val -229859"/>
              <a:gd name="adj2" fmla="val 50682"/>
            </a:avLst>
          </a:prstGeom>
          <a:noFill/>
          <a:ln w="3492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PH" dirty="0" smtClean="0">
                <a:solidFill>
                  <a:srgbClr val="FF0000"/>
                </a:solidFill>
              </a:rPr>
              <a:t>This is where we focus our discussion.</a:t>
            </a:r>
            <a:endParaRPr lang="en-PH"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to="" calcmode="lin" valueType="num">
                                      <p:cBhvr>
                                        <p:cTn id="12" dur="1" fill="hold"/>
                                        <p:tgtEl>
                                          <p:spTgt spid="3">
                                            <p:txEl>
                                              <p:pRg st="0" end="0"/>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to="" calcmode="lin" valueType="num">
                                      <p:cBhvr>
                                        <p:cTn id="17" dur="1" fill="hold"/>
                                        <p:tgtEl>
                                          <p:spTgt spid="3">
                                            <p:txEl>
                                              <p:pRg st="1" end="1"/>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 to="" calcmode="lin" valueType="num">
                                      <p:cBhvr>
                                        <p:cTn id="22" dur="1" fill="hold"/>
                                        <p:tgtEl>
                                          <p:spTgt spid="3">
                                            <p:txEl>
                                              <p:pRg st="2" end="2"/>
                                            </p:txEl>
                                          </p:spTgt>
                                        </p:tgtEl>
                                        <p:attrNameLst>
                                          <p:attrName/>
                                        </p:attrNameLst>
                                      </p:cBhvr>
                                    </p:anim>
                                  </p:childTnLst>
                                </p:cTn>
                              </p:par>
                            </p:childTnLst>
                          </p:cTn>
                        </p:par>
                      </p:childTnLst>
                    </p:cTn>
                  </p:par>
                  <p:par>
                    <p:cTn id="23" fill="hold">
                      <p:stCondLst>
                        <p:cond delay="indefinite"/>
                      </p:stCondLst>
                      <p:childTnLst>
                        <p:par>
                          <p:cTn id="24" fill="hold">
                            <p:stCondLst>
                              <p:cond delay="0"/>
                            </p:stCondLst>
                            <p:childTnLst>
                              <p:par>
                                <p:cTn id="25" presetID="24"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 to="" calcmode="lin" valueType="num">
                                      <p:cBhvr>
                                        <p:cTn id="27" dur="1" fill="hold"/>
                                        <p:tgtEl>
                                          <p:spTgt spid="3">
                                            <p:txEl>
                                              <p:pRg st="3" end="3"/>
                                            </p:txEl>
                                          </p:spTgt>
                                        </p:tgtEl>
                                        <p:attrNameLst>
                                          <p:attrName/>
                                        </p:attrNameLst>
                                      </p:cBhvr>
                                    </p:anim>
                                  </p:childTnLst>
                                </p:cTn>
                              </p:par>
                            </p:childTnLst>
                          </p:cTn>
                        </p:par>
                      </p:childTnLst>
                    </p:cTn>
                  </p:par>
                  <p:par>
                    <p:cTn id="28" fill="hold">
                      <p:stCondLst>
                        <p:cond delay="indefinite"/>
                      </p:stCondLst>
                      <p:childTnLst>
                        <p:par>
                          <p:cTn id="29" fill="hold">
                            <p:stCondLst>
                              <p:cond delay="0"/>
                            </p:stCondLst>
                            <p:childTnLst>
                              <p:par>
                                <p:cTn id="30" presetID="24" presetClass="entr" presetSubtype="0"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 to="" calcmode="lin" valueType="num">
                                      <p:cBhvr>
                                        <p:cTn id="32" dur="1" fill="hold"/>
                                        <p:tgtEl>
                                          <p:spTgt spid="3">
                                            <p:txEl>
                                              <p:pRg st="4" end="4"/>
                                            </p:txEl>
                                          </p:spTgt>
                                        </p:tgtEl>
                                        <p:attrNameLst>
                                          <p:attrName/>
                                        </p:attrNameLst>
                                      </p:cBhvr>
                                    </p:anim>
                                  </p:childTnLst>
                                </p:cTn>
                              </p:par>
                            </p:childTnLst>
                          </p:cTn>
                        </p:par>
                      </p:childTnLst>
                    </p:cTn>
                  </p:par>
                  <p:par>
                    <p:cTn id="33" fill="hold">
                      <p:stCondLst>
                        <p:cond delay="indefinite"/>
                      </p:stCondLst>
                      <p:childTnLst>
                        <p:par>
                          <p:cTn id="34" fill="hold">
                            <p:stCondLst>
                              <p:cond delay="0"/>
                            </p:stCondLst>
                            <p:childTnLst>
                              <p:par>
                                <p:cTn id="35" presetID="24" presetClass="entr" presetSubtype="0"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to="" calcmode="lin" valueType="num">
                                      <p:cBhvr>
                                        <p:cTn id="37" dur="1" fill="hold"/>
                                        <p:tgtEl>
                                          <p:spTgt spid="3">
                                            <p:txEl>
                                              <p:pRg st="5" end="5"/>
                                            </p:txEl>
                                          </p:spTgt>
                                        </p:tgtEl>
                                        <p:attrNameLst>
                                          <p:attrName/>
                                        </p:attrNameLst>
                                      </p:cBhvr>
                                    </p:anim>
                                  </p:childTnLst>
                                </p:cTn>
                              </p:par>
                            </p:childTnLst>
                          </p:cTn>
                        </p:par>
                      </p:childTnLst>
                    </p:cTn>
                  </p:par>
                  <p:par>
                    <p:cTn id="38" fill="hold">
                      <p:stCondLst>
                        <p:cond delay="indefinite"/>
                      </p:stCondLst>
                      <p:childTnLst>
                        <p:par>
                          <p:cTn id="39" fill="hold">
                            <p:stCondLst>
                              <p:cond delay="0"/>
                            </p:stCondLst>
                            <p:childTnLst>
                              <p:par>
                                <p:cTn id="40" presetID="24" presetClass="entr" presetSubtype="0"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 to="" calcmode="lin" valueType="num">
                                      <p:cBhvr>
                                        <p:cTn id="42" dur="1" fill="hold"/>
                                        <p:tgtEl>
                                          <p:spTgt spid="3">
                                            <p:txEl>
                                              <p:pRg st="6" end="6"/>
                                            </p:txEl>
                                          </p:spTgt>
                                        </p:tgtEl>
                                        <p:attrNameLst>
                                          <p:attrName/>
                                        </p:attrNameLst>
                                      </p:cBhvr>
                                    </p:anim>
                                  </p:childTnLst>
                                </p:cTn>
                              </p:par>
                            </p:childTnLst>
                          </p:cTn>
                        </p:par>
                      </p:childTnLst>
                    </p:cTn>
                  </p:par>
                  <p:par>
                    <p:cTn id="43" fill="hold">
                      <p:stCondLst>
                        <p:cond delay="indefinite"/>
                      </p:stCondLst>
                      <p:childTnLst>
                        <p:par>
                          <p:cTn id="44" fill="hold">
                            <p:stCondLst>
                              <p:cond delay="0"/>
                            </p:stCondLst>
                            <p:childTnLst>
                              <p:par>
                                <p:cTn id="45" presetID="24" presetClass="entr" presetSubtype="0" fill="hold" grpId="0" nodeType="click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 to="" calcmode="lin" valueType="num">
                                      <p:cBhvr>
                                        <p:cTn id="47" dur="1" fill="hold"/>
                                        <p:tgtEl>
                                          <p:spTgt spid="3">
                                            <p:txEl>
                                              <p:pRg st="7" end="7"/>
                                            </p:txEl>
                                          </p:spTgt>
                                        </p:tgtEl>
                                        <p:attrNameLst>
                                          <p:attrName/>
                                        </p:attrNameLst>
                                      </p:cBhvr>
                                    </p:anim>
                                  </p:childTnLst>
                                </p:cTn>
                              </p:par>
                            </p:childTnLst>
                          </p:cTn>
                        </p:par>
                      </p:childTnLst>
                    </p:cTn>
                  </p:par>
                  <p:par>
                    <p:cTn id="48" fill="hold">
                      <p:stCondLst>
                        <p:cond delay="indefinite"/>
                      </p:stCondLst>
                      <p:childTnLst>
                        <p:par>
                          <p:cTn id="49" fill="hold">
                            <p:stCondLst>
                              <p:cond delay="0"/>
                            </p:stCondLst>
                            <p:childTnLst>
                              <p:par>
                                <p:cTn id="50" presetID="24" presetClass="entr" presetSubtype="0" fill="hold" grpId="0" nodeType="clickEffect">
                                  <p:stCondLst>
                                    <p:cond delay="0"/>
                                  </p:stCondLst>
                                  <p:childTnLst>
                                    <p:set>
                                      <p:cBhvr>
                                        <p:cTn id="51" dur="1" fill="hold">
                                          <p:stCondLst>
                                            <p:cond delay="0"/>
                                          </p:stCondLst>
                                        </p:cTn>
                                        <p:tgtEl>
                                          <p:spTgt spid="7"/>
                                        </p:tgtEl>
                                        <p:attrNameLst>
                                          <p:attrName>style.visibility</p:attrName>
                                        </p:attrNameLst>
                                      </p:cBhvr>
                                      <p:to>
                                        <p:strVal val="visible"/>
                                      </p:to>
                                    </p:set>
                                    <p:anim to="" calcmode="lin" valueType="num">
                                      <p:cBhvr>
                                        <p:cTn id="52" dur="1" fill="hold"/>
                                        <p:tgtEl>
                                          <p:spTgt spid="7"/>
                                        </p:tgtEl>
                                        <p:attrNameLst>
                                          <p:attrName/>
                                        </p:attrNameLst>
                                      </p:cBhvr>
                                    </p:anim>
                                  </p:childTnLst>
                                </p:cTn>
                              </p:par>
                            </p:childTnLst>
                          </p:cTn>
                        </p:par>
                      </p:childTnLst>
                    </p:cTn>
                  </p:par>
                  <p:par>
                    <p:cTn id="53" fill="hold">
                      <p:stCondLst>
                        <p:cond delay="indefinite"/>
                      </p:stCondLst>
                      <p:childTnLst>
                        <p:par>
                          <p:cTn id="54" fill="hold">
                            <p:stCondLst>
                              <p:cond delay="0"/>
                            </p:stCondLst>
                            <p:childTnLst>
                              <p:par>
                                <p:cTn id="55" presetID="24" presetClass="entr" presetSubtype="0" fill="hold" grpId="0" nodeType="clickEffect">
                                  <p:stCondLst>
                                    <p:cond delay="0"/>
                                  </p:stCondLst>
                                  <p:childTnLst>
                                    <p:set>
                                      <p:cBhvr>
                                        <p:cTn id="56" dur="1" fill="hold">
                                          <p:stCondLst>
                                            <p:cond delay="0"/>
                                          </p:stCondLst>
                                        </p:cTn>
                                        <p:tgtEl>
                                          <p:spTgt spid="9"/>
                                        </p:tgtEl>
                                        <p:attrNameLst>
                                          <p:attrName>style.visibility</p:attrName>
                                        </p:attrNameLst>
                                      </p:cBhvr>
                                      <p:to>
                                        <p:strVal val="visible"/>
                                      </p:to>
                                    </p:set>
                                    <p:anim to="" calcmode="lin" valueType="num">
                                      <p:cBhvr>
                                        <p:cTn id="57" dur="1" fill="hold"/>
                                        <p:tgtEl>
                                          <p:spTgt spid="9"/>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7" grpId="0" animBg="1"/>
      <p:bldP spid="9"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PH" dirty="0">
              <a:solidFill>
                <a:srgbClr val="FF0000"/>
              </a:solidFill>
            </a:endParaRPr>
          </a:p>
        </p:txBody>
      </p:sp>
      <p:sp>
        <p:nvSpPr>
          <p:cNvPr id="3" name="Content Placeholder 2"/>
          <p:cNvSpPr>
            <a:spLocks noGrp="1"/>
          </p:cNvSpPr>
          <p:nvPr>
            <p:ph idx="1"/>
          </p:nvPr>
        </p:nvSpPr>
        <p:spPr>
          <a:xfrm>
            <a:off x="533400" y="304800"/>
            <a:ext cx="8229600" cy="5821363"/>
          </a:xfrm>
        </p:spPr>
        <p:txBody>
          <a:bodyPr>
            <a:normAutofit fontScale="92500" lnSpcReduction="20000"/>
          </a:bodyPr>
          <a:lstStyle/>
          <a:p>
            <a:pPr algn="just">
              <a:buNone/>
            </a:pPr>
            <a:r>
              <a:rPr lang="en-PH" dirty="0" smtClean="0">
                <a:solidFill>
                  <a:srgbClr val="FF0000"/>
                </a:solidFill>
              </a:rPr>
              <a:t>Question:</a:t>
            </a:r>
          </a:p>
          <a:p>
            <a:pPr algn="just">
              <a:buNone/>
            </a:pPr>
            <a:r>
              <a:rPr lang="en-PH" dirty="0" smtClean="0">
                <a:solidFill>
                  <a:srgbClr val="FF0000"/>
                </a:solidFill>
              </a:rPr>
              <a:t>     </a:t>
            </a:r>
            <a:r>
              <a:rPr lang="en-PH" dirty="0" smtClean="0"/>
              <a:t>What is the role of a hash (or hashing) function in Random File Organization?</a:t>
            </a:r>
          </a:p>
          <a:p>
            <a:pPr algn="just">
              <a:buNone/>
            </a:pPr>
            <a:endParaRPr lang="en-PH" dirty="0" smtClean="0"/>
          </a:p>
          <a:p>
            <a:pPr algn="just">
              <a:buNone/>
            </a:pPr>
            <a:r>
              <a:rPr lang="en-PH" dirty="0" smtClean="0">
                <a:solidFill>
                  <a:srgbClr val="FF0000"/>
                </a:solidFill>
              </a:rPr>
              <a:t>Answer/ Explanation:</a:t>
            </a:r>
          </a:p>
          <a:p>
            <a:pPr algn="just">
              <a:buFont typeface="+mj-lt"/>
              <a:buAutoNum type="arabicPeriod"/>
            </a:pPr>
            <a:r>
              <a:rPr lang="en-PH" dirty="0" smtClean="0"/>
              <a:t>The computed value using the hash function will serve as the random address of the record in a relative position.  </a:t>
            </a:r>
          </a:p>
          <a:p>
            <a:pPr algn="just">
              <a:buFont typeface="+mj-lt"/>
              <a:buAutoNum type="arabicPeriod"/>
            </a:pPr>
            <a:r>
              <a:rPr lang="en-PH" dirty="0" smtClean="0"/>
              <a:t>If you subject each record (within a file) in a hash function, each of these records will soon be randomly distributed across a relative position. </a:t>
            </a:r>
          </a:p>
          <a:p>
            <a:pPr algn="just">
              <a:buFont typeface="+mj-lt"/>
              <a:buAutoNum type="arabicPeriod"/>
            </a:pPr>
            <a:r>
              <a:rPr lang="en-PH" dirty="0" smtClean="0"/>
              <a:t>The random placement of the records is the ultimate objective of RFO </a:t>
            </a:r>
            <a:endParaRPr lang="en-PH" dirty="0"/>
          </a:p>
        </p:txBody>
      </p:sp>
      <p:sp>
        <p:nvSpPr>
          <p:cNvPr id="4" name="Footer Placeholder 3"/>
          <p:cNvSpPr>
            <a:spLocks noGrp="1"/>
          </p:cNvSpPr>
          <p:nvPr>
            <p:ph type="ftr" sz="quarter" idx="11"/>
          </p:nvPr>
        </p:nvSpPr>
        <p:spPr/>
        <p:txBody>
          <a:bodyPr/>
          <a:lstStyle/>
          <a:p>
            <a:r>
              <a:rPr lang="en-PH" smtClean="0"/>
              <a:t>Prepared by: Perla P. Cosme</a:t>
            </a:r>
            <a:endParaRPr lang="en-PH"/>
          </a:p>
        </p:txBody>
      </p:sp>
      <p:sp>
        <p:nvSpPr>
          <p:cNvPr id="5" name="Slide Number Placeholder 4"/>
          <p:cNvSpPr>
            <a:spLocks noGrp="1"/>
          </p:cNvSpPr>
          <p:nvPr>
            <p:ph type="sldNum" sz="quarter" idx="12"/>
          </p:nvPr>
        </p:nvSpPr>
        <p:spPr/>
        <p:txBody>
          <a:bodyPr/>
          <a:lstStyle/>
          <a:p>
            <a:fld id="{D94B48A0-9159-4D07-848E-6440480E0B85}" type="slidenum">
              <a:rPr lang="en-PH" smtClean="0"/>
              <a:pPr/>
              <a:t>29</a:t>
            </a:fld>
            <a:endParaRPr lang="en-PH"/>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 to="" calcmode="lin" valueType="num">
                                      <p:cBhvr>
                                        <p:cTn id="7" dur="1" fill="hold"/>
                                        <p:tgtEl>
                                          <p:spTgt spid="3">
                                            <p:txEl>
                                              <p:pRg st="4" end="4"/>
                                            </p:txEl>
                                          </p:spTgt>
                                        </p:tgtEl>
                                        <p:attrNameLst>
                                          <p:attrName/>
                                        </p:attrNameLst>
                                      </p:cBhvr>
                                    </p:anim>
                                  </p:childTnLst>
                                </p:cTn>
                              </p:par>
                              <p:par>
                                <p:cTn id="8" presetID="24" presetClass="entr" presetSubtype="0" fill="hold" nodeType="withEffect">
                                  <p:stCondLst>
                                    <p:cond delay="0"/>
                                  </p:stCondLst>
                                  <p:childTnLst>
                                    <p:set>
                                      <p:cBhvr>
                                        <p:cTn id="9" dur="1" fill="hold">
                                          <p:stCondLst>
                                            <p:cond delay="0"/>
                                          </p:stCondLst>
                                        </p:cTn>
                                        <p:tgtEl>
                                          <p:spTgt spid="3">
                                            <p:txEl>
                                              <p:pRg st="5" end="5"/>
                                            </p:txEl>
                                          </p:spTgt>
                                        </p:tgtEl>
                                        <p:attrNameLst>
                                          <p:attrName>style.visibility</p:attrName>
                                        </p:attrNameLst>
                                      </p:cBhvr>
                                      <p:to>
                                        <p:strVal val="visible"/>
                                      </p:to>
                                    </p:set>
                                    <p:anim to="" calcmode="lin" valueType="num">
                                      <p:cBhvr>
                                        <p:cTn id="10" dur="1" fill="hold"/>
                                        <p:tgtEl>
                                          <p:spTgt spid="3">
                                            <p:txEl>
                                              <p:pRg st="5" end="5"/>
                                            </p:txEl>
                                          </p:spTgt>
                                        </p:tgtEl>
                                        <p:attrNameLst>
                                          <p:attrName/>
                                        </p:attrNameLst>
                                      </p:cBhvr>
                                    </p:anim>
                                  </p:childTnLst>
                                </p:cTn>
                              </p:par>
                              <p:par>
                                <p:cTn id="11" presetID="24" presetClass="entr" presetSubtype="0" fill="hold" nodeType="with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anim to="" calcmode="lin" valueType="num">
                                      <p:cBhvr>
                                        <p:cTn id="13" dur="1" fill="hold"/>
                                        <p:tgtEl>
                                          <p:spTgt spid="3">
                                            <p:txEl>
                                              <p:pRg st="6" end="6"/>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PH" dirty="0" smtClean="0"/>
              <a:t>Topic Outline</a:t>
            </a:r>
            <a:endParaRPr lang="en-PH" dirty="0"/>
          </a:p>
        </p:txBody>
      </p:sp>
      <p:sp>
        <p:nvSpPr>
          <p:cNvPr id="3" name="Content Placeholder 2"/>
          <p:cNvSpPr>
            <a:spLocks noGrp="1"/>
          </p:cNvSpPr>
          <p:nvPr>
            <p:ph idx="1"/>
          </p:nvPr>
        </p:nvSpPr>
        <p:spPr/>
        <p:txBody>
          <a:bodyPr>
            <a:normAutofit fontScale="92500" lnSpcReduction="10000"/>
          </a:bodyPr>
          <a:lstStyle/>
          <a:p>
            <a:pPr marL="514350" indent="-514350">
              <a:buFont typeface="+mj-lt"/>
              <a:buAutoNum type="arabicPeriod"/>
            </a:pPr>
            <a:r>
              <a:rPr lang="en-PH" dirty="0" smtClean="0"/>
              <a:t>Addressing Techniques</a:t>
            </a:r>
          </a:p>
          <a:p>
            <a:pPr marL="914400" lvl="1" indent="-514350">
              <a:buFont typeface="+mj-lt"/>
              <a:buAutoNum type="alphaLcPeriod"/>
            </a:pPr>
            <a:r>
              <a:rPr lang="en-PH" dirty="0" smtClean="0">
                <a:solidFill>
                  <a:srgbClr val="FF0000"/>
                </a:solidFill>
              </a:rPr>
              <a:t>Direct Mapping</a:t>
            </a:r>
          </a:p>
          <a:p>
            <a:pPr marL="1314450" lvl="2" indent="-514350">
              <a:buNone/>
            </a:pPr>
            <a:r>
              <a:rPr lang="en-PH" dirty="0"/>
              <a:t> </a:t>
            </a:r>
            <a:r>
              <a:rPr lang="en-PH" dirty="0" smtClean="0"/>
              <a:t>  a.1 Absolute Addressing</a:t>
            </a:r>
          </a:p>
          <a:p>
            <a:pPr marL="1314450" lvl="2" indent="-514350">
              <a:buNone/>
            </a:pPr>
            <a:r>
              <a:rPr lang="en-PH" dirty="0"/>
              <a:t> </a:t>
            </a:r>
            <a:r>
              <a:rPr lang="en-PH" dirty="0" smtClean="0"/>
              <a:t>   a.2 Relative Addressing</a:t>
            </a:r>
          </a:p>
          <a:p>
            <a:pPr marL="914400" lvl="1" indent="-514350">
              <a:buAutoNum type="alphaLcPeriod" startAt="2"/>
            </a:pPr>
            <a:r>
              <a:rPr lang="en-PH" dirty="0" smtClean="0"/>
              <a:t>Directory Look-up</a:t>
            </a:r>
          </a:p>
          <a:p>
            <a:pPr marL="1314450" lvl="2" indent="-514350">
              <a:buNone/>
            </a:pPr>
            <a:r>
              <a:rPr lang="en-PH" dirty="0"/>
              <a:t> </a:t>
            </a:r>
            <a:r>
              <a:rPr lang="en-PH" dirty="0" smtClean="0"/>
              <a:t> b.1  Directory Structure as a Table</a:t>
            </a:r>
          </a:p>
          <a:p>
            <a:pPr marL="1314450" lvl="2" indent="-514350">
              <a:buNone/>
            </a:pPr>
            <a:r>
              <a:rPr lang="en-PH" dirty="0"/>
              <a:t> </a:t>
            </a:r>
            <a:r>
              <a:rPr lang="en-PH" dirty="0" smtClean="0"/>
              <a:t> b.2  Directory Structure as a Tree</a:t>
            </a:r>
          </a:p>
          <a:p>
            <a:pPr marL="914400" lvl="1" indent="-514350">
              <a:buAutoNum type="alphaLcPeriod" startAt="3"/>
            </a:pPr>
            <a:r>
              <a:rPr lang="en-PH" dirty="0" smtClean="0"/>
              <a:t>Address Calculation or Hashing</a:t>
            </a:r>
          </a:p>
          <a:p>
            <a:pPr marL="514350" indent="-514350">
              <a:buFont typeface="+mj-lt"/>
              <a:buAutoNum type="arabicPeriod"/>
            </a:pPr>
            <a:r>
              <a:rPr lang="en-PH" dirty="0"/>
              <a:t> </a:t>
            </a:r>
            <a:r>
              <a:rPr lang="en-PH" dirty="0" smtClean="0"/>
              <a:t>Address Calculation</a:t>
            </a:r>
          </a:p>
          <a:p>
            <a:pPr marL="514350" indent="-514350">
              <a:buFont typeface="+mj-lt"/>
              <a:buAutoNum type="arabicPeriod"/>
            </a:pPr>
            <a:r>
              <a:rPr lang="en-PH" dirty="0" smtClean="0"/>
              <a:t>Rehashing Strategies</a:t>
            </a:r>
          </a:p>
        </p:txBody>
      </p:sp>
      <p:sp>
        <p:nvSpPr>
          <p:cNvPr id="4" name="Slide Number Placeholder 3"/>
          <p:cNvSpPr>
            <a:spLocks noGrp="1"/>
          </p:cNvSpPr>
          <p:nvPr>
            <p:ph type="sldNum" sz="quarter" idx="12"/>
          </p:nvPr>
        </p:nvSpPr>
        <p:spPr/>
        <p:txBody>
          <a:bodyPr/>
          <a:lstStyle/>
          <a:p>
            <a:fld id="{D94B48A0-9159-4D07-848E-6440480E0B85}" type="slidenum">
              <a:rPr lang="en-PH" smtClean="0"/>
              <a:pPr/>
              <a:t>3</a:t>
            </a:fld>
            <a:endParaRPr lang="en-PH"/>
          </a:p>
        </p:txBody>
      </p:sp>
      <p:sp>
        <p:nvSpPr>
          <p:cNvPr id="5" name="Footer Placeholder 4"/>
          <p:cNvSpPr>
            <a:spLocks noGrp="1"/>
          </p:cNvSpPr>
          <p:nvPr>
            <p:ph type="ftr" sz="quarter" idx="11"/>
          </p:nvPr>
        </p:nvSpPr>
        <p:spPr>
          <a:xfrm>
            <a:off x="3200400" y="6492875"/>
            <a:ext cx="2895600" cy="365125"/>
          </a:xfrm>
        </p:spPr>
        <p:txBody>
          <a:bodyPr/>
          <a:lstStyle/>
          <a:p>
            <a:r>
              <a:rPr lang="en-PH" smtClean="0"/>
              <a:t>Prepared by: Perla P. Cosme</a:t>
            </a:r>
            <a:endParaRPr lang="en-PH"/>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par>
                                <p:cTn id="8" presetID="24"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 to="" calcmode="lin" valueType="num">
                                      <p:cBhvr>
                                        <p:cTn id="10" dur="1" fill="hold"/>
                                        <p:tgtEl>
                                          <p:spTgt spid="3">
                                            <p:txEl>
                                              <p:pRg st="1" end="1"/>
                                            </p:txEl>
                                          </p:spTgt>
                                        </p:tgtEl>
                                        <p:attrNameLst>
                                          <p:attrName/>
                                        </p:attrNameLst>
                                      </p:cBhvr>
                                    </p:anim>
                                  </p:childTnLst>
                                </p:cTn>
                              </p:par>
                              <p:par>
                                <p:cTn id="11" presetID="24"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to="" calcmode="lin" valueType="num">
                                      <p:cBhvr>
                                        <p:cTn id="13" dur="1" fill="hold"/>
                                        <p:tgtEl>
                                          <p:spTgt spid="3">
                                            <p:txEl>
                                              <p:pRg st="2" end="2"/>
                                            </p:txEl>
                                          </p:spTgt>
                                        </p:tgtEl>
                                        <p:attrNameLst>
                                          <p:attrName/>
                                        </p:attrNameLst>
                                      </p:cBhvr>
                                    </p:anim>
                                  </p:childTnLst>
                                </p:cTn>
                              </p:par>
                              <p:par>
                                <p:cTn id="14" presetID="24" presetClass="entr" presetSubtype="0"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 to="" calcmode="lin" valueType="num">
                                      <p:cBhvr>
                                        <p:cTn id="16" dur="1" fill="hold"/>
                                        <p:tgtEl>
                                          <p:spTgt spid="3">
                                            <p:txEl>
                                              <p:pRg st="3" end="3"/>
                                            </p:txEl>
                                          </p:spTgt>
                                        </p:tgtEl>
                                        <p:attrNameLst>
                                          <p:attrName/>
                                        </p:attrNameLst>
                                      </p:cBhvr>
                                    </p:anim>
                                  </p:childTnLst>
                                </p:cTn>
                              </p:par>
                              <p:par>
                                <p:cTn id="17" presetID="24"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to="" calcmode="lin" valueType="num">
                                      <p:cBhvr>
                                        <p:cTn id="19" dur="1" fill="hold"/>
                                        <p:tgtEl>
                                          <p:spTgt spid="3">
                                            <p:txEl>
                                              <p:pRg st="4" end="4"/>
                                            </p:txEl>
                                          </p:spTgt>
                                        </p:tgtEl>
                                        <p:attrNameLst>
                                          <p:attrName/>
                                        </p:attrNameLst>
                                      </p:cBhvr>
                                    </p:anim>
                                  </p:childTnLst>
                                </p:cTn>
                              </p:par>
                              <p:par>
                                <p:cTn id="20" presetID="24" presetClass="entr" presetSubtype="0" fill="hold" grpId="0"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 to="" calcmode="lin" valueType="num">
                                      <p:cBhvr>
                                        <p:cTn id="22" dur="1" fill="hold"/>
                                        <p:tgtEl>
                                          <p:spTgt spid="3">
                                            <p:txEl>
                                              <p:pRg st="5" end="5"/>
                                            </p:txEl>
                                          </p:spTgt>
                                        </p:tgtEl>
                                        <p:attrNameLst>
                                          <p:attrName/>
                                        </p:attrNameLst>
                                      </p:cBhvr>
                                    </p:anim>
                                  </p:childTnLst>
                                </p:cTn>
                              </p:par>
                              <p:par>
                                <p:cTn id="23" presetID="24" presetClass="entr" presetSubtype="0" fill="hold" grpId="0"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to="" calcmode="lin" valueType="num">
                                      <p:cBhvr>
                                        <p:cTn id="25" dur="1" fill="hold"/>
                                        <p:tgtEl>
                                          <p:spTgt spid="3">
                                            <p:txEl>
                                              <p:pRg st="6" end="6"/>
                                            </p:txEl>
                                          </p:spTgt>
                                        </p:tgtEl>
                                        <p:attrNameLst>
                                          <p:attrName/>
                                        </p:attrNameLst>
                                      </p:cBhvr>
                                    </p:anim>
                                  </p:childTnLst>
                                </p:cTn>
                              </p:par>
                              <p:par>
                                <p:cTn id="26" presetID="24" presetClass="entr" presetSubtype="0" fill="hold" grpId="0" nodeType="withEffect">
                                  <p:stCondLst>
                                    <p:cond delay="0"/>
                                  </p:stCondLst>
                                  <p:childTnLst>
                                    <p:set>
                                      <p:cBhvr>
                                        <p:cTn id="27" dur="1" fill="hold">
                                          <p:stCondLst>
                                            <p:cond delay="0"/>
                                          </p:stCondLst>
                                        </p:cTn>
                                        <p:tgtEl>
                                          <p:spTgt spid="3">
                                            <p:txEl>
                                              <p:pRg st="7" end="7"/>
                                            </p:txEl>
                                          </p:spTgt>
                                        </p:tgtEl>
                                        <p:attrNameLst>
                                          <p:attrName>style.visibility</p:attrName>
                                        </p:attrNameLst>
                                      </p:cBhvr>
                                      <p:to>
                                        <p:strVal val="visible"/>
                                      </p:to>
                                    </p:set>
                                    <p:anim to="" calcmode="lin" valueType="num">
                                      <p:cBhvr>
                                        <p:cTn id="28" dur="1" fill="hold"/>
                                        <p:tgtEl>
                                          <p:spTgt spid="3">
                                            <p:txEl>
                                              <p:pRg st="7" end="7"/>
                                            </p:txEl>
                                          </p:spTgt>
                                        </p:tgtEl>
                                        <p:attrNameLst>
                                          <p:attrName/>
                                        </p:attrNameLst>
                                      </p:cBhvr>
                                    </p:anim>
                                  </p:childTnLst>
                                </p:cTn>
                              </p:par>
                            </p:childTnLst>
                          </p:cTn>
                        </p:par>
                      </p:childTnLst>
                    </p:cTn>
                  </p:par>
                  <p:par>
                    <p:cTn id="29" fill="hold">
                      <p:stCondLst>
                        <p:cond delay="indefinite"/>
                      </p:stCondLst>
                      <p:childTnLst>
                        <p:par>
                          <p:cTn id="30" fill="hold">
                            <p:stCondLst>
                              <p:cond delay="0"/>
                            </p:stCondLst>
                            <p:childTnLst>
                              <p:par>
                                <p:cTn id="31" presetID="24" presetClass="entr" presetSubtype="0" fill="hold" grpId="0" nodeType="clickEffect">
                                  <p:stCondLst>
                                    <p:cond delay="0"/>
                                  </p:stCondLst>
                                  <p:childTnLst>
                                    <p:set>
                                      <p:cBhvr>
                                        <p:cTn id="32" dur="1" fill="hold">
                                          <p:stCondLst>
                                            <p:cond delay="0"/>
                                          </p:stCondLst>
                                        </p:cTn>
                                        <p:tgtEl>
                                          <p:spTgt spid="3">
                                            <p:txEl>
                                              <p:pRg st="8" end="8"/>
                                            </p:txEl>
                                          </p:spTgt>
                                        </p:tgtEl>
                                        <p:attrNameLst>
                                          <p:attrName>style.visibility</p:attrName>
                                        </p:attrNameLst>
                                      </p:cBhvr>
                                      <p:to>
                                        <p:strVal val="visible"/>
                                      </p:to>
                                    </p:set>
                                    <p:anim to="" calcmode="lin" valueType="num">
                                      <p:cBhvr>
                                        <p:cTn id="33" dur="1" fill="hold"/>
                                        <p:tgtEl>
                                          <p:spTgt spid="3">
                                            <p:txEl>
                                              <p:pRg st="8" end="8"/>
                                            </p:txEl>
                                          </p:spTgt>
                                        </p:tgtEl>
                                        <p:attrNameLst>
                                          <p:attrName/>
                                        </p:attrNameLst>
                                      </p:cBhvr>
                                    </p:anim>
                                  </p:childTnLst>
                                </p:cTn>
                              </p:par>
                            </p:childTnLst>
                          </p:cTn>
                        </p:par>
                      </p:childTnLst>
                    </p:cTn>
                  </p:par>
                  <p:par>
                    <p:cTn id="34" fill="hold">
                      <p:stCondLst>
                        <p:cond delay="indefinite"/>
                      </p:stCondLst>
                      <p:childTnLst>
                        <p:par>
                          <p:cTn id="35" fill="hold">
                            <p:stCondLst>
                              <p:cond delay="0"/>
                            </p:stCondLst>
                            <p:childTnLst>
                              <p:par>
                                <p:cTn id="36" presetID="24" presetClass="entr" presetSubtype="0" fill="hold" grpId="0" nodeType="clickEffect">
                                  <p:stCondLst>
                                    <p:cond delay="0"/>
                                  </p:stCondLst>
                                  <p:childTnLst>
                                    <p:set>
                                      <p:cBhvr>
                                        <p:cTn id="37" dur="1" fill="hold">
                                          <p:stCondLst>
                                            <p:cond delay="0"/>
                                          </p:stCondLst>
                                        </p:cTn>
                                        <p:tgtEl>
                                          <p:spTgt spid="3">
                                            <p:txEl>
                                              <p:pRg st="9" end="9"/>
                                            </p:txEl>
                                          </p:spTgt>
                                        </p:tgtEl>
                                        <p:attrNameLst>
                                          <p:attrName>style.visibility</p:attrName>
                                        </p:attrNameLst>
                                      </p:cBhvr>
                                      <p:to>
                                        <p:strVal val="visible"/>
                                      </p:to>
                                    </p:set>
                                    <p:anim to="" calcmode="lin" valueType="num">
                                      <p:cBhvr>
                                        <p:cTn id="38" dur="1" fill="hold"/>
                                        <p:tgtEl>
                                          <p:spTgt spid="3">
                                            <p:txEl>
                                              <p:pRg st="9" end="9"/>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PH" dirty="0"/>
          </a:p>
        </p:txBody>
      </p:sp>
      <p:sp>
        <p:nvSpPr>
          <p:cNvPr id="3" name="Content Placeholder 2"/>
          <p:cNvSpPr>
            <a:spLocks noGrp="1"/>
          </p:cNvSpPr>
          <p:nvPr>
            <p:ph idx="1"/>
          </p:nvPr>
        </p:nvSpPr>
        <p:spPr/>
        <p:txBody>
          <a:bodyPr/>
          <a:lstStyle/>
          <a:p>
            <a:pPr indent="1028700" algn="just">
              <a:buNone/>
            </a:pPr>
            <a:r>
              <a:rPr lang="en-PH" dirty="0" smtClean="0"/>
              <a:t>After we have presented the different addressing techniques, let’s take a closer on the different strategies to randomize the relative addresses of records.</a:t>
            </a:r>
          </a:p>
          <a:p>
            <a:pPr>
              <a:buNone/>
            </a:pPr>
            <a:endParaRPr lang="en-PH" dirty="0" smtClean="0"/>
          </a:p>
          <a:p>
            <a:pPr algn="ctr">
              <a:buNone/>
            </a:pPr>
            <a:r>
              <a:rPr lang="en-PH" dirty="0" smtClean="0"/>
              <a:t>Coming up next .... </a:t>
            </a:r>
            <a:r>
              <a:rPr lang="en-PH" dirty="0" smtClean="0">
                <a:solidFill>
                  <a:srgbClr val="FF0000"/>
                </a:solidFill>
              </a:rPr>
              <a:t>Hashing techniques</a:t>
            </a:r>
            <a:r>
              <a:rPr lang="en-PH" dirty="0" smtClean="0">
                <a:solidFill>
                  <a:srgbClr val="FF0000"/>
                </a:solidFill>
                <a:sym typeface="Wingdings" pitchFamily="2" charset="2"/>
              </a:rPr>
              <a:t></a:t>
            </a:r>
            <a:endParaRPr lang="en-PH" dirty="0">
              <a:solidFill>
                <a:srgbClr val="FF0000"/>
              </a:solidFill>
            </a:endParaRPr>
          </a:p>
        </p:txBody>
      </p:sp>
      <p:sp>
        <p:nvSpPr>
          <p:cNvPr id="4" name="Footer Placeholder 3"/>
          <p:cNvSpPr>
            <a:spLocks noGrp="1"/>
          </p:cNvSpPr>
          <p:nvPr>
            <p:ph type="ftr" sz="quarter" idx="11"/>
          </p:nvPr>
        </p:nvSpPr>
        <p:spPr/>
        <p:txBody>
          <a:bodyPr/>
          <a:lstStyle/>
          <a:p>
            <a:r>
              <a:rPr lang="en-PH" smtClean="0"/>
              <a:t>Prepared by: Perla P. Cosme</a:t>
            </a:r>
            <a:endParaRPr lang="en-PH"/>
          </a:p>
        </p:txBody>
      </p:sp>
      <p:sp>
        <p:nvSpPr>
          <p:cNvPr id="5" name="Slide Number Placeholder 4"/>
          <p:cNvSpPr>
            <a:spLocks noGrp="1"/>
          </p:cNvSpPr>
          <p:nvPr>
            <p:ph type="sldNum" sz="quarter" idx="12"/>
          </p:nvPr>
        </p:nvSpPr>
        <p:spPr/>
        <p:txBody>
          <a:bodyPr/>
          <a:lstStyle/>
          <a:p>
            <a:fld id="{D94B48A0-9159-4D07-848E-6440480E0B85}" type="slidenum">
              <a:rPr lang="en-PH" smtClean="0"/>
              <a:pPr/>
              <a:t>30</a:t>
            </a:fld>
            <a:endParaRPr lang="en-PH"/>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PH" dirty="0" smtClean="0"/>
              <a:t>Direct Mapping Techniques</a:t>
            </a:r>
            <a:endParaRPr lang="en-PH" dirty="0"/>
          </a:p>
        </p:txBody>
      </p:sp>
      <p:sp>
        <p:nvSpPr>
          <p:cNvPr id="3" name="Content Placeholder 2"/>
          <p:cNvSpPr>
            <a:spLocks noGrp="1"/>
          </p:cNvSpPr>
          <p:nvPr>
            <p:ph idx="1"/>
          </p:nvPr>
        </p:nvSpPr>
        <p:spPr/>
        <p:txBody>
          <a:bodyPr>
            <a:normAutofit/>
          </a:bodyPr>
          <a:lstStyle/>
          <a:p>
            <a:pPr algn="just">
              <a:buNone/>
            </a:pPr>
            <a:r>
              <a:rPr lang="en-PH" dirty="0" smtClean="0"/>
              <a:t>		This mapping technique is the simplest for translating a record key to a storage address. </a:t>
            </a:r>
          </a:p>
          <a:p>
            <a:pPr algn="just">
              <a:buNone/>
            </a:pPr>
            <a:r>
              <a:rPr lang="en-PH" dirty="0" smtClean="0"/>
              <a:t>		It makes use of some of the physical and logical characteristics of the storage devices used.</a:t>
            </a:r>
          </a:p>
          <a:p>
            <a:pPr algn="just">
              <a:buNone/>
            </a:pPr>
            <a:r>
              <a:rPr lang="en-PH" dirty="0" smtClean="0"/>
              <a:t>		Some of this characteristics would include the cylinder no., sector no. , track no., the record’s key, etc.</a:t>
            </a:r>
          </a:p>
          <a:p>
            <a:pPr algn="just">
              <a:buNone/>
            </a:pPr>
            <a:endParaRPr lang="en-PH" dirty="0" smtClean="0"/>
          </a:p>
        </p:txBody>
      </p:sp>
      <p:sp>
        <p:nvSpPr>
          <p:cNvPr id="4" name="Footer Placeholder 3"/>
          <p:cNvSpPr>
            <a:spLocks noGrp="1"/>
          </p:cNvSpPr>
          <p:nvPr>
            <p:ph type="ftr" sz="quarter" idx="11"/>
          </p:nvPr>
        </p:nvSpPr>
        <p:spPr/>
        <p:txBody>
          <a:bodyPr/>
          <a:lstStyle/>
          <a:p>
            <a:r>
              <a:rPr lang="en-PH" smtClean="0"/>
              <a:t>Prepared by: Perla P. Cosme</a:t>
            </a:r>
            <a:endParaRPr lang="en-PH"/>
          </a:p>
        </p:txBody>
      </p:sp>
      <p:sp>
        <p:nvSpPr>
          <p:cNvPr id="5" name="Slide Number Placeholder 4"/>
          <p:cNvSpPr>
            <a:spLocks noGrp="1"/>
          </p:cNvSpPr>
          <p:nvPr>
            <p:ph type="sldNum" sz="quarter" idx="12"/>
          </p:nvPr>
        </p:nvSpPr>
        <p:spPr/>
        <p:txBody>
          <a:bodyPr/>
          <a:lstStyle/>
          <a:p>
            <a:fld id="{D94B48A0-9159-4D07-848E-6440480E0B85}" type="slidenum">
              <a:rPr lang="en-PH" smtClean="0"/>
              <a:pPr/>
              <a:t>4</a:t>
            </a:fld>
            <a:endParaRPr lang="en-PH"/>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to="" calcmode="lin" valueType="num">
                                      <p:cBhvr>
                                        <p:cTn id="12" dur="1" fill="hold"/>
                                        <p:tgtEl>
                                          <p:spTgt spid="3">
                                            <p:txEl>
                                              <p:pRg st="0" end="0"/>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to="" calcmode="lin" valueType="num">
                                      <p:cBhvr>
                                        <p:cTn id="17" dur="1" fill="hold"/>
                                        <p:tgtEl>
                                          <p:spTgt spid="3">
                                            <p:txEl>
                                              <p:pRg st="1" end="1"/>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 to="" calcmode="lin" valueType="num">
                                      <p:cBhvr>
                                        <p:cTn id="22" dur="1" fill="hold"/>
                                        <p:tgtEl>
                                          <p:spTgt spid="3">
                                            <p:txEl>
                                              <p:pRg st="2" end="2"/>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PH" dirty="0" smtClean="0"/>
              <a:t>Topic Outline</a:t>
            </a:r>
            <a:endParaRPr lang="en-PH" dirty="0"/>
          </a:p>
        </p:txBody>
      </p:sp>
      <p:sp>
        <p:nvSpPr>
          <p:cNvPr id="3" name="Content Placeholder 2"/>
          <p:cNvSpPr>
            <a:spLocks noGrp="1"/>
          </p:cNvSpPr>
          <p:nvPr>
            <p:ph idx="1"/>
          </p:nvPr>
        </p:nvSpPr>
        <p:spPr/>
        <p:txBody>
          <a:bodyPr>
            <a:normAutofit fontScale="92500" lnSpcReduction="10000"/>
          </a:bodyPr>
          <a:lstStyle/>
          <a:p>
            <a:pPr marL="514350" indent="-514350">
              <a:buFont typeface="+mj-lt"/>
              <a:buAutoNum type="arabicPeriod"/>
            </a:pPr>
            <a:r>
              <a:rPr lang="en-PH" dirty="0" smtClean="0"/>
              <a:t>Addressing Techniques</a:t>
            </a:r>
          </a:p>
          <a:p>
            <a:pPr marL="914400" lvl="1" indent="-514350">
              <a:buFont typeface="+mj-lt"/>
              <a:buAutoNum type="alphaLcPeriod"/>
            </a:pPr>
            <a:r>
              <a:rPr lang="en-PH" dirty="0" smtClean="0"/>
              <a:t>Direct Mapping</a:t>
            </a:r>
          </a:p>
          <a:p>
            <a:pPr marL="1314450" lvl="2" indent="-514350">
              <a:buNone/>
            </a:pPr>
            <a:r>
              <a:rPr lang="en-PH" dirty="0">
                <a:solidFill>
                  <a:srgbClr val="FF0000"/>
                </a:solidFill>
              </a:rPr>
              <a:t> </a:t>
            </a:r>
            <a:r>
              <a:rPr lang="en-PH" dirty="0" smtClean="0">
                <a:solidFill>
                  <a:srgbClr val="FF0000"/>
                </a:solidFill>
              </a:rPr>
              <a:t>  a.1 Absolute Addressing</a:t>
            </a:r>
          </a:p>
          <a:p>
            <a:pPr marL="1314450" lvl="2" indent="-514350">
              <a:buNone/>
            </a:pPr>
            <a:r>
              <a:rPr lang="en-PH" dirty="0"/>
              <a:t> </a:t>
            </a:r>
            <a:r>
              <a:rPr lang="en-PH" dirty="0" smtClean="0"/>
              <a:t>   a.2 Relative Addressing</a:t>
            </a:r>
          </a:p>
          <a:p>
            <a:pPr marL="914400" lvl="1" indent="-514350">
              <a:buAutoNum type="alphaLcPeriod" startAt="2"/>
            </a:pPr>
            <a:r>
              <a:rPr lang="en-PH" dirty="0" smtClean="0"/>
              <a:t>Directory Look-up</a:t>
            </a:r>
          </a:p>
          <a:p>
            <a:pPr marL="1314450" lvl="2" indent="-514350">
              <a:buNone/>
            </a:pPr>
            <a:r>
              <a:rPr lang="en-PH" dirty="0"/>
              <a:t> </a:t>
            </a:r>
            <a:r>
              <a:rPr lang="en-PH" dirty="0" smtClean="0"/>
              <a:t> b.1  Directory Structure as a Table</a:t>
            </a:r>
          </a:p>
          <a:p>
            <a:pPr marL="1314450" lvl="2" indent="-514350">
              <a:buNone/>
            </a:pPr>
            <a:r>
              <a:rPr lang="en-PH" dirty="0"/>
              <a:t> </a:t>
            </a:r>
            <a:r>
              <a:rPr lang="en-PH" dirty="0" smtClean="0"/>
              <a:t> b.2  Directory Structure as a Tree</a:t>
            </a:r>
          </a:p>
          <a:p>
            <a:pPr marL="914400" lvl="1" indent="-514350">
              <a:buAutoNum type="alphaLcPeriod" startAt="3"/>
            </a:pPr>
            <a:r>
              <a:rPr lang="en-PH" dirty="0" smtClean="0"/>
              <a:t>Address Calculation or Hashing</a:t>
            </a:r>
          </a:p>
          <a:p>
            <a:pPr marL="514350" indent="-514350">
              <a:buFont typeface="+mj-lt"/>
              <a:buAutoNum type="arabicPeriod"/>
            </a:pPr>
            <a:r>
              <a:rPr lang="en-PH" dirty="0"/>
              <a:t> </a:t>
            </a:r>
            <a:r>
              <a:rPr lang="en-PH" dirty="0" smtClean="0"/>
              <a:t>Address Calculation</a:t>
            </a:r>
          </a:p>
          <a:p>
            <a:pPr marL="514350" indent="-514350">
              <a:buFont typeface="+mj-lt"/>
              <a:buAutoNum type="arabicPeriod"/>
            </a:pPr>
            <a:r>
              <a:rPr lang="en-PH" dirty="0" smtClean="0"/>
              <a:t>Rehashing Strategies</a:t>
            </a:r>
          </a:p>
        </p:txBody>
      </p:sp>
      <p:sp>
        <p:nvSpPr>
          <p:cNvPr id="4" name="Slide Number Placeholder 3"/>
          <p:cNvSpPr>
            <a:spLocks noGrp="1"/>
          </p:cNvSpPr>
          <p:nvPr>
            <p:ph type="sldNum" sz="quarter" idx="12"/>
          </p:nvPr>
        </p:nvSpPr>
        <p:spPr/>
        <p:txBody>
          <a:bodyPr/>
          <a:lstStyle/>
          <a:p>
            <a:fld id="{D94B48A0-9159-4D07-848E-6440480E0B85}" type="slidenum">
              <a:rPr lang="en-PH" smtClean="0"/>
              <a:pPr/>
              <a:t>5</a:t>
            </a:fld>
            <a:endParaRPr lang="en-PH"/>
          </a:p>
        </p:txBody>
      </p:sp>
      <p:sp>
        <p:nvSpPr>
          <p:cNvPr id="5" name="Footer Placeholder 4"/>
          <p:cNvSpPr>
            <a:spLocks noGrp="1"/>
          </p:cNvSpPr>
          <p:nvPr>
            <p:ph type="ftr" sz="quarter" idx="11"/>
          </p:nvPr>
        </p:nvSpPr>
        <p:spPr>
          <a:xfrm>
            <a:off x="3200400" y="6492875"/>
            <a:ext cx="2895600" cy="365125"/>
          </a:xfrm>
        </p:spPr>
        <p:txBody>
          <a:bodyPr/>
          <a:lstStyle/>
          <a:p>
            <a:r>
              <a:rPr lang="en-PH" smtClean="0"/>
              <a:t>Prepared by: Perla P. Cosme</a:t>
            </a:r>
            <a:endParaRPr lang="en-PH"/>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to="" calcmode="lin" valueType="num">
                                      <p:cBhvr>
                                        <p:cTn id="12" dur="1" fill="hold"/>
                                        <p:tgtEl>
                                          <p:spTgt spid="3">
                                            <p:txEl>
                                              <p:pRg st="0" end="0"/>
                                            </p:txEl>
                                          </p:spTgt>
                                        </p:tgtEl>
                                        <p:attrNameLst>
                                          <p:attrName/>
                                        </p:attrNameLst>
                                      </p:cBhvr>
                                    </p:anim>
                                  </p:childTnLst>
                                </p:cTn>
                              </p:par>
                              <p:par>
                                <p:cTn id="13" presetID="24" presetClass="entr" presetSubtype="0" fill="hold" grpId="0"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to="" calcmode="lin" valueType="num">
                                      <p:cBhvr>
                                        <p:cTn id="15" dur="1" fill="hold"/>
                                        <p:tgtEl>
                                          <p:spTgt spid="3">
                                            <p:txEl>
                                              <p:pRg st="1" end="1"/>
                                            </p:txEl>
                                          </p:spTgt>
                                        </p:tgtEl>
                                        <p:attrNameLst>
                                          <p:attrName/>
                                        </p:attrNameLst>
                                      </p:cBhvr>
                                    </p:anim>
                                  </p:childTnLst>
                                </p:cTn>
                              </p:par>
                              <p:par>
                                <p:cTn id="16" presetID="24" presetClass="entr" presetSubtype="0" fill="hold" grpId="0" nodeType="with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 to="" calcmode="lin" valueType="num">
                                      <p:cBhvr>
                                        <p:cTn id="18" dur="1" fill="hold"/>
                                        <p:tgtEl>
                                          <p:spTgt spid="3">
                                            <p:txEl>
                                              <p:pRg st="2" end="2"/>
                                            </p:txEl>
                                          </p:spTgt>
                                        </p:tgtEl>
                                        <p:attrNameLst>
                                          <p:attrName/>
                                        </p:attrNameLst>
                                      </p:cBhvr>
                                    </p:anim>
                                  </p:childTnLst>
                                </p:cTn>
                              </p:par>
                              <p:par>
                                <p:cTn id="19" presetID="24" presetClass="entr" presetSubtype="0" fill="hold" grpId="0"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to="" calcmode="lin" valueType="num">
                                      <p:cBhvr>
                                        <p:cTn id="21" dur="1" fill="hold"/>
                                        <p:tgtEl>
                                          <p:spTgt spid="3">
                                            <p:txEl>
                                              <p:pRg st="3" end="3"/>
                                            </p:txEl>
                                          </p:spTgt>
                                        </p:tgtEl>
                                        <p:attrNameLst>
                                          <p:attrName/>
                                        </p:attrNameLst>
                                      </p:cBhvr>
                                    </p:anim>
                                  </p:childTnLst>
                                </p:cTn>
                              </p:par>
                              <p:par>
                                <p:cTn id="22" presetID="24" presetClass="entr" presetSubtype="0" fill="hold" grpId="0" nodeType="with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 to="" calcmode="lin" valueType="num">
                                      <p:cBhvr>
                                        <p:cTn id="24" dur="1" fill="hold"/>
                                        <p:tgtEl>
                                          <p:spTgt spid="3">
                                            <p:txEl>
                                              <p:pRg st="4" end="4"/>
                                            </p:txEl>
                                          </p:spTgt>
                                        </p:tgtEl>
                                        <p:attrNameLst>
                                          <p:attrName/>
                                        </p:attrNameLst>
                                      </p:cBhvr>
                                    </p:anim>
                                  </p:childTnLst>
                                </p:cTn>
                              </p:par>
                              <p:par>
                                <p:cTn id="25" presetID="24" presetClass="entr" presetSubtype="0" fill="hold" grpId="0"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to="" calcmode="lin" valueType="num">
                                      <p:cBhvr>
                                        <p:cTn id="27" dur="1" fill="hold"/>
                                        <p:tgtEl>
                                          <p:spTgt spid="3">
                                            <p:txEl>
                                              <p:pRg st="5" end="5"/>
                                            </p:txEl>
                                          </p:spTgt>
                                        </p:tgtEl>
                                        <p:attrNameLst>
                                          <p:attrName/>
                                        </p:attrNameLst>
                                      </p:cBhvr>
                                    </p:anim>
                                  </p:childTnLst>
                                </p:cTn>
                              </p:par>
                              <p:par>
                                <p:cTn id="28" presetID="24" presetClass="entr" presetSubtype="0" fill="hold" grpId="0" nodeType="withEffect">
                                  <p:stCondLst>
                                    <p:cond delay="0"/>
                                  </p:stCondLst>
                                  <p:childTnLst>
                                    <p:set>
                                      <p:cBhvr>
                                        <p:cTn id="29" dur="1" fill="hold">
                                          <p:stCondLst>
                                            <p:cond delay="0"/>
                                          </p:stCondLst>
                                        </p:cTn>
                                        <p:tgtEl>
                                          <p:spTgt spid="3">
                                            <p:txEl>
                                              <p:pRg st="6" end="6"/>
                                            </p:txEl>
                                          </p:spTgt>
                                        </p:tgtEl>
                                        <p:attrNameLst>
                                          <p:attrName>style.visibility</p:attrName>
                                        </p:attrNameLst>
                                      </p:cBhvr>
                                      <p:to>
                                        <p:strVal val="visible"/>
                                      </p:to>
                                    </p:set>
                                    <p:anim to="" calcmode="lin" valueType="num">
                                      <p:cBhvr>
                                        <p:cTn id="30" dur="1" fill="hold"/>
                                        <p:tgtEl>
                                          <p:spTgt spid="3">
                                            <p:txEl>
                                              <p:pRg st="6" end="6"/>
                                            </p:txEl>
                                          </p:spTgt>
                                        </p:tgtEl>
                                        <p:attrNameLst>
                                          <p:attrName/>
                                        </p:attrNameLst>
                                      </p:cBhvr>
                                    </p:anim>
                                  </p:childTnLst>
                                </p:cTn>
                              </p:par>
                              <p:par>
                                <p:cTn id="31" presetID="24" presetClass="entr" presetSubtype="0" fill="hold" grpId="0" nodeType="withEffect">
                                  <p:stCondLst>
                                    <p:cond delay="0"/>
                                  </p:stCondLst>
                                  <p:childTnLst>
                                    <p:set>
                                      <p:cBhvr>
                                        <p:cTn id="32" dur="1" fill="hold">
                                          <p:stCondLst>
                                            <p:cond delay="0"/>
                                          </p:stCondLst>
                                        </p:cTn>
                                        <p:tgtEl>
                                          <p:spTgt spid="3">
                                            <p:txEl>
                                              <p:pRg st="7" end="7"/>
                                            </p:txEl>
                                          </p:spTgt>
                                        </p:tgtEl>
                                        <p:attrNameLst>
                                          <p:attrName>style.visibility</p:attrName>
                                        </p:attrNameLst>
                                      </p:cBhvr>
                                      <p:to>
                                        <p:strVal val="visible"/>
                                      </p:to>
                                    </p:set>
                                    <p:anim to="" calcmode="lin" valueType="num">
                                      <p:cBhvr>
                                        <p:cTn id="33" dur="1" fill="hold"/>
                                        <p:tgtEl>
                                          <p:spTgt spid="3">
                                            <p:txEl>
                                              <p:pRg st="7" end="7"/>
                                            </p:txEl>
                                          </p:spTgt>
                                        </p:tgtEl>
                                        <p:attrNameLst>
                                          <p:attrName/>
                                        </p:attrNameLst>
                                      </p:cBhvr>
                                    </p:anim>
                                  </p:childTnLst>
                                </p:cTn>
                              </p:par>
                            </p:childTnLst>
                          </p:cTn>
                        </p:par>
                      </p:childTnLst>
                    </p:cTn>
                  </p:par>
                  <p:par>
                    <p:cTn id="34" fill="hold">
                      <p:stCondLst>
                        <p:cond delay="indefinite"/>
                      </p:stCondLst>
                      <p:childTnLst>
                        <p:par>
                          <p:cTn id="35" fill="hold">
                            <p:stCondLst>
                              <p:cond delay="0"/>
                            </p:stCondLst>
                            <p:childTnLst>
                              <p:par>
                                <p:cTn id="36" presetID="24" presetClass="entr" presetSubtype="0" fill="hold" grpId="0" nodeType="clickEffect">
                                  <p:stCondLst>
                                    <p:cond delay="0"/>
                                  </p:stCondLst>
                                  <p:childTnLst>
                                    <p:set>
                                      <p:cBhvr>
                                        <p:cTn id="37" dur="1" fill="hold">
                                          <p:stCondLst>
                                            <p:cond delay="0"/>
                                          </p:stCondLst>
                                        </p:cTn>
                                        <p:tgtEl>
                                          <p:spTgt spid="3">
                                            <p:txEl>
                                              <p:pRg st="8" end="8"/>
                                            </p:txEl>
                                          </p:spTgt>
                                        </p:tgtEl>
                                        <p:attrNameLst>
                                          <p:attrName>style.visibility</p:attrName>
                                        </p:attrNameLst>
                                      </p:cBhvr>
                                      <p:to>
                                        <p:strVal val="visible"/>
                                      </p:to>
                                    </p:set>
                                    <p:anim to="" calcmode="lin" valueType="num">
                                      <p:cBhvr>
                                        <p:cTn id="38" dur="1" fill="hold"/>
                                        <p:tgtEl>
                                          <p:spTgt spid="3">
                                            <p:txEl>
                                              <p:pRg st="8" end="8"/>
                                            </p:txEl>
                                          </p:spTgt>
                                        </p:tgtEl>
                                        <p:attrNameLst>
                                          <p:attrName/>
                                        </p:attrNameLst>
                                      </p:cBhvr>
                                    </p:anim>
                                  </p:childTnLst>
                                </p:cTn>
                              </p:par>
                            </p:childTnLst>
                          </p:cTn>
                        </p:par>
                      </p:childTnLst>
                    </p:cTn>
                  </p:par>
                  <p:par>
                    <p:cTn id="39" fill="hold">
                      <p:stCondLst>
                        <p:cond delay="indefinite"/>
                      </p:stCondLst>
                      <p:childTnLst>
                        <p:par>
                          <p:cTn id="40" fill="hold">
                            <p:stCondLst>
                              <p:cond delay="0"/>
                            </p:stCondLst>
                            <p:childTnLst>
                              <p:par>
                                <p:cTn id="41" presetID="24" presetClass="entr" presetSubtype="0" fill="hold" grpId="0"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anim to="" calcmode="lin" valueType="num">
                                      <p:cBhvr>
                                        <p:cTn id="43" dur="1" fill="hold"/>
                                        <p:tgtEl>
                                          <p:spTgt spid="3">
                                            <p:txEl>
                                              <p:pRg st="9" end="9"/>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PH" dirty="0" smtClean="0"/>
              <a:t>Absolute Addressing</a:t>
            </a:r>
            <a:endParaRPr lang="en-PH" dirty="0"/>
          </a:p>
        </p:txBody>
      </p:sp>
      <p:sp>
        <p:nvSpPr>
          <p:cNvPr id="3" name="Content Placeholder 2"/>
          <p:cNvSpPr>
            <a:spLocks noGrp="1"/>
          </p:cNvSpPr>
          <p:nvPr>
            <p:ph idx="1"/>
          </p:nvPr>
        </p:nvSpPr>
        <p:spPr>
          <a:xfrm>
            <a:off x="457200" y="1219200"/>
            <a:ext cx="8229600" cy="4906963"/>
          </a:xfrm>
        </p:spPr>
        <p:txBody>
          <a:bodyPr>
            <a:normAutofit fontScale="85000" lnSpcReduction="10000"/>
          </a:bodyPr>
          <a:lstStyle/>
          <a:p>
            <a:pPr>
              <a:buNone/>
            </a:pPr>
            <a:endParaRPr lang="en-PH" dirty="0" smtClean="0"/>
          </a:p>
          <a:p>
            <a:pPr>
              <a:buNone/>
            </a:pPr>
            <a:endParaRPr lang="en-PH" dirty="0" smtClean="0"/>
          </a:p>
          <a:p>
            <a:pPr>
              <a:buNone/>
            </a:pPr>
            <a:endParaRPr lang="en-PH" dirty="0" smtClean="0"/>
          </a:p>
          <a:p>
            <a:pPr algn="just"/>
            <a:r>
              <a:rPr lang="en-PH" dirty="0" smtClean="0"/>
              <a:t>The key value supplied by a human being or program user is the same as the record’s actual address.</a:t>
            </a:r>
          </a:p>
          <a:p>
            <a:pPr algn="just"/>
            <a:r>
              <a:rPr lang="en-PH" dirty="0" smtClean="0"/>
              <a:t>The address maybe a combination of cylinder #, surface #, record #, sector #, etc.</a:t>
            </a:r>
          </a:p>
          <a:p>
            <a:pPr algn="just"/>
            <a:r>
              <a:rPr lang="en-PH" dirty="0" smtClean="0"/>
              <a:t>When the record is first stored on the file, the target location of the record is determined by the user.</a:t>
            </a:r>
          </a:p>
          <a:p>
            <a:pPr algn="just"/>
            <a:r>
              <a:rPr lang="en-PH" dirty="0" smtClean="0"/>
              <a:t>When the record is later to be retrieved, the absolute location must be known and supplied again by the user.</a:t>
            </a:r>
          </a:p>
          <a:p>
            <a:pPr>
              <a:buNone/>
            </a:pPr>
            <a:endParaRPr lang="en-PH" dirty="0"/>
          </a:p>
        </p:txBody>
      </p:sp>
      <p:sp>
        <p:nvSpPr>
          <p:cNvPr id="4" name="Footer Placeholder 3"/>
          <p:cNvSpPr>
            <a:spLocks noGrp="1"/>
          </p:cNvSpPr>
          <p:nvPr>
            <p:ph type="ftr" sz="quarter" idx="11"/>
          </p:nvPr>
        </p:nvSpPr>
        <p:spPr/>
        <p:txBody>
          <a:bodyPr/>
          <a:lstStyle/>
          <a:p>
            <a:r>
              <a:rPr lang="en-PH" smtClean="0"/>
              <a:t>Prepared by: Perla P. Cosme</a:t>
            </a:r>
            <a:endParaRPr lang="en-PH"/>
          </a:p>
        </p:txBody>
      </p:sp>
      <p:sp>
        <p:nvSpPr>
          <p:cNvPr id="5" name="Slide Number Placeholder 4"/>
          <p:cNvSpPr>
            <a:spLocks noGrp="1"/>
          </p:cNvSpPr>
          <p:nvPr>
            <p:ph type="sldNum" sz="quarter" idx="12"/>
          </p:nvPr>
        </p:nvSpPr>
        <p:spPr/>
        <p:txBody>
          <a:bodyPr/>
          <a:lstStyle/>
          <a:p>
            <a:fld id="{D94B48A0-9159-4D07-848E-6440480E0B85}" type="slidenum">
              <a:rPr lang="en-PH" smtClean="0"/>
              <a:pPr/>
              <a:t>6</a:t>
            </a:fld>
            <a:endParaRPr lang="en-PH"/>
          </a:p>
        </p:txBody>
      </p:sp>
      <p:sp>
        <p:nvSpPr>
          <p:cNvPr id="6" name="Rounded Rectangle 5"/>
          <p:cNvSpPr/>
          <p:nvPr/>
        </p:nvSpPr>
        <p:spPr>
          <a:xfrm>
            <a:off x="2895600" y="1524000"/>
            <a:ext cx="3505200" cy="838200"/>
          </a:xfrm>
          <a:prstGeom prst="roundRect">
            <a:avLst>
              <a:gd name="adj" fmla="val 18651"/>
            </a:avLst>
          </a:prstGeom>
          <a:gradFill>
            <a:gsLst>
              <a:gs pos="0">
                <a:srgbClr val="5E9EFF"/>
              </a:gs>
              <a:gs pos="39999">
                <a:srgbClr val="85C2FF"/>
              </a:gs>
              <a:gs pos="70000">
                <a:srgbClr val="C4D6EB"/>
              </a:gs>
              <a:gs pos="100000">
                <a:srgbClr val="FFEBFA"/>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PH" sz="2800" dirty="0" smtClean="0">
                <a:solidFill>
                  <a:schemeClr val="tx1"/>
                </a:solidFill>
              </a:rPr>
              <a:t>Key value = address</a:t>
            </a:r>
            <a:endParaRPr lang="en-PH" sz="2800"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 to="" calcmode="lin" valueType="num">
                                      <p:cBhvr>
                                        <p:cTn id="12" dur="1" fill="hold"/>
                                        <p:tgtEl>
                                          <p:spTgt spid="6"/>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to="" calcmode="lin" valueType="num">
                                      <p:cBhvr>
                                        <p:cTn id="17" dur="1" fill="hold"/>
                                        <p:tgtEl>
                                          <p:spTgt spid="3">
                                            <p:txEl>
                                              <p:pRg st="3" end="3"/>
                                            </p:txEl>
                                          </p:spTgt>
                                        </p:tgtEl>
                                        <p:attrNameLst>
                                          <p:attrName/>
                                        </p:attrNameLst>
                                      </p:cBhvr>
                                    </p:anim>
                                  </p:childTnLst>
                                </p:cTn>
                              </p:par>
                              <p:par>
                                <p:cTn id="18" presetID="24" presetClass="entr" presetSubtype="0" fill="hold" nodeType="withEffect">
                                  <p:stCondLst>
                                    <p:cond delay="0"/>
                                  </p:stCondLst>
                                  <p:childTnLst>
                                    <p:set>
                                      <p:cBhvr>
                                        <p:cTn id="19" dur="1" fill="hold">
                                          <p:stCondLst>
                                            <p:cond delay="0"/>
                                          </p:stCondLst>
                                        </p:cTn>
                                        <p:tgtEl>
                                          <p:spTgt spid="3">
                                            <p:txEl>
                                              <p:pRg st="4" end="4"/>
                                            </p:txEl>
                                          </p:spTgt>
                                        </p:tgtEl>
                                        <p:attrNameLst>
                                          <p:attrName>style.visibility</p:attrName>
                                        </p:attrNameLst>
                                      </p:cBhvr>
                                      <p:to>
                                        <p:strVal val="visible"/>
                                      </p:to>
                                    </p:set>
                                    <p:anim to="" calcmode="lin" valueType="num">
                                      <p:cBhvr>
                                        <p:cTn id="20" dur="1" fill="hold"/>
                                        <p:tgtEl>
                                          <p:spTgt spid="3">
                                            <p:txEl>
                                              <p:pRg st="4" end="4"/>
                                            </p:txEl>
                                          </p:spTgt>
                                        </p:tgtEl>
                                        <p:attrNameLst>
                                          <p:attrName/>
                                        </p:attrNameLst>
                                      </p:cBhvr>
                                    </p:anim>
                                  </p:childTnLst>
                                </p:cTn>
                              </p:par>
                              <p:par>
                                <p:cTn id="21" presetID="24" presetClass="entr" presetSubtype="0" fill="hold"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 to="" calcmode="lin" valueType="num">
                                      <p:cBhvr>
                                        <p:cTn id="23" dur="1" fill="hold"/>
                                        <p:tgtEl>
                                          <p:spTgt spid="3">
                                            <p:txEl>
                                              <p:pRg st="5" end="5"/>
                                            </p:txEl>
                                          </p:spTgt>
                                        </p:tgtEl>
                                        <p:attrNameLst>
                                          <p:attrName/>
                                        </p:attrNameLst>
                                      </p:cBhvr>
                                    </p:anim>
                                  </p:childTnLst>
                                </p:cTn>
                              </p:par>
                              <p:par>
                                <p:cTn id="24" presetID="24" presetClass="entr" presetSubtype="0" fill="hold" nodeType="withEffect">
                                  <p:stCondLst>
                                    <p:cond delay="0"/>
                                  </p:stCondLst>
                                  <p:childTnLst>
                                    <p:set>
                                      <p:cBhvr>
                                        <p:cTn id="25" dur="1" fill="hold">
                                          <p:stCondLst>
                                            <p:cond delay="0"/>
                                          </p:stCondLst>
                                        </p:cTn>
                                        <p:tgtEl>
                                          <p:spTgt spid="3">
                                            <p:txEl>
                                              <p:pRg st="6" end="6"/>
                                            </p:txEl>
                                          </p:spTgt>
                                        </p:tgtEl>
                                        <p:attrNameLst>
                                          <p:attrName>style.visibility</p:attrName>
                                        </p:attrNameLst>
                                      </p:cBhvr>
                                      <p:to>
                                        <p:strVal val="visible"/>
                                      </p:to>
                                    </p:set>
                                    <p:anim to="" calcmode="lin" valueType="num">
                                      <p:cBhvr>
                                        <p:cTn id="26" dur="1" fill="hold"/>
                                        <p:tgtEl>
                                          <p:spTgt spid="3">
                                            <p:txEl>
                                              <p:pRg st="6" end="6"/>
                                            </p:txEl>
                                          </p:spTgt>
                                        </p:tgtEl>
                                        <p:attrNameLst>
                                          <p:attrName/>
                                        </p:attrNameLst>
                                      </p:cBhvr>
                                    </p:anim>
                                  </p:childTnLst>
                                </p:cTn>
                              </p:par>
                            </p:childTnLst>
                          </p:cTn>
                        </p:par>
                      </p:childTnLst>
                    </p:cTn>
                  </p:par>
                  <p:par>
                    <p:cTn id="27" fill="hold">
                      <p:stCondLst>
                        <p:cond delay="indefinite"/>
                      </p:stCondLst>
                      <p:childTnLst>
                        <p:par>
                          <p:cTn id="28" fill="hold">
                            <p:stCondLst>
                              <p:cond delay="0"/>
                            </p:stCondLst>
                            <p:childTnLst>
                              <p:par>
                                <p:cTn id="29" presetID="24" presetClass="entr" presetSubtype="0"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to="" calcmode="lin" valueType="num">
                                      <p:cBhvr>
                                        <p:cTn id="31" dur="1" fill="hold"/>
                                        <p:tgtEl>
                                          <p:spTgt spid="3">
                                            <p:txEl>
                                              <p:pRg st="3" end="3"/>
                                            </p:txEl>
                                          </p:spTgt>
                                        </p:tgtEl>
                                        <p:attrNameLst>
                                          <p:attrName/>
                                        </p:attrNameLst>
                                      </p:cBhvr>
                                    </p:anim>
                                  </p:childTnLst>
                                </p:cTn>
                              </p:par>
                            </p:childTnLst>
                          </p:cTn>
                        </p:par>
                      </p:childTnLst>
                    </p:cTn>
                  </p:par>
                  <p:par>
                    <p:cTn id="32" fill="hold">
                      <p:stCondLst>
                        <p:cond delay="indefinite"/>
                      </p:stCondLst>
                      <p:childTnLst>
                        <p:par>
                          <p:cTn id="33" fill="hold">
                            <p:stCondLst>
                              <p:cond delay="0"/>
                            </p:stCondLst>
                            <p:childTnLst>
                              <p:par>
                                <p:cTn id="34" presetID="24" presetClass="entr" presetSubtype="0" fill="hold" grpId="0" nodeType="clickEffect">
                                  <p:stCondLst>
                                    <p:cond delay="0"/>
                                  </p:stCondLst>
                                  <p:childTnLst>
                                    <p:set>
                                      <p:cBhvr>
                                        <p:cTn id="35" dur="1" fill="hold">
                                          <p:stCondLst>
                                            <p:cond delay="0"/>
                                          </p:stCondLst>
                                        </p:cTn>
                                        <p:tgtEl>
                                          <p:spTgt spid="3">
                                            <p:txEl>
                                              <p:pRg st="4" end="4"/>
                                            </p:txEl>
                                          </p:spTgt>
                                        </p:tgtEl>
                                        <p:attrNameLst>
                                          <p:attrName>style.visibility</p:attrName>
                                        </p:attrNameLst>
                                      </p:cBhvr>
                                      <p:to>
                                        <p:strVal val="visible"/>
                                      </p:to>
                                    </p:set>
                                    <p:anim to="" calcmode="lin" valueType="num">
                                      <p:cBhvr>
                                        <p:cTn id="36" dur="1" fill="hold"/>
                                        <p:tgtEl>
                                          <p:spTgt spid="3">
                                            <p:txEl>
                                              <p:pRg st="4" end="4"/>
                                            </p:txEl>
                                          </p:spTgt>
                                        </p:tgtEl>
                                        <p:attrNameLst>
                                          <p:attrName/>
                                        </p:attrNameLst>
                                      </p:cBhvr>
                                    </p:anim>
                                  </p:childTnLst>
                                </p:cTn>
                              </p:par>
                            </p:childTnLst>
                          </p:cTn>
                        </p:par>
                      </p:childTnLst>
                    </p:cTn>
                  </p:par>
                  <p:par>
                    <p:cTn id="37" fill="hold">
                      <p:stCondLst>
                        <p:cond delay="indefinite"/>
                      </p:stCondLst>
                      <p:childTnLst>
                        <p:par>
                          <p:cTn id="38" fill="hold">
                            <p:stCondLst>
                              <p:cond delay="0"/>
                            </p:stCondLst>
                            <p:childTnLst>
                              <p:par>
                                <p:cTn id="39" presetID="24" presetClass="entr" presetSubtype="0" fill="hold" grpId="0" nodeType="clickEffect">
                                  <p:stCondLst>
                                    <p:cond delay="0"/>
                                  </p:stCondLst>
                                  <p:childTnLst>
                                    <p:set>
                                      <p:cBhvr>
                                        <p:cTn id="40" dur="1" fill="hold">
                                          <p:stCondLst>
                                            <p:cond delay="0"/>
                                          </p:stCondLst>
                                        </p:cTn>
                                        <p:tgtEl>
                                          <p:spTgt spid="3">
                                            <p:txEl>
                                              <p:pRg st="5" end="5"/>
                                            </p:txEl>
                                          </p:spTgt>
                                        </p:tgtEl>
                                        <p:attrNameLst>
                                          <p:attrName>style.visibility</p:attrName>
                                        </p:attrNameLst>
                                      </p:cBhvr>
                                      <p:to>
                                        <p:strVal val="visible"/>
                                      </p:to>
                                    </p:set>
                                    <p:anim to="" calcmode="lin" valueType="num">
                                      <p:cBhvr>
                                        <p:cTn id="41" dur="1" fill="hold"/>
                                        <p:tgtEl>
                                          <p:spTgt spid="3">
                                            <p:txEl>
                                              <p:pRg st="5" end="5"/>
                                            </p:txEl>
                                          </p:spTgt>
                                        </p:tgtEl>
                                        <p:attrNameLst>
                                          <p:attrName/>
                                        </p:attrNameLst>
                                      </p:cBhvr>
                                    </p:anim>
                                  </p:childTnLst>
                                </p:cTn>
                              </p:par>
                            </p:childTnLst>
                          </p:cTn>
                        </p:par>
                      </p:childTnLst>
                    </p:cTn>
                  </p:par>
                  <p:par>
                    <p:cTn id="42" fill="hold">
                      <p:stCondLst>
                        <p:cond delay="indefinite"/>
                      </p:stCondLst>
                      <p:childTnLst>
                        <p:par>
                          <p:cTn id="43" fill="hold">
                            <p:stCondLst>
                              <p:cond delay="0"/>
                            </p:stCondLst>
                            <p:childTnLst>
                              <p:par>
                                <p:cTn id="44" presetID="24" presetClass="entr" presetSubtype="0" fill="hold" grpId="0" nodeType="clickEffect">
                                  <p:stCondLst>
                                    <p:cond delay="0"/>
                                  </p:stCondLst>
                                  <p:childTnLst>
                                    <p:set>
                                      <p:cBhvr>
                                        <p:cTn id="45" dur="1" fill="hold">
                                          <p:stCondLst>
                                            <p:cond delay="0"/>
                                          </p:stCondLst>
                                        </p:cTn>
                                        <p:tgtEl>
                                          <p:spTgt spid="3">
                                            <p:txEl>
                                              <p:pRg st="6" end="6"/>
                                            </p:txEl>
                                          </p:spTgt>
                                        </p:tgtEl>
                                        <p:attrNameLst>
                                          <p:attrName>style.visibility</p:attrName>
                                        </p:attrNameLst>
                                      </p:cBhvr>
                                      <p:to>
                                        <p:strVal val="visible"/>
                                      </p:to>
                                    </p:set>
                                    <p:anim to="" calcmode="lin" valueType="num">
                                      <p:cBhvr>
                                        <p:cTn id="46" dur="1" fill="hold"/>
                                        <p:tgtEl>
                                          <p:spTgt spid="3">
                                            <p:txEl>
                                              <p:pRg st="6" end="6"/>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PH" dirty="0" smtClean="0"/>
              <a:t>Absolute Addressing</a:t>
            </a:r>
            <a:endParaRPr lang="en-PH" dirty="0"/>
          </a:p>
        </p:txBody>
      </p:sp>
      <p:sp>
        <p:nvSpPr>
          <p:cNvPr id="3" name="Content Placeholder 2"/>
          <p:cNvSpPr>
            <a:spLocks noGrp="1"/>
          </p:cNvSpPr>
          <p:nvPr>
            <p:ph idx="1"/>
          </p:nvPr>
        </p:nvSpPr>
        <p:spPr>
          <a:xfrm>
            <a:off x="457200" y="1752600"/>
            <a:ext cx="8229600" cy="4572000"/>
          </a:xfrm>
        </p:spPr>
        <p:txBody>
          <a:bodyPr>
            <a:noAutofit/>
          </a:bodyPr>
          <a:lstStyle/>
          <a:p>
            <a:r>
              <a:rPr lang="en-PH" sz="4000" dirty="0" smtClean="0"/>
              <a:t>Advantages</a:t>
            </a:r>
          </a:p>
          <a:p>
            <a:pPr lvl="1"/>
            <a:r>
              <a:rPr lang="en-PH" sz="3600" dirty="0" smtClean="0"/>
              <a:t> Simple</a:t>
            </a:r>
          </a:p>
          <a:p>
            <a:pPr lvl="1" algn="just"/>
            <a:r>
              <a:rPr lang="en-PH" sz="3600" dirty="0" smtClean="0"/>
              <a:t> Given a record’s key value, no processing time is required to determine the record’s location</a:t>
            </a:r>
          </a:p>
        </p:txBody>
      </p:sp>
      <p:sp>
        <p:nvSpPr>
          <p:cNvPr id="4" name="Footer Placeholder 3"/>
          <p:cNvSpPr>
            <a:spLocks noGrp="1"/>
          </p:cNvSpPr>
          <p:nvPr>
            <p:ph type="ftr" sz="quarter" idx="11"/>
          </p:nvPr>
        </p:nvSpPr>
        <p:spPr/>
        <p:txBody>
          <a:bodyPr/>
          <a:lstStyle/>
          <a:p>
            <a:r>
              <a:rPr lang="en-PH" smtClean="0"/>
              <a:t>Prepared by: Perla P. Cosme</a:t>
            </a:r>
            <a:endParaRPr lang="en-PH"/>
          </a:p>
        </p:txBody>
      </p:sp>
      <p:sp>
        <p:nvSpPr>
          <p:cNvPr id="5" name="Slide Number Placeholder 4"/>
          <p:cNvSpPr>
            <a:spLocks noGrp="1"/>
          </p:cNvSpPr>
          <p:nvPr>
            <p:ph type="sldNum" sz="quarter" idx="12"/>
          </p:nvPr>
        </p:nvSpPr>
        <p:spPr/>
        <p:txBody>
          <a:bodyPr/>
          <a:lstStyle/>
          <a:p>
            <a:fld id="{D94B48A0-9159-4D07-848E-6440480E0B85}" type="slidenum">
              <a:rPr lang="en-PH" smtClean="0"/>
              <a:pPr/>
              <a:t>7</a:t>
            </a:fld>
            <a:endParaRPr lang="en-PH"/>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to="" calcmode="lin" valueType="num">
                                      <p:cBhvr>
                                        <p:cTn id="12" dur="1" fill="hold"/>
                                        <p:tgtEl>
                                          <p:spTgt spid="3">
                                            <p:txEl>
                                              <p:pRg st="0" end="0"/>
                                            </p:txEl>
                                          </p:spTgt>
                                        </p:tgtEl>
                                        <p:attrNameLst>
                                          <p:attrName/>
                                        </p:attrNameLst>
                                      </p:cBhvr>
                                    </p:anim>
                                  </p:childTnLst>
                                </p:cTn>
                              </p:par>
                              <p:par>
                                <p:cTn id="13" presetID="24" presetClass="entr" presetSubtype="0" fill="hold" grpId="0"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to="" calcmode="lin" valueType="num">
                                      <p:cBhvr>
                                        <p:cTn id="15" dur="1" fill="hold"/>
                                        <p:tgtEl>
                                          <p:spTgt spid="3">
                                            <p:txEl>
                                              <p:pRg st="1" end="1"/>
                                            </p:txEl>
                                          </p:spTgt>
                                        </p:tgtEl>
                                        <p:attrNameLst>
                                          <p:attrName/>
                                        </p:attrNameLst>
                                      </p:cBhvr>
                                    </p:anim>
                                  </p:childTnLst>
                                </p:cTn>
                              </p:par>
                              <p:par>
                                <p:cTn id="16" presetID="24" presetClass="entr" presetSubtype="0" fill="hold" grpId="0" nodeType="with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 to="" calcmode="lin" valueType="num">
                                      <p:cBhvr>
                                        <p:cTn id="18" dur="1" fill="hold"/>
                                        <p:tgtEl>
                                          <p:spTgt spid="3">
                                            <p:txEl>
                                              <p:pRg st="2" end="2"/>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r>
              <a:rPr lang="en-PH" sz="3600" dirty="0" smtClean="0"/>
              <a:t>Absolute Addressing</a:t>
            </a:r>
            <a:endParaRPr lang="en-PH" sz="3600" dirty="0"/>
          </a:p>
        </p:txBody>
      </p:sp>
      <p:sp>
        <p:nvSpPr>
          <p:cNvPr id="3" name="Content Placeholder 2"/>
          <p:cNvSpPr>
            <a:spLocks noGrp="1"/>
          </p:cNvSpPr>
          <p:nvPr>
            <p:ph idx="1"/>
          </p:nvPr>
        </p:nvSpPr>
        <p:spPr>
          <a:xfrm>
            <a:off x="457200" y="914400"/>
            <a:ext cx="8229600" cy="5410200"/>
          </a:xfrm>
        </p:spPr>
        <p:txBody>
          <a:bodyPr>
            <a:noAutofit/>
          </a:bodyPr>
          <a:lstStyle/>
          <a:p>
            <a:pPr algn="just">
              <a:buNone/>
            </a:pPr>
            <a:r>
              <a:rPr lang="en-PH" sz="2600" dirty="0" smtClean="0"/>
              <a:t>Disadvantages</a:t>
            </a:r>
          </a:p>
          <a:p>
            <a:pPr lvl="1" algn="just"/>
            <a:r>
              <a:rPr lang="en-PH" sz="2600" dirty="0" smtClean="0">
                <a:solidFill>
                  <a:srgbClr val="FF0000"/>
                </a:solidFill>
              </a:rPr>
              <a:t>Logical and physical considerations are not independent</a:t>
            </a:r>
            <a:r>
              <a:rPr lang="en-PH" sz="2600" dirty="0" smtClean="0"/>
              <a:t>; the user must know exactly how the records are stored physically.</a:t>
            </a:r>
          </a:p>
          <a:p>
            <a:pPr lvl="1" algn="just"/>
            <a:r>
              <a:rPr lang="en-PH" sz="2600" dirty="0" smtClean="0">
                <a:solidFill>
                  <a:srgbClr val="FF0000"/>
                </a:solidFill>
              </a:rPr>
              <a:t>It is device-dependent</a:t>
            </a:r>
            <a:r>
              <a:rPr lang="en-PH" sz="2600" dirty="0" smtClean="0"/>
              <a:t>. Should it be desirable to upgrade or change the device upon which the file reside, key values must also be changed.</a:t>
            </a:r>
          </a:p>
          <a:p>
            <a:pPr lvl="1" algn="just"/>
            <a:r>
              <a:rPr lang="en-PH" sz="2600" dirty="0" smtClean="0">
                <a:solidFill>
                  <a:srgbClr val="FF0000"/>
                </a:solidFill>
              </a:rPr>
              <a:t>It is address space-dependent</a:t>
            </a:r>
            <a:r>
              <a:rPr lang="en-PH" sz="2600" dirty="0" smtClean="0"/>
              <a:t>.  Should it be reorganized on the same device, the key values need to be changed. Usually, this is incurred during enlarging the address space, consolidating free space, collecting “garbage” space or decreasing address space.</a:t>
            </a:r>
            <a:endParaRPr lang="en-PH" sz="2600" dirty="0"/>
          </a:p>
        </p:txBody>
      </p:sp>
      <p:sp>
        <p:nvSpPr>
          <p:cNvPr id="4" name="Footer Placeholder 3"/>
          <p:cNvSpPr>
            <a:spLocks noGrp="1"/>
          </p:cNvSpPr>
          <p:nvPr>
            <p:ph type="ftr" sz="quarter" idx="11"/>
          </p:nvPr>
        </p:nvSpPr>
        <p:spPr/>
        <p:txBody>
          <a:bodyPr/>
          <a:lstStyle/>
          <a:p>
            <a:r>
              <a:rPr lang="en-PH" smtClean="0"/>
              <a:t>Prepared by: Perla P. Cosme</a:t>
            </a:r>
            <a:endParaRPr lang="en-PH"/>
          </a:p>
        </p:txBody>
      </p:sp>
      <p:sp>
        <p:nvSpPr>
          <p:cNvPr id="5" name="Slide Number Placeholder 4"/>
          <p:cNvSpPr>
            <a:spLocks noGrp="1"/>
          </p:cNvSpPr>
          <p:nvPr>
            <p:ph type="sldNum" sz="quarter" idx="12"/>
          </p:nvPr>
        </p:nvSpPr>
        <p:spPr/>
        <p:txBody>
          <a:bodyPr/>
          <a:lstStyle/>
          <a:p>
            <a:fld id="{D94B48A0-9159-4D07-848E-6440480E0B85}" type="slidenum">
              <a:rPr lang="en-PH" smtClean="0"/>
              <a:pPr/>
              <a:t>8</a:t>
            </a:fld>
            <a:endParaRPr lang="en-PH"/>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to="" calcmode="lin" valueType="num">
                                      <p:cBhvr>
                                        <p:cTn id="12" dur="1" fill="hold"/>
                                        <p:tgtEl>
                                          <p:spTgt spid="3">
                                            <p:txEl>
                                              <p:pRg st="0" end="0"/>
                                            </p:txEl>
                                          </p:spTgt>
                                        </p:tgtEl>
                                        <p:attrNameLst>
                                          <p:attrName/>
                                        </p:attrNameLst>
                                      </p:cBhvr>
                                    </p:anim>
                                  </p:childTnLst>
                                </p:cTn>
                              </p:par>
                              <p:par>
                                <p:cTn id="13" presetID="24" presetClass="entr" presetSubtype="0" fill="hold" grpId="0"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to="" calcmode="lin" valueType="num">
                                      <p:cBhvr>
                                        <p:cTn id="15" dur="1" fill="hold"/>
                                        <p:tgtEl>
                                          <p:spTgt spid="3">
                                            <p:txEl>
                                              <p:pRg st="1" end="1"/>
                                            </p:txEl>
                                          </p:spTgt>
                                        </p:tgtEl>
                                        <p:attrNameLst>
                                          <p:attrName/>
                                        </p:attrNameLst>
                                      </p:cBhvr>
                                    </p:anim>
                                  </p:childTnLst>
                                </p:cTn>
                              </p:par>
                              <p:par>
                                <p:cTn id="16" presetID="24" presetClass="entr" presetSubtype="0" fill="hold" grpId="0" nodeType="with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 to="" calcmode="lin" valueType="num">
                                      <p:cBhvr>
                                        <p:cTn id="18" dur="1" fill="hold"/>
                                        <p:tgtEl>
                                          <p:spTgt spid="3">
                                            <p:txEl>
                                              <p:pRg st="2" end="2"/>
                                            </p:txEl>
                                          </p:spTgt>
                                        </p:tgtEl>
                                        <p:attrNameLst>
                                          <p:attrName/>
                                        </p:attrNameLst>
                                      </p:cBhvr>
                                    </p:anim>
                                  </p:childTnLst>
                                </p:cTn>
                              </p:par>
                              <p:par>
                                <p:cTn id="19" presetID="24" presetClass="entr" presetSubtype="0" fill="hold" grpId="0"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to="" calcmode="lin" valueType="num">
                                      <p:cBhvr>
                                        <p:cTn id="21" dur="1" fill="hold"/>
                                        <p:tgtEl>
                                          <p:spTgt spid="3">
                                            <p:txEl>
                                              <p:pRg st="3" end="3"/>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PH" dirty="0" smtClean="0"/>
              <a:t>Topic Outline</a:t>
            </a:r>
            <a:endParaRPr lang="en-PH" dirty="0"/>
          </a:p>
        </p:txBody>
      </p:sp>
      <p:sp>
        <p:nvSpPr>
          <p:cNvPr id="3" name="Content Placeholder 2"/>
          <p:cNvSpPr>
            <a:spLocks noGrp="1"/>
          </p:cNvSpPr>
          <p:nvPr>
            <p:ph idx="1"/>
          </p:nvPr>
        </p:nvSpPr>
        <p:spPr>
          <a:xfrm>
            <a:off x="1295400" y="1295400"/>
            <a:ext cx="7391400" cy="4830763"/>
          </a:xfrm>
        </p:spPr>
        <p:txBody>
          <a:bodyPr>
            <a:normAutofit lnSpcReduction="10000"/>
          </a:bodyPr>
          <a:lstStyle/>
          <a:p>
            <a:pPr marL="514350" indent="-514350">
              <a:buFont typeface="+mj-lt"/>
              <a:buAutoNum type="arabicPeriod"/>
            </a:pPr>
            <a:r>
              <a:rPr lang="en-PH" dirty="0" smtClean="0"/>
              <a:t>Addressing Techniques</a:t>
            </a:r>
          </a:p>
          <a:p>
            <a:pPr marL="914400" lvl="1" indent="-514350">
              <a:buFont typeface="+mj-lt"/>
              <a:buAutoNum type="alphaLcPeriod"/>
            </a:pPr>
            <a:r>
              <a:rPr lang="en-PH" dirty="0" smtClean="0"/>
              <a:t>Direct Mapping</a:t>
            </a:r>
          </a:p>
          <a:p>
            <a:pPr marL="1314450" lvl="2" indent="-514350">
              <a:buNone/>
            </a:pPr>
            <a:r>
              <a:rPr lang="en-PH" dirty="0"/>
              <a:t> </a:t>
            </a:r>
            <a:r>
              <a:rPr lang="en-PH" dirty="0" smtClean="0"/>
              <a:t>  a.1 Absolute Addressing</a:t>
            </a:r>
          </a:p>
          <a:p>
            <a:pPr marL="1314450" lvl="2" indent="-514350">
              <a:buNone/>
            </a:pPr>
            <a:r>
              <a:rPr lang="en-PH" dirty="0"/>
              <a:t> </a:t>
            </a:r>
            <a:r>
              <a:rPr lang="en-PH" dirty="0" smtClean="0"/>
              <a:t>   </a:t>
            </a:r>
            <a:r>
              <a:rPr lang="en-PH" dirty="0" smtClean="0">
                <a:solidFill>
                  <a:srgbClr val="FF0000"/>
                </a:solidFill>
              </a:rPr>
              <a:t>a.2 Relative Addressing</a:t>
            </a:r>
          </a:p>
          <a:p>
            <a:pPr marL="914400" lvl="1" indent="-514350">
              <a:buAutoNum type="alphaLcPeriod" startAt="2"/>
            </a:pPr>
            <a:r>
              <a:rPr lang="en-PH" dirty="0" smtClean="0"/>
              <a:t>Directory Look-up</a:t>
            </a:r>
          </a:p>
          <a:p>
            <a:pPr marL="1314450" lvl="2" indent="-514350">
              <a:buNone/>
            </a:pPr>
            <a:r>
              <a:rPr lang="en-PH" dirty="0"/>
              <a:t> </a:t>
            </a:r>
            <a:r>
              <a:rPr lang="en-PH" dirty="0" smtClean="0"/>
              <a:t> b.1  Directory Structure as a Table</a:t>
            </a:r>
          </a:p>
          <a:p>
            <a:pPr marL="1314450" lvl="2" indent="-514350">
              <a:buNone/>
            </a:pPr>
            <a:r>
              <a:rPr lang="en-PH" dirty="0"/>
              <a:t> </a:t>
            </a:r>
            <a:r>
              <a:rPr lang="en-PH" dirty="0" smtClean="0"/>
              <a:t> b.2  Directory Structure as a Tree</a:t>
            </a:r>
          </a:p>
          <a:p>
            <a:pPr marL="914400" lvl="1" indent="-514350">
              <a:buAutoNum type="alphaLcPeriod" startAt="3"/>
            </a:pPr>
            <a:r>
              <a:rPr lang="en-PH" dirty="0" smtClean="0"/>
              <a:t>Address Calculation or Hashing</a:t>
            </a:r>
          </a:p>
          <a:p>
            <a:pPr marL="514350" indent="-514350">
              <a:buFont typeface="+mj-lt"/>
              <a:buAutoNum type="arabicPeriod"/>
            </a:pPr>
            <a:r>
              <a:rPr lang="en-PH" dirty="0"/>
              <a:t> </a:t>
            </a:r>
            <a:r>
              <a:rPr lang="en-PH" dirty="0" smtClean="0"/>
              <a:t>Address Calculation</a:t>
            </a:r>
          </a:p>
          <a:p>
            <a:pPr marL="514350" indent="-514350">
              <a:buFont typeface="+mj-lt"/>
              <a:buAutoNum type="arabicPeriod"/>
            </a:pPr>
            <a:r>
              <a:rPr lang="en-PH" dirty="0" smtClean="0"/>
              <a:t>Rehashing Strategies</a:t>
            </a:r>
          </a:p>
        </p:txBody>
      </p:sp>
      <p:sp>
        <p:nvSpPr>
          <p:cNvPr id="4" name="Slide Number Placeholder 3"/>
          <p:cNvSpPr>
            <a:spLocks noGrp="1"/>
          </p:cNvSpPr>
          <p:nvPr>
            <p:ph type="sldNum" sz="quarter" idx="12"/>
          </p:nvPr>
        </p:nvSpPr>
        <p:spPr/>
        <p:txBody>
          <a:bodyPr/>
          <a:lstStyle/>
          <a:p>
            <a:fld id="{D94B48A0-9159-4D07-848E-6440480E0B85}" type="slidenum">
              <a:rPr lang="en-PH" smtClean="0"/>
              <a:pPr/>
              <a:t>9</a:t>
            </a:fld>
            <a:endParaRPr lang="en-PH"/>
          </a:p>
        </p:txBody>
      </p:sp>
      <p:sp>
        <p:nvSpPr>
          <p:cNvPr id="5" name="Footer Placeholder 4"/>
          <p:cNvSpPr>
            <a:spLocks noGrp="1"/>
          </p:cNvSpPr>
          <p:nvPr>
            <p:ph type="ftr" sz="quarter" idx="11"/>
          </p:nvPr>
        </p:nvSpPr>
        <p:spPr>
          <a:xfrm>
            <a:off x="3200400" y="6492875"/>
            <a:ext cx="2895600" cy="365125"/>
          </a:xfrm>
        </p:spPr>
        <p:txBody>
          <a:bodyPr/>
          <a:lstStyle/>
          <a:p>
            <a:r>
              <a:rPr lang="en-PH" smtClean="0"/>
              <a:t>Prepared by: Perla P. Cosme</a:t>
            </a:r>
            <a:endParaRPr lang="en-PH"/>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to="" calcmode="lin" valueType="num">
                                      <p:cBhvr>
                                        <p:cTn id="12" dur="1" fill="hold"/>
                                        <p:tgtEl>
                                          <p:spTgt spid="3">
                                            <p:txEl>
                                              <p:pRg st="0" end="0"/>
                                            </p:txEl>
                                          </p:spTgt>
                                        </p:tgtEl>
                                        <p:attrNameLst>
                                          <p:attrName/>
                                        </p:attrNameLst>
                                      </p:cBhvr>
                                    </p:anim>
                                  </p:childTnLst>
                                </p:cTn>
                              </p:par>
                              <p:par>
                                <p:cTn id="13" presetID="24" presetClass="entr" presetSubtype="0" fill="hold" grpId="0"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to="" calcmode="lin" valueType="num">
                                      <p:cBhvr>
                                        <p:cTn id="15" dur="1" fill="hold"/>
                                        <p:tgtEl>
                                          <p:spTgt spid="3">
                                            <p:txEl>
                                              <p:pRg st="1" end="1"/>
                                            </p:txEl>
                                          </p:spTgt>
                                        </p:tgtEl>
                                        <p:attrNameLst>
                                          <p:attrName/>
                                        </p:attrNameLst>
                                      </p:cBhvr>
                                    </p:anim>
                                  </p:childTnLst>
                                </p:cTn>
                              </p:par>
                              <p:par>
                                <p:cTn id="16" presetID="24" presetClass="entr" presetSubtype="0" fill="hold" grpId="0" nodeType="with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 to="" calcmode="lin" valueType="num">
                                      <p:cBhvr>
                                        <p:cTn id="18" dur="1" fill="hold"/>
                                        <p:tgtEl>
                                          <p:spTgt spid="3">
                                            <p:txEl>
                                              <p:pRg st="2" end="2"/>
                                            </p:txEl>
                                          </p:spTgt>
                                        </p:tgtEl>
                                        <p:attrNameLst>
                                          <p:attrName/>
                                        </p:attrNameLst>
                                      </p:cBhvr>
                                    </p:anim>
                                  </p:childTnLst>
                                </p:cTn>
                              </p:par>
                              <p:par>
                                <p:cTn id="19" presetID="24" presetClass="entr" presetSubtype="0" fill="hold" grpId="0"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to="" calcmode="lin" valueType="num">
                                      <p:cBhvr>
                                        <p:cTn id="21" dur="1" fill="hold"/>
                                        <p:tgtEl>
                                          <p:spTgt spid="3">
                                            <p:txEl>
                                              <p:pRg st="3" end="3"/>
                                            </p:txEl>
                                          </p:spTgt>
                                        </p:tgtEl>
                                        <p:attrNameLst>
                                          <p:attrName/>
                                        </p:attrNameLst>
                                      </p:cBhvr>
                                    </p:anim>
                                  </p:childTnLst>
                                </p:cTn>
                              </p:par>
                              <p:par>
                                <p:cTn id="22" presetID="24" presetClass="entr" presetSubtype="0" fill="hold" grpId="0" nodeType="with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 to="" calcmode="lin" valueType="num">
                                      <p:cBhvr>
                                        <p:cTn id="24" dur="1" fill="hold"/>
                                        <p:tgtEl>
                                          <p:spTgt spid="3">
                                            <p:txEl>
                                              <p:pRg st="4" end="4"/>
                                            </p:txEl>
                                          </p:spTgt>
                                        </p:tgtEl>
                                        <p:attrNameLst>
                                          <p:attrName/>
                                        </p:attrNameLst>
                                      </p:cBhvr>
                                    </p:anim>
                                  </p:childTnLst>
                                </p:cTn>
                              </p:par>
                              <p:par>
                                <p:cTn id="25" presetID="24" presetClass="entr" presetSubtype="0" fill="hold" grpId="0"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to="" calcmode="lin" valueType="num">
                                      <p:cBhvr>
                                        <p:cTn id="27" dur="1" fill="hold"/>
                                        <p:tgtEl>
                                          <p:spTgt spid="3">
                                            <p:txEl>
                                              <p:pRg st="5" end="5"/>
                                            </p:txEl>
                                          </p:spTgt>
                                        </p:tgtEl>
                                        <p:attrNameLst>
                                          <p:attrName/>
                                        </p:attrNameLst>
                                      </p:cBhvr>
                                    </p:anim>
                                  </p:childTnLst>
                                </p:cTn>
                              </p:par>
                              <p:par>
                                <p:cTn id="28" presetID="24" presetClass="entr" presetSubtype="0" fill="hold" grpId="0" nodeType="withEffect">
                                  <p:stCondLst>
                                    <p:cond delay="0"/>
                                  </p:stCondLst>
                                  <p:childTnLst>
                                    <p:set>
                                      <p:cBhvr>
                                        <p:cTn id="29" dur="1" fill="hold">
                                          <p:stCondLst>
                                            <p:cond delay="0"/>
                                          </p:stCondLst>
                                        </p:cTn>
                                        <p:tgtEl>
                                          <p:spTgt spid="3">
                                            <p:txEl>
                                              <p:pRg st="6" end="6"/>
                                            </p:txEl>
                                          </p:spTgt>
                                        </p:tgtEl>
                                        <p:attrNameLst>
                                          <p:attrName>style.visibility</p:attrName>
                                        </p:attrNameLst>
                                      </p:cBhvr>
                                      <p:to>
                                        <p:strVal val="visible"/>
                                      </p:to>
                                    </p:set>
                                    <p:anim to="" calcmode="lin" valueType="num">
                                      <p:cBhvr>
                                        <p:cTn id="30" dur="1" fill="hold"/>
                                        <p:tgtEl>
                                          <p:spTgt spid="3">
                                            <p:txEl>
                                              <p:pRg st="6" end="6"/>
                                            </p:txEl>
                                          </p:spTgt>
                                        </p:tgtEl>
                                        <p:attrNameLst>
                                          <p:attrName/>
                                        </p:attrNameLst>
                                      </p:cBhvr>
                                    </p:anim>
                                  </p:childTnLst>
                                </p:cTn>
                              </p:par>
                              <p:par>
                                <p:cTn id="31" presetID="24" presetClass="entr" presetSubtype="0" fill="hold" grpId="0" nodeType="withEffect">
                                  <p:stCondLst>
                                    <p:cond delay="0"/>
                                  </p:stCondLst>
                                  <p:childTnLst>
                                    <p:set>
                                      <p:cBhvr>
                                        <p:cTn id="32" dur="1" fill="hold">
                                          <p:stCondLst>
                                            <p:cond delay="0"/>
                                          </p:stCondLst>
                                        </p:cTn>
                                        <p:tgtEl>
                                          <p:spTgt spid="3">
                                            <p:txEl>
                                              <p:pRg st="7" end="7"/>
                                            </p:txEl>
                                          </p:spTgt>
                                        </p:tgtEl>
                                        <p:attrNameLst>
                                          <p:attrName>style.visibility</p:attrName>
                                        </p:attrNameLst>
                                      </p:cBhvr>
                                      <p:to>
                                        <p:strVal val="visible"/>
                                      </p:to>
                                    </p:set>
                                    <p:anim to="" calcmode="lin" valueType="num">
                                      <p:cBhvr>
                                        <p:cTn id="33" dur="1" fill="hold"/>
                                        <p:tgtEl>
                                          <p:spTgt spid="3">
                                            <p:txEl>
                                              <p:pRg st="7" end="7"/>
                                            </p:txEl>
                                          </p:spTgt>
                                        </p:tgtEl>
                                        <p:attrNameLst>
                                          <p:attrName/>
                                        </p:attrNameLst>
                                      </p:cBhvr>
                                    </p:anim>
                                  </p:childTnLst>
                                </p:cTn>
                              </p:par>
                            </p:childTnLst>
                          </p:cTn>
                        </p:par>
                      </p:childTnLst>
                    </p:cTn>
                  </p:par>
                  <p:par>
                    <p:cTn id="34" fill="hold">
                      <p:stCondLst>
                        <p:cond delay="indefinite"/>
                      </p:stCondLst>
                      <p:childTnLst>
                        <p:par>
                          <p:cTn id="35" fill="hold">
                            <p:stCondLst>
                              <p:cond delay="0"/>
                            </p:stCondLst>
                            <p:childTnLst>
                              <p:par>
                                <p:cTn id="36" presetID="24" presetClass="entr" presetSubtype="0" fill="hold" grpId="0" nodeType="clickEffect">
                                  <p:stCondLst>
                                    <p:cond delay="0"/>
                                  </p:stCondLst>
                                  <p:childTnLst>
                                    <p:set>
                                      <p:cBhvr>
                                        <p:cTn id="37" dur="1" fill="hold">
                                          <p:stCondLst>
                                            <p:cond delay="0"/>
                                          </p:stCondLst>
                                        </p:cTn>
                                        <p:tgtEl>
                                          <p:spTgt spid="3">
                                            <p:txEl>
                                              <p:pRg st="8" end="8"/>
                                            </p:txEl>
                                          </p:spTgt>
                                        </p:tgtEl>
                                        <p:attrNameLst>
                                          <p:attrName>style.visibility</p:attrName>
                                        </p:attrNameLst>
                                      </p:cBhvr>
                                      <p:to>
                                        <p:strVal val="visible"/>
                                      </p:to>
                                    </p:set>
                                    <p:anim to="" calcmode="lin" valueType="num">
                                      <p:cBhvr>
                                        <p:cTn id="38" dur="1" fill="hold"/>
                                        <p:tgtEl>
                                          <p:spTgt spid="3">
                                            <p:txEl>
                                              <p:pRg st="8" end="8"/>
                                            </p:txEl>
                                          </p:spTgt>
                                        </p:tgtEl>
                                        <p:attrNameLst>
                                          <p:attrName/>
                                        </p:attrNameLst>
                                      </p:cBhvr>
                                    </p:anim>
                                  </p:childTnLst>
                                </p:cTn>
                              </p:par>
                            </p:childTnLst>
                          </p:cTn>
                        </p:par>
                      </p:childTnLst>
                    </p:cTn>
                  </p:par>
                  <p:par>
                    <p:cTn id="39" fill="hold">
                      <p:stCondLst>
                        <p:cond delay="indefinite"/>
                      </p:stCondLst>
                      <p:childTnLst>
                        <p:par>
                          <p:cTn id="40" fill="hold">
                            <p:stCondLst>
                              <p:cond delay="0"/>
                            </p:stCondLst>
                            <p:childTnLst>
                              <p:par>
                                <p:cTn id="41" presetID="24" presetClass="entr" presetSubtype="0" fill="hold" grpId="0"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anim to="" calcmode="lin" valueType="num">
                                      <p:cBhvr>
                                        <p:cTn id="43" dur="1" fill="hold"/>
                                        <p:tgtEl>
                                          <p:spTgt spid="3">
                                            <p:txEl>
                                              <p:pRg st="9" end="9"/>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533</TotalTime>
  <Words>1268</Words>
  <Application>Microsoft Office PowerPoint</Application>
  <PresentationFormat>On-screen Show (4:3)</PresentationFormat>
  <Paragraphs>307</Paragraphs>
  <Slides>30</Slides>
  <Notes>0</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Office Theme</vt:lpstr>
      <vt:lpstr>Chapter VI</vt:lpstr>
      <vt:lpstr>Topic Outline</vt:lpstr>
      <vt:lpstr>Topic Outline</vt:lpstr>
      <vt:lpstr>Direct Mapping Techniques</vt:lpstr>
      <vt:lpstr>Topic Outline</vt:lpstr>
      <vt:lpstr>Absolute Addressing</vt:lpstr>
      <vt:lpstr>Absolute Addressing</vt:lpstr>
      <vt:lpstr>Absolute Addressing</vt:lpstr>
      <vt:lpstr>Topic Outline</vt:lpstr>
      <vt:lpstr>Relative Addressing</vt:lpstr>
      <vt:lpstr>Relative Addressing</vt:lpstr>
      <vt:lpstr>Relative Addressing</vt:lpstr>
      <vt:lpstr>Relative Addressing</vt:lpstr>
      <vt:lpstr>Topic Outline</vt:lpstr>
      <vt:lpstr>Directory Look-up</vt:lpstr>
      <vt:lpstr>Directory Look-up</vt:lpstr>
      <vt:lpstr>Directory Look-up</vt:lpstr>
      <vt:lpstr>Directory Look-up</vt:lpstr>
      <vt:lpstr>A Directory Table</vt:lpstr>
      <vt:lpstr>Topic Outline</vt:lpstr>
      <vt:lpstr>Directory Tree</vt:lpstr>
      <vt:lpstr>Directory Look-up</vt:lpstr>
      <vt:lpstr>Topic Outline</vt:lpstr>
      <vt:lpstr>Address Calculation Technique</vt:lpstr>
      <vt:lpstr>Address Calculation Technique</vt:lpstr>
      <vt:lpstr>Address Calculation Techniques</vt:lpstr>
      <vt:lpstr>Address Calculation Techniques</vt:lpstr>
      <vt:lpstr>Address Calculation or Hashing</vt:lpstr>
      <vt:lpstr>Slide 29</vt:lpstr>
      <vt:lpstr>Slide 30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IV</dc:title>
  <dc:creator>Perla P. Cosme</dc:creator>
  <cp:lastModifiedBy>user</cp:lastModifiedBy>
  <cp:revision>29</cp:revision>
  <dcterms:created xsi:type="dcterms:W3CDTF">2011-03-02T19:36:03Z</dcterms:created>
  <dcterms:modified xsi:type="dcterms:W3CDTF">2013-02-27T02:15:07Z</dcterms:modified>
</cp:coreProperties>
</file>