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7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 id="279" r:id="rId23"/>
    <p:sldId id="282" r:id="rId24"/>
    <p:sldId id="283" r:id="rId25"/>
    <p:sldId id="276" r:id="rId26"/>
    <p:sldId id="280" r:id="rId27"/>
    <p:sldId id="281" r:id="rId28"/>
    <p:sldId id="284" r:id="rId29"/>
    <p:sldId id="286" r:id="rId30"/>
    <p:sldId id="287" r:id="rId31"/>
    <p:sldId id="28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34" y="1085"/>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B77F05-93DB-4B74-B730-8280536F33F1}" type="datetimeFigureOut">
              <a:rPr lang="en-PH" smtClean="0"/>
              <a:pPr/>
              <a:t>3/15/2012</a:t>
            </a:fld>
            <a:endParaRPr lang="en-P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4C7689-DAD2-44F7-BAD7-8339DC2268BB}" type="slidenum">
              <a:rPr lang="en-PH" smtClean="0"/>
              <a:pPr/>
              <a:t>‹#›</a:t>
            </a:fld>
            <a:endParaRPr lang="en-PH"/>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P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PH"/>
          </a:p>
        </p:txBody>
      </p:sp>
      <p:sp>
        <p:nvSpPr>
          <p:cNvPr id="4" name="Date Placeholder 3"/>
          <p:cNvSpPr>
            <a:spLocks noGrp="1"/>
          </p:cNvSpPr>
          <p:nvPr>
            <p:ph type="dt" sz="half" idx="10"/>
          </p:nvPr>
        </p:nvSpPr>
        <p:spPr/>
        <p:txBody>
          <a:bodyPr/>
          <a:lstStyle/>
          <a:p>
            <a:fld id="{37FC7961-2518-4CB4-B7B8-5FBF28F1D9C9}" type="datetime1">
              <a:rPr lang="en-PH" smtClean="0"/>
              <a:pPr/>
              <a:t>3/15/2012</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CB4D37CF-95D8-438B-BC73-0DF43B8E020E}" type="datetime1">
              <a:rPr lang="en-PH" smtClean="0"/>
              <a:pPr/>
              <a:t>3/15/2012</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P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690075C9-37CF-415C-B3ED-F39B166240BA}" type="datetime1">
              <a:rPr lang="en-PH" smtClean="0"/>
              <a:pPr/>
              <a:t>3/15/2012</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p>
            <a:fld id="{D618AEEF-48EE-45E6-8A10-35922DB52EC2}" type="datetime1">
              <a:rPr lang="en-PH" smtClean="0"/>
              <a:pPr/>
              <a:t>3/15/2012</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P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CB30ED-FC63-49E2-8FDB-62DBEF5F4EDF}" type="datetime1">
              <a:rPr lang="en-PH" smtClean="0"/>
              <a:pPr/>
              <a:t>3/15/2012</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
        <p:nvSpPr>
          <p:cNvPr id="6" name="Slide Number Placeholder 5"/>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Date Placeholder 4"/>
          <p:cNvSpPr>
            <a:spLocks noGrp="1"/>
          </p:cNvSpPr>
          <p:nvPr>
            <p:ph type="dt" sz="half" idx="10"/>
          </p:nvPr>
        </p:nvSpPr>
        <p:spPr/>
        <p:txBody>
          <a:bodyPr/>
          <a:lstStyle/>
          <a:p>
            <a:fld id="{64DF9905-0901-45B2-8D23-22DE898333F0}" type="datetime1">
              <a:rPr lang="en-PH" smtClean="0"/>
              <a:pPr/>
              <a:t>3/15/2012</a:t>
            </a:fld>
            <a:endParaRPr lang="en-PH"/>
          </a:p>
        </p:txBody>
      </p:sp>
      <p:sp>
        <p:nvSpPr>
          <p:cNvPr id="6" name="Footer Placeholder 5"/>
          <p:cNvSpPr>
            <a:spLocks noGrp="1"/>
          </p:cNvSpPr>
          <p:nvPr>
            <p:ph type="ftr" sz="quarter" idx="11"/>
          </p:nvPr>
        </p:nvSpPr>
        <p:spPr/>
        <p:txBody>
          <a:bodyPr/>
          <a:lstStyle/>
          <a:p>
            <a:r>
              <a:rPr lang="en-PH" smtClean="0"/>
              <a:t>Prepared by Perla  P. Cosme</a:t>
            </a:r>
            <a:endParaRPr lang="en-PH"/>
          </a:p>
        </p:txBody>
      </p:sp>
      <p:sp>
        <p:nvSpPr>
          <p:cNvPr id="7" name="Slide Number Placeholder 6"/>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P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7" name="Date Placeholder 6"/>
          <p:cNvSpPr>
            <a:spLocks noGrp="1"/>
          </p:cNvSpPr>
          <p:nvPr>
            <p:ph type="dt" sz="half" idx="10"/>
          </p:nvPr>
        </p:nvSpPr>
        <p:spPr/>
        <p:txBody>
          <a:bodyPr/>
          <a:lstStyle/>
          <a:p>
            <a:fld id="{31B2D2E6-3DF7-4781-8108-14A1F31CC7F5}" type="datetime1">
              <a:rPr lang="en-PH" smtClean="0"/>
              <a:pPr/>
              <a:t>3/15/2012</a:t>
            </a:fld>
            <a:endParaRPr lang="en-PH"/>
          </a:p>
        </p:txBody>
      </p:sp>
      <p:sp>
        <p:nvSpPr>
          <p:cNvPr id="8" name="Footer Placeholder 7"/>
          <p:cNvSpPr>
            <a:spLocks noGrp="1"/>
          </p:cNvSpPr>
          <p:nvPr>
            <p:ph type="ftr" sz="quarter" idx="11"/>
          </p:nvPr>
        </p:nvSpPr>
        <p:spPr/>
        <p:txBody>
          <a:bodyPr/>
          <a:lstStyle/>
          <a:p>
            <a:r>
              <a:rPr lang="en-PH" smtClean="0"/>
              <a:t>Prepared by Perla  P. Cosme</a:t>
            </a:r>
            <a:endParaRPr lang="en-PH"/>
          </a:p>
        </p:txBody>
      </p:sp>
      <p:sp>
        <p:nvSpPr>
          <p:cNvPr id="9" name="Slide Number Placeholder 8"/>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Date Placeholder 2"/>
          <p:cNvSpPr>
            <a:spLocks noGrp="1"/>
          </p:cNvSpPr>
          <p:nvPr>
            <p:ph type="dt" sz="half" idx="10"/>
          </p:nvPr>
        </p:nvSpPr>
        <p:spPr/>
        <p:txBody>
          <a:bodyPr/>
          <a:lstStyle/>
          <a:p>
            <a:fld id="{4F70D483-4BD4-423F-86F8-DA4C5C187130}" type="datetime1">
              <a:rPr lang="en-PH" smtClean="0"/>
              <a:pPr/>
              <a:t>3/15/2012</a:t>
            </a:fld>
            <a:endParaRPr lang="en-PH"/>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AC74F0-5F61-4C50-A6D2-85728113B593}" type="datetime1">
              <a:rPr lang="en-PH" smtClean="0"/>
              <a:pPr/>
              <a:t>3/15/2012</a:t>
            </a:fld>
            <a:endParaRPr lang="en-PH"/>
          </a:p>
        </p:txBody>
      </p:sp>
      <p:sp>
        <p:nvSpPr>
          <p:cNvPr id="3" name="Footer Placeholder 2"/>
          <p:cNvSpPr>
            <a:spLocks noGrp="1"/>
          </p:cNvSpPr>
          <p:nvPr>
            <p:ph type="ftr" sz="quarter" idx="11"/>
          </p:nvPr>
        </p:nvSpPr>
        <p:spPr/>
        <p:txBody>
          <a:bodyPr/>
          <a:lstStyle/>
          <a:p>
            <a:r>
              <a:rPr lang="en-PH" smtClean="0"/>
              <a:t>Prepared by Perla  P. Cosme</a:t>
            </a:r>
            <a:endParaRPr lang="en-PH"/>
          </a:p>
        </p:txBody>
      </p:sp>
      <p:sp>
        <p:nvSpPr>
          <p:cNvPr id="4" name="Slide Number Placeholder 3"/>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P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20443-E6EE-4099-9066-0A8E6D365A5F}" type="datetime1">
              <a:rPr lang="en-PH" smtClean="0"/>
              <a:pPr/>
              <a:t>3/15/2012</a:t>
            </a:fld>
            <a:endParaRPr lang="en-PH"/>
          </a:p>
        </p:txBody>
      </p:sp>
      <p:sp>
        <p:nvSpPr>
          <p:cNvPr id="6" name="Footer Placeholder 5"/>
          <p:cNvSpPr>
            <a:spLocks noGrp="1"/>
          </p:cNvSpPr>
          <p:nvPr>
            <p:ph type="ftr" sz="quarter" idx="11"/>
          </p:nvPr>
        </p:nvSpPr>
        <p:spPr/>
        <p:txBody>
          <a:bodyPr/>
          <a:lstStyle/>
          <a:p>
            <a:r>
              <a:rPr lang="en-PH" smtClean="0"/>
              <a:t>Prepared by Perla  P. Cosme</a:t>
            </a:r>
            <a:endParaRPr lang="en-PH"/>
          </a:p>
        </p:txBody>
      </p:sp>
      <p:sp>
        <p:nvSpPr>
          <p:cNvPr id="7" name="Slide Number Placeholder 6"/>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P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FF5B86-05B1-4D39-8435-8C85013E61BD}" type="datetime1">
              <a:rPr lang="en-PH" smtClean="0"/>
              <a:pPr/>
              <a:t>3/15/2012</a:t>
            </a:fld>
            <a:endParaRPr lang="en-PH"/>
          </a:p>
        </p:txBody>
      </p:sp>
      <p:sp>
        <p:nvSpPr>
          <p:cNvPr id="6" name="Footer Placeholder 5"/>
          <p:cNvSpPr>
            <a:spLocks noGrp="1"/>
          </p:cNvSpPr>
          <p:nvPr>
            <p:ph type="ftr" sz="quarter" idx="11"/>
          </p:nvPr>
        </p:nvSpPr>
        <p:spPr/>
        <p:txBody>
          <a:bodyPr/>
          <a:lstStyle/>
          <a:p>
            <a:r>
              <a:rPr lang="en-PH" smtClean="0"/>
              <a:t>Prepared by Perla  P. Cosme</a:t>
            </a:r>
            <a:endParaRPr lang="en-PH"/>
          </a:p>
        </p:txBody>
      </p:sp>
      <p:sp>
        <p:nvSpPr>
          <p:cNvPr id="7" name="Slide Number Placeholder 6"/>
          <p:cNvSpPr>
            <a:spLocks noGrp="1"/>
          </p:cNvSpPr>
          <p:nvPr>
            <p:ph type="sldNum" sz="quarter" idx="12"/>
          </p:nvPr>
        </p:nvSpPr>
        <p:spPr/>
        <p:txBody>
          <a:bodyPr/>
          <a:lstStyle/>
          <a:p>
            <a:fld id="{16201ABD-8A3B-45A4-9A4A-8C0573817485}" type="slidenum">
              <a:rPr lang="en-PH" smtClean="0"/>
              <a:pPr/>
              <a:t>‹#›</a:t>
            </a:fld>
            <a:endParaRPr lang="en-P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PH"/>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523F20-0094-40B1-8793-FF5ECA28C0DF}" type="datetime1">
              <a:rPr lang="en-PH" smtClean="0"/>
              <a:pPr/>
              <a:t>3/15/2012</a:t>
            </a:fld>
            <a:endParaRPr lang="en-P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PH" smtClean="0"/>
              <a:t>Prepared by Perla  P. Cosme</a:t>
            </a:r>
            <a:endParaRPr lang="en-P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201ABD-8A3B-45A4-9A4A-8C0573817485}" type="slidenum">
              <a:rPr lang="en-PH" smtClean="0"/>
              <a:pPr/>
              <a:t>‹#›</a:t>
            </a:fld>
            <a:endParaRPr lang="en-P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dirty="0" smtClean="0"/>
              <a:t>Some </a:t>
            </a:r>
            <a:r>
              <a:rPr lang="en-PH" dirty="0"/>
              <a:t>H</a:t>
            </a:r>
            <a:r>
              <a:rPr lang="en-PH" dirty="0" smtClean="0"/>
              <a:t>ashing Techniques</a:t>
            </a:r>
            <a:endParaRPr lang="en-PH" dirty="0"/>
          </a:p>
        </p:txBody>
      </p:sp>
      <p:sp>
        <p:nvSpPr>
          <p:cNvPr id="3" name="Subtitle 2"/>
          <p:cNvSpPr>
            <a:spLocks noGrp="1"/>
          </p:cNvSpPr>
          <p:nvPr>
            <p:ph type="subTitle" idx="1"/>
          </p:nvPr>
        </p:nvSpPr>
        <p:spPr>
          <a:xfrm>
            <a:off x="838200" y="3886200"/>
            <a:ext cx="7543800" cy="1752600"/>
          </a:xfrm>
        </p:spPr>
        <p:txBody>
          <a:bodyPr/>
          <a:lstStyle/>
          <a:p>
            <a:r>
              <a:rPr lang="en-PH" dirty="0" smtClean="0"/>
              <a:t>(used to randomize the relative addresses)</a:t>
            </a:r>
            <a:endParaRPr lang="en-PH" dirty="0"/>
          </a:p>
        </p:txBody>
      </p:sp>
      <p:sp>
        <p:nvSpPr>
          <p:cNvPr id="4" name="Slide Number Placeholder 3"/>
          <p:cNvSpPr>
            <a:spLocks noGrp="1"/>
          </p:cNvSpPr>
          <p:nvPr>
            <p:ph type="sldNum" sz="quarter" idx="12"/>
          </p:nvPr>
        </p:nvSpPr>
        <p:spPr/>
        <p:txBody>
          <a:bodyPr/>
          <a:lstStyle/>
          <a:p>
            <a:fld id="{16201ABD-8A3B-45A4-9A4A-8C0573817485}" type="slidenum">
              <a:rPr lang="en-PH" smtClean="0"/>
              <a:pPr/>
              <a:t>1</a:t>
            </a:fld>
            <a:endParaRPr lang="en-PH"/>
          </a:p>
        </p:txBody>
      </p:sp>
      <p:sp>
        <p:nvSpPr>
          <p:cNvPr id="5" name="Footer Placeholder 4"/>
          <p:cNvSpPr>
            <a:spLocks noGrp="1"/>
          </p:cNvSpPr>
          <p:nvPr>
            <p:ph type="ftr" sz="quarter" idx="11"/>
          </p:nvPr>
        </p:nvSpPr>
        <p:spPr/>
        <p:txBody>
          <a:bodyPr/>
          <a:lstStyle/>
          <a:p>
            <a:r>
              <a:rPr lang="en-PH" smtClean="0"/>
              <a:t>Prepared by Perla  P. Cosme</a:t>
            </a:r>
            <a:endParaRPr lang="en-PH"/>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PH" dirty="0" smtClean="0">
                <a:solidFill>
                  <a:srgbClr val="FF0000"/>
                </a:solidFill>
              </a:rPr>
              <a:t>Answer</a:t>
            </a:r>
            <a:endParaRPr lang="en-PH" dirty="0">
              <a:solidFill>
                <a:srgbClr val="FF0000"/>
              </a:solidFill>
            </a:endParaRPr>
          </a:p>
        </p:txBody>
      </p:sp>
      <p:graphicFrame>
        <p:nvGraphicFramePr>
          <p:cNvPr id="6" name="Content Placeholder 5"/>
          <p:cNvGraphicFramePr>
            <a:graphicFrameLocks noGrp="1"/>
          </p:cNvGraphicFramePr>
          <p:nvPr>
            <p:ph idx="1"/>
          </p:nvPr>
        </p:nvGraphicFramePr>
        <p:xfrm>
          <a:off x="1295400" y="761999"/>
          <a:ext cx="7315200" cy="5562604"/>
        </p:xfrm>
        <a:graphic>
          <a:graphicData uri="http://schemas.openxmlformats.org/drawingml/2006/table">
            <a:tbl>
              <a:tblPr firstRow="1" bandRow="1">
                <a:tableStyleId>{5C22544A-7EE6-4342-B048-85BDC9FD1C3A}</a:tableStyleId>
              </a:tblPr>
              <a:tblGrid>
                <a:gridCol w="3657600"/>
                <a:gridCol w="3657600"/>
              </a:tblGrid>
              <a:tr h="804856">
                <a:tc>
                  <a:txBody>
                    <a:bodyPr/>
                    <a:lstStyle/>
                    <a:p>
                      <a:pPr marL="0" marR="0" algn="ctr">
                        <a:spcBef>
                          <a:spcPts val="0"/>
                        </a:spcBef>
                        <a:spcAft>
                          <a:spcPts val="0"/>
                        </a:spcAft>
                      </a:pPr>
                      <a:r>
                        <a:rPr lang="en-US" sz="2800" b="1" dirty="0">
                          <a:latin typeface="Arial"/>
                          <a:ea typeface="Times New Roman"/>
                          <a:cs typeface="Times New Roman"/>
                        </a:rPr>
                        <a:t>Key Values</a:t>
                      </a:r>
                      <a:endParaRPr lang="en-PH" sz="1400" dirty="0">
                        <a:latin typeface="Times New Roman"/>
                        <a:ea typeface="Times New Roman"/>
                      </a:endParaRPr>
                    </a:p>
                  </a:txBody>
                  <a:tcPr marL="68580" marR="68580" marT="0" marB="0" anchor="ctr"/>
                </a:tc>
                <a:tc>
                  <a:txBody>
                    <a:bodyPr/>
                    <a:lstStyle/>
                    <a:p>
                      <a:pPr marL="0" marR="0" algn="ctr">
                        <a:spcBef>
                          <a:spcPts val="0"/>
                        </a:spcBef>
                        <a:spcAft>
                          <a:spcPts val="0"/>
                        </a:spcAft>
                      </a:pPr>
                      <a:r>
                        <a:rPr lang="en-US" sz="2800" b="1" dirty="0" smtClean="0">
                          <a:latin typeface="Arial"/>
                          <a:ea typeface="Times New Roman"/>
                          <a:cs typeface="Times New Roman"/>
                        </a:rPr>
                        <a:t>Relative Positions</a:t>
                      </a:r>
                      <a:endParaRPr lang="en-PH" sz="1400" dirty="0">
                        <a:latin typeface="Times New Roman"/>
                        <a:ea typeface="Times New Roman"/>
                      </a:endParaRPr>
                    </a:p>
                  </a:txBody>
                  <a:tcPr marL="68580" marR="68580" marT="0" marB="0" anchor="ctr"/>
                </a:tc>
              </a:tr>
              <a:tr h="435532">
                <a:tc>
                  <a:txBody>
                    <a:bodyPr/>
                    <a:lstStyle/>
                    <a:p>
                      <a:pPr marL="0" marR="0" algn="ctr">
                        <a:spcBef>
                          <a:spcPts val="0"/>
                        </a:spcBef>
                        <a:spcAft>
                          <a:spcPts val="0"/>
                        </a:spcAft>
                      </a:pPr>
                      <a:r>
                        <a:rPr lang="en-US" sz="2800" dirty="0">
                          <a:latin typeface="Arial"/>
                          <a:ea typeface="Times New Roman"/>
                          <a:cs typeface="Times New Roman"/>
                        </a:rPr>
                        <a:t>24964</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35</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dirty="0">
                          <a:latin typeface="Arial"/>
                          <a:ea typeface="Times New Roman"/>
                          <a:cs typeface="Times New Roman"/>
                        </a:rPr>
                        <a:t>25936</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37</a:t>
                      </a:r>
                      <a:endParaRPr lang="en-PH" sz="140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dirty="0">
                          <a:latin typeface="Arial"/>
                          <a:ea typeface="Times New Roman"/>
                          <a:cs typeface="Times New Roman"/>
                        </a:rPr>
                        <a:t>32179</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72</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39652</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76</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40851</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14</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53455</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8</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53758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20</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54603</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89</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63388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47</a:t>
                      </a:r>
                      <a:endParaRPr lang="en-PH" sz="1400" dirty="0">
                        <a:latin typeface="Times New Roman"/>
                        <a:ea typeface="Times New Roman"/>
                      </a:endParaRPr>
                    </a:p>
                  </a:txBody>
                  <a:tcPr marL="68580" marR="68580" marT="0" marB="0"/>
                </a:tc>
              </a:tr>
              <a:tr h="435532">
                <a:tc>
                  <a:txBody>
                    <a:bodyPr/>
                    <a:lstStyle/>
                    <a:p>
                      <a:pPr marL="0" marR="0" algn="ctr">
                        <a:spcBef>
                          <a:spcPts val="0"/>
                        </a:spcBef>
                        <a:spcAft>
                          <a:spcPts val="0"/>
                        </a:spcAft>
                      </a:pPr>
                      <a:r>
                        <a:rPr lang="en-US" sz="2800">
                          <a:latin typeface="Arial"/>
                          <a:ea typeface="Times New Roman"/>
                          <a:cs typeface="Times New Roman"/>
                        </a:rPr>
                        <a:t>81347</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61</a:t>
                      </a:r>
                      <a:endParaRPr lang="en-PH" sz="1400" dirty="0">
                        <a:latin typeface="Times New Roman"/>
                        <a:ea typeface="Times New Roman"/>
                      </a:endParaRPr>
                    </a:p>
                  </a:txBody>
                  <a:tcPr marL="68580" marR="68580" marT="0" marB="0"/>
                </a:tc>
              </a:tr>
              <a:tr h="402428">
                <a:tc>
                  <a:txBody>
                    <a:bodyPr/>
                    <a:lstStyle/>
                    <a:p>
                      <a:pPr marL="0" marR="0" algn="ctr">
                        <a:spcBef>
                          <a:spcPts val="0"/>
                        </a:spcBef>
                        <a:spcAft>
                          <a:spcPts val="0"/>
                        </a:spcAft>
                      </a:pPr>
                      <a:r>
                        <a:rPr lang="en-US" sz="2400">
                          <a:latin typeface="Arial"/>
                          <a:ea typeface="Times New Roman"/>
                        </a:rPr>
                        <a:t>No. of Synonyms</a:t>
                      </a:r>
                      <a:endParaRPr lang="en-PH" sz="2400">
                        <a:latin typeface="Arial"/>
                        <a:ea typeface="Times New Roman"/>
                      </a:endParaRPr>
                    </a:p>
                  </a:txBody>
                  <a:tcPr marL="68580" marR="68580" marT="0" marB="0"/>
                </a:tc>
                <a:tc>
                  <a:txBody>
                    <a:bodyPr/>
                    <a:lstStyle/>
                    <a:p>
                      <a:pPr marL="0" marR="0" algn="ctr">
                        <a:spcBef>
                          <a:spcPts val="0"/>
                        </a:spcBef>
                        <a:spcAft>
                          <a:spcPts val="0"/>
                        </a:spcAft>
                      </a:pPr>
                      <a:r>
                        <a:rPr lang="en-US" sz="2400" dirty="0">
                          <a:latin typeface="Arial"/>
                          <a:ea typeface="Times New Roman"/>
                          <a:cs typeface="Times New Roman"/>
                        </a:rPr>
                        <a:t>0</a:t>
                      </a:r>
                      <a:endParaRPr lang="en-PH" sz="1400" dirty="0">
                        <a:latin typeface="Times New Roman"/>
                        <a:ea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10</a:t>
            </a:fld>
            <a:endParaRPr lang="en-PH"/>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PH" dirty="0" smtClean="0"/>
              <a:t>Some Hashing Techniques</a:t>
            </a:r>
            <a:endParaRPr lang="en-PH" dirty="0"/>
          </a:p>
        </p:txBody>
      </p:sp>
      <p:sp>
        <p:nvSpPr>
          <p:cNvPr id="3" name="Content Placeholder 2"/>
          <p:cNvSpPr>
            <a:spLocks noGrp="1"/>
          </p:cNvSpPr>
          <p:nvPr>
            <p:ph idx="1"/>
          </p:nvPr>
        </p:nvSpPr>
        <p:spPr>
          <a:xfrm>
            <a:off x="2133600" y="1600200"/>
            <a:ext cx="5638800" cy="4525963"/>
          </a:xfrm>
        </p:spPr>
        <p:txBody>
          <a:bodyPr/>
          <a:lstStyle/>
          <a:p>
            <a:pPr marL="514350" indent="-514350">
              <a:buFont typeface="+mj-lt"/>
              <a:buAutoNum type="arabicPeriod"/>
            </a:pPr>
            <a:r>
              <a:rPr lang="en-PH" dirty="0" smtClean="0"/>
              <a:t>Prime Number Division Remainder Method</a:t>
            </a:r>
          </a:p>
          <a:p>
            <a:pPr marL="514350" indent="-514350">
              <a:buFont typeface="+mj-lt"/>
              <a:buAutoNum type="arabicPeriod"/>
            </a:pPr>
            <a:r>
              <a:rPr lang="en-PH" dirty="0" smtClean="0">
                <a:solidFill>
                  <a:srgbClr val="FF0000"/>
                </a:solidFill>
              </a:rPr>
              <a:t>Digit Extraction</a:t>
            </a:r>
          </a:p>
          <a:p>
            <a:pPr marL="514350" indent="-514350">
              <a:buFont typeface="+mj-lt"/>
              <a:buAutoNum type="arabicPeriod"/>
            </a:pPr>
            <a:r>
              <a:rPr lang="en-PH" dirty="0" smtClean="0"/>
              <a:t>Folding</a:t>
            </a:r>
          </a:p>
          <a:p>
            <a:pPr marL="514350" indent="-514350">
              <a:buFont typeface="+mj-lt"/>
              <a:buAutoNum type="arabicPeriod"/>
            </a:pPr>
            <a:r>
              <a:rPr lang="en-PH" dirty="0" smtClean="0"/>
              <a:t>Radix Conversion</a:t>
            </a:r>
          </a:p>
          <a:p>
            <a:pPr marL="514350" indent="-514350">
              <a:buFont typeface="+mj-lt"/>
              <a:buAutoNum type="arabicPeriod"/>
            </a:pPr>
            <a:r>
              <a:rPr lang="en-PH" dirty="0" smtClean="0"/>
              <a:t>Mid-Square</a:t>
            </a:r>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11</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Digit Extraction</a:t>
            </a:r>
            <a:endParaRPr lang="en-PH" dirty="0">
              <a:solidFill>
                <a:srgbClr val="FF0000"/>
              </a:solidFill>
            </a:endParaRPr>
          </a:p>
        </p:txBody>
      </p:sp>
      <p:sp>
        <p:nvSpPr>
          <p:cNvPr id="3" name="Content Placeholder 2"/>
          <p:cNvSpPr>
            <a:spLocks noGrp="1"/>
          </p:cNvSpPr>
          <p:nvPr>
            <p:ph idx="1"/>
          </p:nvPr>
        </p:nvSpPr>
        <p:spPr/>
        <p:txBody>
          <a:bodyPr/>
          <a:lstStyle/>
          <a:p>
            <a:pPr indent="738188" algn="just">
              <a:buNone/>
            </a:pPr>
            <a:r>
              <a:rPr lang="en-PH" dirty="0" smtClean="0"/>
              <a:t>This technique is advisable to use if and only if </a:t>
            </a:r>
            <a:r>
              <a:rPr lang="en-PH" b="1" i="1" dirty="0" smtClean="0"/>
              <a:t>you have a prior knowledge </a:t>
            </a:r>
            <a:r>
              <a:rPr lang="en-PH" dirty="0" smtClean="0"/>
              <a:t>in the distribution or placement of digits within the record’s primary key. </a:t>
            </a:r>
            <a:r>
              <a:rPr lang="en-PH" dirty="0" smtClean="0">
                <a:solidFill>
                  <a:srgbClr val="FF0000"/>
                </a:solidFill>
              </a:rPr>
              <a:t>Why?</a:t>
            </a:r>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12</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Digit Extraction</a:t>
            </a:r>
            <a:endParaRPr lang="en-PH" dirty="0">
              <a:solidFill>
                <a:srgbClr val="FF0000"/>
              </a:solidFill>
            </a:endParaRPr>
          </a:p>
        </p:txBody>
      </p:sp>
      <p:sp>
        <p:nvSpPr>
          <p:cNvPr id="3" name="Content Placeholder 2"/>
          <p:cNvSpPr>
            <a:spLocks noGrp="1"/>
          </p:cNvSpPr>
          <p:nvPr>
            <p:ph idx="1"/>
          </p:nvPr>
        </p:nvSpPr>
        <p:spPr/>
        <p:txBody>
          <a:bodyPr/>
          <a:lstStyle/>
          <a:p>
            <a:pPr>
              <a:buNone/>
            </a:pPr>
            <a:r>
              <a:rPr lang="en-PH" dirty="0" smtClean="0"/>
              <a:t>Algorithm:</a:t>
            </a:r>
          </a:p>
          <a:p>
            <a:pPr marL="514350" indent="-514350" algn="just">
              <a:buFont typeface="+mj-lt"/>
              <a:buAutoNum type="arabicPeriod"/>
            </a:pPr>
            <a:r>
              <a:rPr lang="en-PH" dirty="0" smtClean="0"/>
              <a:t>Lay all the primary keys of all records to be placed within the relative positions.</a:t>
            </a:r>
          </a:p>
          <a:p>
            <a:pPr marL="514350" indent="-514350" algn="just">
              <a:buFont typeface="+mj-lt"/>
              <a:buAutoNum type="arabicPeriod"/>
            </a:pPr>
            <a:r>
              <a:rPr lang="en-PH" dirty="0" smtClean="0"/>
              <a:t>By cross examination, choose the positions or columns of digits to be extracted.</a:t>
            </a:r>
          </a:p>
          <a:p>
            <a:pPr marL="514350" indent="-514350" algn="just">
              <a:buFont typeface="+mj-lt"/>
              <a:buAutoNum type="arabicPeriod"/>
            </a:pPr>
            <a:r>
              <a:rPr lang="en-PH" dirty="0" smtClean="0"/>
              <a:t>The relative position of the record is the concatenated digits from the chosen columns.</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13</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PH" dirty="0" smtClean="0">
                <a:solidFill>
                  <a:srgbClr val="FF0000"/>
                </a:solidFill>
              </a:rPr>
              <a:t>Let’s try this ...</a:t>
            </a:r>
            <a:endParaRPr lang="en-PH"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algn="just">
              <a:buNone/>
            </a:pPr>
            <a:r>
              <a:rPr lang="en-US" dirty="0" smtClean="0"/>
              <a:t>Assuming that there are 100 relative positions labeled as 0..99, and suppose we have the following key values: 24964, 25936, 32179,  39652, 40851, 53455, 53758, 54603, 63388, 81347</a:t>
            </a:r>
            <a:endParaRPr lang="en-PH" dirty="0" smtClean="0"/>
          </a:p>
          <a:p>
            <a:pPr algn="just">
              <a:buNone/>
            </a:pPr>
            <a:r>
              <a:rPr lang="en-US" dirty="0" smtClean="0">
                <a:solidFill>
                  <a:srgbClr val="FF0000"/>
                </a:solidFill>
              </a:rPr>
              <a:t>Questions:</a:t>
            </a:r>
          </a:p>
          <a:p>
            <a:pPr algn="just">
              <a:buFont typeface="+mj-lt"/>
              <a:buAutoNum type="arabicPeriod"/>
            </a:pPr>
            <a:r>
              <a:rPr lang="en-US" dirty="0" smtClean="0"/>
              <a:t>Find the relative positions of these records using the </a:t>
            </a:r>
            <a:r>
              <a:rPr lang="en-US" smtClean="0"/>
              <a:t>hashing </a:t>
            </a:r>
            <a:r>
              <a:rPr lang="en-US" smtClean="0"/>
              <a:t>strategy </a:t>
            </a:r>
            <a:r>
              <a:rPr lang="en-US" dirty="0" smtClean="0"/>
              <a:t>called </a:t>
            </a:r>
            <a:r>
              <a:rPr lang="en-US" i="1" dirty="0" smtClean="0">
                <a:solidFill>
                  <a:srgbClr val="FF0000"/>
                </a:solidFill>
              </a:rPr>
              <a:t>digit extraction</a:t>
            </a:r>
            <a:r>
              <a:rPr lang="en-US" i="1" dirty="0" smtClean="0"/>
              <a:t>. </a:t>
            </a:r>
            <a:r>
              <a:rPr lang="en-US" dirty="0" smtClean="0"/>
              <a:t>Let us choose the positions of the chosen digits as the </a:t>
            </a:r>
            <a:r>
              <a:rPr lang="en-US" b="1" i="1" dirty="0" smtClean="0">
                <a:solidFill>
                  <a:srgbClr val="FF0000"/>
                </a:solidFill>
              </a:rPr>
              <a:t>5</a:t>
            </a:r>
            <a:r>
              <a:rPr lang="en-US" b="1" i="1" baseline="30000" dirty="0" smtClean="0">
                <a:solidFill>
                  <a:srgbClr val="FF0000"/>
                </a:solidFill>
              </a:rPr>
              <a:t>th</a:t>
            </a:r>
            <a:r>
              <a:rPr lang="en-US" b="1" i="1" dirty="0" smtClean="0"/>
              <a:t> </a:t>
            </a:r>
            <a:r>
              <a:rPr lang="en-US" dirty="0" smtClean="0"/>
              <a:t>and</a:t>
            </a:r>
            <a:r>
              <a:rPr lang="en-US" b="1" i="1" dirty="0" smtClean="0"/>
              <a:t> </a:t>
            </a:r>
            <a:r>
              <a:rPr lang="en-US" b="1" i="1" dirty="0" smtClean="0">
                <a:solidFill>
                  <a:srgbClr val="FF0000"/>
                </a:solidFill>
              </a:rPr>
              <a:t>3</a:t>
            </a:r>
            <a:r>
              <a:rPr lang="en-US" b="1" i="1" baseline="30000" dirty="0" smtClean="0">
                <a:solidFill>
                  <a:srgbClr val="FF0000"/>
                </a:solidFill>
              </a:rPr>
              <a:t>rd</a:t>
            </a:r>
            <a:r>
              <a:rPr lang="en-US" dirty="0" smtClean="0"/>
              <a:t>.</a:t>
            </a:r>
          </a:p>
          <a:p>
            <a:pPr algn="just">
              <a:buFont typeface="+mj-lt"/>
              <a:buAutoNum type="arabicPeriod"/>
            </a:pPr>
            <a:r>
              <a:rPr lang="en-US" dirty="0" smtClean="0"/>
              <a:t>Determine the number of synonyms, if any. </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14</a:t>
            </a:fld>
            <a:endParaRPr lang="en-PH"/>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PH" dirty="0" smtClean="0">
                <a:solidFill>
                  <a:srgbClr val="FF0000"/>
                </a:solidFill>
              </a:rPr>
              <a:t>Answer</a:t>
            </a:r>
            <a:endParaRPr lang="en-PH" dirty="0">
              <a:solidFill>
                <a:srgbClr val="FF0000"/>
              </a:solidFill>
            </a:endParaRPr>
          </a:p>
        </p:txBody>
      </p:sp>
      <p:graphicFrame>
        <p:nvGraphicFramePr>
          <p:cNvPr id="6" name="Content Placeholder 5"/>
          <p:cNvGraphicFramePr>
            <a:graphicFrameLocks noGrp="1"/>
          </p:cNvGraphicFramePr>
          <p:nvPr>
            <p:ph idx="1"/>
          </p:nvPr>
        </p:nvGraphicFramePr>
        <p:xfrm>
          <a:off x="1295400" y="914395"/>
          <a:ext cx="7315200" cy="5486406"/>
        </p:xfrm>
        <a:graphic>
          <a:graphicData uri="http://schemas.openxmlformats.org/drawingml/2006/table">
            <a:tbl>
              <a:tblPr firstRow="1" bandRow="1">
                <a:tableStyleId>{5C22544A-7EE6-4342-B048-85BDC9FD1C3A}</a:tableStyleId>
              </a:tblPr>
              <a:tblGrid>
                <a:gridCol w="3657600"/>
                <a:gridCol w="3657600"/>
              </a:tblGrid>
              <a:tr h="793830">
                <a:tc>
                  <a:txBody>
                    <a:bodyPr/>
                    <a:lstStyle/>
                    <a:p>
                      <a:pPr marL="0" marR="0" algn="ctr">
                        <a:spcBef>
                          <a:spcPts val="0"/>
                        </a:spcBef>
                        <a:spcAft>
                          <a:spcPts val="0"/>
                        </a:spcAft>
                      </a:pPr>
                      <a:r>
                        <a:rPr lang="en-US" sz="2800" b="1" dirty="0">
                          <a:latin typeface="Arial"/>
                          <a:ea typeface="Times New Roman"/>
                          <a:cs typeface="Times New Roman"/>
                        </a:rPr>
                        <a:t>Key Values</a:t>
                      </a:r>
                      <a:endParaRPr lang="en-PH" sz="1400" dirty="0">
                        <a:latin typeface="Times New Roman"/>
                        <a:ea typeface="Times New Roman"/>
                      </a:endParaRPr>
                    </a:p>
                  </a:txBody>
                  <a:tcPr marL="68580" marR="68580" marT="0" marB="0" anchor="ctr"/>
                </a:tc>
                <a:tc>
                  <a:txBody>
                    <a:bodyPr/>
                    <a:lstStyle/>
                    <a:p>
                      <a:pPr marL="0" marR="0" algn="ctr">
                        <a:spcBef>
                          <a:spcPts val="0"/>
                        </a:spcBef>
                        <a:spcAft>
                          <a:spcPts val="0"/>
                        </a:spcAft>
                      </a:pPr>
                      <a:r>
                        <a:rPr lang="en-US" sz="2800" b="1" dirty="0" smtClean="0">
                          <a:latin typeface="Arial"/>
                          <a:ea typeface="Times New Roman"/>
                          <a:cs typeface="Times New Roman"/>
                        </a:rPr>
                        <a:t>Relative Positions</a:t>
                      </a:r>
                      <a:endParaRPr lang="en-PH" sz="1400" dirty="0">
                        <a:latin typeface="Times New Roman"/>
                        <a:ea typeface="Times New Roman"/>
                      </a:endParaRPr>
                    </a:p>
                  </a:txBody>
                  <a:tcPr marL="68580" marR="68580" marT="0" marB="0" anchor="ctr"/>
                </a:tc>
              </a:tr>
              <a:tr h="429566">
                <a:tc>
                  <a:txBody>
                    <a:bodyPr/>
                    <a:lstStyle/>
                    <a:p>
                      <a:pPr marL="0" marR="0" algn="ctr">
                        <a:spcBef>
                          <a:spcPts val="0"/>
                        </a:spcBef>
                        <a:spcAft>
                          <a:spcPts val="0"/>
                        </a:spcAft>
                      </a:pPr>
                      <a:r>
                        <a:rPr lang="en-US" sz="2800" dirty="0">
                          <a:latin typeface="Arial"/>
                          <a:ea typeface="Times New Roman"/>
                          <a:cs typeface="Times New Roman"/>
                        </a:rPr>
                        <a:t>24964</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49</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25936</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69</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32179</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91</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39652</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26</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40851</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18</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53455</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54</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53758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87</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54603</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36</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63388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83</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81347</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73</a:t>
                      </a:r>
                      <a:endParaRPr lang="en-PH" sz="1400" dirty="0">
                        <a:latin typeface="Times New Roman"/>
                        <a:ea typeface="Times New Roman"/>
                      </a:endParaRPr>
                    </a:p>
                  </a:txBody>
                  <a:tcPr marL="68580" marR="68580" marT="0" marB="0"/>
                </a:tc>
              </a:tr>
              <a:tr h="396916">
                <a:tc>
                  <a:txBody>
                    <a:bodyPr/>
                    <a:lstStyle/>
                    <a:p>
                      <a:pPr marL="0" marR="0" algn="ctr">
                        <a:spcBef>
                          <a:spcPts val="0"/>
                        </a:spcBef>
                        <a:spcAft>
                          <a:spcPts val="0"/>
                        </a:spcAft>
                      </a:pPr>
                      <a:r>
                        <a:rPr lang="en-US" sz="2400">
                          <a:latin typeface="Arial"/>
                          <a:ea typeface="Times New Roman"/>
                        </a:rPr>
                        <a:t>No. of Synonyms</a:t>
                      </a:r>
                      <a:endParaRPr lang="en-PH" sz="2400">
                        <a:latin typeface="Arial"/>
                        <a:ea typeface="Times New Roman"/>
                      </a:endParaRPr>
                    </a:p>
                  </a:txBody>
                  <a:tcPr marL="68580" marR="68580" marT="0" marB="0"/>
                </a:tc>
                <a:tc>
                  <a:txBody>
                    <a:bodyPr/>
                    <a:lstStyle/>
                    <a:p>
                      <a:pPr marL="0" marR="0" algn="ctr">
                        <a:spcBef>
                          <a:spcPts val="0"/>
                        </a:spcBef>
                        <a:spcAft>
                          <a:spcPts val="0"/>
                        </a:spcAft>
                      </a:pPr>
                      <a:r>
                        <a:rPr lang="en-US" sz="2400" dirty="0">
                          <a:latin typeface="Arial"/>
                          <a:ea typeface="Times New Roman"/>
                          <a:cs typeface="Times New Roman"/>
                        </a:rPr>
                        <a:t>0</a:t>
                      </a:r>
                      <a:endParaRPr lang="en-PH" sz="1400" dirty="0">
                        <a:latin typeface="Times New Roman"/>
                        <a:ea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PH" smtClean="0"/>
              <a:t>Prepared by Perla  P. Cosme</a:t>
            </a:r>
            <a:endParaRPr lang="en-PH" dirty="0"/>
          </a:p>
        </p:txBody>
      </p:sp>
      <p:sp>
        <p:nvSpPr>
          <p:cNvPr id="5" name="Slide Number Placeholder 4"/>
          <p:cNvSpPr>
            <a:spLocks noGrp="1"/>
          </p:cNvSpPr>
          <p:nvPr>
            <p:ph type="sldNum" sz="quarter" idx="12"/>
          </p:nvPr>
        </p:nvSpPr>
        <p:spPr/>
        <p:txBody>
          <a:bodyPr/>
          <a:lstStyle/>
          <a:p>
            <a:fld id="{D94B48A0-9159-4D07-848E-6440480E0B85}" type="slidenum">
              <a:rPr lang="en-PH" smtClean="0"/>
              <a:pPr/>
              <a:t>15</a:t>
            </a:fld>
            <a:endParaRPr lang="en-PH"/>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PH" dirty="0" smtClean="0"/>
              <a:t>Some Hashing Techniques</a:t>
            </a:r>
            <a:endParaRPr lang="en-PH" dirty="0"/>
          </a:p>
        </p:txBody>
      </p:sp>
      <p:sp>
        <p:nvSpPr>
          <p:cNvPr id="3" name="Content Placeholder 2"/>
          <p:cNvSpPr>
            <a:spLocks noGrp="1"/>
          </p:cNvSpPr>
          <p:nvPr>
            <p:ph idx="1"/>
          </p:nvPr>
        </p:nvSpPr>
        <p:spPr>
          <a:xfrm>
            <a:off x="2133600" y="1600200"/>
            <a:ext cx="5638800" cy="4525963"/>
          </a:xfrm>
        </p:spPr>
        <p:txBody>
          <a:bodyPr/>
          <a:lstStyle/>
          <a:p>
            <a:pPr marL="514350" indent="-514350">
              <a:buFont typeface="+mj-lt"/>
              <a:buAutoNum type="arabicPeriod"/>
            </a:pPr>
            <a:r>
              <a:rPr lang="en-PH" dirty="0" smtClean="0"/>
              <a:t>Prime Number Division Remainder Method</a:t>
            </a:r>
          </a:p>
          <a:p>
            <a:pPr marL="514350" indent="-514350">
              <a:buFont typeface="+mj-lt"/>
              <a:buAutoNum type="arabicPeriod"/>
            </a:pPr>
            <a:r>
              <a:rPr lang="en-PH" dirty="0" smtClean="0"/>
              <a:t>Digit Extraction</a:t>
            </a:r>
          </a:p>
          <a:p>
            <a:pPr marL="514350" indent="-514350">
              <a:buFont typeface="+mj-lt"/>
              <a:buAutoNum type="arabicPeriod"/>
            </a:pPr>
            <a:r>
              <a:rPr lang="en-PH" dirty="0" smtClean="0">
                <a:solidFill>
                  <a:srgbClr val="FF0000"/>
                </a:solidFill>
              </a:rPr>
              <a:t>Folding</a:t>
            </a:r>
          </a:p>
          <a:p>
            <a:pPr marL="514350" indent="-514350">
              <a:buFont typeface="+mj-lt"/>
              <a:buAutoNum type="arabicPeriod"/>
            </a:pPr>
            <a:r>
              <a:rPr lang="en-PH" dirty="0" smtClean="0"/>
              <a:t>Radix Conversion</a:t>
            </a:r>
          </a:p>
          <a:p>
            <a:pPr marL="514350" indent="-514350">
              <a:buFont typeface="+mj-lt"/>
              <a:buAutoNum type="arabicPeriod"/>
            </a:pPr>
            <a:r>
              <a:rPr lang="en-PH" dirty="0" smtClean="0"/>
              <a:t>Mid-Square</a:t>
            </a:r>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16</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Folding</a:t>
            </a:r>
            <a:endParaRPr lang="en-PH" dirty="0">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a:bodyPr>
          <a:lstStyle/>
          <a:p>
            <a:pPr>
              <a:buNone/>
            </a:pPr>
            <a:r>
              <a:rPr lang="en-PH" dirty="0" err="1" smtClean="0"/>
              <a:t>Algo</a:t>
            </a:r>
            <a:r>
              <a:rPr lang="en-PH" dirty="0" smtClean="0"/>
              <a:t>:</a:t>
            </a:r>
          </a:p>
          <a:p>
            <a:pPr marL="514350" indent="-514350">
              <a:buFont typeface="+mj-lt"/>
              <a:buAutoNum type="arabicPeriod"/>
            </a:pPr>
            <a:r>
              <a:rPr lang="en-PH" dirty="0" smtClean="0"/>
              <a:t>Consider the key values as a sequence of digits.</a:t>
            </a:r>
          </a:p>
          <a:p>
            <a:pPr marL="514350" indent="-514350">
              <a:buFont typeface="+mj-lt"/>
              <a:buAutoNum type="arabicPeriod"/>
            </a:pPr>
            <a:r>
              <a:rPr lang="en-PH" dirty="0" smtClean="0"/>
              <a:t>By “folding”  the sequence of digits, we end up as if we divide the digits into 2.</a:t>
            </a:r>
          </a:p>
          <a:p>
            <a:pPr marL="514350" indent="-514350">
              <a:buFont typeface="+mj-lt"/>
              <a:buAutoNum type="arabicPeriod"/>
            </a:pPr>
            <a:r>
              <a:rPr lang="en-PH" dirty="0" smtClean="0"/>
              <a:t>Add up the digits such that the first half of the digits becomes the first addend while the second half is composed of the digits belonging to the other half.</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17</a:t>
            </a:fld>
            <a:endParaRPr lang="en-PH"/>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PH" dirty="0" smtClean="0">
                <a:solidFill>
                  <a:srgbClr val="FF0000"/>
                </a:solidFill>
              </a:rPr>
              <a:t>Let’s try this ...</a:t>
            </a:r>
            <a:endParaRPr lang="en-PH"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algn="just">
              <a:buNone/>
            </a:pPr>
            <a:r>
              <a:rPr lang="en-US" dirty="0" smtClean="0"/>
              <a:t>Assuming that there are 100 relative positions labeled as 0..99, and suppose we have the following key values: 24964, 25936, 32179,  39652, 40851, 53455, 53758, 54603, 63388, 81347</a:t>
            </a:r>
            <a:endParaRPr lang="en-PH" dirty="0" smtClean="0"/>
          </a:p>
          <a:p>
            <a:pPr algn="just">
              <a:buNone/>
            </a:pPr>
            <a:r>
              <a:rPr lang="en-US" dirty="0" smtClean="0">
                <a:solidFill>
                  <a:srgbClr val="FF0000"/>
                </a:solidFill>
              </a:rPr>
              <a:t>Questions:</a:t>
            </a:r>
          </a:p>
          <a:p>
            <a:pPr algn="just">
              <a:buFont typeface="+mj-lt"/>
              <a:buAutoNum type="arabicPeriod"/>
            </a:pPr>
            <a:r>
              <a:rPr lang="en-US" dirty="0" smtClean="0"/>
              <a:t>Find the relative positions of these records using the hashing strategies called </a:t>
            </a:r>
            <a:r>
              <a:rPr lang="en-US" i="1" dirty="0" smtClean="0">
                <a:solidFill>
                  <a:srgbClr val="FF0000"/>
                </a:solidFill>
              </a:rPr>
              <a:t>folding</a:t>
            </a:r>
            <a:r>
              <a:rPr lang="en-US" i="1" dirty="0" smtClean="0"/>
              <a:t>. </a:t>
            </a:r>
            <a:r>
              <a:rPr lang="en-US" dirty="0" smtClean="0"/>
              <a:t>Let us assume that the demarcation line (or where the </a:t>
            </a:r>
            <a:r>
              <a:rPr lang="en-US" i="1" dirty="0" smtClean="0"/>
              <a:t>folding is made) </a:t>
            </a:r>
            <a:r>
              <a:rPr lang="en-US" dirty="0" smtClean="0"/>
              <a:t>is after the </a:t>
            </a:r>
            <a:r>
              <a:rPr lang="en-US" dirty="0" smtClean="0">
                <a:solidFill>
                  <a:srgbClr val="FF0000"/>
                </a:solidFill>
              </a:rPr>
              <a:t>3</a:t>
            </a:r>
            <a:r>
              <a:rPr lang="en-US" baseline="30000" dirty="0" smtClean="0">
                <a:solidFill>
                  <a:srgbClr val="FF0000"/>
                </a:solidFill>
              </a:rPr>
              <a:t>rd</a:t>
            </a:r>
            <a:r>
              <a:rPr lang="en-US" dirty="0" smtClean="0"/>
              <a:t> digit.</a:t>
            </a:r>
          </a:p>
          <a:p>
            <a:pPr algn="just">
              <a:buFont typeface="+mj-lt"/>
              <a:buAutoNum type="arabicPeriod"/>
            </a:pPr>
            <a:r>
              <a:rPr lang="en-US" dirty="0" smtClean="0"/>
              <a:t>Determine the number of synonyms, if any. </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18</a:t>
            </a:fld>
            <a:endParaRPr lang="en-PH"/>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PH" dirty="0" smtClean="0">
                <a:solidFill>
                  <a:srgbClr val="FF0000"/>
                </a:solidFill>
              </a:rPr>
              <a:t>Answer</a:t>
            </a:r>
            <a:endParaRPr lang="en-PH" dirty="0">
              <a:solidFill>
                <a:srgbClr val="FF0000"/>
              </a:solidFill>
            </a:endParaRPr>
          </a:p>
        </p:txBody>
      </p:sp>
      <p:graphicFrame>
        <p:nvGraphicFramePr>
          <p:cNvPr id="6" name="Content Placeholder 5"/>
          <p:cNvGraphicFramePr>
            <a:graphicFrameLocks noGrp="1"/>
          </p:cNvGraphicFramePr>
          <p:nvPr>
            <p:ph idx="1"/>
          </p:nvPr>
        </p:nvGraphicFramePr>
        <p:xfrm>
          <a:off x="1295400" y="914395"/>
          <a:ext cx="7315200" cy="5486406"/>
        </p:xfrm>
        <a:graphic>
          <a:graphicData uri="http://schemas.openxmlformats.org/drawingml/2006/table">
            <a:tbl>
              <a:tblPr firstRow="1" bandRow="1">
                <a:tableStyleId>{5C22544A-7EE6-4342-B048-85BDC9FD1C3A}</a:tableStyleId>
              </a:tblPr>
              <a:tblGrid>
                <a:gridCol w="3657600"/>
                <a:gridCol w="3657600"/>
              </a:tblGrid>
              <a:tr h="793830">
                <a:tc>
                  <a:txBody>
                    <a:bodyPr/>
                    <a:lstStyle/>
                    <a:p>
                      <a:pPr marL="0" marR="0" algn="ctr">
                        <a:spcBef>
                          <a:spcPts val="0"/>
                        </a:spcBef>
                        <a:spcAft>
                          <a:spcPts val="0"/>
                        </a:spcAft>
                      </a:pPr>
                      <a:r>
                        <a:rPr lang="en-US" sz="2800" b="1" dirty="0">
                          <a:latin typeface="Arial"/>
                          <a:ea typeface="Times New Roman"/>
                          <a:cs typeface="Times New Roman"/>
                        </a:rPr>
                        <a:t>Key Values</a:t>
                      </a:r>
                      <a:endParaRPr lang="en-PH" sz="1400" dirty="0">
                        <a:latin typeface="Times New Roman"/>
                        <a:ea typeface="Times New Roman"/>
                      </a:endParaRPr>
                    </a:p>
                  </a:txBody>
                  <a:tcPr marL="68580" marR="68580" marT="0" marB="0" anchor="ctr"/>
                </a:tc>
                <a:tc>
                  <a:txBody>
                    <a:bodyPr/>
                    <a:lstStyle/>
                    <a:p>
                      <a:pPr marL="0" marR="0" algn="ctr">
                        <a:spcBef>
                          <a:spcPts val="0"/>
                        </a:spcBef>
                        <a:spcAft>
                          <a:spcPts val="0"/>
                        </a:spcAft>
                      </a:pPr>
                      <a:r>
                        <a:rPr lang="en-US" sz="2800" b="1" dirty="0" smtClean="0">
                          <a:latin typeface="Arial"/>
                          <a:ea typeface="Times New Roman"/>
                          <a:cs typeface="Times New Roman"/>
                        </a:rPr>
                        <a:t>Relative Positions</a:t>
                      </a:r>
                      <a:endParaRPr lang="en-PH" sz="1400" dirty="0">
                        <a:latin typeface="Times New Roman"/>
                        <a:ea typeface="Times New Roman"/>
                      </a:endParaRPr>
                    </a:p>
                  </a:txBody>
                  <a:tcPr marL="68580" marR="68580" marT="0" marB="0" anchor="ctr"/>
                </a:tc>
              </a:tr>
              <a:tr h="429566">
                <a:tc>
                  <a:txBody>
                    <a:bodyPr/>
                    <a:lstStyle/>
                    <a:p>
                      <a:pPr marL="0" marR="0" algn="ctr">
                        <a:spcBef>
                          <a:spcPts val="0"/>
                        </a:spcBef>
                        <a:spcAft>
                          <a:spcPts val="0"/>
                        </a:spcAft>
                      </a:pPr>
                      <a:r>
                        <a:rPr lang="en-US" sz="2800" dirty="0">
                          <a:latin typeface="Arial"/>
                          <a:ea typeface="Times New Roman"/>
                          <a:cs typeface="Times New Roman"/>
                        </a:rPr>
                        <a:t>24964</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13</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25936</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solidFill>
                            <a:srgbClr val="FF0000"/>
                          </a:solidFill>
                          <a:latin typeface="Arial"/>
                          <a:ea typeface="Times New Roman"/>
                          <a:cs typeface="Times New Roman"/>
                        </a:rPr>
                        <a:t>95</a:t>
                      </a:r>
                      <a:endParaRPr lang="en-PH" sz="1400" dirty="0">
                        <a:solidFill>
                          <a:srgbClr val="FF0000"/>
                        </a:solidFill>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32179</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0</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39652</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48</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40851</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59</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53455</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89</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53758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solidFill>
                            <a:srgbClr val="FF0000"/>
                          </a:solidFill>
                          <a:latin typeface="Arial"/>
                          <a:ea typeface="Times New Roman"/>
                          <a:cs typeface="Times New Roman"/>
                        </a:rPr>
                        <a:t>95</a:t>
                      </a:r>
                      <a:endParaRPr lang="en-PH" sz="1400" dirty="0">
                        <a:solidFill>
                          <a:srgbClr val="FF0000"/>
                        </a:solidFill>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54603</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49</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63388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21</a:t>
                      </a:r>
                      <a:endParaRPr lang="en-PH" sz="1400" dirty="0">
                        <a:latin typeface="Times New Roman"/>
                        <a:ea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81347</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60</a:t>
                      </a:r>
                      <a:endParaRPr lang="en-PH" sz="1400" dirty="0">
                        <a:latin typeface="Times New Roman"/>
                        <a:ea typeface="Times New Roman"/>
                      </a:endParaRPr>
                    </a:p>
                  </a:txBody>
                  <a:tcPr marL="68580" marR="68580" marT="0" marB="0"/>
                </a:tc>
              </a:tr>
              <a:tr h="396916">
                <a:tc>
                  <a:txBody>
                    <a:bodyPr/>
                    <a:lstStyle/>
                    <a:p>
                      <a:pPr marL="0" marR="0" algn="ctr">
                        <a:spcBef>
                          <a:spcPts val="0"/>
                        </a:spcBef>
                        <a:spcAft>
                          <a:spcPts val="0"/>
                        </a:spcAft>
                      </a:pPr>
                      <a:r>
                        <a:rPr lang="en-US" sz="2400">
                          <a:latin typeface="Arial"/>
                          <a:ea typeface="Times New Roman"/>
                        </a:rPr>
                        <a:t>No. of Synonyms</a:t>
                      </a:r>
                      <a:endParaRPr lang="en-PH" sz="2400">
                        <a:latin typeface="Arial"/>
                        <a:ea typeface="Times New Roman"/>
                      </a:endParaRPr>
                    </a:p>
                  </a:txBody>
                  <a:tcPr marL="68580" marR="68580" marT="0" marB="0"/>
                </a:tc>
                <a:tc>
                  <a:txBody>
                    <a:bodyPr/>
                    <a:lstStyle/>
                    <a:p>
                      <a:pPr marL="0" marR="0" algn="ctr">
                        <a:spcBef>
                          <a:spcPts val="0"/>
                        </a:spcBef>
                        <a:spcAft>
                          <a:spcPts val="0"/>
                        </a:spcAft>
                      </a:pPr>
                      <a:r>
                        <a:rPr lang="en-US" sz="2400" dirty="0">
                          <a:latin typeface="Arial"/>
                          <a:ea typeface="Times New Roman"/>
                          <a:cs typeface="Times New Roman"/>
                        </a:rPr>
                        <a:t>1</a:t>
                      </a:r>
                      <a:endParaRPr lang="en-PH" sz="1400" dirty="0">
                        <a:latin typeface="Times New Roman"/>
                        <a:ea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PH" smtClean="0"/>
              <a:t>Prepared by Perla  P. Cosme</a:t>
            </a:r>
            <a:endParaRPr lang="en-PH" dirty="0"/>
          </a:p>
        </p:txBody>
      </p:sp>
      <p:sp>
        <p:nvSpPr>
          <p:cNvPr id="5" name="Slide Number Placeholder 4"/>
          <p:cNvSpPr>
            <a:spLocks noGrp="1"/>
          </p:cNvSpPr>
          <p:nvPr>
            <p:ph type="sldNum" sz="quarter" idx="12"/>
          </p:nvPr>
        </p:nvSpPr>
        <p:spPr/>
        <p:txBody>
          <a:bodyPr/>
          <a:lstStyle/>
          <a:p>
            <a:fld id="{D94B48A0-9159-4D07-848E-6440480E0B85}" type="slidenum">
              <a:rPr lang="en-PH" smtClean="0"/>
              <a:pPr/>
              <a:t>19</a:t>
            </a:fld>
            <a:endParaRPr lang="en-PH"/>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PH" dirty="0" smtClean="0">
                <a:solidFill>
                  <a:srgbClr val="FF0000"/>
                </a:solidFill>
              </a:rPr>
              <a:t>Some Hashing Techniques</a:t>
            </a:r>
            <a:endParaRPr lang="en-PH" dirty="0">
              <a:solidFill>
                <a:srgbClr val="FF0000"/>
              </a:solidFill>
            </a:endParaRPr>
          </a:p>
        </p:txBody>
      </p:sp>
      <p:sp>
        <p:nvSpPr>
          <p:cNvPr id="3" name="Content Placeholder 2"/>
          <p:cNvSpPr>
            <a:spLocks noGrp="1"/>
          </p:cNvSpPr>
          <p:nvPr>
            <p:ph idx="1"/>
          </p:nvPr>
        </p:nvSpPr>
        <p:spPr>
          <a:xfrm>
            <a:off x="2133600" y="1600200"/>
            <a:ext cx="5638800" cy="4525963"/>
          </a:xfrm>
        </p:spPr>
        <p:txBody>
          <a:bodyPr/>
          <a:lstStyle/>
          <a:p>
            <a:pPr marL="514350" indent="-514350">
              <a:buFont typeface="+mj-lt"/>
              <a:buAutoNum type="arabicPeriod"/>
            </a:pPr>
            <a:r>
              <a:rPr lang="en-PH" dirty="0" smtClean="0"/>
              <a:t>Prime Number Division Remainder Method</a:t>
            </a:r>
          </a:p>
          <a:p>
            <a:pPr marL="514350" indent="-514350">
              <a:buFont typeface="+mj-lt"/>
              <a:buAutoNum type="arabicPeriod"/>
            </a:pPr>
            <a:r>
              <a:rPr lang="en-PH" dirty="0" smtClean="0"/>
              <a:t>Digit Extraction</a:t>
            </a:r>
          </a:p>
          <a:p>
            <a:pPr marL="514350" indent="-514350">
              <a:buFont typeface="+mj-lt"/>
              <a:buAutoNum type="arabicPeriod"/>
            </a:pPr>
            <a:r>
              <a:rPr lang="en-PH" dirty="0" smtClean="0"/>
              <a:t>Folding</a:t>
            </a:r>
          </a:p>
          <a:p>
            <a:pPr marL="514350" indent="-514350">
              <a:buFont typeface="+mj-lt"/>
              <a:buAutoNum type="arabicPeriod"/>
            </a:pPr>
            <a:r>
              <a:rPr lang="en-PH" dirty="0" smtClean="0"/>
              <a:t>Radix Conversion</a:t>
            </a:r>
          </a:p>
          <a:p>
            <a:pPr marL="514350" indent="-514350">
              <a:buFont typeface="+mj-lt"/>
              <a:buAutoNum type="arabicPeriod"/>
            </a:pPr>
            <a:r>
              <a:rPr lang="en-PH" dirty="0" smtClean="0"/>
              <a:t>Mid-Square</a:t>
            </a:r>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PH" dirty="0" smtClean="0"/>
              <a:t>Some Hashing Techniques</a:t>
            </a:r>
            <a:endParaRPr lang="en-PH" dirty="0"/>
          </a:p>
        </p:txBody>
      </p:sp>
      <p:sp>
        <p:nvSpPr>
          <p:cNvPr id="3" name="Content Placeholder 2"/>
          <p:cNvSpPr>
            <a:spLocks noGrp="1"/>
          </p:cNvSpPr>
          <p:nvPr>
            <p:ph idx="1"/>
          </p:nvPr>
        </p:nvSpPr>
        <p:spPr>
          <a:xfrm>
            <a:off x="2133600" y="1600200"/>
            <a:ext cx="5638800" cy="4525963"/>
          </a:xfrm>
        </p:spPr>
        <p:txBody>
          <a:bodyPr/>
          <a:lstStyle/>
          <a:p>
            <a:pPr marL="514350" indent="-514350">
              <a:buFont typeface="+mj-lt"/>
              <a:buAutoNum type="arabicPeriod"/>
            </a:pPr>
            <a:r>
              <a:rPr lang="en-PH" dirty="0" smtClean="0"/>
              <a:t>Prime Number Division Remainder Method</a:t>
            </a:r>
          </a:p>
          <a:p>
            <a:pPr marL="514350" indent="-514350">
              <a:buFont typeface="+mj-lt"/>
              <a:buAutoNum type="arabicPeriod"/>
            </a:pPr>
            <a:r>
              <a:rPr lang="en-PH" dirty="0" smtClean="0"/>
              <a:t>Digit Extraction</a:t>
            </a:r>
          </a:p>
          <a:p>
            <a:pPr marL="514350" indent="-514350">
              <a:buFont typeface="+mj-lt"/>
              <a:buAutoNum type="arabicPeriod"/>
            </a:pPr>
            <a:r>
              <a:rPr lang="en-PH" dirty="0" smtClean="0"/>
              <a:t>Folding</a:t>
            </a:r>
          </a:p>
          <a:p>
            <a:pPr marL="514350" indent="-514350">
              <a:buFont typeface="+mj-lt"/>
              <a:buAutoNum type="arabicPeriod"/>
            </a:pPr>
            <a:r>
              <a:rPr lang="en-PH" dirty="0" smtClean="0">
                <a:solidFill>
                  <a:srgbClr val="FF0000"/>
                </a:solidFill>
              </a:rPr>
              <a:t>Radix Conversion</a:t>
            </a:r>
          </a:p>
          <a:p>
            <a:pPr marL="514350" indent="-514350">
              <a:buFont typeface="+mj-lt"/>
              <a:buAutoNum type="arabicPeriod"/>
            </a:pPr>
            <a:r>
              <a:rPr lang="en-PH" dirty="0" smtClean="0"/>
              <a:t>Mid-Square</a:t>
            </a:r>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20</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Radix Conversion</a:t>
            </a:r>
            <a:endParaRPr lang="en-PH" dirty="0">
              <a:solidFill>
                <a:srgbClr val="FF0000"/>
              </a:solidFill>
            </a:endParaRPr>
          </a:p>
        </p:txBody>
      </p:sp>
      <p:sp>
        <p:nvSpPr>
          <p:cNvPr id="3" name="Content Placeholder 2"/>
          <p:cNvSpPr>
            <a:spLocks noGrp="1"/>
          </p:cNvSpPr>
          <p:nvPr>
            <p:ph idx="1"/>
          </p:nvPr>
        </p:nvSpPr>
        <p:spPr>
          <a:xfrm>
            <a:off x="457200" y="1066800"/>
            <a:ext cx="8229600" cy="5059363"/>
          </a:xfrm>
        </p:spPr>
        <p:txBody>
          <a:bodyPr>
            <a:normAutofit lnSpcReduction="10000"/>
          </a:bodyPr>
          <a:lstStyle/>
          <a:p>
            <a:pPr algn="just">
              <a:buNone/>
            </a:pPr>
            <a:r>
              <a:rPr lang="en-PH" i="1" dirty="0" smtClean="0"/>
              <a:t>Algorithm</a:t>
            </a:r>
            <a:r>
              <a:rPr lang="en-PH" dirty="0" smtClean="0"/>
              <a:t>: (similar with conversion from one number system to another number system)</a:t>
            </a:r>
          </a:p>
          <a:p>
            <a:pPr marL="514350" indent="-514350" algn="just">
              <a:buFont typeface="+mj-lt"/>
              <a:buAutoNum type="arabicPeriod"/>
            </a:pPr>
            <a:r>
              <a:rPr lang="en-PH" dirty="0" smtClean="0"/>
              <a:t>With each digit in the primary key, multiply each digit by powers of the chosen base number (or radix). The exponent must start from 0, and it increases as the number of digits increases.</a:t>
            </a:r>
          </a:p>
          <a:p>
            <a:pPr marL="514350" indent="-514350" algn="just">
              <a:buFont typeface="+mj-lt"/>
              <a:buAutoNum type="arabicPeriod"/>
            </a:pPr>
            <a:r>
              <a:rPr lang="en-PH" dirty="0" smtClean="0"/>
              <a:t>Take the sum of all the products.</a:t>
            </a:r>
          </a:p>
          <a:p>
            <a:pPr marL="514350" indent="-514350" algn="just">
              <a:buFont typeface="+mj-lt"/>
              <a:buAutoNum type="arabicPeriod"/>
            </a:pPr>
            <a:r>
              <a:rPr lang="en-PH" dirty="0" smtClean="0"/>
              <a:t>The last 2 digits of the computed sum is the relative address.</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21</a:t>
            </a:fld>
            <a:endParaRPr lang="en-PH"/>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Example</a:t>
            </a:r>
            <a:endParaRPr lang="en-PH" dirty="0">
              <a:solidFill>
                <a:srgbClr val="FF0000"/>
              </a:solidFill>
            </a:endParaRPr>
          </a:p>
        </p:txBody>
      </p:sp>
      <p:sp>
        <p:nvSpPr>
          <p:cNvPr id="3" name="Content Placeholder 2"/>
          <p:cNvSpPr>
            <a:spLocks noGrp="1"/>
          </p:cNvSpPr>
          <p:nvPr>
            <p:ph idx="1"/>
          </p:nvPr>
        </p:nvSpPr>
        <p:spPr/>
        <p:txBody>
          <a:bodyPr/>
          <a:lstStyle/>
          <a:p>
            <a:pPr marL="0" indent="865188">
              <a:buNone/>
            </a:pPr>
            <a:r>
              <a:rPr lang="en-PH" dirty="0" smtClean="0"/>
              <a:t>Assume that our radix is 8. The octal number 12345, when converted to its base 10 will be computed as follows:</a:t>
            </a:r>
          </a:p>
          <a:p>
            <a:pPr marL="0" indent="49213">
              <a:buNone/>
            </a:pPr>
            <a:endParaRPr lang="en-PH" dirty="0"/>
          </a:p>
          <a:p>
            <a:pPr marL="0" indent="49213">
              <a:buNone/>
            </a:pPr>
            <a:r>
              <a:rPr lang="en-PH" dirty="0" smtClean="0"/>
              <a:t>12345</a:t>
            </a:r>
            <a:r>
              <a:rPr lang="en-PH" baseline="-25000" dirty="0" smtClean="0"/>
              <a:t>8</a:t>
            </a:r>
            <a:r>
              <a:rPr lang="en-PH" dirty="0" smtClean="0"/>
              <a:t> = __________</a:t>
            </a:r>
            <a:r>
              <a:rPr lang="en-PH" baseline="-25000" dirty="0" smtClean="0"/>
              <a:t>10</a:t>
            </a:r>
            <a:endParaRPr lang="en-PH" baseline="-25000"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22</a:t>
            </a:fld>
            <a:endParaRPr lang="en-PH"/>
          </a:p>
        </p:txBody>
      </p:sp>
      <p:cxnSp>
        <p:nvCxnSpPr>
          <p:cNvPr id="13" name="Straight Connector 12"/>
          <p:cNvCxnSpPr/>
          <p:nvPr/>
        </p:nvCxnSpPr>
        <p:spPr>
          <a:xfrm>
            <a:off x="1447800" y="4191000"/>
            <a:ext cx="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295400" y="4114800"/>
            <a:ext cx="0" cy="990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143000" y="4114800"/>
            <a:ext cx="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914400" y="4191000"/>
            <a:ext cx="0" cy="1676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62000" y="4114800"/>
            <a:ext cx="0" cy="198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447800" y="47244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371600" y="5029200"/>
            <a:ext cx="1295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143000" y="5486400"/>
            <a:ext cx="152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62000" y="6019800"/>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838200" y="5791200"/>
            <a:ext cx="1752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PH" dirty="0" smtClean="0">
                <a:solidFill>
                  <a:srgbClr val="FF0000"/>
                </a:solidFill>
              </a:rPr>
              <a:t>Let’s try this ...</a:t>
            </a:r>
            <a:endParaRPr lang="en-PH"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92500"/>
          </a:bodyPr>
          <a:lstStyle/>
          <a:p>
            <a:pPr algn="just">
              <a:buNone/>
            </a:pPr>
            <a:r>
              <a:rPr lang="en-US" dirty="0" smtClean="0"/>
              <a:t>Assuming that there are 100 relative positions labeled as 0..99, and suppose we have the following key values: 24964, 25936, 32179,  39652, 40851, 53455, 53758, 54603, 63388, 81347</a:t>
            </a:r>
            <a:endParaRPr lang="en-PH" dirty="0" smtClean="0"/>
          </a:p>
          <a:p>
            <a:pPr algn="just">
              <a:buNone/>
            </a:pPr>
            <a:r>
              <a:rPr lang="en-US" dirty="0" smtClean="0">
                <a:solidFill>
                  <a:srgbClr val="FF0000"/>
                </a:solidFill>
              </a:rPr>
              <a:t>Questions:</a:t>
            </a:r>
          </a:p>
          <a:p>
            <a:pPr algn="just">
              <a:buFont typeface="+mj-lt"/>
              <a:buAutoNum type="arabicPeriod"/>
            </a:pPr>
            <a:r>
              <a:rPr lang="en-US" dirty="0" smtClean="0"/>
              <a:t>Find the relative positions of these records using the hashing strategies called </a:t>
            </a:r>
            <a:r>
              <a:rPr lang="en-US" i="1" dirty="0" smtClean="0">
                <a:solidFill>
                  <a:srgbClr val="FF0000"/>
                </a:solidFill>
              </a:rPr>
              <a:t>radix conversion</a:t>
            </a:r>
            <a:r>
              <a:rPr lang="en-US" i="1" dirty="0" smtClean="0"/>
              <a:t>. </a:t>
            </a:r>
            <a:r>
              <a:rPr lang="en-US" dirty="0" smtClean="0"/>
              <a:t>Let us assume that the radix is </a:t>
            </a:r>
            <a:r>
              <a:rPr lang="en-US" i="1" dirty="0" smtClean="0">
                <a:solidFill>
                  <a:srgbClr val="FF0000"/>
                </a:solidFill>
              </a:rPr>
              <a:t>base 12</a:t>
            </a:r>
            <a:r>
              <a:rPr lang="en-US" dirty="0" smtClean="0"/>
              <a:t>.</a:t>
            </a:r>
          </a:p>
          <a:p>
            <a:pPr algn="just">
              <a:buFont typeface="+mj-lt"/>
              <a:buAutoNum type="arabicPeriod"/>
            </a:pPr>
            <a:r>
              <a:rPr lang="en-US" dirty="0" smtClean="0"/>
              <a:t>Determine the number of synonyms, if any. </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23</a:t>
            </a:fld>
            <a:endParaRPr lang="en-PH"/>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PH" dirty="0" smtClean="0">
                <a:solidFill>
                  <a:srgbClr val="FF0000"/>
                </a:solidFill>
              </a:rPr>
              <a:t>Answer</a:t>
            </a:r>
            <a:endParaRPr lang="en-PH" dirty="0">
              <a:solidFill>
                <a:srgbClr val="FF0000"/>
              </a:solidFill>
            </a:endParaRPr>
          </a:p>
        </p:txBody>
      </p:sp>
      <p:graphicFrame>
        <p:nvGraphicFramePr>
          <p:cNvPr id="6" name="Content Placeholder 5"/>
          <p:cNvGraphicFramePr>
            <a:graphicFrameLocks noGrp="1"/>
          </p:cNvGraphicFramePr>
          <p:nvPr>
            <p:ph idx="1"/>
          </p:nvPr>
        </p:nvGraphicFramePr>
        <p:xfrm>
          <a:off x="1295400" y="914395"/>
          <a:ext cx="7315200" cy="5486406"/>
        </p:xfrm>
        <a:graphic>
          <a:graphicData uri="http://schemas.openxmlformats.org/drawingml/2006/table">
            <a:tbl>
              <a:tblPr firstRow="1" bandRow="1">
                <a:tableStyleId>{5C22544A-7EE6-4342-B048-85BDC9FD1C3A}</a:tableStyleId>
              </a:tblPr>
              <a:tblGrid>
                <a:gridCol w="3657600"/>
                <a:gridCol w="3657600"/>
              </a:tblGrid>
              <a:tr h="793830">
                <a:tc>
                  <a:txBody>
                    <a:bodyPr/>
                    <a:lstStyle/>
                    <a:p>
                      <a:pPr marL="0" marR="0" algn="ctr">
                        <a:spcBef>
                          <a:spcPts val="0"/>
                        </a:spcBef>
                        <a:spcAft>
                          <a:spcPts val="0"/>
                        </a:spcAft>
                      </a:pPr>
                      <a:r>
                        <a:rPr lang="en-US" sz="2800" b="1" dirty="0">
                          <a:latin typeface="Arial"/>
                          <a:ea typeface="Times New Roman"/>
                          <a:cs typeface="Times New Roman"/>
                        </a:rPr>
                        <a:t>Key Values</a:t>
                      </a:r>
                      <a:endParaRPr lang="en-PH" sz="1400" dirty="0">
                        <a:latin typeface="Times New Roman"/>
                        <a:ea typeface="Times New Roman"/>
                      </a:endParaRPr>
                    </a:p>
                  </a:txBody>
                  <a:tcPr marL="68580" marR="68580" marT="0" marB="0" anchor="ctr"/>
                </a:tc>
                <a:tc>
                  <a:txBody>
                    <a:bodyPr/>
                    <a:lstStyle/>
                    <a:p>
                      <a:pPr marL="0" marR="0" algn="ctr">
                        <a:spcBef>
                          <a:spcPts val="0"/>
                        </a:spcBef>
                        <a:spcAft>
                          <a:spcPts val="0"/>
                        </a:spcAft>
                      </a:pPr>
                      <a:r>
                        <a:rPr lang="en-US" sz="2800" b="1" dirty="0" smtClean="0">
                          <a:latin typeface="Arial"/>
                          <a:ea typeface="Times New Roman"/>
                          <a:cs typeface="Times New Roman"/>
                        </a:rPr>
                        <a:t>Relative Positions</a:t>
                      </a:r>
                      <a:endParaRPr lang="en-PH" sz="1400" dirty="0">
                        <a:latin typeface="Times New Roman"/>
                        <a:ea typeface="Times New Roman"/>
                      </a:endParaRPr>
                    </a:p>
                  </a:txBody>
                  <a:tcPr marL="68580" marR="68580" marT="0" marB="0" anchor="ctr"/>
                </a:tc>
              </a:tr>
              <a:tr h="429566">
                <a:tc>
                  <a:txBody>
                    <a:bodyPr/>
                    <a:lstStyle/>
                    <a:p>
                      <a:pPr marL="0" marR="0" algn="ctr">
                        <a:spcBef>
                          <a:spcPts val="0"/>
                        </a:spcBef>
                        <a:spcAft>
                          <a:spcPts val="0"/>
                        </a:spcAft>
                      </a:pPr>
                      <a:r>
                        <a:rPr lang="en-US" sz="2800" dirty="0">
                          <a:latin typeface="Arial"/>
                          <a:ea typeface="Times New Roman"/>
                          <a:cs typeface="Times New Roman"/>
                        </a:rPr>
                        <a:t>24964</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56</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25936</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50</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32179</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1</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39652</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86</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40851</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57</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53455</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5</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53758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40</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54603</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59</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63388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36</a:t>
                      </a:r>
                      <a:endParaRPr lang="en-PH" sz="140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81347</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a:latin typeface="Arial"/>
                          <a:ea typeface="Times New Roman"/>
                          <a:cs typeface="Times New Roman"/>
                        </a:rPr>
                        <a:t>3</a:t>
                      </a:r>
                      <a:endParaRPr lang="en-PH" sz="1400">
                        <a:latin typeface="Times New Roman"/>
                        <a:ea typeface="Times New Roman"/>
                        <a:cs typeface="Times New Roman"/>
                      </a:endParaRPr>
                    </a:p>
                  </a:txBody>
                  <a:tcPr marL="68580" marR="68580" marT="0" marB="0"/>
                </a:tc>
              </a:tr>
              <a:tr h="396916">
                <a:tc>
                  <a:txBody>
                    <a:bodyPr/>
                    <a:lstStyle/>
                    <a:p>
                      <a:pPr marL="0" marR="0" algn="ctr">
                        <a:spcBef>
                          <a:spcPts val="0"/>
                        </a:spcBef>
                        <a:spcAft>
                          <a:spcPts val="0"/>
                        </a:spcAft>
                      </a:pPr>
                      <a:r>
                        <a:rPr lang="en-US" sz="2400">
                          <a:latin typeface="Arial"/>
                          <a:ea typeface="Times New Roman"/>
                        </a:rPr>
                        <a:t>No. of Synonyms</a:t>
                      </a:r>
                      <a:endParaRPr lang="en-PH" sz="2400">
                        <a:latin typeface="Arial"/>
                        <a:ea typeface="Times New Roman"/>
                      </a:endParaRPr>
                    </a:p>
                  </a:txBody>
                  <a:tcPr marL="68580" marR="68580" marT="0" marB="0"/>
                </a:tc>
                <a:tc>
                  <a:txBody>
                    <a:bodyPr/>
                    <a:lstStyle/>
                    <a:p>
                      <a:pPr marL="0" marR="0" algn="ctr">
                        <a:spcBef>
                          <a:spcPts val="0"/>
                        </a:spcBef>
                        <a:spcAft>
                          <a:spcPts val="0"/>
                        </a:spcAft>
                      </a:pPr>
                      <a:r>
                        <a:rPr lang="en-US" sz="2400" dirty="0">
                          <a:latin typeface="Arial"/>
                          <a:ea typeface="Times New Roman"/>
                          <a:cs typeface="Times New Roman"/>
                        </a:rPr>
                        <a:t>0</a:t>
                      </a:r>
                      <a:endParaRPr lang="en-PH" sz="1400" dirty="0">
                        <a:latin typeface="Times New Roman"/>
                        <a:ea typeface="Times New Roman"/>
                        <a:cs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PH" smtClean="0"/>
              <a:t>Prepared by Perla  P. Cosme</a:t>
            </a:r>
            <a:endParaRPr lang="en-PH" dirty="0"/>
          </a:p>
        </p:txBody>
      </p:sp>
      <p:sp>
        <p:nvSpPr>
          <p:cNvPr id="5" name="Slide Number Placeholder 4"/>
          <p:cNvSpPr>
            <a:spLocks noGrp="1"/>
          </p:cNvSpPr>
          <p:nvPr>
            <p:ph type="sldNum" sz="quarter" idx="12"/>
          </p:nvPr>
        </p:nvSpPr>
        <p:spPr/>
        <p:txBody>
          <a:bodyPr/>
          <a:lstStyle/>
          <a:p>
            <a:fld id="{D94B48A0-9159-4D07-848E-6440480E0B85}" type="slidenum">
              <a:rPr lang="en-PH" smtClean="0"/>
              <a:pPr/>
              <a:t>24</a:t>
            </a:fld>
            <a:endParaRPr lang="en-PH"/>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PH" dirty="0" smtClean="0"/>
              <a:t>Some Hashing Techniques</a:t>
            </a:r>
            <a:endParaRPr lang="en-PH" dirty="0"/>
          </a:p>
        </p:txBody>
      </p:sp>
      <p:sp>
        <p:nvSpPr>
          <p:cNvPr id="3" name="Content Placeholder 2"/>
          <p:cNvSpPr>
            <a:spLocks noGrp="1"/>
          </p:cNvSpPr>
          <p:nvPr>
            <p:ph idx="1"/>
          </p:nvPr>
        </p:nvSpPr>
        <p:spPr>
          <a:xfrm>
            <a:off x="2133600" y="1600200"/>
            <a:ext cx="5638800" cy="4525963"/>
          </a:xfrm>
        </p:spPr>
        <p:txBody>
          <a:bodyPr/>
          <a:lstStyle/>
          <a:p>
            <a:pPr marL="514350" indent="-514350">
              <a:buFont typeface="+mj-lt"/>
              <a:buAutoNum type="arabicPeriod"/>
            </a:pPr>
            <a:r>
              <a:rPr lang="en-PH" dirty="0" smtClean="0"/>
              <a:t>Prime Number Division Remainder Method</a:t>
            </a:r>
          </a:p>
          <a:p>
            <a:pPr marL="514350" indent="-514350">
              <a:buFont typeface="+mj-lt"/>
              <a:buAutoNum type="arabicPeriod"/>
            </a:pPr>
            <a:r>
              <a:rPr lang="en-PH" dirty="0" smtClean="0"/>
              <a:t>Digit Extraction</a:t>
            </a:r>
          </a:p>
          <a:p>
            <a:pPr marL="514350" indent="-514350">
              <a:buFont typeface="+mj-lt"/>
              <a:buAutoNum type="arabicPeriod"/>
            </a:pPr>
            <a:r>
              <a:rPr lang="en-PH" dirty="0" smtClean="0"/>
              <a:t>Folding</a:t>
            </a:r>
          </a:p>
          <a:p>
            <a:pPr marL="514350" indent="-514350">
              <a:buFont typeface="+mj-lt"/>
              <a:buAutoNum type="arabicPeriod"/>
            </a:pPr>
            <a:r>
              <a:rPr lang="en-PH" dirty="0" smtClean="0"/>
              <a:t>Radix Conversion</a:t>
            </a:r>
          </a:p>
          <a:p>
            <a:pPr marL="514350" indent="-514350">
              <a:buFont typeface="+mj-lt"/>
              <a:buAutoNum type="arabicPeriod"/>
            </a:pPr>
            <a:r>
              <a:rPr lang="en-PH" dirty="0" smtClean="0">
                <a:solidFill>
                  <a:srgbClr val="FF0000"/>
                </a:solidFill>
              </a:rPr>
              <a:t>Mid-Square</a:t>
            </a:r>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25</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Mid-Square</a:t>
            </a:r>
            <a:endParaRPr lang="en-PH" dirty="0">
              <a:solidFill>
                <a:srgbClr val="FF0000"/>
              </a:solidFill>
            </a:endParaRPr>
          </a:p>
        </p:txBody>
      </p:sp>
      <p:sp>
        <p:nvSpPr>
          <p:cNvPr id="3" name="Content Placeholder 2"/>
          <p:cNvSpPr>
            <a:spLocks noGrp="1"/>
          </p:cNvSpPr>
          <p:nvPr>
            <p:ph idx="1"/>
          </p:nvPr>
        </p:nvSpPr>
        <p:spPr/>
        <p:txBody>
          <a:bodyPr/>
          <a:lstStyle/>
          <a:p>
            <a:pPr indent="0">
              <a:buNone/>
            </a:pPr>
            <a:r>
              <a:rPr lang="en-PH" dirty="0" smtClean="0"/>
              <a:t>Algorithm:</a:t>
            </a:r>
          </a:p>
          <a:p>
            <a:pPr indent="571500">
              <a:buNone/>
            </a:pPr>
            <a:r>
              <a:rPr lang="en-PH" dirty="0" smtClean="0"/>
              <a:t>As the name implies, the randomization is done by taking the </a:t>
            </a:r>
            <a:r>
              <a:rPr lang="en-PH" i="1" dirty="0" smtClean="0">
                <a:solidFill>
                  <a:srgbClr val="FF0000"/>
                </a:solidFill>
              </a:rPr>
              <a:t>mid</a:t>
            </a:r>
            <a:r>
              <a:rPr lang="en-PH" dirty="0" smtClean="0"/>
              <a:t>dle digits, then, </a:t>
            </a:r>
            <a:r>
              <a:rPr lang="en-PH" i="1" dirty="0" smtClean="0">
                <a:solidFill>
                  <a:srgbClr val="FF0000"/>
                </a:solidFill>
              </a:rPr>
              <a:t>square</a:t>
            </a:r>
            <a:r>
              <a:rPr lang="en-PH" dirty="0" smtClean="0"/>
              <a:t> the middle values. The result is the relative address of the record. </a:t>
            </a:r>
          </a:p>
          <a:p>
            <a:pPr indent="571500">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26</a:t>
            </a:fld>
            <a:endParaRPr lang="en-PH"/>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4000" dirty="0" smtClean="0">
                <a:solidFill>
                  <a:srgbClr val="FF0000"/>
                </a:solidFill>
              </a:rPr>
              <a:t>Point of Order</a:t>
            </a:r>
            <a:endParaRPr lang="en-PH" sz="4000"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marL="0" indent="914400" algn="just">
              <a:buNone/>
              <a:tabLst>
                <a:tab pos="0" algn="l"/>
              </a:tabLst>
            </a:pPr>
            <a:r>
              <a:rPr lang="en-PH" dirty="0" smtClean="0"/>
              <a:t>If the relative positions ranges from 0..99, then take the last 2 digits of the result as the relative address of the record. </a:t>
            </a:r>
          </a:p>
          <a:p>
            <a:pPr algn="just">
              <a:buNone/>
            </a:pPr>
            <a:r>
              <a:rPr lang="en-PH" dirty="0" smtClean="0"/>
              <a:t> </a:t>
            </a:r>
            <a:r>
              <a:rPr lang="en-PH" dirty="0" smtClean="0">
                <a:solidFill>
                  <a:srgbClr val="FF0000"/>
                </a:solidFill>
              </a:rPr>
              <a:t>Questions</a:t>
            </a:r>
            <a:r>
              <a:rPr lang="en-PH" dirty="0" smtClean="0"/>
              <a:t>:</a:t>
            </a:r>
          </a:p>
          <a:p>
            <a:pPr marL="514350" indent="-514350" algn="just">
              <a:buFont typeface="+mj-lt"/>
              <a:buAutoNum type="arabicPeriod"/>
            </a:pPr>
            <a:r>
              <a:rPr lang="en-PH" dirty="0" smtClean="0"/>
              <a:t>Why do we take the last 2 digits of the result as the relative address of the record – why not the first 2 digits or the middle digits, etc.?</a:t>
            </a:r>
          </a:p>
          <a:p>
            <a:pPr marL="514350" indent="-514350" algn="just">
              <a:buFont typeface="+mj-lt"/>
              <a:buAutoNum type="arabicPeriod"/>
            </a:pPr>
            <a:r>
              <a:rPr lang="en-PH" dirty="0" smtClean="0"/>
              <a:t>If the relative positions are labelled as 0..999, which digits of the result (of mid-square operation) is considered as the relative address? Why?</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27</a:t>
            </a:fld>
            <a:endParaRPr lang="en-PH"/>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Notes to Ponder</a:t>
            </a:r>
            <a:endParaRPr lang="en-PH" dirty="0">
              <a:solidFill>
                <a:srgbClr val="FF0000"/>
              </a:solidFill>
            </a:endParaRPr>
          </a:p>
        </p:txBody>
      </p:sp>
      <p:sp>
        <p:nvSpPr>
          <p:cNvPr id="3" name="Content Placeholder 2"/>
          <p:cNvSpPr>
            <a:spLocks noGrp="1"/>
          </p:cNvSpPr>
          <p:nvPr>
            <p:ph idx="1"/>
          </p:nvPr>
        </p:nvSpPr>
        <p:spPr/>
        <p:txBody>
          <a:bodyPr/>
          <a:lstStyle/>
          <a:p>
            <a:pPr marL="514350" indent="-514350" algn="just">
              <a:buFont typeface="+mj-lt"/>
              <a:buAutoNum type="arabicPeriod"/>
            </a:pPr>
            <a:r>
              <a:rPr lang="en-PH" dirty="0" smtClean="0"/>
              <a:t>It is not advisable to get only one digit as the middle number. Why?</a:t>
            </a:r>
          </a:p>
          <a:p>
            <a:pPr marL="514350" indent="-514350" algn="just">
              <a:buFont typeface="+mj-lt"/>
              <a:buAutoNum type="arabicPeriod"/>
            </a:pPr>
            <a:r>
              <a:rPr lang="en-PH" dirty="0" smtClean="0"/>
              <a:t>If the number of digits in the key value is even, which digit positions are considered as the </a:t>
            </a:r>
            <a:r>
              <a:rPr lang="en-PH" i="1" dirty="0" smtClean="0"/>
              <a:t>middle digits? </a:t>
            </a:r>
            <a:r>
              <a:rPr lang="en-PH" dirty="0" smtClean="0"/>
              <a:t>Why?</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28</a:t>
            </a:fld>
            <a:endParaRPr lang="en-PH"/>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PH" dirty="0" smtClean="0">
                <a:solidFill>
                  <a:srgbClr val="FF0000"/>
                </a:solidFill>
              </a:rPr>
              <a:t>Let’s try this ...</a:t>
            </a:r>
            <a:endParaRPr lang="en-PH"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fontScale="92500"/>
          </a:bodyPr>
          <a:lstStyle/>
          <a:p>
            <a:pPr algn="just">
              <a:buNone/>
            </a:pPr>
            <a:r>
              <a:rPr lang="en-US" dirty="0" smtClean="0"/>
              <a:t>Assuming that there are 100 relative positions labeled as 0..99, and suppose we have the following key values: 24964, 25936, 32179,  39652, 40851, 53455, 53758, 54603, 63388, 81347</a:t>
            </a:r>
            <a:endParaRPr lang="en-PH" dirty="0" smtClean="0"/>
          </a:p>
          <a:p>
            <a:pPr algn="just">
              <a:buNone/>
            </a:pPr>
            <a:r>
              <a:rPr lang="en-US" dirty="0" smtClean="0">
                <a:solidFill>
                  <a:srgbClr val="FF0000"/>
                </a:solidFill>
              </a:rPr>
              <a:t>Questions:</a:t>
            </a:r>
          </a:p>
          <a:p>
            <a:pPr algn="just">
              <a:buFont typeface="+mj-lt"/>
              <a:buAutoNum type="arabicPeriod"/>
            </a:pPr>
            <a:r>
              <a:rPr lang="en-US" dirty="0" smtClean="0"/>
              <a:t>Find the relative positions of these records using the hashing strategies called </a:t>
            </a:r>
            <a:r>
              <a:rPr lang="en-US" i="1" dirty="0" smtClean="0">
                <a:solidFill>
                  <a:srgbClr val="FF0000"/>
                </a:solidFill>
              </a:rPr>
              <a:t>mid-square</a:t>
            </a:r>
            <a:r>
              <a:rPr lang="en-US" i="1" dirty="0" smtClean="0"/>
              <a:t>. </a:t>
            </a:r>
            <a:r>
              <a:rPr lang="en-US" dirty="0" smtClean="0"/>
              <a:t>Let us take the </a:t>
            </a:r>
            <a:r>
              <a:rPr lang="en-US" i="1" dirty="0" smtClean="0">
                <a:solidFill>
                  <a:srgbClr val="FF0000"/>
                </a:solidFill>
              </a:rPr>
              <a:t>2</a:t>
            </a:r>
            <a:r>
              <a:rPr lang="en-US" i="1" baseline="30000" dirty="0" smtClean="0">
                <a:solidFill>
                  <a:srgbClr val="FF0000"/>
                </a:solidFill>
              </a:rPr>
              <a:t>nd</a:t>
            </a:r>
            <a:r>
              <a:rPr lang="en-US" i="1" dirty="0" smtClean="0">
                <a:solidFill>
                  <a:srgbClr val="FF0000"/>
                </a:solidFill>
              </a:rPr>
              <a:t> up to 4</a:t>
            </a:r>
            <a:r>
              <a:rPr lang="en-US" i="1" baseline="30000" dirty="0" smtClean="0">
                <a:solidFill>
                  <a:srgbClr val="FF0000"/>
                </a:solidFill>
              </a:rPr>
              <a:t>th</a:t>
            </a:r>
            <a:r>
              <a:rPr lang="en-US" i="1" dirty="0" smtClean="0">
                <a:solidFill>
                  <a:srgbClr val="FF0000"/>
                </a:solidFill>
              </a:rPr>
              <a:t> </a:t>
            </a:r>
            <a:r>
              <a:rPr lang="en-US" dirty="0" smtClean="0"/>
              <a:t>digits as our middle values.</a:t>
            </a:r>
          </a:p>
          <a:p>
            <a:pPr algn="just">
              <a:buFont typeface="+mj-lt"/>
              <a:buAutoNum type="arabicPeriod"/>
            </a:pPr>
            <a:r>
              <a:rPr lang="en-US" dirty="0" smtClean="0"/>
              <a:t>Determine the number of synonyms, if any. </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29</a:t>
            </a:fld>
            <a:endParaRPr lang="en-PH"/>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PH" dirty="0" smtClean="0"/>
              <a:t>Some Hashing Techniques</a:t>
            </a:r>
            <a:endParaRPr lang="en-PH" dirty="0"/>
          </a:p>
        </p:txBody>
      </p:sp>
      <p:sp>
        <p:nvSpPr>
          <p:cNvPr id="3" name="Content Placeholder 2"/>
          <p:cNvSpPr>
            <a:spLocks noGrp="1"/>
          </p:cNvSpPr>
          <p:nvPr>
            <p:ph idx="1"/>
          </p:nvPr>
        </p:nvSpPr>
        <p:spPr>
          <a:xfrm>
            <a:off x="2133600" y="1600200"/>
            <a:ext cx="5638800" cy="4525963"/>
          </a:xfrm>
        </p:spPr>
        <p:txBody>
          <a:bodyPr/>
          <a:lstStyle/>
          <a:p>
            <a:pPr marL="514350" indent="-514350">
              <a:buFont typeface="+mj-lt"/>
              <a:buAutoNum type="arabicPeriod"/>
            </a:pPr>
            <a:r>
              <a:rPr lang="en-PH" dirty="0" smtClean="0">
                <a:solidFill>
                  <a:srgbClr val="FF0000"/>
                </a:solidFill>
              </a:rPr>
              <a:t>Prime Number Division Remainder Method</a:t>
            </a:r>
          </a:p>
          <a:p>
            <a:pPr marL="514350" indent="-514350">
              <a:buFont typeface="+mj-lt"/>
              <a:buAutoNum type="arabicPeriod"/>
            </a:pPr>
            <a:r>
              <a:rPr lang="en-PH" dirty="0" smtClean="0"/>
              <a:t>Digit Extraction</a:t>
            </a:r>
          </a:p>
          <a:p>
            <a:pPr marL="514350" indent="-514350">
              <a:buFont typeface="+mj-lt"/>
              <a:buAutoNum type="arabicPeriod"/>
            </a:pPr>
            <a:r>
              <a:rPr lang="en-PH" dirty="0" smtClean="0"/>
              <a:t>Folding</a:t>
            </a:r>
          </a:p>
          <a:p>
            <a:pPr marL="514350" indent="-514350">
              <a:buFont typeface="+mj-lt"/>
              <a:buAutoNum type="arabicPeriod"/>
            </a:pPr>
            <a:r>
              <a:rPr lang="en-PH" dirty="0" smtClean="0"/>
              <a:t>Radix Conversion</a:t>
            </a:r>
          </a:p>
          <a:p>
            <a:pPr marL="514350" indent="-514350">
              <a:buFont typeface="+mj-lt"/>
              <a:buAutoNum type="arabicPeriod"/>
            </a:pPr>
            <a:r>
              <a:rPr lang="en-PH" dirty="0" smtClean="0"/>
              <a:t>Mid-Square</a:t>
            </a:r>
          </a:p>
          <a:p>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3</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to="" calcmode="lin" valueType="num">
                                      <p:cBhvr>
                                        <p:cTn id="27" dur="1" fill="hold"/>
                                        <p:tgtEl>
                                          <p:spTgt spid="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to="" calcmode="lin" valueType="num">
                                      <p:cBhvr>
                                        <p:cTn id="32" dur="1" fill="hold"/>
                                        <p:tgtEl>
                                          <p:spTgt spid="3">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PH" dirty="0" smtClean="0">
                <a:solidFill>
                  <a:srgbClr val="FF0000"/>
                </a:solidFill>
              </a:rPr>
              <a:t>Answer</a:t>
            </a:r>
            <a:endParaRPr lang="en-PH" dirty="0">
              <a:solidFill>
                <a:srgbClr val="FF0000"/>
              </a:solidFill>
            </a:endParaRPr>
          </a:p>
        </p:txBody>
      </p:sp>
      <p:graphicFrame>
        <p:nvGraphicFramePr>
          <p:cNvPr id="6" name="Content Placeholder 5"/>
          <p:cNvGraphicFramePr>
            <a:graphicFrameLocks noGrp="1"/>
          </p:cNvGraphicFramePr>
          <p:nvPr>
            <p:ph idx="1"/>
          </p:nvPr>
        </p:nvGraphicFramePr>
        <p:xfrm>
          <a:off x="1295400" y="914395"/>
          <a:ext cx="7315200" cy="5516210"/>
        </p:xfrm>
        <a:graphic>
          <a:graphicData uri="http://schemas.openxmlformats.org/drawingml/2006/table">
            <a:tbl>
              <a:tblPr firstRow="1" bandRow="1">
                <a:tableStyleId>{5C22544A-7EE6-4342-B048-85BDC9FD1C3A}</a:tableStyleId>
              </a:tblPr>
              <a:tblGrid>
                <a:gridCol w="3657600"/>
                <a:gridCol w="3657600"/>
              </a:tblGrid>
              <a:tr h="793830">
                <a:tc>
                  <a:txBody>
                    <a:bodyPr/>
                    <a:lstStyle/>
                    <a:p>
                      <a:pPr marL="0" marR="0" algn="ctr">
                        <a:spcBef>
                          <a:spcPts val="0"/>
                        </a:spcBef>
                        <a:spcAft>
                          <a:spcPts val="0"/>
                        </a:spcAft>
                      </a:pPr>
                      <a:r>
                        <a:rPr lang="en-US" sz="2800" b="1" dirty="0">
                          <a:latin typeface="Arial"/>
                          <a:ea typeface="Times New Roman"/>
                          <a:cs typeface="Times New Roman"/>
                        </a:rPr>
                        <a:t>Key Values</a:t>
                      </a:r>
                      <a:endParaRPr lang="en-PH" sz="1400" dirty="0">
                        <a:latin typeface="Times New Roman"/>
                        <a:ea typeface="Times New Roman"/>
                      </a:endParaRPr>
                    </a:p>
                  </a:txBody>
                  <a:tcPr marL="68580" marR="68580" marT="0" marB="0" anchor="ctr"/>
                </a:tc>
                <a:tc>
                  <a:txBody>
                    <a:bodyPr/>
                    <a:lstStyle/>
                    <a:p>
                      <a:pPr marL="0" marR="0" algn="ctr">
                        <a:spcBef>
                          <a:spcPts val="0"/>
                        </a:spcBef>
                        <a:spcAft>
                          <a:spcPts val="0"/>
                        </a:spcAft>
                      </a:pPr>
                      <a:r>
                        <a:rPr lang="en-US" sz="2800" b="1" dirty="0" smtClean="0">
                          <a:latin typeface="Arial"/>
                          <a:ea typeface="Times New Roman"/>
                          <a:cs typeface="Times New Roman"/>
                        </a:rPr>
                        <a:t>Relative Positions</a:t>
                      </a:r>
                      <a:endParaRPr lang="en-PH" sz="1400" dirty="0">
                        <a:latin typeface="Times New Roman"/>
                        <a:ea typeface="Times New Roman"/>
                      </a:endParaRPr>
                    </a:p>
                  </a:txBody>
                  <a:tcPr marL="68580" marR="68580" marT="0" marB="0" anchor="ctr"/>
                </a:tc>
              </a:tr>
              <a:tr h="429566">
                <a:tc>
                  <a:txBody>
                    <a:bodyPr/>
                    <a:lstStyle/>
                    <a:p>
                      <a:pPr marL="0" marR="0" algn="ctr">
                        <a:spcBef>
                          <a:spcPts val="0"/>
                        </a:spcBef>
                        <a:spcAft>
                          <a:spcPts val="0"/>
                        </a:spcAft>
                      </a:pPr>
                      <a:r>
                        <a:rPr lang="en-US" sz="2800" dirty="0">
                          <a:latin typeface="Arial"/>
                          <a:ea typeface="Times New Roman"/>
                          <a:cs typeface="Times New Roman"/>
                        </a:rPr>
                        <a:t>24964</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16</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25936</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49</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32179</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89</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39652</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25</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dirty="0">
                          <a:latin typeface="Arial"/>
                          <a:ea typeface="Times New Roman"/>
                          <a:cs typeface="Times New Roman"/>
                        </a:rPr>
                        <a:t>40851</a:t>
                      </a:r>
                      <a:endParaRPr lang="en-PH" sz="1400" dirty="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25</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53455</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25</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53758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25</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54603</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0</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63388</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44</a:t>
                      </a:r>
                      <a:endParaRPr lang="en-PH" sz="1400" dirty="0">
                        <a:latin typeface="Times New Roman"/>
                        <a:ea typeface="Times New Roman"/>
                        <a:cs typeface="Times New Roman"/>
                      </a:endParaRPr>
                    </a:p>
                  </a:txBody>
                  <a:tcPr marL="68580" marR="68580" marT="0" marB="0"/>
                </a:tc>
              </a:tr>
              <a:tr h="429566">
                <a:tc>
                  <a:txBody>
                    <a:bodyPr/>
                    <a:lstStyle/>
                    <a:p>
                      <a:pPr marL="0" marR="0" algn="ctr">
                        <a:spcBef>
                          <a:spcPts val="0"/>
                        </a:spcBef>
                        <a:spcAft>
                          <a:spcPts val="0"/>
                        </a:spcAft>
                      </a:pPr>
                      <a:r>
                        <a:rPr lang="en-US" sz="2800">
                          <a:latin typeface="Arial"/>
                          <a:ea typeface="Times New Roman"/>
                          <a:cs typeface="Times New Roman"/>
                        </a:rPr>
                        <a:t>81347</a:t>
                      </a:r>
                      <a:endParaRPr lang="en-PH" sz="1400">
                        <a:latin typeface="Times New Roman"/>
                        <a:ea typeface="Times New Roman"/>
                      </a:endParaRPr>
                    </a:p>
                  </a:txBody>
                  <a:tcPr marL="68580" marR="68580" marT="0" marB="0"/>
                </a:tc>
                <a:tc>
                  <a:txBody>
                    <a:bodyPr/>
                    <a:lstStyle/>
                    <a:p>
                      <a:pPr marL="0" marR="0" algn="ctr">
                        <a:spcBef>
                          <a:spcPts val="0"/>
                        </a:spcBef>
                        <a:spcAft>
                          <a:spcPts val="0"/>
                        </a:spcAft>
                      </a:pPr>
                      <a:r>
                        <a:rPr lang="en-US" sz="2800" dirty="0">
                          <a:latin typeface="Arial"/>
                          <a:ea typeface="Times New Roman"/>
                          <a:cs typeface="Times New Roman"/>
                        </a:rPr>
                        <a:t>56</a:t>
                      </a:r>
                      <a:endParaRPr lang="en-PH" sz="1400" dirty="0">
                        <a:latin typeface="Times New Roman"/>
                        <a:ea typeface="Times New Roman"/>
                        <a:cs typeface="Times New Roman"/>
                      </a:endParaRPr>
                    </a:p>
                  </a:txBody>
                  <a:tcPr marL="68580" marR="68580" marT="0" marB="0"/>
                </a:tc>
              </a:tr>
              <a:tr h="396916">
                <a:tc>
                  <a:txBody>
                    <a:bodyPr/>
                    <a:lstStyle/>
                    <a:p>
                      <a:pPr marL="0" marR="0" algn="ctr">
                        <a:spcBef>
                          <a:spcPts val="0"/>
                        </a:spcBef>
                        <a:spcAft>
                          <a:spcPts val="0"/>
                        </a:spcAft>
                      </a:pPr>
                      <a:r>
                        <a:rPr lang="en-US" sz="2400">
                          <a:latin typeface="Arial"/>
                          <a:ea typeface="Times New Roman"/>
                        </a:rPr>
                        <a:t>No. of Synonyms</a:t>
                      </a:r>
                      <a:endParaRPr lang="en-PH" sz="2400">
                        <a:latin typeface="Arial"/>
                        <a:ea typeface="Times New Roman"/>
                      </a:endParaRPr>
                    </a:p>
                  </a:txBody>
                  <a:tcPr marL="68580" marR="68580" marT="0" marB="0"/>
                </a:tc>
                <a:tc>
                  <a:txBody>
                    <a:bodyPr/>
                    <a:lstStyle/>
                    <a:p>
                      <a:pPr marL="0" marR="0" algn="ctr">
                        <a:spcBef>
                          <a:spcPts val="0"/>
                        </a:spcBef>
                        <a:spcAft>
                          <a:spcPts val="0"/>
                        </a:spcAft>
                      </a:pPr>
                      <a:r>
                        <a:rPr lang="en-US" sz="2800" dirty="0" smtClean="0">
                          <a:latin typeface="Arial"/>
                          <a:ea typeface="Times New Roman"/>
                          <a:cs typeface="Times New Roman"/>
                        </a:rPr>
                        <a:t>3</a:t>
                      </a:r>
                      <a:endParaRPr lang="en-PH" sz="2800" dirty="0">
                        <a:latin typeface="Times New Roman"/>
                        <a:ea typeface="Times New Roman"/>
                        <a:cs typeface="Times New Roman"/>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PH" smtClean="0"/>
              <a:t>Prepared by Perla  P. Cosme</a:t>
            </a:r>
            <a:endParaRPr lang="en-PH" dirty="0"/>
          </a:p>
        </p:txBody>
      </p:sp>
      <p:sp>
        <p:nvSpPr>
          <p:cNvPr id="5" name="Slide Number Placeholder 4"/>
          <p:cNvSpPr>
            <a:spLocks noGrp="1"/>
          </p:cNvSpPr>
          <p:nvPr>
            <p:ph type="sldNum" sz="quarter" idx="12"/>
          </p:nvPr>
        </p:nvSpPr>
        <p:spPr/>
        <p:txBody>
          <a:bodyPr/>
          <a:lstStyle/>
          <a:p>
            <a:fld id="{D94B48A0-9159-4D07-848E-6440480E0B85}" type="slidenum">
              <a:rPr lang="en-PH" smtClean="0"/>
              <a:pPr/>
              <a:t>30</a:t>
            </a:fld>
            <a:endParaRPr lang="en-PH"/>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PH" dirty="0"/>
          </a:p>
        </p:txBody>
      </p:sp>
      <p:sp>
        <p:nvSpPr>
          <p:cNvPr id="3" name="Content Placeholder 2"/>
          <p:cNvSpPr>
            <a:spLocks noGrp="1"/>
          </p:cNvSpPr>
          <p:nvPr>
            <p:ph idx="1"/>
          </p:nvPr>
        </p:nvSpPr>
        <p:spPr/>
        <p:txBody>
          <a:bodyPr/>
          <a:lstStyle/>
          <a:p>
            <a:pPr algn="ctr">
              <a:buNone/>
            </a:pPr>
            <a:r>
              <a:rPr lang="en-PH" dirty="0" smtClean="0"/>
              <a:t>That </a:t>
            </a:r>
            <a:r>
              <a:rPr lang="en-PH" smtClean="0"/>
              <a:t>ends our discussion </a:t>
            </a:r>
            <a:r>
              <a:rPr lang="en-PH" dirty="0" smtClean="0"/>
              <a:t>on the different hashing techniques.</a:t>
            </a:r>
          </a:p>
          <a:p>
            <a:pPr algn="ctr">
              <a:buNone/>
            </a:pPr>
            <a:endParaRPr lang="en-PH" dirty="0"/>
          </a:p>
          <a:p>
            <a:pPr algn="ctr">
              <a:buNone/>
            </a:pPr>
            <a:r>
              <a:rPr lang="en-PH" sz="4000" dirty="0" smtClean="0">
                <a:solidFill>
                  <a:srgbClr val="FF0000"/>
                </a:solidFill>
              </a:rPr>
              <a:t>Are there questions?????</a:t>
            </a:r>
          </a:p>
          <a:p>
            <a:pPr algn="ctr">
              <a:buNone/>
            </a:pPr>
            <a:endParaRPr lang="en-PH" sz="4000" dirty="0" smtClean="0">
              <a:solidFill>
                <a:srgbClr val="FF0000"/>
              </a:solidFill>
            </a:endParaRPr>
          </a:p>
          <a:p>
            <a:pPr algn="ctr">
              <a:buNone/>
            </a:pPr>
            <a:endParaRPr lang="en-PH" sz="4000" dirty="0">
              <a:solidFill>
                <a:srgbClr val="FF0000"/>
              </a:solidFill>
            </a:endParaRPr>
          </a:p>
          <a:p>
            <a:pPr algn="ctr">
              <a:buNone/>
            </a:pPr>
            <a:r>
              <a:rPr lang="en-PH" sz="2400" dirty="0" smtClean="0"/>
              <a:t>Coming up next … rehashing techniques</a:t>
            </a:r>
            <a:endParaRPr lang="en-PH" sz="2000"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16201ABD-8A3B-45A4-9A4A-8C0573817485}" type="slidenum">
              <a:rPr lang="en-PH" smtClean="0"/>
              <a:pPr/>
              <a:t>31</a:t>
            </a:fld>
            <a:endParaRPr lang="en-PH"/>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3600" dirty="0" smtClean="0"/>
              <a:t>Prime Number Division Remainder Method</a:t>
            </a:r>
            <a:endParaRPr lang="en-PH" sz="3600"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pPr algn="just"/>
            <a:r>
              <a:rPr lang="en-PH" dirty="0" smtClean="0"/>
              <a:t>Similar with </a:t>
            </a:r>
            <a:r>
              <a:rPr lang="en-PH" b="1" i="1" dirty="0" smtClean="0"/>
              <a:t>% (modulo or mod) </a:t>
            </a:r>
            <a:r>
              <a:rPr lang="en-PH" dirty="0" smtClean="0"/>
              <a:t>function or the </a:t>
            </a:r>
            <a:r>
              <a:rPr lang="en-PH" b="1" i="1" dirty="0" smtClean="0"/>
              <a:t>integer division remainder method</a:t>
            </a:r>
            <a:endParaRPr lang="en-PH" b="1" dirty="0" smtClean="0"/>
          </a:p>
          <a:p>
            <a:pPr algn="just"/>
            <a:r>
              <a:rPr lang="en-PH" dirty="0" smtClean="0"/>
              <a:t>The key of the record is used to apply the hash function</a:t>
            </a:r>
          </a:p>
          <a:p>
            <a:pPr lvl="1">
              <a:buNone/>
            </a:pPr>
            <a:endParaRPr lang="en-PH" dirty="0" smtClean="0"/>
          </a:p>
          <a:p>
            <a:endParaRPr lang="en-PH" dirty="0" smtClean="0"/>
          </a:p>
          <a:p>
            <a:pPr lvl="1"/>
            <a:endParaRPr lang="en-PH" dirty="0" smtClean="0"/>
          </a:p>
          <a:p>
            <a:pPr lvl="1"/>
            <a:endParaRPr lang="en-PH" dirty="0" smtClean="0"/>
          </a:p>
          <a:p>
            <a:pPr marL="1939925" lvl="1">
              <a:buNone/>
            </a:pPr>
            <a:r>
              <a:rPr lang="en-PH" sz="3000" dirty="0" smtClean="0"/>
              <a:t>where x = primary key of the record</a:t>
            </a:r>
          </a:p>
          <a:p>
            <a:pPr marL="1939925" lvl="1">
              <a:buNone/>
            </a:pPr>
            <a:r>
              <a:rPr lang="en-PH" sz="3000" dirty="0" smtClean="0"/>
              <a:t>            % = mod function</a:t>
            </a:r>
          </a:p>
          <a:p>
            <a:pPr marL="1939925" lvl="1">
              <a:buNone/>
            </a:pPr>
            <a:r>
              <a:rPr lang="en-PH" sz="3000" dirty="0" smtClean="0"/>
              <a:t>	       PN = prime number</a:t>
            </a:r>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4</a:t>
            </a:fld>
            <a:endParaRPr lang="en-PH"/>
          </a:p>
        </p:txBody>
      </p:sp>
      <p:sp>
        <p:nvSpPr>
          <p:cNvPr id="6" name="Rounded Rectangle 5"/>
          <p:cNvSpPr/>
          <p:nvPr/>
        </p:nvSpPr>
        <p:spPr>
          <a:xfrm>
            <a:off x="2438400" y="3429000"/>
            <a:ext cx="4191000" cy="1066800"/>
          </a:xfrm>
          <a:prstGeom prst="roundRect">
            <a:avLst/>
          </a:prstGeom>
          <a:gradFill>
            <a:gsLst>
              <a:gs pos="0">
                <a:srgbClr val="8488C4"/>
              </a:gs>
              <a:gs pos="53000">
                <a:srgbClr val="D4DEFF"/>
              </a:gs>
              <a:gs pos="83000">
                <a:srgbClr val="D4DEFF"/>
              </a:gs>
              <a:gs pos="100000">
                <a:srgbClr val="96AB94"/>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PH" sz="4000" dirty="0" smtClean="0">
                <a:solidFill>
                  <a:schemeClr val="tx1"/>
                </a:solidFill>
              </a:rPr>
              <a:t>h(x) = x   %   PN</a:t>
            </a:r>
            <a:endParaRPr lang="en-PH" sz="4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to="" calcmode="lin" valueType="num">
                                      <p:cBhvr>
                                        <p:cTn id="22" dur="1" fill="hold"/>
                                        <p:tgtEl>
                                          <p:spTgt spid="6"/>
                                        </p:tgtEl>
                                        <p:attrNameLst>
                                          <p:attrName/>
                                        </p:attrNameLst>
                                      </p:cBhvr>
                                    </p:anim>
                                  </p:childTnLst>
                                </p:cTn>
                              </p:par>
                              <p:par>
                                <p:cTn id="23" presetID="24"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to="" calcmode="lin" valueType="num">
                                      <p:cBhvr>
                                        <p:cTn id="25" dur="1" fill="hold"/>
                                        <p:tgtEl>
                                          <p:spTgt spid="3">
                                            <p:txEl>
                                              <p:pRg st="6" end="6"/>
                                            </p:txEl>
                                          </p:spTgt>
                                        </p:tgtEl>
                                        <p:attrNameLst>
                                          <p:attrName/>
                                        </p:attrNameLst>
                                      </p:cBhvr>
                                    </p:anim>
                                  </p:childTnLst>
                                </p:cTn>
                              </p:par>
                              <p:par>
                                <p:cTn id="26" presetID="24"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to="" calcmode="lin" valueType="num">
                                      <p:cBhvr>
                                        <p:cTn id="28" dur="1" fill="hold"/>
                                        <p:tgtEl>
                                          <p:spTgt spid="3">
                                            <p:txEl>
                                              <p:pRg st="7" end="7"/>
                                            </p:txEl>
                                          </p:spTgt>
                                        </p:tgtEl>
                                        <p:attrNameLst>
                                          <p:attrName/>
                                        </p:attrNameLst>
                                      </p:cBhvr>
                                    </p:anim>
                                  </p:childTnLst>
                                </p:cTn>
                              </p:par>
                              <p:par>
                                <p:cTn id="29" presetID="24"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to="" calcmode="lin" valueType="num">
                                      <p:cBhvr>
                                        <p:cTn id="31" dur="1" fill="hold"/>
                                        <p:tgtEl>
                                          <p:spTgt spid="3">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rgbClr val="FF0000"/>
                </a:solidFill>
              </a:rPr>
              <a:t>Some notes to ponder</a:t>
            </a:r>
            <a:endParaRPr lang="en-PH" dirty="0">
              <a:solidFill>
                <a:srgbClr val="FF0000"/>
              </a:solidFill>
            </a:endParaRPr>
          </a:p>
        </p:txBody>
      </p:sp>
      <p:sp>
        <p:nvSpPr>
          <p:cNvPr id="3" name="Content Placeholder 2"/>
          <p:cNvSpPr>
            <a:spLocks noGrp="1"/>
          </p:cNvSpPr>
          <p:nvPr>
            <p:ph idx="1"/>
          </p:nvPr>
        </p:nvSpPr>
        <p:spPr>
          <a:xfrm>
            <a:off x="914400" y="1600200"/>
            <a:ext cx="7467600" cy="4525963"/>
          </a:xfrm>
        </p:spPr>
        <p:txBody>
          <a:bodyPr/>
          <a:lstStyle/>
          <a:p>
            <a:pPr marL="514350" indent="-514350" algn="just">
              <a:buFont typeface="+mj-lt"/>
              <a:buAutoNum type="arabicPeriod"/>
            </a:pPr>
            <a:r>
              <a:rPr lang="en-PH" dirty="0" smtClean="0"/>
              <a:t>Why do we use the modulo function when we can choose any user-defined function?</a:t>
            </a:r>
          </a:p>
          <a:p>
            <a:pPr marL="514350" indent="-514350" algn="just">
              <a:buFont typeface="+mj-lt"/>
              <a:buAutoNum type="arabicPeriod"/>
            </a:pPr>
            <a:r>
              <a:rPr lang="en-PH" dirty="0" smtClean="0"/>
              <a:t>Why would we choose a prime number when we can choose any positive integer no.?</a:t>
            </a:r>
          </a:p>
          <a:p>
            <a:pPr marL="514350" indent="-514350" algn="just">
              <a:buFont typeface="+mj-lt"/>
              <a:buAutoNum type="arabicPeriod"/>
            </a:pPr>
            <a:r>
              <a:rPr lang="en-PH" dirty="0" smtClean="0"/>
              <a:t>Is the hash function given as h(x) = x % PN, the only function we can use?</a:t>
            </a:r>
          </a:p>
          <a:p>
            <a:pPr algn="just">
              <a:buNone/>
            </a:pPr>
            <a:endParaRPr lang="en-PH" dirty="0" smtClean="0"/>
          </a:p>
          <a:p>
            <a:pPr algn="just">
              <a:buNone/>
            </a:pPr>
            <a:endParaRPr lang="en-PH" dirty="0" smtClean="0"/>
          </a:p>
          <a:p>
            <a:pPr algn="just">
              <a:buNone/>
            </a:pPr>
            <a:endParaRPr lang="en-PH" dirty="0" smtClean="0"/>
          </a:p>
          <a:p>
            <a:pPr algn="just">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5</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3600" dirty="0" smtClean="0">
                <a:solidFill>
                  <a:srgbClr val="FF0000"/>
                </a:solidFill>
              </a:rPr>
              <a:t>Prime Number Division Remainder Method</a:t>
            </a:r>
            <a:endParaRPr lang="en-PH" sz="3600" dirty="0">
              <a:solidFill>
                <a:srgbClr val="FF0000"/>
              </a:solidFill>
            </a:endParaRPr>
          </a:p>
        </p:txBody>
      </p:sp>
      <p:sp>
        <p:nvSpPr>
          <p:cNvPr id="3" name="Content Placeholder 2"/>
          <p:cNvSpPr>
            <a:spLocks noGrp="1"/>
          </p:cNvSpPr>
          <p:nvPr>
            <p:ph idx="1"/>
          </p:nvPr>
        </p:nvSpPr>
        <p:spPr>
          <a:xfrm>
            <a:off x="457200" y="1219200"/>
            <a:ext cx="8229600" cy="4906963"/>
          </a:xfrm>
        </p:spPr>
        <p:txBody>
          <a:bodyPr>
            <a:normAutofit/>
          </a:bodyPr>
          <a:lstStyle/>
          <a:p>
            <a:pPr>
              <a:buNone/>
            </a:pPr>
            <a:r>
              <a:rPr lang="en-PH" dirty="0" smtClean="0"/>
              <a:t>Notes:</a:t>
            </a:r>
          </a:p>
          <a:p>
            <a:pPr marL="514350" indent="-514350" algn="just">
              <a:buFont typeface="+mj-lt"/>
              <a:buAutoNum type="arabicPeriod"/>
            </a:pPr>
            <a:r>
              <a:rPr lang="en-PH" dirty="0" smtClean="0"/>
              <a:t>Choose PN such that it is the largest among the prime numbers based from the relative positions. </a:t>
            </a:r>
            <a:r>
              <a:rPr lang="en-PH" dirty="0" smtClean="0">
                <a:solidFill>
                  <a:srgbClr val="FF0000"/>
                </a:solidFill>
              </a:rPr>
              <a:t>Why?</a:t>
            </a:r>
            <a:endParaRPr lang="en-PH" dirty="0" smtClean="0"/>
          </a:p>
          <a:p>
            <a:pPr marL="514350" indent="-514350" algn="just">
              <a:buFont typeface="+mj-lt"/>
              <a:buAutoNum type="arabicPeriod"/>
            </a:pPr>
            <a:r>
              <a:rPr lang="en-PH" dirty="0" smtClean="0"/>
              <a:t>Relative positions are pre-defined by the operating system (OS). But for purposes of illustration, we shall adopt in our class that our relative position could be any of the form 0..(N-1) positions.</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6</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to="" calcmode="lin" valueType="num">
                                      <p:cBhvr>
                                        <p:cTn id="22"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Just a simple mental exercise ...</a:t>
            </a:r>
            <a:endParaRPr lang="en-PH" dirty="0"/>
          </a:p>
        </p:txBody>
      </p:sp>
      <p:sp>
        <p:nvSpPr>
          <p:cNvPr id="3" name="Content Placeholder 2"/>
          <p:cNvSpPr>
            <a:spLocks noGrp="1"/>
          </p:cNvSpPr>
          <p:nvPr>
            <p:ph idx="1"/>
          </p:nvPr>
        </p:nvSpPr>
        <p:spPr>
          <a:xfrm>
            <a:off x="457200" y="1524000"/>
            <a:ext cx="8229600" cy="4602163"/>
          </a:xfrm>
        </p:spPr>
        <p:txBody>
          <a:bodyPr/>
          <a:lstStyle/>
          <a:p>
            <a:pPr algn="just">
              <a:buNone/>
            </a:pPr>
            <a:r>
              <a:rPr lang="en-PH" dirty="0" smtClean="0">
                <a:solidFill>
                  <a:srgbClr val="FF0000"/>
                </a:solidFill>
              </a:rPr>
              <a:t>Question:</a:t>
            </a:r>
          </a:p>
          <a:p>
            <a:pPr indent="6350" algn="just">
              <a:buNone/>
            </a:pPr>
            <a:r>
              <a:rPr lang="en-PH" dirty="0" smtClean="0"/>
              <a:t>If the relative positions are labelled as 1..10, what would be the best choice for a prime number? Justify your answer.</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7</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dirty="0" smtClean="0"/>
              <a:t>Another simple mental exercise ...</a:t>
            </a:r>
            <a:endParaRPr lang="en-PH" dirty="0"/>
          </a:p>
        </p:txBody>
      </p:sp>
      <p:sp>
        <p:nvSpPr>
          <p:cNvPr id="3" name="Content Placeholder 2"/>
          <p:cNvSpPr>
            <a:spLocks noGrp="1"/>
          </p:cNvSpPr>
          <p:nvPr>
            <p:ph idx="1"/>
          </p:nvPr>
        </p:nvSpPr>
        <p:spPr>
          <a:xfrm>
            <a:off x="457200" y="1524000"/>
            <a:ext cx="8229600" cy="4602163"/>
          </a:xfrm>
        </p:spPr>
        <p:txBody>
          <a:bodyPr/>
          <a:lstStyle/>
          <a:p>
            <a:pPr algn="just">
              <a:buNone/>
            </a:pPr>
            <a:r>
              <a:rPr lang="en-PH" dirty="0" smtClean="0">
                <a:solidFill>
                  <a:srgbClr val="FF0000"/>
                </a:solidFill>
              </a:rPr>
              <a:t>Question:</a:t>
            </a:r>
          </a:p>
          <a:p>
            <a:pPr indent="6350" algn="just">
              <a:buNone/>
            </a:pPr>
            <a:r>
              <a:rPr lang="en-PH" dirty="0" smtClean="0"/>
              <a:t>If the relative positions are labelled as </a:t>
            </a:r>
            <a:r>
              <a:rPr lang="en-PH" dirty="0" smtClean="0">
                <a:solidFill>
                  <a:srgbClr val="FF0000"/>
                </a:solidFill>
              </a:rPr>
              <a:t>1..99</a:t>
            </a:r>
            <a:r>
              <a:rPr lang="en-PH" dirty="0" smtClean="0"/>
              <a:t>, what would be the best choice for a prime number? Justify your answer.</a:t>
            </a: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8</a:t>
            </a:fld>
            <a:endParaRPr lang="en-P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to="" calcmode="lin" valueType="num">
                                      <p:cBhvr>
                                        <p:cTn id="17"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PH" dirty="0" smtClean="0">
                <a:solidFill>
                  <a:srgbClr val="FF0000"/>
                </a:solidFill>
              </a:rPr>
              <a:t>Let’s try this ...</a:t>
            </a:r>
            <a:endParaRPr lang="en-PH"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lnSpcReduction="10000"/>
          </a:bodyPr>
          <a:lstStyle/>
          <a:p>
            <a:pPr algn="just">
              <a:buNone/>
            </a:pPr>
            <a:r>
              <a:rPr lang="en-US" dirty="0" smtClean="0"/>
              <a:t>Assuming that there are 100 relative positions labeled as 0..99, and suppose we have the following key values: 24964, 25936, 32179,  39652, 40851, 53455, 53758, 54603, 63388, 81347</a:t>
            </a:r>
            <a:endParaRPr lang="en-PH" dirty="0" smtClean="0"/>
          </a:p>
          <a:p>
            <a:pPr algn="just">
              <a:buNone/>
            </a:pPr>
            <a:r>
              <a:rPr lang="en-US" dirty="0" smtClean="0">
                <a:solidFill>
                  <a:srgbClr val="FF0000"/>
                </a:solidFill>
              </a:rPr>
              <a:t>Questions:</a:t>
            </a:r>
          </a:p>
          <a:p>
            <a:pPr algn="just">
              <a:buFont typeface="+mj-lt"/>
              <a:buAutoNum type="arabicPeriod"/>
            </a:pPr>
            <a:r>
              <a:rPr lang="en-US" dirty="0" smtClean="0"/>
              <a:t>Find the relative positions of these records using the hashing </a:t>
            </a:r>
            <a:r>
              <a:rPr lang="en-US" dirty="0" smtClean="0"/>
              <a:t>strategy </a:t>
            </a:r>
            <a:r>
              <a:rPr lang="en-US" dirty="0" smtClean="0"/>
              <a:t>called </a:t>
            </a:r>
            <a:r>
              <a:rPr lang="en-US" i="1" dirty="0" smtClean="0"/>
              <a:t>prime number division remainder method</a:t>
            </a:r>
            <a:r>
              <a:rPr lang="en-US" dirty="0" smtClean="0"/>
              <a:t>. </a:t>
            </a:r>
          </a:p>
          <a:p>
            <a:pPr algn="just">
              <a:buFont typeface="+mj-lt"/>
              <a:buAutoNum type="arabicPeriod"/>
            </a:pPr>
            <a:r>
              <a:rPr lang="en-US" dirty="0" smtClean="0"/>
              <a:t>Determine the number of synonyms, if any. </a:t>
            </a:r>
            <a:endParaRPr lang="en-PH" dirty="0" smtClean="0"/>
          </a:p>
          <a:p>
            <a:pPr>
              <a:buNone/>
            </a:pPr>
            <a:endParaRPr lang="en-PH" dirty="0"/>
          </a:p>
        </p:txBody>
      </p:sp>
      <p:sp>
        <p:nvSpPr>
          <p:cNvPr id="4" name="Footer Placeholder 3"/>
          <p:cNvSpPr>
            <a:spLocks noGrp="1"/>
          </p:cNvSpPr>
          <p:nvPr>
            <p:ph type="ftr" sz="quarter" idx="11"/>
          </p:nvPr>
        </p:nvSpPr>
        <p:spPr/>
        <p:txBody>
          <a:bodyPr/>
          <a:lstStyle/>
          <a:p>
            <a:r>
              <a:rPr lang="en-PH" smtClean="0"/>
              <a:t>Prepared by Perla  P. Cosme</a:t>
            </a:r>
            <a:endParaRPr lang="en-PH"/>
          </a:p>
        </p:txBody>
      </p:sp>
      <p:sp>
        <p:nvSpPr>
          <p:cNvPr id="5" name="Slide Number Placeholder 4"/>
          <p:cNvSpPr>
            <a:spLocks noGrp="1"/>
          </p:cNvSpPr>
          <p:nvPr>
            <p:ph type="sldNum" sz="quarter" idx="12"/>
          </p:nvPr>
        </p:nvSpPr>
        <p:spPr/>
        <p:txBody>
          <a:bodyPr/>
          <a:lstStyle/>
          <a:p>
            <a:fld id="{D94B48A0-9159-4D07-848E-6440480E0B85}" type="slidenum">
              <a:rPr lang="en-PH" smtClean="0"/>
              <a:pPr/>
              <a:t>9</a:t>
            </a:fld>
            <a:endParaRPr lang="en-PH"/>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TotalTime>
  <Words>1563</Words>
  <Application>Microsoft Office PowerPoint</Application>
  <PresentationFormat>On-screen Show (4:3)</PresentationFormat>
  <Paragraphs>315</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Some Hashing Techniques</vt:lpstr>
      <vt:lpstr>Some Hashing Techniques</vt:lpstr>
      <vt:lpstr>Some Hashing Techniques</vt:lpstr>
      <vt:lpstr>Prime Number Division Remainder Method</vt:lpstr>
      <vt:lpstr>Some notes to ponder</vt:lpstr>
      <vt:lpstr>Prime Number Division Remainder Method</vt:lpstr>
      <vt:lpstr>Just a simple mental exercise ...</vt:lpstr>
      <vt:lpstr>Another simple mental exercise ...</vt:lpstr>
      <vt:lpstr>Let’s try this ...</vt:lpstr>
      <vt:lpstr>Answer</vt:lpstr>
      <vt:lpstr>Some Hashing Techniques</vt:lpstr>
      <vt:lpstr>Digit Extraction</vt:lpstr>
      <vt:lpstr>Digit Extraction</vt:lpstr>
      <vt:lpstr>Let’s try this ...</vt:lpstr>
      <vt:lpstr>Answer</vt:lpstr>
      <vt:lpstr>Some Hashing Techniques</vt:lpstr>
      <vt:lpstr>Folding</vt:lpstr>
      <vt:lpstr>Let’s try this ...</vt:lpstr>
      <vt:lpstr>Answer</vt:lpstr>
      <vt:lpstr>Some Hashing Techniques</vt:lpstr>
      <vt:lpstr>Radix Conversion</vt:lpstr>
      <vt:lpstr>Example</vt:lpstr>
      <vt:lpstr>Let’s try this ...</vt:lpstr>
      <vt:lpstr>Answer</vt:lpstr>
      <vt:lpstr>Some Hashing Techniques</vt:lpstr>
      <vt:lpstr>Mid-Square</vt:lpstr>
      <vt:lpstr>Point of Order</vt:lpstr>
      <vt:lpstr>Notes to Ponder</vt:lpstr>
      <vt:lpstr>Let’s try this ...</vt:lpstr>
      <vt:lpstr>Answer</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Perla P. Cosme</dc:creator>
  <cp:lastModifiedBy>Perla P. Cosme</cp:lastModifiedBy>
  <cp:revision>16</cp:revision>
  <dcterms:created xsi:type="dcterms:W3CDTF">2012-03-06T14:47:53Z</dcterms:created>
  <dcterms:modified xsi:type="dcterms:W3CDTF">2012-03-15T04:55:25Z</dcterms:modified>
</cp:coreProperties>
</file>