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9" r:id="rId4"/>
    <p:sldId id="258" r:id="rId5"/>
    <p:sldId id="260" r:id="rId6"/>
    <p:sldId id="261" r:id="rId7"/>
    <p:sldId id="262" r:id="rId8"/>
    <p:sldId id="263" r:id="rId9"/>
  </p:sldIdLst>
  <p:sldSz cx="9144000" cy="6858000" type="screen4x3"/>
  <p:notesSz cx="6669088"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800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565" autoAdjust="0"/>
  </p:normalViewPr>
  <p:slideViewPr>
    <p:cSldViewPr>
      <p:cViewPr varScale="1">
        <p:scale>
          <a:sx n="68" d="100"/>
          <a:sy n="68" d="100"/>
        </p:scale>
        <p:origin x="-1548" y="-9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2772" y="-114"/>
      </p:cViewPr>
      <p:guideLst>
        <p:guide orient="horz" pos="3127"/>
        <p:guide pos="210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F7585749-37F7-4819-89C4-7CB176D85FD7}" type="datetimeFigureOut">
              <a:rPr lang="en-US" smtClean="0"/>
              <a:pPr/>
              <a:t>11/15/2010</a:t>
            </a:fld>
            <a:endParaRPr lang="en-GB"/>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D629F302-3D25-402D-B676-1797E5397D38}"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629F302-3D25-402D-B676-1797E5397D38}"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latin typeface="Calibri" pitchFamily="34" charset="0"/>
              </a:rPr>
              <a:t>When creating a website, the effectiveness of the website can be down to the overall download speed and performance of the website. </a:t>
            </a:r>
          </a:p>
          <a:p>
            <a:endParaRPr lang="en-GB" sz="1200" dirty="0" smtClean="0">
              <a:latin typeface="Calibri" pitchFamily="34" charset="0"/>
            </a:endParaRPr>
          </a:p>
          <a:p>
            <a:r>
              <a:rPr lang="en-GB" sz="1200" dirty="0" smtClean="0">
                <a:latin typeface="Calibri" pitchFamily="34" charset="0"/>
              </a:rPr>
              <a:t>Many factors affect the effectiveness of your website on users screens. I will hopefully help to explain what factors cause these problems and why.</a:t>
            </a:r>
          </a:p>
          <a:p>
            <a:endParaRPr lang="en-GB" dirty="0"/>
          </a:p>
        </p:txBody>
      </p:sp>
      <p:sp>
        <p:nvSpPr>
          <p:cNvPr id="4" name="Slide Number Placeholder 3"/>
          <p:cNvSpPr>
            <a:spLocks noGrp="1"/>
          </p:cNvSpPr>
          <p:nvPr>
            <p:ph type="sldNum" sz="quarter" idx="10"/>
          </p:nvPr>
        </p:nvSpPr>
        <p:spPr/>
        <p:txBody>
          <a:bodyPr/>
          <a:lstStyle/>
          <a:p>
            <a:fld id="{D629F302-3D25-402D-B676-1797E5397D38}"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auto">
              <a:spcBef>
                <a:spcPts val="0"/>
              </a:spcBef>
              <a:spcAft>
                <a:spcPts val="0"/>
              </a:spcAft>
              <a:defRPr/>
            </a:pPr>
            <a:r>
              <a:rPr lang="en-GB" sz="1200" dirty="0" smtClean="0">
                <a:latin typeface="+mn-lt"/>
              </a:rPr>
              <a:t>The reason why the performance of a website is reduced is through these following three main factors: </a:t>
            </a:r>
          </a:p>
          <a:p>
            <a:pPr marL="342900" indent="-342900" fontAlgn="auto">
              <a:spcBef>
                <a:spcPts val="0"/>
              </a:spcBef>
              <a:spcAft>
                <a:spcPts val="0"/>
              </a:spcAft>
              <a:buFont typeface="+mj-lt"/>
              <a:buAutoNum type="arabicPeriod"/>
              <a:defRPr/>
            </a:pPr>
            <a:r>
              <a:rPr lang="en-GB" sz="1200" dirty="0" smtClean="0">
                <a:latin typeface="+mn-lt"/>
              </a:rPr>
              <a:t>Internet Quality</a:t>
            </a:r>
          </a:p>
          <a:p>
            <a:pPr marL="342900" indent="-342900" fontAlgn="auto">
              <a:spcBef>
                <a:spcPts val="0"/>
              </a:spcBef>
              <a:spcAft>
                <a:spcPts val="0"/>
              </a:spcAft>
              <a:buFont typeface="+mj-lt"/>
              <a:buAutoNum type="arabicPeriod"/>
              <a:defRPr/>
            </a:pPr>
            <a:r>
              <a:rPr lang="en-GB" sz="1200" dirty="0" smtClean="0">
                <a:latin typeface="+mn-lt"/>
              </a:rPr>
              <a:t>Computer Quality </a:t>
            </a:r>
          </a:p>
          <a:p>
            <a:pPr marL="342900" indent="-342900" fontAlgn="auto">
              <a:spcBef>
                <a:spcPts val="0"/>
              </a:spcBef>
              <a:spcAft>
                <a:spcPts val="0"/>
              </a:spcAft>
              <a:buFont typeface="+mj-lt"/>
              <a:buAutoNum type="arabicPeriod"/>
              <a:defRPr/>
            </a:pPr>
            <a:r>
              <a:rPr lang="en-GB" sz="1200" dirty="0" smtClean="0">
                <a:latin typeface="+mn-lt"/>
              </a:rPr>
              <a:t>Website Content</a:t>
            </a:r>
          </a:p>
          <a:p>
            <a:pPr fontAlgn="auto">
              <a:spcBef>
                <a:spcPts val="0"/>
              </a:spcBef>
              <a:spcAft>
                <a:spcPts val="0"/>
              </a:spcAft>
              <a:defRPr/>
            </a:pPr>
            <a:r>
              <a:rPr lang="en-GB" sz="1200" dirty="0" smtClean="0">
                <a:latin typeface="+mn-lt"/>
              </a:rPr>
              <a:t>I will now explain these factors in details and the various features that affect the performance of your website.</a:t>
            </a:r>
          </a:p>
          <a:p>
            <a:endParaRPr lang="en-GB" dirty="0"/>
          </a:p>
        </p:txBody>
      </p:sp>
      <p:sp>
        <p:nvSpPr>
          <p:cNvPr id="4" name="Slide Number Placeholder 3"/>
          <p:cNvSpPr>
            <a:spLocks noGrp="1"/>
          </p:cNvSpPr>
          <p:nvPr>
            <p:ph type="sldNum" sz="quarter" idx="10"/>
          </p:nvPr>
        </p:nvSpPr>
        <p:spPr/>
        <p:txBody>
          <a:bodyPr/>
          <a:lstStyle/>
          <a:p>
            <a:fld id="{D629F302-3D25-402D-B676-1797E5397D38}"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50000"/>
              </a:spcBef>
            </a:pPr>
            <a:r>
              <a:rPr lang="en-GB" dirty="0" smtClean="0"/>
              <a:t>Another factor that affects the performance of your website is the internet quality. The quality of your internet is decided by the particular speed of broadband you purchase. Depending on your location and ISP (Internet Service Provider), the speed of your broadband will change. This change in speed or (download speed) is the speed in which your broadband downloads the information or ‘coding’ to your computer. </a:t>
            </a:r>
          </a:p>
          <a:p>
            <a:pPr>
              <a:spcBef>
                <a:spcPct val="50000"/>
              </a:spcBef>
            </a:pPr>
            <a:endParaRPr lang="en-GB" dirty="0" smtClean="0"/>
          </a:p>
          <a:p>
            <a:pPr>
              <a:spcBef>
                <a:spcPct val="50000"/>
              </a:spcBef>
            </a:pPr>
            <a:r>
              <a:rPr lang="en-GB" dirty="0" smtClean="0"/>
              <a:t>The average download speeds ISP’s offer are: 1, 2, 6, 12 and 20 MB download speeds. This means how much information they can download per second. </a:t>
            </a:r>
            <a:endParaRPr lang="en-GB" i="1" dirty="0" smtClean="0"/>
          </a:p>
          <a:p>
            <a:pPr>
              <a:spcBef>
                <a:spcPct val="50000"/>
              </a:spcBef>
            </a:pPr>
            <a:endParaRPr lang="en-GB" dirty="0" smtClean="0"/>
          </a:p>
          <a:p>
            <a:pPr>
              <a:spcBef>
                <a:spcPct val="50000"/>
              </a:spcBef>
            </a:pPr>
            <a:r>
              <a:rPr lang="en-GB" dirty="0" smtClean="0"/>
              <a:t>(An example of the different ISP’s available are providers such as Talk </a:t>
            </a:r>
            <a:r>
              <a:rPr lang="en-GB" dirty="0" err="1" smtClean="0"/>
              <a:t>Talk</a:t>
            </a:r>
            <a:r>
              <a:rPr lang="en-GB" dirty="0" smtClean="0"/>
              <a:t>, SKY, Tiscali, Virgin, BT, etc. these different providers will all offer various download speeds depending on your location.)</a:t>
            </a:r>
          </a:p>
          <a:p>
            <a:pPr>
              <a:spcBef>
                <a:spcPct val="50000"/>
              </a:spcBef>
            </a:pPr>
            <a:r>
              <a:rPr lang="en-GB" dirty="0" smtClean="0"/>
              <a:t>These factors all affect the quality and performance of your website, when downloading coding to generate your website on screen.</a:t>
            </a:r>
          </a:p>
          <a:p>
            <a:r>
              <a:rPr lang="en-GB" dirty="0" smtClean="0"/>
              <a:t>               </a:t>
            </a:r>
            <a:endParaRPr lang="en-GB" dirty="0"/>
          </a:p>
        </p:txBody>
      </p:sp>
      <p:sp>
        <p:nvSpPr>
          <p:cNvPr id="4" name="Slide Number Placeholder 3"/>
          <p:cNvSpPr>
            <a:spLocks noGrp="1"/>
          </p:cNvSpPr>
          <p:nvPr>
            <p:ph type="sldNum" sz="quarter" idx="10"/>
          </p:nvPr>
        </p:nvSpPr>
        <p:spPr/>
        <p:txBody>
          <a:bodyPr/>
          <a:lstStyle/>
          <a:p>
            <a:fld id="{D629F302-3D25-402D-B676-1797E5397D38}"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50000"/>
              </a:spcBef>
            </a:pPr>
            <a:r>
              <a:rPr lang="en-GB" sz="1200" dirty="0" smtClean="0"/>
              <a:t>I feel that having a recent and modern computer with all the latest features, hardware and software at to a good performance. When viewing websites, other factors such as website/ internet quality affect the speed in which the website opens. I feel the speed in which you can view various tabs within a computer is due to the specifications of your computer.</a:t>
            </a:r>
          </a:p>
          <a:p>
            <a:pPr>
              <a:spcBef>
                <a:spcPct val="50000"/>
              </a:spcBef>
            </a:pPr>
            <a:endParaRPr lang="en-GB" sz="1200" dirty="0" smtClean="0"/>
          </a:p>
          <a:p>
            <a:pPr>
              <a:spcBef>
                <a:spcPct val="50000"/>
              </a:spcBef>
            </a:pPr>
            <a:r>
              <a:rPr lang="en-GB" sz="1200" dirty="0" smtClean="0"/>
              <a:t> Having new hardware such as a monitors ads to a better visual affect. Where as having better speakers ads to a better sounding affect. </a:t>
            </a:r>
          </a:p>
          <a:p>
            <a:pPr>
              <a:spcBef>
                <a:spcPct val="50000"/>
              </a:spcBef>
            </a:pPr>
            <a:r>
              <a:rPr lang="en-GB" sz="1200" dirty="0" smtClean="0"/>
              <a:t>Overall I feel that the performance of your website once opened via the internet is down to the ability in which your computer can work at. Having a newer computer will contain most of all pieces of hardware which add to the overall performance and speed at which your computer can work at. </a:t>
            </a:r>
          </a:p>
          <a:p>
            <a:endParaRPr lang="en-GB" dirty="0"/>
          </a:p>
        </p:txBody>
      </p:sp>
      <p:sp>
        <p:nvSpPr>
          <p:cNvPr id="4" name="Slide Number Placeholder 3"/>
          <p:cNvSpPr>
            <a:spLocks noGrp="1"/>
          </p:cNvSpPr>
          <p:nvPr>
            <p:ph type="sldNum" sz="quarter" idx="10"/>
          </p:nvPr>
        </p:nvSpPr>
        <p:spPr/>
        <p:txBody>
          <a:bodyPr/>
          <a:lstStyle/>
          <a:p>
            <a:fld id="{D629F302-3D25-402D-B676-1797E5397D38}"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50000"/>
              </a:spcBef>
            </a:pPr>
            <a:r>
              <a:rPr lang="en-GB" dirty="0" smtClean="0"/>
              <a:t>When creating a website the website content is a main factor which affects downloading speeds and the overall performance of your computer. Various features will add to a better website through the uses of audio, media, images, etc. although these features at to a better website, the coding used to create the websites will result in slower download speeds and effect the overall performance of your website poorly. I feel that minimising the coding will add to quicker download speeds which will result in a more efficient website. </a:t>
            </a:r>
          </a:p>
          <a:p>
            <a:pPr>
              <a:spcBef>
                <a:spcPct val="50000"/>
              </a:spcBef>
            </a:pPr>
            <a:endParaRPr lang="en-GB" dirty="0" smtClean="0"/>
          </a:p>
          <a:p>
            <a:pPr>
              <a:spcBef>
                <a:spcPct val="50000"/>
              </a:spcBef>
            </a:pPr>
            <a:r>
              <a:rPr lang="en-GB" dirty="0" smtClean="0"/>
              <a:t>Coding of a website is the digits and series of ‘codes’ used to create a website. Each code represents text, images, media, colour, layout, etc. The code for a website overall can be extremely large depending on how complicated your website is.</a:t>
            </a:r>
          </a:p>
          <a:p>
            <a:pPr>
              <a:spcBef>
                <a:spcPct val="50000"/>
              </a:spcBef>
            </a:pPr>
            <a:endParaRPr lang="en-GB" dirty="0" smtClean="0"/>
          </a:p>
          <a:p>
            <a:pPr>
              <a:spcBef>
                <a:spcPct val="50000"/>
              </a:spcBef>
            </a:pPr>
            <a:r>
              <a:rPr lang="en-GB" dirty="0" smtClean="0"/>
              <a:t>The content of the website is down to the creator of the website and what they want on the website. I feel that to create a professional website, their must be interaction, but not too much. When creating a website, the immediate use of only a few interactions within the website will then have an adverse affect on the overall coding used; which intern will increase the performance of the website and minimise coding. This also follows W3C compliancy.</a:t>
            </a:r>
          </a:p>
          <a:p>
            <a:endParaRPr lang="en-GB" dirty="0"/>
          </a:p>
        </p:txBody>
      </p:sp>
      <p:sp>
        <p:nvSpPr>
          <p:cNvPr id="4" name="Slide Number Placeholder 3"/>
          <p:cNvSpPr>
            <a:spLocks noGrp="1"/>
          </p:cNvSpPr>
          <p:nvPr>
            <p:ph type="sldNum" sz="quarter" idx="10"/>
          </p:nvPr>
        </p:nvSpPr>
        <p:spPr/>
        <p:txBody>
          <a:bodyPr/>
          <a:lstStyle/>
          <a:p>
            <a:fld id="{D629F302-3D25-402D-B676-1797E5397D38}"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50000"/>
              </a:spcBef>
            </a:pPr>
            <a:r>
              <a:rPr lang="en-GB" dirty="0" smtClean="0"/>
              <a:t>Within a website I feel that the content of the coding is down to the various features you add. Depending on what type of interaction you add, will vary in how much coding is needed.</a:t>
            </a:r>
          </a:p>
          <a:p>
            <a:pPr>
              <a:spcBef>
                <a:spcPct val="50000"/>
              </a:spcBef>
            </a:pPr>
            <a:endParaRPr lang="en-GB" dirty="0" smtClean="0"/>
          </a:p>
          <a:p>
            <a:pPr>
              <a:spcBef>
                <a:spcPct val="50000"/>
              </a:spcBef>
            </a:pPr>
            <a:r>
              <a:rPr lang="en-GB" dirty="0" smtClean="0"/>
              <a:t>In addition to this I feel the content of your website will also largely affect the website. interactions such as document downloads or images of different file sizes and resolutions will affect the speed your PC downloads this information and media.</a:t>
            </a:r>
          </a:p>
          <a:p>
            <a:pPr>
              <a:spcBef>
                <a:spcPct val="50000"/>
              </a:spcBef>
            </a:pPr>
            <a:endParaRPr lang="en-GB" dirty="0" smtClean="0"/>
          </a:p>
          <a:p>
            <a:pPr>
              <a:spcBef>
                <a:spcPct val="50000"/>
              </a:spcBef>
            </a:pPr>
            <a:r>
              <a:rPr lang="en-GB" dirty="0" smtClean="0"/>
              <a:t>When an image is of a higher resolution the size of the file will increase. When the size of the file increase it takes more time for the file to be downloaded within the coding of the website. The longer it takes to download the coding to PC’s will affect the performance of your website negatively. </a:t>
            </a:r>
          </a:p>
          <a:p>
            <a:pPr>
              <a:spcBef>
                <a:spcPct val="50000"/>
              </a:spcBef>
            </a:pPr>
            <a:endParaRPr lang="en-GB" dirty="0" smtClean="0"/>
          </a:p>
          <a:p>
            <a:pPr>
              <a:spcBef>
                <a:spcPct val="50000"/>
              </a:spcBef>
            </a:pPr>
            <a:r>
              <a:rPr lang="en-GB" dirty="0" smtClean="0"/>
              <a:t>I feel that when creating your website, you should take many points into consideration. Analyse the possible behaviour of your websites performance once on the internet and then alter your website accordingly to how you believe the performance will be affected. (positively or negatively). In doing this you can alter coding so the performance of your website isn't affected through the content; such as file size.</a:t>
            </a:r>
          </a:p>
          <a:p>
            <a:endParaRPr lang="en-GB" dirty="0"/>
          </a:p>
        </p:txBody>
      </p:sp>
      <p:sp>
        <p:nvSpPr>
          <p:cNvPr id="4" name="Slide Number Placeholder 3"/>
          <p:cNvSpPr>
            <a:spLocks noGrp="1"/>
          </p:cNvSpPr>
          <p:nvPr>
            <p:ph type="sldNum" sz="quarter" idx="10"/>
          </p:nvPr>
        </p:nvSpPr>
        <p:spPr/>
        <p:txBody>
          <a:bodyPr/>
          <a:lstStyle/>
          <a:p>
            <a:fld id="{D629F302-3D25-402D-B676-1797E5397D38}"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t>To conclude, I feel that following these three factors and improving them or altering them positively will greatly affect the performance of your website.</a:t>
            </a:r>
          </a:p>
          <a:p>
            <a:endParaRPr lang="en-GB" sz="1200" dirty="0" smtClean="0"/>
          </a:p>
          <a:p>
            <a:r>
              <a:rPr lang="en-GB" sz="1200" dirty="0" smtClean="0"/>
              <a:t>By having the correct hardware, website content and quality of internet you can create and effective and professional website with fast download speeds and little waiting time to boost performance.</a:t>
            </a:r>
          </a:p>
        </p:txBody>
      </p:sp>
      <p:sp>
        <p:nvSpPr>
          <p:cNvPr id="4" name="Slide Number Placeholder 3"/>
          <p:cNvSpPr>
            <a:spLocks noGrp="1"/>
          </p:cNvSpPr>
          <p:nvPr>
            <p:ph type="sldNum" sz="quarter" idx="10"/>
          </p:nvPr>
        </p:nvSpPr>
        <p:spPr/>
        <p:txBody>
          <a:bodyPr/>
          <a:lstStyle/>
          <a:p>
            <a:fld id="{D629F302-3D25-402D-B676-1797E5397D38}" type="slidenum">
              <a:rPr lang="en-GB" smtClean="0"/>
              <a:pPr/>
              <a:t>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8028CFA2-19C6-4AA6-8772-4936FD3CC5DB}" type="datetimeFigureOut">
              <a:rPr lang="en-US"/>
              <a:pPr>
                <a:defRPr/>
              </a:pPr>
              <a:t>11/15/2010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C1DCF25-926E-410C-85C6-4B86D97FE70E}"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77BCE4A-BB45-4259-A2BC-0B404C1671AA}" type="datetimeFigureOut">
              <a:rPr lang="en-US"/>
              <a:pPr>
                <a:defRPr/>
              </a:pPr>
              <a:t>11/15/2010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8A77065-23D0-4CE8-A716-AB326B905AEE}"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CC1A102-97B0-4C5B-A91F-329B288E06FE}" type="datetimeFigureOut">
              <a:rPr lang="en-US"/>
              <a:pPr>
                <a:defRPr/>
              </a:pPr>
              <a:t>11/15/2010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6CDE198-419C-40D7-8A6B-49236A9B1B77}"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5D1BC66-5AA0-4D25-A284-0EC76744A328}" type="datetimeFigureOut">
              <a:rPr lang="en-US"/>
              <a:pPr>
                <a:defRPr/>
              </a:pPr>
              <a:t>11/15/2010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0CC3B07-A3D3-4A1B-9903-A65B8BEB8B9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A1F042B-134B-4232-847B-E0F57C49CC99}" type="datetimeFigureOut">
              <a:rPr lang="en-US"/>
              <a:pPr>
                <a:defRPr/>
              </a:pPr>
              <a:t>11/15/2010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DFE10A2-7A4C-44C3-9E20-EE946A46065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60D135A8-2093-4A44-99A0-08BF2D389C68}" type="datetimeFigureOut">
              <a:rPr lang="en-US"/>
              <a:pPr>
                <a:defRPr/>
              </a:pPr>
              <a:t>11/15/2010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EBA5781-7204-49C5-99F4-90A2F3B373C4}"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59502810-F287-467C-91C1-9A913724BF51}" type="datetimeFigureOut">
              <a:rPr lang="en-US"/>
              <a:pPr>
                <a:defRPr/>
              </a:pPr>
              <a:t>11/15/2010</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B3BE1A71-DE69-4EA4-A328-C58754DEEA47}"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2A13F72D-C307-45D0-890A-0113807BD9B3}" type="datetimeFigureOut">
              <a:rPr lang="en-US"/>
              <a:pPr>
                <a:defRPr/>
              </a:pPr>
              <a:t>11/15/2010</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A6A39EB3-4960-4AB2-BCA2-5137685C633A}"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0C6614C-C8CF-418A-9B1B-58459CB4BE4A}" type="datetimeFigureOut">
              <a:rPr lang="en-US"/>
              <a:pPr>
                <a:defRPr/>
              </a:pPr>
              <a:t>11/15/2010</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3AC31439-1C93-413A-B656-6C486182B620}"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A740011-E0EB-4D97-97DA-851176068C94}" type="datetimeFigureOut">
              <a:rPr lang="en-US"/>
              <a:pPr>
                <a:defRPr/>
              </a:pPr>
              <a:t>11/15/2010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08B5408-199A-456C-85F9-005CA697B261}"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AFF161B-378E-49EE-B81C-7EB4DBD96F08}" type="datetimeFigureOut">
              <a:rPr lang="en-US"/>
              <a:pPr>
                <a:defRPr/>
              </a:pPr>
              <a:t>11/15/2010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4650A27-3849-4027-8820-97138F98D2FB}"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21BEA4E-4E54-4123-931A-538510FFE654}" type="datetimeFigureOut">
              <a:rPr lang="en-US"/>
              <a:pPr>
                <a:defRPr/>
              </a:pPr>
              <a:t>11/15/2010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6685536-1FEF-4033-A215-56F9788BAA6B}"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3148012" y="3424237"/>
            <a:ext cx="6858000" cy="9525"/>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6" name="Straight Connector 5"/>
          <p:cNvCxnSpPr/>
          <p:nvPr/>
        </p:nvCxnSpPr>
        <p:spPr>
          <a:xfrm rot="5400000">
            <a:off x="-3000375" y="3429000"/>
            <a:ext cx="6858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7" name="Straight Connector 6"/>
          <p:cNvCxnSpPr/>
          <p:nvPr/>
        </p:nvCxnSpPr>
        <p:spPr>
          <a:xfrm rot="10800000">
            <a:off x="0" y="6572250"/>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10" name="Straight Connector 9"/>
          <p:cNvCxnSpPr/>
          <p:nvPr/>
        </p:nvCxnSpPr>
        <p:spPr>
          <a:xfrm rot="10800000">
            <a:off x="0" y="6429375"/>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pic>
        <p:nvPicPr>
          <p:cNvPr id="13317" name="Picture 2" descr="http://www.idealaunch.com/blog/wp-content/uploads/2009/12/internet-marketing-strategy-traffic1.jpg"/>
          <p:cNvPicPr>
            <a:picLocks noChangeAspect="1" noChangeArrowheads="1"/>
          </p:cNvPicPr>
          <p:nvPr/>
        </p:nvPicPr>
        <p:blipFill>
          <a:blip r:embed="rId3" cstate="print"/>
          <a:srcRect/>
          <a:stretch>
            <a:fillRect/>
          </a:stretch>
        </p:blipFill>
        <p:spPr bwMode="auto">
          <a:xfrm>
            <a:off x="6357938" y="3714750"/>
            <a:ext cx="1857375" cy="1495425"/>
          </a:xfrm>
          <a:prstGeom prst="rect">
            <a:avLst/>
          </a:prstGeom>
          <a:noFill/>
          <a:ln w="9525">
            <a:noFill/>
            <a:miter lim="800000"/>
            <a:headEnd/>
            <a:tailEnd/>
          </a:ln>
        </p:spPr>
      </p:pic>
      <p:sp>
        <p:nvSpPr>
          <p:cNvPr id="13" name="Rectangle 12"/>
          <p:cNvSpPr/>
          <p:nvPr/>
        </p:nvSpPr>
        <p:spPr>
          <a:xfrm>
            <a:off x="571472" y="714356"/>
            <a:ext cx="8572528" cy="2585323"/>
          </a:xfrm>
          <a:prstGeom prst="rect">
            <a:avLst/>
          </a:prstGeom>
          <a:noFill/>
        </p:spPr>
        <p:txBody>
          <a:bodyPr>
            <a:spAutoFit/>
          </a:bodyPr>
          <a:lstStyle/>
          <a:p>
            <a:pPr algn="ctr" fontAlgn="auto">
              <a:spcBef>
                <a:spcPts val="0"/>
              </a:spcBef>
              <a:spcAft>
                <a:spcPts val="0"/>
              </a:spcAft>
              <a:defRPr/>
            </a:pP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FACTORS THAT </a:t>
            </a:r>
          </a:p>
          <a:p>
            <a:pPr algn="ctr" fontAlgn="auto">
              <a:spcBef>
                <a:spcPts val="0"/>
              </a:spcBef>
              <a:spcAft>
                <a:spcPts val="0"/>
              </a:spcAft>
              <a:defRPr/>
            </a:pP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AFFECT</a:t>
            </a:r>
          </a:p>
          <a:p>
            <a:pPr algn="ctr" fontAlgn="auto">
              <a:spcBef>
                <a:spcPts val="0"/>
              </a:spcBef>
              <a:spcAft>
                <a:spcPts val="0"/>
              </a:spcAft>
              <a:defRPr/>
            </a:pP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performance</a:t>
            </a:r>
          </a:p>
        </p:txBody>
      </p:sp>
      <p:sp>
        <p:nvSpPr>
          <p:cNvPr id="13319" name="AutoShape 4" descr="data:image/jpg;base64,/9j/4AAQSkZJRgABAQAAAQABAAD/2wCEAAkGBhQSEBUUExQWFRQVGBcXFRUUFxQVGBQUFxUXFRUXFxgYHCYfFxwkHRQUHy8gJCcpLCwsFx4xNTAqNSYrLCkBCQoKDgwOGg8PGiwkHyQsLCwsLCwsLCwsLCwsLCwsLCwsLCwsLCwsLCwsLCwsLCwsKSwsLCwsLCwsLCwsLCwsLP/AABEIAMIBAwMBIgACEQEDEQH/xAAbAAABBQEBAAAAAAAAAAAAAAAFAAEDBAYCB//EADwQAAECBAQDBgQFAwQCAwAAAAEAAgMEESEFEjFBUWFxBhMigZGhQrHR8AcUMlLBYnLhQ1OS8SPCFRYz/8QAGgEAAwEBAQEAAAAAAAAAAAAAAAECAwQFBv/EACQRAAICAgIDAAIDAQAAAAAAAAABAhEDEiExE0FRImEEMnEU/9oADAMBAAIRAxEAPwBSsrTT3VtsGuq7ZAVuHBXFZ2AmdwJkQUIvxQCJhD5Z9QSW1XoIlmlVpzCg4URY0/TKOEYs14AKIR4LXbBZ2PhjobqtV6SxC1HLRSsh465R1MYNDd8IQ2P2bhftHsjxdXRV4lVVjX7M7E7JQT8KqRexELZajOmTtlVF+jFTHYgbEoVNdmns0K9Hc1Vo0AFNTYPHF+jzB2HxK6FTQ8FjO0C28xhYPJVBBiMPhNeS1jk+mMsXwyr8CmB/pnyVZ8jGbqx/oV6BK4+5lnt9kZlcZgRLFoXRFxfs5pKUfR5H3jxqCPIpfnivaxhsvE+FvsoY3Y2Wd8AWmn7Mt0eNfnSm/NlerR/w3ljoKdENmPwrhn9LiEaMN4nn7MVe3R7h5lXIHaqYbpEd53WimPwreP0v9Qhsx+HEy3ShU6yHcWdS34iTLPiB6oxLfiw+lIkMHmD9VkZjslMs1hk9FRi4RGbrDd6JpyQtIM2mIdqJaZsYdCeQ/hH5KXaS1rRRoAAHILC9kMOJiOe9tmCgBHxFegSLsrHOtXQc1pBt8synFLhHM9GzPoNqAX4KEWqkHXJ3PyVeZmmsFSbLGTt2aJUqLL267BJjOu9fqgre0bM1HZmg6Eg3RmHEqBzGqQMbf71TOFf5F+WvEKZzT5ceKicz7omIgdDHL78kk5hckk+BmlhNKuwofmuYEIU1VtjKaLxz0rOQxORxUlSmICAKEzBB2Q2Zk9wEajMVCIl0bRYOhvLVYEWqUVgKrkUVJlakr4ahc0rtsZPmVqQtCs6IQuTGU7wFA6CE7QatHJoonMC7MErgtKtCZC+XB2VSJho1FjyRBJUSDWRYsPQ1CKSXaxzbPCYtUESUBWqySXRjLDGRppPH2P3RJkYHQrz12HkXaSFJBxSLC1uFvHOvZyT/AI3w9ASWXke1oNnI5L4ox4sV0KaZyyhKPZZdDB2UT5Rh1aFMHVSKszMLjcdrYxawAXvRTtmBka2mg14nVAcbi0mX1/cVblZmqwlPtHTp0wlWgQsRQ6M4vuG2AVzN7oTi0F0OJmH6HXqNjuFnHsYYnYMKJCpStdf8KHs4XCHlJqGkge4CFykZz7MBJ5VtzKPy0AQwGg6D1P8A2qfPJP6LQaKjh15LiJr0Q+LjLGxMhdQ7+asCY1pdIdHLnX0PunTmJz90k6FwbOC22isBihhKw2q8g9CxiExcV04LjKgZBEVaNVWYpKrRFJrEqRHBQPTxmquXJG6GeFx3hTOiLgvTLJBFThygzLoORY6JUxSBT5VSYqInsUeVTvChcVsmYyQ1E6YOXQVWRQ1Vw9lVIUyaYqKUaQBVXuojLtKLELksVp0Q0n2QSnaV7LOCPyXaRj90Biy4KpRpEDQ0W8c0l2c08EWVe2TAJnMNHUKHyk3lIVjEoTngAmpGhQQxdjYhPZN2Q40kjWQZjdXZeey8CODrgrIyuKltjcIpAxAEJkNGi/8AkfCQ1rWA/tAuqUabDGlxNhep2VITIQ7H4jnsYxv+o8N6m31TJoGYlhcXMYgpEaTXMw1UMljcSHYG37StfM9k4kHxQXEHcDQ9Rug87Ca60xDyO/3IY+YSr4UpfR29rRS7TXfRJUf/AK1W7Y7C3apoUkU/g/xPeAGnb0XX5Xgf4VBsRTsjrwvyiJTaJXwiNaqEq1CnCph3btRQ8QqWT6bRy/QQ8KrHKOxcGJuxwdy0KCz0s9v6gQr2TOmE0+gbEKqPCuiCXuDRqTQBaIdmYWQAnM7dwJbfkNKKJ5FHs1lkjDsw8QKIlGMZwxsKmVxNToaW8wo3dnI+UOyVqK0qMw6goWSLV2aqcauwSCu2uSdDINDYjZNRXZoStcpGvUTQukASVUb2roFOQqToT5K+VdVRGTwGLF/S2g/c6w/z5I3LdloTLxXl54Dwj6n2RLPCPZyznGJlG3sBUqR8s4atcOrSFsxOw4QpDa1o5D7qoX41Vc//AG/EZeRv0YwpVWknZWHGBoA1/EWr1G6zUVpaSDqLLrw5lkXBaakRTEbKFXmNMw81cnZbNBLhq256boXhuINeCNjY12XoQjSOTJK2DpnERWhHohc1CbENQ6h56ojiUgWPI226IXGl906IsqRYT26io4hNCmr6q2yLSxJpzVOYlamraU5I5AvQsUoLrvDJovi94f0sPhHPihZkzpxRlst3bQymmvVWr7E6NfIdqjo+6JvhwJgbVK8/a9W5edc02KRGpoYnYhhJNklUhdo3gC6SW3+ByaaBi1d1dh4iq0x2Hp/+UR7Ds14MQf8AJunuhszhczB/UzMOMM5vazvZeQ4s1eNejRw5xWYcysdBxe9CaHcGxHVXoOK81m4k6NGugzhG6vCfDhR1CshBxUcUQl8QBWbQU0EnS0Nj87RQ3HL0XE1iORhKqx5u9EExqfqQ2vMrmnbNYpyfIRwWAI0XvH3ay4B0L9vTX0RjEsRbDpzQ+ScGQmjlmPU3+VFmcfxFz4trhvDip1b4Rp/eXPRs5SVhPIjNYMwJvTfc2111QftZko0Brc5NagAGiM4Ye7gsYdQ0Zv7jd3ufZZ3FpV0eK5zSMotStxRVj/srZWJ/nbfB3g3Z8RIJe8kVPhpTbUniqM3h5ZF7sHMTSlLVrp0W0lpfu4TG8APVVIUGE+IIgHjG4rta40KtZ2m7LWd236A8t2ViOPjLWAb1r6AIzLYbAg6Nzu/c6/oNAr4cqseUrpZZyzTl7MpZZS7ZxMYiShsaOSp4su4c00PD3v2oOLrD/Ky1JtIGxCqzytCMOhMu85jw0H1K4fi8JlmtaOgCtD2+GfEaioYq6rwRqRfystK/EYUSzmN9APcIXiOEg0fDcSBq03NNbHfour+NKsispSrszmOYh3cHK2zn69FkpSeEOIKmzreexRqeh/mM5qQ4HwnUAXpXlz6rGRpV7YmR4INd/mOS+gu0c6PQywRodPibp0QmJKbJYHPEAAm7bdRsfvgi89BB8bdD7J3ZL4YDmZAOFQLjXnzQmYlsq1MOFwVHEpara03oeRVdiTBMlDdmDjtTXktQ3EIcS0RtOaCMh0C7BSti7CsXAmuFYTgeW6GTEk5h8QIUkGOW/pNETgY1UUiNDggOgH3hSWg/Kyzr3FdqhJKgtHqrIbQaBzQRxBb8iAmiEusaEaGlSNNrH5qy+LBcQ1zmudQnZzso1Nuo0UXcQaEBzeQL8trcfpwXBRqmU8RwSG+z2sf/AHChpyO3kg052JhG7DEhHgCHt9HGvujrpJzRmY6tL2cH9OFU/ekgCpvapZavDwmyhotMw8fszHYfC9j96XY6nQ2900i2M2Kxr2OAJFTSopqbi2gWlnC8ajNregPlZDY0YippSgPH+VjNcNmuqaHjx7lVzAhRDV2v35hDImJWKBdnJiI+O8FxyAOdQ3FagCnC52XL4m1fwhRfJspvEqBxrYXQDCI3eRmg7uzO6DxO9gm7QzmSC6+tlU7HRKmI/XK0NHVxqb9G+6qMKi5DXRt5nFaNceqjwWIHEV28RPT6miGug94KKxLQ+4aR8Tqa7AafyuelVC6XAfxPGgyE93AGnXQe9EG7FzRfFN7AIHiuLXDD1P8ACLdk4wZDdE0zGg6DVU4VCwqotG2ypZKamiBR+0wAo1CprHnO3WSgQotmoj4jDZwJQid7R8FnIs8Tuqzoy1WMtQSCMzijnbqi+ZKgL1wXLVQSKssCYVqVxAgi6Flydr1TgFgrHZhsCZLK5IcakVj22yPNQ4HbKHBx5ZztpXmIDY4DYgDYjbtc3QjUlvLct8xbTntnAMQw6fA13ua/x7ofg00WUbHJ7oHwuBNWHlS9PkvWwyfjTZOu0krCs5hLYMBkdrqva6kVvBjv00G+lahEcMmgRlJ8Lhb6qp2glIZhVZFDuVr/ANQohWAzVasNiLt6bgdNfPkqwy2Vpmn8vG4S1aSdLp3f7NO2DldQqtPQ6HkbH6+SvwXZ21+JuvMKGO2tV0o4AJGh5TT0PEKFEYkH4f8AiefDofn1Q+IyiGh2ck3UwhnqoWPFQSK0II8lo5SUEZlYZFf26GvBNRbE3QCLeRSRV0Ig00oklogs22C9tZaMC1zqPIGXv2tc1jwD8dnGvM+a0DHtiAd3EDng+Lu3xHZWupdrHh5pe5tsN7eDQ4m9fl/K0vZ/tvFl3g2eBWzg3MK2s4DMLLz2d0sXtHp75drvFEz1A8ZMKHUAfpIpdo610OiZzA8DuotxahBb4RvSoJpXWhVPDO3kKbbkILH/AAgOiEE8zDaCApp+SdmqYTn2/W2I59RrTxgmg6KWZU0+TgktaQ5rtdQ3U7k0KFTbgbVcOrTobcNNFPEhmlO7igmpFcnpVzBQckKfMGpaYhaf6hQA9a2Us2iCZ7CG3yOc3qKj6qrKy4gQzS7ifEaXO+nBFJhz6U8J3BuK9EOiTDv2+hUOPo2pNUCcbiOjANaK0ueSL9npbuZYDRzyXur1yt9gD5qtEjjcUK5iz52PJRKL11REsfHBfhTrs5od6BXIsyfiOmp5BCMPeM4NdL/fmQusYjkwnBurhQdDr7VWcsfKRM400kZ6LiZiRC6tcx8I5VoB8luXv7uGyGPgAB67+6xPZ3ByZluYUDPEfLT3WmmI11eWKbUURI7fHKiMZQF6jdES1RNlgxUi9VBFXTHo1CyzmTZldkxDe0ceK6dh3D3v7pUFg8uTsueqmiybhsrWDyJL8x0bcddkBYHxXC4gdmIPCovbhZC52X/8JbSr3VIpa9b2/hehRmGnH2+Vlhe18u5kVr75TYjau9xxC68c9mojhNRjLi20ZB0w9tWmtOBGn0XUiXh2dpuLgcTw6U+aKz8uLVPQOuCOLXDUJsBwR8eO2BD1ebnUMb8bzyA9SQN12TaxxcpdIwT2NLh+INc1sRuhFSOH7gelCuY+Mw81s2XY0AB9TWiDTuDRJeaiyznVhtdUkfEPhpycKE+a0csBEhUFnN2G46K8eSM0pR5T5IkqYPfOw3DUedR807miI2xq4C4/cOPXio4su06tHoqv5cA1bVrhoR/FVtRJHEh0XcnOvhOzMNDw2I4Ebq40CKKWEXcAUD96t4HiPRUiy6Kp2gu+DWQe2cPKM8EF25yMd7m580llqplflZn40C5eKHfRW8hGqqYHCaG5iVxjeIDRq8/x8no+YIsiEXF+YWgwrtnMwbZ8w4Pv71WFw2O4m+iLCLVLxCeZNco9CH4gZ20LMp4jx3rwIHzUUXtIHC7m76tI+Tlk5FgKuTEAUQ8SMllro6nO0pzaDa4qNNOKrtxBj6mw80Hm4tDRQtjcFEsdHRDIn2Hu+GxB81EdPv5oI6LQ/VTvnBsfVRqbWEWx6aFM+OTreiHQ5uutPdJ80K0RrYjUYaQ2ETu408h9lRuiLOCbpuQp4eKHe6yeN22ZSiw0So3OVWFOh29+ala9KqMqOqKPEIuRobW7/lupmFRz3ZybMQuMvGyjcMc4ZePhB6+acVbAigRS0ChV+Xxl7d6jndDYsJzTRwLTwcC0+h0XAeihmolsXY+zvCeJqR50uF3MMijxQ6ObyNb9W/ysu2IrMvPOaatJB4gkKoun0JoLN7UuZXvARTiP/YfyAqGI4/Ciw3CI2jafqaQ4A7FPM41nYWxGtdXelHDnUfys5OyDCKscQdq/UfRax0k7ZLTLMrKiLC8JFRYgaOGxotF+H5gwnR++8JoC5ztO6FyOmbL1r0WFMlEZelRxBuPNqvYHAdGiUJPdi76k3FahteZHsU82HzY3Dbh/BKWrsMYriRjx3RSwsY4AQmn/AGhUN6ncniTS1F1hs5keOG6t48M0JrgLw/Zh1FPQ+SBNiXst4QWNKMekZt7dmhxSXynMP0uuELcimGx+9hGGbkXCGxWEEgi4XbBqSMioSc40sQeNx80fgYdCimjx3ZdTLlNGF3C9xX7qghF0biCrAeIRXImyvEwBoJGZ4p/UkpW4vbxa7+VkldL4K5GA/NZW0BVFz8xSc5dQwuOjpCEnYK6yKhsOIpDGTJoMy+IZV3GxaqBCOmMZTQ6LExMVKnwxuZ1AhheiuDRMrqooZoHYKTsqkxhNNWotCxYUvSq4iT4d/wBKNRKbQDOGAXoqsfDydFozEaQVDkBqjQtZWZuJJO2r6qu+E4cfRaZ8EVUEaClqyvKABHcN1ahYo4b25q7ElhwVWJJt4KXCx7hCUxdpNCcteOnqt3hfbmYhNuGvabZ9aV5iy8udKcCmYIjLtJB/pJB9lKx69A6Zt+2PaV09Fa8tyhjcoFSb1qT5/wALOOBA1KEtxF7db9fqiOG42zvG96PCDetTtbQV4HfRTKDbGuFwegDsLDbIue97hMtgOjBuZuU08XdkEbAtFQdSdljoTKgHMKUB0Nbopjfa9rwCYjImRrQwQ8wzHKGkOBAcAaCvRYuYxWrQ0AsAFLOJr6/VW4RfREb9hObnWN39b+yrwpqG+ICSAOYNPOiERTVoIvsSu5KBmDybNYLkcTXKPM2WijQMIR43/iDQSYrnEUFP0aetbDjfgj2HQRAhBpN9XHi42/wEDw91KzD7k2YNNqVp0t6q7FmyGGorWxB5jxel1oopdGbth6HFB8JuDYg7jfyus7Ghlj3MO2n9uysSbnOiAnVli6wuK1oN6gtPkrONS2ZoiDVuv9qKtE9MrYdOFjwao3ikHMBEboVlg5aPBJrO0w3HorxumKa9g94RfCZgPZkOo0Q2bhZXEKCHFLXBw2XW1atGTJ5vByXkg0To3CnWuaDa6SiohuzyUKVqhCna1cqOkcOomL0nKNHQEmdLMo07Uhk4Kty8aiH1XbIiBBhs0pPziEiKuxFQKgs2cUrJum6DCMpBGRQUGBOErsTCDiMuu+RQBB8dQOiKt3i57xFATlyaqhzJwU6A7cVE6CDsuqpsyWo9iN8pwPqq0SA4beivhy61S0K3KEnDzZm7kW6/dE8jLGI4N0aLuPAc/f3VwNvUa8Un1oQKCtzQap1QrGmprO8AWaLCnBWYZrrxB8xohwgEEFWoLkMAhKzlYpoKA2J4uGh9N+SMQXg2OhFD0QWThgVpxr05dEQgxU0ZyBcxAyOLeBt0U0hNFjgQrWLQczQ8ajXohjCjoa5Rqp1veMDx5oM4K/g07bIVDPwMrl143aMWq4KQc77qkkSmWmqC2Y9inBUDV1VcCOg6cVxVIlMhjHSBTJJAdVTgrhOgCTMus6iTp2BKHrsRFXqnQIsNiqRsdVMyfMgC33qfvFUDl1nQItiInD1WD11mQBYzJZlCHJZkwJw9IxFCHJ8ydgSl6QiKEFdZkwJDET51DVLMgRdgzpaKK5BnAdEH1SbEopaA1UF4IIOhsg0eGWuLT5KXD5qqnxODUB480/RK4ZDKTGVwK0UakSHXdZNrkZwid+EpwdMU17IXNukiMSUqSbJLq3ZnSMrieF5RUaIMVqPzDXChQWek71AtyXnRl6Z2NA+qS6cwjULlUSJOmokgB09UySYHVUqrlOiwHSqmSQA6dcpIA7qnzLhJAEgK6D1FVPVMRLmTh6hqnqmBMHpw9QVTgoAnzp86gDk+ZAE2ZLMoQ9PmRYEoemLlGXJZkCLchFoaLQwHZm0KykN/iR6Ui2QiJIqxm5XU9E8GYoVYxOHUVCGhyGqGuTTQsRsPonWdbGskr3ZOqLDwrgHgTpLiZ1ejPzwuqLkklqiJDBSOCSSoCMpFJJUyRBOEySQxJ0kkgEUkySYjoJOTJJoBFO1JJP2McJwkkk+xMZdffukkmxiSOv3xSSSF7EnKSSbAZIJ0kvQCZqEcldAkkqEy1G/Sfvgg25TJK5eyYiCZJJZvsZ//2Q=="/>
          <p:cNvSpPr>
            <a:spLocks noChangeAspect="1" noChangeArrowheads="1"/>
          </p:cNvSpPr>
          <p:nvPr/>
        </p:nvSpPr>
        <p:spPr bwMode="auto">
          <a:xfrm>
            <a:off x="155575" y="-776288"/>
            <a:ext cx="2162175" cy="1619251"/>
          </a:xfrm>
          <a:prstGeom prst="rect">
            <a:avLst/>
          </a:prstGeom>
          <a:noFill/>
          <a:ln w="9525">
            <a:noFill/>
            <a:miter lim="800000"/>
            <a:headEnd/>
            <a:tailEnd/>
          </a:ln>
        </p:spPr>
        <p:txBody>
          <a:bodyPr/>
          <a:lstStyle/>
          <a:p>
            <a:endParaRPr lang="en-GB">
              <a:latin typeface="Calibri" pitchFamily="34" charset="0"/>
            </a:endParaRPr>
          </a:p>
        </p:txBody>
      </p:sp>
      <p:sp>
        <p:nvSpPr>
          <p:cNvPr id="13320" name="AutoShape 6" descr="data:image/jpg;base64,/9j/4AAQSkZJRgABAQAAAQABAAD/2wCEAAkGBhQSEBUUExQWFRQVGBcXFRUUFxQVGBQUFxUXFRUXFxgYHCYfFxwkHRQUHy8gJCcpLCwsFx4xNTAqNSYrLCkBCQoKDgwOGg8PGiwkHyQsLCwsLCwsLCwsLCwsLCwsLCwsLCwsLCwsLCwsLCwsLCwsKSwsLCwsLCwsLCwsLCwsLP/AABEIAMIBAwMBIgACEQEDEQH/xAAbAAABBQEBAAAAAAAAAAAAAAAFAAEDBAYCB//EADwQAAECBAQDBgQFAwQCAwAAAAEAAgMEESEFEjFBUWFxBhMigZGhQrHR8AcUMlLBYnLhQ1OS8SPCFRYz/8QAGgEAAwEBAQEAAAAAAAAAAAAAAAECAwQFBv/EACQRAAICAgIDAAIDAQAAAAAAAAABAhEDEiExE0FRImEEMnEU/9oADAMBAAIRAxEAPwBSsrTT3VtsGuq7ZAVuHBXFZ2AmdwJkQUIvxQCJhD5Z9QSW1XoIlmlVpzCg4URY0/TKOEYs14AKIR4LXbBZ2PhjobqtV6SxC1HLRSsh465R1MYNDd8IQ2P2bhftHsjxdXRV4lVVjX7M7E7JQT8KqRexELZajOmTtlVF+jFTHYgbEoVNdmns0K9Hc1Vo0AFNTYPHF+jzB2HxK6FTQ8FjO0C28xhYPJVBBiMPhNeS1jk+mMsXwyr8CmB/pnyVZ8jGbqx/oV6BK4+5lnt9kZlcZgRLFoXRFxfs5pKUfR5H3jxqCPIpfnivaxhsvE+FvsoY3Y2Wd8AWmn7Mt0eNfnSm/NlerR/w3ljoKdENmPwrhn9LiEaMN4nn7MVe3R7h5lXIHaqYbpEd53WimPwreP0v9Qhsx+HEy3ShU6yHcWdS34iTLPiB6oxLfiw+lIkMHmD9VkZjslMs1hk9FRi4RGbrDd6JpyQtIM2mIdqJaZsYdCeQ/hH5KXaS1rRRoAAHILC9kMOJiOe9tmCgBHxFegSLsrHOtXQc1pBt8synFLhHM9GzPoNqAX4KEWqkHXJ3PyVeZmmsFSbLGTt2aJUqLL267BJjOu9fqgre0bM1HZmg6Eg3RmHEqBzGqQMbf71TOFf5F+WvEKZzT5ceKicz7omIgdDHL78kk5hckk+BmlhNKuwofmuYEIU1VtjKaLxz0rOQxORxUlSmICAKEzBB2Q2Zk9wEajMVCIl0bRYOhvLVYEWqUVgKrkUVJlakr4ahc0rtsZPmVqQtCs6IQuTGU7wFA6CE7QatHJoonMC7MErgtKtCZC+XB2VSJho1FjyRBJUSDWRYsPQ1CKSXaxzbPCYtUESUBWqySXRjLDGRppPH2P3RJkYHQrz12HkXaSFJBxSLC1uFvHOvZyT/AI3w9ASWXke1oNnI5L4ox4sV0KaZyyhKPZZdDB2UT5Rh1aFMHVSKszMLjcdrYxawAXvRTtmBka2mg14nVAcbi0mX1/cVblZmqwlPtHTp0wlWgQsRQ6M4vuG2AVzN7oTi0F0OJmH6HXqNjuFnHsYYnYMKJCpStdf8KHs4XCHlJqGkge4CFykZz7MBJ5VtzKPy0AQwGg6D1P8A2qfPJP6LQaKjh15LiJr0Q+LjLGxMhdQ7+asCY1pdIdHLnX0PunTmJz90k6FwbOC22isBihhKw2q8g9CxiExcV04LjKgZBEVaNVWYpKrRFJrEqRHBQPTxmquXJG6GeFx3hTOiLgvTLJBFThygzLoORY6JUxSBT5VSYqInsUeVTvChcVsmYyQ1E6YOXQVWRQ1Vw9lVIUyaYqKUaQBVXuojLtKLELksVp0Q0n2QSnaV7LOCPyXaRj90Biy4KpRpEDQ0W8c0l2c08EWVe2TAJnMNHUKHyk3lIVjEoTngAmpGhQQxdjYhPZN2Q40kjWQZjdXZeey8CODrgrIyuKltjcIpAxAEJkNGi/8AkfCQ1rWA/tAuqUabDGlxNhep2VITIQ7H4jnsYxv+o8N6m31TJoGYlhcXMYgpEaTXMw1UMljcSHYG37StfM9k4kHxQXEHcDQ9Rug87Ca60xDyO/3IY+YSr4UpfR29rRS7TXfRJUf/AK1W7Y7C3apoUkU/g/xPeAGnb0XX5Xgf4VBsRTsjrwvyiJTaJXwiNaqEq1CnCph3btRQ8QqWT6bRy/QQ8KrHKOxcGJuxwdy0KCz0s9v6gQr2TOmE0+gbEKqPCuiCXuDRqTQBaIdmYWQAnM7dwJbfkNKKJ5FHs1lkjDsw8QKIlGMZwxsKmVxNToaW8wo3dnI+UOyVqK0qMw6goWSLV2aqcauwSCu2uSdDINDYjZNRXZoStcpGvUTQukASVUb2roFOQqToT5K+VdVRGTwGLF/S2g/c6w/z5I3LdloTLxXl54Dwj6n2RLPCPZyznGJlG3sBUqR8s4atcOrSFsxOw4QpDa1o5D7qoX41Vc//AG/EZeRv0YwpVWknZWHGBoA1/EWr1G6zUVpaSDqLLrw5lkXBaakRTEbKFXmNMw81cnZbNBLhq256boXhuINeCNjY12XoQjSOTJK2DpnERWhHohc1CbENQ6h56ojiUgWPI226IXGl906IsqRYT26io4hNCmr6q2yLSxJpzVOYlamraU5I5AvQsUoLrvDJovi94f0sPhHPihZkzpxRlst3bQymmvVWr7E6NfIdqjo+6JvhwJgbVK8/a9W5edc02KRGpoYnYhhJNklUhdo3gC6SW3+ByaaBi1d1dh4iq0x2Hp/+UR7Ds14MQf8AJunuhszhczB/UzMOMM5vazvZeQ4s1eNejRw5xWYcysdBxe9CaHcGxHVXoOK81m4k6NGugzhG6vCfDhR1CshBxUcUQl8QBWbQU0EnS0Nj87RQ3HL0XE1iORhKqx5u9EExqfqQ2vMrmnbNYpyfIRwWAI0XvH3ay4B0L9vTX0RjEsRbDpzQ+ScGQmjlmPU3+VFmcfxFz4trhvDip1b4Rp/eXPRs5SVhPIjNYMwJvTfc2111QftZko0Brc5NagAGiM4Ye7gsYdQ0Zv7jd3ufZZ3FpV0eK5zSMotStxRVj/srZWJ/nbfB3g3Z8RIJe8kVPhpTbUniqM3h5ZF7sHMTSlLVrp0W0lpfu4TG8APVVIUGE+IIgHjG4rta40KtZ2m7LWd236A8t2ViOPjLWAb1r6AIzLYbAg6Nzu/c6/oNAr4cqseUrpZZyzTl7MpZZS7ZxMYiShsaOSp4su4c00PD3v2oOLrD/Ky1JtIGxCqzytCMOhMu85jw0H1K4fi8JlmtaOgCtD2+GfEaioYq6rwRqRfystK/EYUSzmN9APcIXiOEg0fDcSBq03NNbHfour+NKsispSrszmOYh3cHK2zn69FkpSeEOIKmzreexRqeh/mM5qQ4HwnUAXpXlz6rGRpV7YmR4INd/mOS+gu0c6PQywRodPibp0QmJKbJYHPEAAm7bdRsfvgi89BB8bdD7J3ZL4YDmZAOFQLjXnzQmYlsq1MOFwVHEpara03oeRVdiTBMlDdmDjtTXktQ3EIcS0RtOaCMh0C7BSti7CsXAmuFYTgeW6GTEk5h8QIUkGOW/pNETgY1UUiNDggOgH3hSWg/Kyzr3FdqhJKgtHqrIbQaBzQRxBb8iAmiEusaEaGlSNNrH5qy+LBcQ1zmudQnZzso1Nuo0UXcQaEBzeQL8trcfpwXBRqmU8RwSG+z2sf/AHChpyO3kg052JhG7DEhHgCHt9HGvujrpJzRmY6tL2cH9OFU/ekgCpvapZavDwmyhotMw8fszHYfC9j96XY6nQ2900i2M2Kxr2OAJFTSopqbi2gWlnC8ajNregPlZDY0YippSgPH+VjNcNmuqaHjx7lVzAhRDV2v35hDImJWKBdnJiI+O8FxyAOdQ3FagCnC52XL4m1fwhRfJspvEqBxrYXQDCI3eRmg7uzO6DxO9gm7QzmSC6+tlU7HRKmI/XK0NHVxqb9G+6qMKi5DXRt5nFaNceqjwWIHEV28RPT6miGug94KKxLQ+4aR8Tqa7AafyuelVC6XAfxPGgyE93AGnXQe9EG7FzRfFN7AIHiuLXDD1P8ACLdk4wZDdE0zGg6DVU4VCwqotG2ypZKamiBR+0wAo1CprHnO3WSgQotmoj4jDZwJQid7R8FnIs8Tuqzoy1WMtQSCMzijnbqi+ZKgL1wXLVQSKssCYVqVxAgi6Flydr1TgFgrHZhsCZLK5IcakVj22yPNQ4HbKHBx5ZztpXmIDY4DYgDYjbtc3QjUlvLct8xbTntnAMQw6fA13ua/x7ofg00WUbHJ7oHwuBNWHlS9PkvWwyfjTZOu0krCs5hLYMBkdrqva6kVvBjv00G+lahEcMmgRlJ8Lhb6qp2glIZhVZFDuVr/ANQohWAzVasNiLt6bgdNfPkqwy2Vpmn8vG4S1aSdLp3f7NO2DldQqtPQ6HkbH6+SvwXZ21+JuvMKGO2tV0o4AJGh5TT0PEKFEYkH4f8AiefDofn1Q+IyiGh2ck3UwhnqoWPFQSK0II8lo5SUEZlYZFf26GvBNRbE3QCLeRSRV0Ig00oklogs22C9tZaMC1zqPIGXv2tc1jwD8dnGvM+a0DHtiAd3EDng+Lu3xHZWupdrHh5pe5tsN7eDQ4m9fl/K0vZ/tvFl3g2eBWzg3MK2s4DMLLz2d0sXtHp75drvFEz1A8ZMKHUAfpIpdo610OiZzA8DuotxahBb4RvSoJpXWhVPDO3kKbbkILH/AAgOiEE8zDaCApp+SdmqYTn2/W2I59RrTxgmg6KWZU0+TgktaQ5rtdQ3U7k0KFTbgbVcOrTobcNNFPEhmlO7igmpFcnpVzBQckKfMGpaYhaf6hQA9a2Us2iCZ7CG3yOc3qKj6qrKy4gQzS7ifEaXO+nBFJhz6U8J3BuK9EOiTDv2+hUOPo2pNUCcbiOjANaK0ueSL9npbuZYDRzyXur1yt9gD5qtEjjcUK5iz52PJRKL11REsfHBfhTrs5od6BXIsyfiOmp5BCMPeM4NdL/fmQusYjkwnBurhQdDr7VWcsfKRM400kZ6LiZiRC6tcx8I5VoB8luXv7uGyGPgAB67+6xPZ3ByZluYUDPEfLT3WmmI11eWKbUURI7fHKiMZQF6jdES1RNlgxUi9VBFXTHo1CyzmTZldkxDe0ceK6dh3D3v7pUFg8uTsueqmiybhsrWDyJL8x0bcddkBYHxXC4gdmIPCovbhZC52X/8JbSr3VIpa9b2/hehRmGnH2+Vlhe18u5kVr75TYjau9xxC68c9mojhNRjLi20ZB0w9tWmtOBGn0XUiXh2dpuLgcTw6U+aKz8uLVPQOuCOLXDUJsBwR8eO2BD1ebnUMb8bzyA9SQN12TaxxcpdIwT2NLh+INc1sRuhFSOH7gelCuY+Mw81s2XY0AB9TWiDTuDRJeaiyznVhtdUkfEPhpycKE+a0csBEhUFnN2G46K8eSM0pR5T5IkqYPfOw3DUedR807miI2xq4C4/cOPXio4su06tHoqv5cA1bVrhoR/FVtRJHEh0XcnOvhOzMNDw2I4Ebq40CKKWEXcAUD96t4HiPRUiy6Kp2gu+DWQe2cPKM8EF25yMd7m580llqplflZn40C5eKHfRW8hGqqYHCaG5iVxjeIDRq8/x8no+YIsiEXF+YWgwrtnMwbZ8w4Pv71WFw2O4m+iLCLVLxCeZNco9CH4gZ20LMp4jx3rwIHzUUXtIHC7m76tI+Tlk5FgKuTEAUQ8SMllro6nO0pzaDa4qNNOKrtxBj6mw80Hm4tDRQtjcFEsdHRDIn2Hu+GxB81EdPv5oI6LQ/VTvnBsfVRqbWEWx6aFM+OTreiHQ5uutPdJ80K0RrYjUYaQ2ETu408h9lRuiLOCbpuQp4eKHe6yeN22ZSiw0So3OVWFOh29+ala9KqMqOqKPEIuRobW7/lupmFRz3ZybMQuMvGyjcMc4ZePhB6+acVbAigRS0ChV+Xxl7d6jndDYsJzTRwLTwcC0+h0XAeihmolsXY+zvCeJqR50uF3MMijxQ6ObyNb9W/ysu2IrMvPOaatJB4gkKoun0JoLN7UuZXvARTiP/YfyAqGI4/Ciw3CI2jafqaQ4A7FPM41nYWxGtdXelHDnUfys5OyDCKscQdq/UfRax0k7ZLTLMrKiLC8JFRYgaOGxotF+H5gwnR++8JoC5ztO6FyOmbL1r0WFMlEZelRxBuPNqvYHAdGiUJPdi76k3FahteZHsU82HzY3Dbh/BKWrsMYriRjx3RSwsY4AQmn/AGhUN6ncniTS1F1hs5keOG6t48M0JrgLw/Zh1FPQ+SBNiXst4QWNKMekZt7dmhxSXynMP0uuELcimGx+9hGGbkXCGxWEEgi4XbBqSMioSc40sQeNx80fgYdCimjx3ZdTLlNGF3C9xX7qghF0biCrAeIRXImyvEwBoJGZ4p/UkpW4vbxa7+VkldL4K5GA/NZW0BVFz8xSc5dQwuOjpCEnYK6yKhsOIpDGTJoMy+IZV3GxaqBCOmMZTQ6LExMVKnwxuZ1AhheiuDRMrqooZoHYKTsqkxhNNWotCxYUvSq4iT4d/wBKNRKbQDOGAXoqsfDydFozEaQVDkBqjQtZWZuJJO2r6qu+E4cfRaZ8EVUEaClqyvKABHcN1ahYo4b25q7ElhwVWJJt4KXCx7hCUxdpNCcteOnqt3hfbmYhNuGvabZ9aV5iy8udKcCmYIjLtJB/pJB9lKx69A6Zt+2PaV09Fa8tyhjcoFSb1qT5/wALOOBA1KEtxF7db9fqiOG42zvG96PCDetTtbQV4HfRTKDbGuFwegDsLDbIue97hMtgOjBuZuU08XdkEbAtFQdSdljoTKgHMKUB0Nbopjfa9rwCYjImRrQwQ8wzHKGkOBAcAaCvRYuYxWrQ0AsAFLOJr6/VW4RfREb9hObnWN39b+yrwpqG+ICSAOYNPOiERTVoIvsSu5KBmDybNYLkcTXKPM2WijQMIR43/iDQSYrnEUFP0aetbDjfgj2HQRAhBpN9XHi42/wEDw91KzD7k2YNNqVp0t6q7FmyGGorWxB5jxel1oopdGbth6HFB8JuDYg7jfyus7Ghlj3MO2n9uysSbnOiAnVli6wuK1oN6gtPkrONS2ZoiDVuv9qKtE9MrYdOFjwao3ikHMBEboVlg5aPBJrO0w3HorxumKa9g94RfCZgPZkOo0Q2bhZXEKCHFLXBw2XW1atGTJ5vByXkg0To3CnWuaDa6SiohuzyUKVqhCna1cqOkcOomL0nKNHQEmdLMo07Uhk4Kty8aiH1XbIiBBhs0pPziEiKuxFQKgs2cUrJum6DCMpBGRQUGBOErsTCDiMuu+RQBB8dQOiKt3i57xFATlyaqhzJwU6A7cVE6CDsuqpsyWo9iN8pwPqq0SA4beivhy61S0K3KEnDzZm7kW6/dE8jLGI4N0aLuPAc/f3VwNvUa8Un1oQKCtzQap1QrGmprO8AWaLCnBWYZrrxB8xohwgEEFWoLkMAhKzlYpoKA2J4uGh9N+SMQXg2OhFD0QWThgVpxr05dEQgxU0ZyBcxAyOLeBt0U0hNFjgQrWLQczQ8ajXohjCjoa5Rqp1veMDx5oM4K/g07bIVDPwMrl143aMWq4KQc77qkkSmWmqC2Y9inBUDV1VcCOg6cVxVIlMhjHSBTJJAdVTgrhOgCTMus6iTp2BKHrsRFXqnQIsNiqRsdVMyfMgC33qfvFUDl1nQItiInD1WD11mQBYzJZlCHJZkwJw9IxFCHJ8ydgSl6QiKEFdZkwJDET51DVLMgRdgzpaKK5BnAdEH1SbEopaA1UF4IIOhsg0eGWuLT5KXD5qqnxODUB480/RK4ZDKTGVwK0UakSHXdZNrkZwid+EpwdMU17IXNukiMSUqSbJLq3ZnSMrieF5RUaIMVqPzDXChQWek71AtyXnRl6Z2NA+qS6cwjULlUSJOmokgB09UySYHVUqrlOiwHSqmSQA6dcpIA7qnzLhJAEgK6D1FVPVMRLmTh6hqnqmBMHpw9QVTgoAnzp86gDk+ZAE2ZLMoQ9PmRYEoemLlGXJZkCLchFoaLQwHZm0KykN/iR6Ui2QiJIqxm5XU9E8GYoVYxOHUVCGhyGqGuTTQsRsPonWdbGskr3ZOqLDwrgHgTpLiZ1ejPzwuqLkklqiJDBSOCSSoCMpFJJUyRBOEySQxJ0kkgEUkySYjoJOTJJoBFO1JJP2McJwkkk+xMZdffukkmxiSOv3xSSSF7EnKSSbAZIJ0kvQCZqEcldAkkqEy1G/Sfvgg25TJK5eyYiCZJJZvsZ//2Q=="/>
          <p:cNvSpPr>
            <a:spLocks noChangeAspect="1" noChangeArrowheads="1"/>
          </p:cNvSpPr>
          <p:nvPr/>
        </p:nvSpPr>
        <p:spPr bwMode="auto">
          <a:xfrm>
            <a:off x="155575" y="-776288"/>
            <a:ext cx="2162175" cy="1619251"/>
          </a:xfrm>
          <a:prstGeom prst="rect">
            <a:avLst/>
          </a:prstGeom>
          <a:noFill/>
          <a:ln w="9525">
            <a:noFill/>
            <a:miter lim="800000"/>
            <a:headEnd/>
            <a:tailEnd/>
          </a:ln>
        </p:spPr>
        <p:txBody>
          <a:bodyPr/>
          <a:lstStyle/>
          <a:p>
            <a:endParaRPr lang="en-GB">
              <a:latin typeface="Calibri" pitchFamily="34" charset="0"/>
            </a:endParaRPr>
          </a:p>
        </p:txBody>
      </p:sp>
      <p:sp>
        <p:nvSpPr>
          <p:cNvPr id="13321" name="AutoShape 8" descr="data:image/jpg;base64,/9j/4AAQSkZJRgABAQAAAQABAAD/2wCEAAkGBhQSEBUUExQWFRQVGBcXFRUUFxQVGBQUFxUXFRUXFxgYHCYfFxwkHRQUHy8gJCcpLCwsFx4xNTAqNSYrLCkBCQoKDgwOGg8PGiwkHyQsLCwsLCwsLCwsLCwsLCwsLCwsLCwsLCwsLCwsLCwsLCwsKSwsLCwsLCwsLCwsLCwsLP/AABEIAMIBAwMBIgACEQEDEQH/xAAbAAABBQEBAAAAAAAAAAAAAAAFAAEDBAYCB//EADwQAAECBAQDBgQFAwQCAwAAAAEAAgMEESEFEjFBUWFxBhMigZGhQrHR8AcUMlLBYnLhQ1OS8SPCFRYz/8QAGgEAAwEBAQEAAAAAAAAAAAAAAAECAwQFBv/EACQRAAICAgIDAAIDAQAAAAAAAAABAhEDEiExE0FRImEEMnEU/9oADAMBAAIRAxEAPwBSsrTT3VtsGuq7ZAVuHBXFZ2AmdwJkQUIvxQCJhD5Z9QSW1XoIlmlVpzCg4URY0/TKOEYs14AKIR4LXbBZ2PhjobqtV6SxC1HLRSsh465R1MYNDd8IQ2P2bhftHsjxdXRV4lVVjX7M7E7JQT8KqRexELZajOmTtlVF+jFTHYgbEoVNdmns0K9Hc1Vo0AFNTYPHF+jzB2HxK6FTQ8FjO0C28xhYPJVBBiMPhNeS1jk+mMsXwyr8CmB/pnyVZ8jGbqx/oV6BK4+5lnt9kZlcZgRLFoXRFxfs5pKUfR5H3jxqCPIpfnivaxhsvE+FvsoY3Y2Wd8AWmn7Mt0eNfnSm/NlerR/w3ljoKdENmPwrhn9LiEaMN4nn7MVe3R7h5lXIHaqYbpEd53WimPwreP0v9Qhsx+HEy3ShU6yHcWdS34iTLPiB6oxLfiw+lIkMHmD9VkZjslMs1hk9FRi4RGbrDd6JpyQtIM2mIdqJaZsYdCeQ/hH5KXaS1rRRoAAHILC9kMOJiOe9tmCgBHxFegSLsrHOtXQc1pBt8synFLhHM9GzPoNqAX4KEWqkHXJ3PyVeZmmsFSbLGTt2aJUqLL267BJjOu9fqgre0bM1HZmg6Eg3RmHEqBzGqQMbf71TOFf5F+WvEKZzT5ceKicz7omIgdDHL78kk5hckk+BmlhNKuwofmuYEIU1VtjKaLxz0rOQxORxUlSmICAKEzBB2Q2Zk9wEajMVCIl0bRYOhvLVYEWqUVgKrkUVJlakr4ahc0rtsZPmVqQtCs6IQuTGU7wFA6CE7QatHJoonMC7MErgtKtCZC+XB2VSJho1FjyRBJUSDWRYsPQ1CKSXaxzbPCYtUESUBWqySXRjLDGRppPH2P3RJkYHQrz12HkXaSFJBxSLC1uFvHOvZyT/AI3w9ASWXke1oNnI5L4ox4sV0KaZyyhKPZZdDB2UT5Rh1aFMHVSKszMLjcdrYxawAXvRTtmBka2mg14nVAcbi0mX1/cVblZmqwlPtHTp0wlWgQsRQ6M4vuG2AVzN7oTi0F0OJmH6HXqNjuFnHsYYnYMKJCpStdf8KHs4XCHlJqGkge4CFykZz7MBJ5VtzKPy0AQwGg6D1P8A2qfPJP6LQaKjh15LiJr0Q+LjLGxMhdQ7+asCY1pdIdHLnX0PunTmJz90k6FwbOC22isBihhKw2q8g9CxiExcV04LjKgZBEVaNVWYpKrRFJrEqRHBQPTxmquXJG6GeFx3hTOiLgvTLJBFThygzLoORY6JUxSBT5VSYqInsUeVTvChcVsmYyQ1E6YOXQVWRQ1Vw9lVIUyaYqKUaQBVXuojLtKLELksVp0Q0n2QSnaV7LOCPyXaRj90Biy4KpRpEDQ0W8c0l2c08EWVe2TAJnMNHUKHyk3lIVjEoTngAmpGhQQxdjYhPZN2Q40kjWQZjdXZeey8CODrgrIyuKltjcIpAxAEJkNGi/8AkfCQ1rWA/tAuqUabDGlxNhep2VITIQ7H4jnsYxv+o8N6m31TJoGYlhcXMYgpEaTXMw1UMljcSHYG37StfM9k4kHxQXEHcDQ9Rug87Ca60xDyO/3IY+YSr4UpfR29rRS7TXfRJUf/AK1W7Y7C3apoUkU/g/xPeAGnb0XX5Xgf4VBsRTsjrwvyiJTaJXwiNaqEq1CnCph3btRQ8QqWT6bRy/QQ8KrHKOxcGJuxwdy0KCz0s9v6gQr2TOmE0+gbEKqPCuiCXuDRqTQBaIdmYWQAnM7dwJbfkNKKJ5FHs1lkjDsw8QKIlGMZwxsKmVxNToaW8wo3dnI+UOyVqK0qMw6goWSLV2aqcauwSCu2uSdDINDYjZNRXZoStcpGvUTQukASVUb2roFOQqToT5K+VdVRGTwGLF/S2g/c6w/z5I3LdloTLxXl54Dwj6n2RLPCPZyznGJlG3sBUqR8s4atcOrSFsxOw4QpDa1o5D7qoX41Vc//AG/EZeRv0YwpVWknZWHGBoA1/EWr1G6zUVpaSDqLLrw5lkXBaakRTEbKFXmNMw81cnZbNBLhq256boXhuINeCNjY12XoQjSOTJK2DpnERWhHohc1CbENQ6h56ojiUgWPI226IXGl906IsqRYT26io4hNCmr6q2yLSxJpzVOYlamraU5I5AvQsUoLrvDJovi94f0sPhHPihZkzpxRlst3bQymmvVWr7E6NfIdqjo+6JvhwJgbVK8/a9W5edc02KRGpoYnYhhJNklUhdo3gC6SW3+ByaaBi1d1dh4iq0x2Hp/+UR7Ds14MQf8AJunuhszhczB/UzMOMM5vazvZeQ4s1eNejRw5xWYcysdBxe9CaHcGxHVXoOK81m4k6NGugzhG6vCfDhR1CshBxUcUQl8QBWbQU0EnS0Nj87RQ3HL0XE1iORhKqx5u9EExqfqQ2vMrmnbNYpyfIRwWAI0XvH3ay4B0L9vTX0RjEsRbDpzQ+ScGQmjlmPU3+VFmcfxFz4trhvDip1b4Rp/eXPRs5SVhPIjNYMwJvTfc2111QftZko0Brc5NagAGiM4Ye7gsYdQ0Zv7jd3ufZZ3FpV0eK5zSMotStxRVj/srZWJ/nbfB3g3Z8RIJe8kVPhpTbUniqM3h5ZF7sHMTSlLVrp0W0lpfu4TG8APVVIUGE+IIgHjG4rta40KtZ2m7LWd236A8t2ViOPjLWAb1r6AIzLYbAg6Nzu/c6/oNAr4cqseUrpZZyzTl7MpZZS7ZxMYiShsaOSp4su4c00PD3v2oOLrD/Ky1JtIGxCqzytCMOhMu85jw0H1K4fi8JlmtaOgCtD2+GfEaioYq6rwRqRfystK/EYUSzmN9APcIXiOEg0fDcSBq03NNbHfour+NKsispSrszmOYh3cHK2zn69FkpSeEOIKmzreexRqeh/mM5qQ4HwnUAXpXlz6rGRpV7YmR4INd/mOS+gu0c6PQywRodPibp0QmJKbJYHPEAAm7bdRsfvgi89BB8bdD7J3ZL4YDmZAOFQLjXnzQmYlsq1MOFwVHEpara03oeRVdiTBMlDdmDjtTXktQ3EIcS0RtOaCMh0C7BSti7CsXAmuFYTgeW6GTEk5h8QIUkGOW/pNETgY1UUiNDggOgH3hSWg/Kyzr3FdqhJKgtHqrIbQaBzQRxBb8iAmiEusaEaGlSNNrH5qy+LBcQ1zmudQnZzso1Nuo0UXcQaEBzeQL8trcfpwXBRqmU8RwSG+z2sf/AHChpyO3kg052JhG7DEhHgCHt9HGvujrpJzRmY6tL2cH9OFU/ekgCpvapZavDwmyhotMw8fszHYfC9j96XY6nQ2900i2M2Kxr2OAJFTSopqbi2gWlnC8ajNregPlZDY0YippSgPH+VjNcNmuqaHjx7lVzAhRDV2v35hDImJWKBdnJiI+O8FxyAOdQ3FagCnC52XL4m1fwhRfJspvEqBxrYXQDCI3eRmg7uzO6DxO9gm7QzmSC6+tlU7HRKmI/XK0NHVxqb9G+6qMKi5DXRt5nFaNceqjwWIHEV28RPT6miGug94KKxLQ+4aR8Tqa7AafyuelVC6XAfxPGgyE93AGnXQe9EG7FzRfFN7AIHiuLXDD1P8ACLdk4wZDdE0zGg6DVU4VCwqotG2ypZKamiBR+0wAo1CprHnO3WSgQotmoj4jDZwJQid7R8FnIs8Tuqzoy1WMtQSCMzijnbqi+ZKgL1wXLVQSKssCYVqVxAgi6Flydr1TgFgrHZhsCZLK5IcakVj22yPNQ4HbKHBx5ZztpXmIDY4DYgDYjbtc3QjUlvLct8xbTntnAMQw6fA13ua/x7ofg00WUbHJ7oHwuBNWHlS9PkvWwyfjTZOu0krCs5hLYMBkdrqva6kVvBjv00G+lahEcMmgRlJ8Lhb6qp2glIZhVZFDuVr/ANQohWAzVasNiLt6bgdNfPkqwy2Vpmn8vG4S1aSdLp3f7NO2DldQqtPQ6HkbH6+SvwXZ21+JuvMKGO2tV0o4AJGh5TT0PEKFEYkH4f8AiefDofn1Q+IyiGh2ck3UwhnqoWPFQSK0II8lo5SUEZlYZFf26GvBNRbE3QCLeRSRV0Ig00oklogs22C9tZaMC1zqPIGXv2tc1jwD8dnGvM+a0DHtiAd3EDng+Lu3xHZWupdrHh5pe5tsN7eDQ4m9fl/K0vZ/tvFl3g2eBWzg3MK2s4DMLLz2d0sXtHp75drvFEz1A8ZMKHUAfpIpdo610OiZzA8DuotxahBb4RvSoJpXWhVPDO3kKbbkILH/AAgOiEE8zDaCApp+SdmqYTn2/W2I59RrTxgmg6KWZU0+TgktaQ5rtdQ3U7k0KFTbgbVcOrTobcNNFPEhmlO7igmpFcnpVzBQckKfMGpaYhaf6hQA9a2Us2iCZ7CG3yOc3qKj6qrKy4gQzS7ifEaXO+nBFJhz6U8J3BuK9EOiTDv2+hUOPo2pNUCcbiOjANaK0ueSL9npbuZYDRzyXur1yt9gD5qtEjjcUK5iz52PJRKL11REsfHBfhTrs5od6BXIsyfiOmp5BCMPeM4NdL/fmQusYjkwnBurhQdDr7VWcsfKRM400kZ6LiZiRC6tcx8I5VoB8luXv7uGyGPgAB67+6xPZ3ByZluYUDPEfLT3WmmI11eWKbUURI7fHKiMZQF6jdES1RNlgxUi9VBFXTHo1CyzmTZldkxDe0ceK6dh3D3v7pUFg8uTsueqmiybhsrWDyJL8x0bcddkBYHxXC4gdmIPCovbhZC52X/8JbSr3VIpa9b2/hehRmGnH2+Vlhe18u5kVr75TYjau9xxC68c9mojhNRjLi20ZB0w9tWmtOBGn0XUiXh2dpuLgcTw6U+aKz8uLVPQOuCOLXDUJsBwR8eO2BD1ebnUMb8bzyA9SQN12TaxxcpdIwT2NLh+INc1sRuhFSOH7gelCuY+Mw81s2XY0AB9TWiDTuDRJeaiyznVhtdUkfEPhpycKE+a0csBEhUFnN2G46K8eSM0pR5T5IkqYPfOw3DUedR807miI2xq4C4/cOPXio4su06tHoqv5cA1bVrhoR/FVtRJHEh0XcnOvhOzMNDw2I4Ebq40CKKWEXcAUD96t4HiPRUiy6Kp2gu+DWQe2cPKM8EF25yMd7m580llqplflZn40C5eKHfRW8hGqqYHCaG5iVxjeIDRq8/x8no+YIsiEXF+YWgwrtnMwbZ8w4Pv71WFw2O4m+iLCLVLxCeZNco9CH4gZ20LMp4jx3rwIHzUUXtIHC7m76tI+Tlk5FgKuTEAUQ8SMllro6nO0pzaDa4qNNOKrtxBj6mw80Hm4tDRQtjcFEsdHRDIn2Hu+GxB81EdPv5oI6LQ/VTvnBsfVRqbWEWx6aFM+OTreiHQ5uutPdJ80K0RrYjUYaQ2ETu408h9lRuiLOCbpuQp4eKHe6yeN22ZSiw0So3OVWFOh29+ala9KqMqOqKPEIuRobW7/lupmFRz3ZybMQuMvGyjcMc4ZePhB6+acVbAigRS0ChV+Xxl7d6jndDYsJzTRwLTwcC0+h0XAeihmolsXY+zvCeJqR50uF3MMijxQ6ObyNb9W/ysu2IrMvPOaatJB4gkKoun0JoLN7UuZXvARTiP/YfyAqGI4/Ciw3CI2jafqaQ4A7FPM41nYWxGtdXelHDnUfys5OyDCKscQdq/UfRax0k7ZLTLMrKiLC8JFRYgaOGxotF+H5gwnR++8JoC5ztO6FyOmbL1r0WFMlEZelRxBuPNqvYHAdGiUJPdi76k3FahteZHsU82HzY3Dbh/BKWrsMYriRjx3RSwsY4AQmn/AGhUN6ncniTS1F1hs5keOG6t48M0JrgLw/Zh1FPQ+SBNiXst4QWNKMekZt7dmhxSXynMP0uuELcimGx+9hGGbkXCGxWEEgi4XbBqSMioSc40sQeNx80fgYdCimjx3ZdTLlNGF3C9xX7qghF0biCrAeIRXImyvEwBoJGZ4p/UkpW4vbxa7+VkldL4K5GA/NZW0BVFz8xSc5dQwuOjpCEnYK6yKhsOIpDGTJoMy+IZV3GxaqBCOmMZTQ6LExMVKnwxuZ1AhheiuDRMrqooZoHYKTsqkxhNNWotCxYUvSq4iT4d/wBKNRKbQDOGAXoqsfDydFozEaQVDkBqjQtZWZuJJO2r6qu+E4cfRaZ8EVUEaClqyvKABHcN1ahYo4b25q7ElhwVWJJt4KXCx7hCUxdpNCcteOnqt3hfbmYhNuGvabZ9aV5iy8udKcCmYIjLtJB/pJB9lKx69A6Zt+2PaV09Fa8tyhjcoFSb1qT5/wALOOBA1KEtxF7db9fqiOG42zvG96PCDetTtbQV4HfRTKDbGuFwegDsLDbIue97hMtgOjBuZuU08XdkEbAtFQdSdljoTKgHMKUB0Nbopjfa9rwCYjImRrQwQ8wzHKGkOBAcAaCvRYuYxWrQ0AsAFLOJr6/VW4RfREb9hObnWN39b+yrwpqG+ICSAOYNPOiERTVoIvsSu5KBmDybNYLkcTXKPM2WijQMIR43/iDQSYrnEUFP0aetbDjfgj2HQRAhBpN9XHi42/wEDw91KzD7k2YNNqVp0t6q7FmyGGorWxB5jxel1oopdGbth6HFB8JuDYg7jfyus7Ghlj3MO2n9uysSbnOiAnVli6wuK1oN6gtPkrONS2ZoiDVuv9qKtE9MrYdOFjwao3ikHMBEboVlg5aPBJrO0w3HorxumKa9g94RfCZgPZkOo0Q2bhZXEKCHFLXBw2XW1atGTJ5vByXkg0To3CnWuaDa6SiohuzyUKVqhCna1cqOkcOomL0nKNHQEmdLMo07Uhk4Kty8aiH1XbIiBBhs0pPziEiKuxFQKgs2cUrJum6DCMpBGRQUGBOErsTCDiMuu+RQBB8dQOiKt3i57xFATlyaqhzJwU6A7cVE6CDsuqpsyWo9iN8pwPqq0SA4beivhy61S0K3KEnDzZm7kW6/dE8jLGI4N0aLuPAc/f3VwNvUa8Un1oQKCtzQap1QrGmprO8AWaLCnBWYZrrxB8xohwgEEFWoLkMAhKzlYpoKA2J4uGh9N+SMQXg2OhFD0QWThgVpxr05dEQgxU0ZyBcxAyOLeBt0U0hNFjgQrWLQczQ8ajXohjCjoa5Rqp1veMDx5oM4K/g07bIVDPwMrl143aMWq4KQc77qkkSmWmqC2Y9inBUDV1VcCOg6cVxVIlMhjHSBTJJAdVTgrhOgCTMus6iTp2BKHrsRFXqnQIsNiqRsdVMyfMgC33qfvFUDl1nQItiInD1WD11mQBYzJZlCHJZkwJw9IxFCHJ8ydgSl6QiKEFdZkwJDET51DVLMgRdgzpaKK5BnAdEH1SbEopaA1UF4IIOhsg0eGWuLT5KXD5qqnxODUB480/RK4ZDKTGVwK0UakSHXdZNrkZwid+EpwdMU17IXNukiMSUqSbJLq3ZnSMrieF5RUaIMVqPzDXChQWek71AtyXnRl6Z2NA+qS6cwjULlUSJOmokgB09UySYHVUqrlOiwHSqmSQA6dcpIA7qnzLhJAEgK6D1FVPVMRLmTh6hqnqmBMHpw9QVTgoAnzp86gDk+ZAE2ZLMoQ9PmRYEoemLlGXJZkCLchFoaLQwHZm0KykN/iR6Ui2QiJIqxm5XU9E8GYoVYxOHUVCGhyGqGuTTQsRsPonWdbGskr3ZOqLDwrgHgTpLiZ1ejPzwuqLkklqiJDBSOCSSoCMpFJJUyRBOEySQxJ0kkgEUkySYjoJOTJJoBFO1JJP2McJwkkk+xMZdffukkmxiSOv3xSSSF7EnKSSbAZIJ0kvQCZqEcldAkkqEy1G/Sfvgg25TJK5eyYiCZJJZvsZ//2Q=="/>
          <p:cNvSpPr>
            <a:spLocks noChangeAspect="1" noChangeArrowheads="1"/>
          </p:cNvSpPr>
          <p:nvPr/>
        </p:nvSpPr>
        <p:spPr bwMode="auto">
          <a:xfrm>
            <a:off x="155575" y="-776288"/>
            <a:ext cx="2162175" cy="1619251"/>
          </a:xfrm>
          <a:prstGeom prst="rect">
            <a:avLst/>
          </a:prstGeom>
          <a:noFill/>
          <a:ln w="9525">
            <a:noFill/>
            <a:miter lim="800000"/>
            <a:headEnd/>
            <a:tailEnd/>
          </a:ln>
        </p:spPr>
        <p:txBody>
          <a:bodyPr/>
          <a:lstStyle/>
          <a:p>
            <a:endParaRPr lang="en-GB">
              <a:latin typeface="Calibri" pitchFamily="34" charset="0"/>
            </a:endParaRPr>
          </a:p>
        </p:txBody>
      </p:sp>
      <p:sp>
        <p:nvSpPr>
          <p:cNvPr id="13322" name="AutoShape 10" descr="data:image/jpg;base64,/9j/4AAQSkZJRgABAQAAAQABAAD/2wCEAAkGBhQSEBUUExQWFRQVGBcXFRUUFxQVGBQUFxUXFRUXFxgYHCYfFxwkHRQUHy8gJCcpLCwsFx4xNTAqNSYrLCkBCQoKDgwOGg8PGiwkHyQsLCwsLCwsLCwsLCwsLCwsLCwsLCwsLCwsLCwsLCwsLCwsKSwsLCwsLCwsLCwsLCwsLP/AABEIAMIBAwMBIgACEQEDEQH/xAAbAAABBQEBAAAAAAAAAAAAAAAFAAEDBAYCB//EADwQAAECBAQDBgQFAwQCAwAAAAEAAgMEESEFEjFBUWFxBhMigZGhQrHR8AcUMlLBYnLhQ1OS8SPCFRYz/8QAGgEAAwEBAQEAAAAAAAAAAAAAAAECAwQFBv/EACQRAAICAgIDAAIDAQAAAAAAAAABAhEDEiExE0FRImEEMnEU/9oADAMBAAIRAxEAPwBSsrTT3VtsGuq7ZAVuHBXFZ2AmdwJkQUIvxQCJhD5Z9QSW1XoIlmlVpzCg4URY0/TKOEYs14AKIR4LXbBZ2PhjobqtV6SxC1HLRSsh465R1MYNDd8IQ2P2bhftHsjxdXRV4lVVjX7M7E7JQT8KqRexELZajOmTtlVF+jFTHYgbEoVNdmns0K9Hc1Vo0AFNTYPHF+jzB2HxK6FTQ8FjO0C28xhYPJVBBiMPhNeS1jk+mMsXwyr8CmB/pnyVZ8jGbqx/oV6BK4+5lnt9kZlcZgRLFoXRFxfs5pKUfR5H3jxqCPIpfnivaxhsvE+FvsoY3Y2Wd8AWmn7Mt0eNfnSm/NlerR/w3ljoKdENmPwrhn9LiEaMN4nn7MVe3R7h5lXIHaqYbpEd53WimPwreP0v9Qhsx+HEy3ShU6yHcWdS34iTLPiB6oxLfiw+lIkMHmD9VkZjslMs1hk9FRi4RGbrDd6JpyQtIM2mIdqJaZsYdCeQ/hH5KXaS1rRRoAAHILC9kMOJiOe9tmCgBHxFegSLsrHOtXQc1pBt8synFLhHM9GzPoNqAX4KEWqkHXJ3PyVeZmmsFSbLGTt2aJUqLL267BJjOu9fqgre0bM1HZmg6Eg3RmHEqBzGqQMbf71TOFf5F+WvEKZzT5ceKicz7omIgdDHL78kk5hckk+BmlhNKuwofmuYEIU1VtjKaLxz0rOQxORxUlSmICAKEzBB2Q2Zk9wEajMVCIl0bRYOhvLVYEWqUVgKrkUVJlakr4ahc0rtsZPmVqQtCs6IQuTGU7wFA6CE7QatHJoonMC7MErgtKtCZC+XB2VSJho1FjyRBJUSDWRYsPQ1CKSXaxzbPCYtUESUBWqySXRjLDGRppPH2P3RJkYHQrz12HkXaSFJBxSLC1uFvHOvZyT/AI3w9ASWXke1oNnI5L4ox4sV0KaZyyhKPZZdDB2UT5Rh1aFMHVSKszMLjcdrYxawAXvRTtmBka2mg14nVAcbi0mX1/cVblZmqwlPtHTp0wlWgQsRQ6M4vuG2AVzN7oTi0F0OJmH6HXqNjuFnHsYYnYMKJCpStdf8KHs4XCHlJqGkge4CFykZz7MBJ5VtzKPy0AQwGg6D1P8A2qfPJP6LQaKjh15LiJr0Q+LjLGxMhdQ7+asCY1pdIdHLnX0PunTmJz90k6FwbOC22isBihhKw2q8g9CxiExcV04LjKgZBEVaNVWYpKrRFJrEqRHBQPTxmquXJG6GeFx3hTOiLgvTLJBFThygzLoORY6JUxSBT5VSYqInsUeVTvChcVsmYyQ1E6YOXQVWRQ1Vw9lVIUyaYqKUaQBVXuojLtKLELksVp0Q0n2QSnaV7LOCPyXaRj90Biy4KpRpEDQ0W8c0l2c08EWVe2TAJnMNHUKHyk3lIVjEoTngAmpGhQQxdjYhPZN2Q40kjWQZjdXZeey8CODrgrIyuKltjcIpAxAEJkNGi/8AkfCQ1rWA/tAuqUabDGlxNhep2VITIQ7H4jnsYxv+o8N6m31TJoGYlhcXMYgpEaTXMw1UMljcSHYG37StfM9k4kHxQXEHcDQ9Rug87Ca60xDyO/3IY+YSr4UpfR29rRS7TXfRJUf/AK1W7Y7C3apoUkU/g/xPeAGnb0XX5Xgf4VBsRTsjrwvyiJTaJXwiNaqEq1CnCph3btRQ8QqWT6bRy/QQ8KrHKOxcGJuxwdy0KCz0s9v6gQr2TOmE0+gbEKqPCuiCXuDRqTQBaIdmYWQAnM7dwJbfkNKKJ5FHs1lkjDsw8QKIlGMZwxsKmVxNToaW8wo3dnI+UOyVqK0qMw6goWSLV2aqcauwSCu2uSdDINDYjZNRXZoStcpGvUTQukASVUb2roFOQqToT5K+VdVRGTwGLF/S2g/c6w/z5I3LdloTLxXl54Dwj6n2RLPCPZyznGJlG3sBUqR8s4atcOrSFsxOw4QpDa1o5D7qoX41Vc//AG/EZeRv0YwpVWknZWHGBoA1/EWr1G6zUVpaSDqLLrw5lkXBaakRTEbKFXmNMw81cnZbNBLhq256boXhuINeCNjY12XoQjSOTJK2DpnERWhHohc1CbENQ6h56ojiUgWPI226IXGl906IsqRYT26io4hNCmr6q2yLSxJpzVOYlamraU5I5AvQsUoLrvDJovi94f0sPhHPihZkzpxRlst3bQymmvVWr7E6NfIdqjo+6JvhwJgbVK8/a9W5edc02KRGpoYnYhhJNklUhdo3gC6SW3+ByaaBi1d1dh4iq0x2Hp/+UR7Ds14MQf8AJunuhszhczB/UzMOMM5vazvZeQ4s1eNejRw5xWYcysdBxe9CaHcGxHVXoOK81m4k6NGugzhG6vCfDhR1CshBxUcUQl8QBWbQU0EnS0Nj87RQ3HL0XE1iORhKqx5u9EExqfqQ2vMrmnbNYpyfIRwWAI0XvH3ay4B0L9vTX0RjEsRbDpzQ+ScGQmjlmPU3+VFmcfxFz4trhvDip1b4Rp/eXPRs5SVhPIjNYMwJvTfc2111QftZko0Brc5NagAGiM4Ye7gsYdQ0Zv7jd3ufZZ3FpV0eK5zSMotStxRVj/srZWJ/nbfB3g3Z8RIJe8kVPhpTbUniqM3h5ZF7sHMTSlLVrp0W0lpfu4TG8APVVIUGE+IIgHjG4rta40KtZ2m7LWd236A8t2ViOPjLWAb1r6AIzLYbAg6Nzu/c6/oNAr4cqseUrpZZyzTl7MpZZS7ZxMYiShsaOSp4su4c00PD3v2oOLrD/Ky1JtIGxCqzytCMOhMu85jw0H1K4fi8JlmtaOgCtD2+GfEaioYq6rwRqRfystK/EYUSzmN9APcIXiOEg0fDcSBq03NNbHfour+NKsispSrszmOYh3cHK2zn69FkpSeEOIKmzreexRqeh/mM5qQ4HwnUAXpXlz6rGRpV7YmR4INd/mOS+gu0c6PQywRodPibp0QmJKbJYHPEAAm7bdRsfvgi89BB8bdD7J3ZL4YDmZAOFQLjXnzQmYlsq1MOFwVHEpara03oeRVdiTBMlDdmDjtTXktQ3EIcS0RtOaCMh0C7BSti7CsXAmuFYTgeW6GTEk5h8QIUkGOW/pNETgY1UUiNDggOgH3hSWg/Kyzr3FdqhJKgtHqrIbQaBzQRxBb8iAmiEusaEaGlSNNrH5qy+LBcQ1zmudQnZzso1Nuo0UXcQaEBzeQL8trcfpwXBRqmU8RwSG+z2sf/AHChpyO3kg052JhG7DEhHgCHt9HGvujrpJzRmY6tL2cH9OFU/ekgCpvapZavDwmyhotMw8fszHYfC9j96XY6nQ2900i2M2Kxr2OAJFTSopqbi2gWlnC8ajNregPlZDY0YippSgPH+VjNcNmuqaHjx7lVzAhRDV2v35hDImJWKBdnJiI+O8FxyAOdQ3FagCnC52XL4m1fwhRfJspvEqBxrYXQDCI3eRmg7uzO6DxO9gm7QzmSC6+tlU7HRKmI/XK0NHVxqb9G+6qMKi5DXRt5nFaNceqjwWIHEV28RPT6miGug94KKxLQ+4aR8Tqa7AafyuelVC6XAfxPGgyE93AGnXQe9EG7FzRfFN7AIHiuLXDD1P8ACLdk4wZDdE0zGg6DVU4VCwqotG2ypZKamiBR+0wAo1CprHnO3WSgQotmoj4jDZwJQid7R8FnIs8Tuqzoy1WMtQSCMzijnbqi+ZKgL1wXLVQSKssCYVqVxAgi6Flydr1TgFgrHZhsCZLK5IcakVj22yPNQ4HbKHBx5ZztpXmIDY4DYgDYjbtc3QjUlvLct8xbTntnAMQw6fA13ua/x7ofg00WUbHJ7oHwuBNWHlS9PkvWwyfjTZOu0krCs5hLYMBkdrqva6kVvBjv00G+lahEcMmgRlJ8Lhb6qp2glIZhVZFDuVr/ANQohWAzVasNiLt6bgdNfPkqwy2Vpmn8vG4S1aSdLp3f7NO2DldQqtPQ6HkbH6+SvwXZ21+JuvMKGO2tV0o4AJGh5TT0PEKFEYkH4f8AiefDofn1Q+IyiGh2ck3UwhnqoWPFQSK0II8lo5SUEZlYZFf26GvBNRbE3QCLeRSRV0Ig00oklogs22C9tZaMC1zqPIGXv2tc1jwD8dnGvM+a0DHtiAd3EDng+Lu3xHZWupdrHh5pe5tsN7eDQ4m9fl/K0vZ/tvFl3g2eBWzg3MK2s4DMLLz2d0sXtHp75drvFEz1A8ZMKHUAfpIpdo610OiZzA8DuotxahBb4RvSoJpXWhVPDO3kKbbkILH/AAgOiEE8zDaCApp+SdmqYTn2/W2I59RrTxgmg6KWZU0+TgktaQ5rtdQ3U7k0KFTbgbVcOrTobcNNFPEhmlO7igmpFcnpVzBQckKfMGpaYhaf6hQA9a2Us2iCZ7CG3yOc3qKj6qrKy4gQzS7ifEaXO+nBFJhz6U8J3BuK9EOiTDv2+hUOPo2pNUCcbiOjANaK0ueSL9npbuZYDRzyXur1yt9gD5qtEjjcUK5iz52PJRKL11REsfHBfhTrs5od6BXIsyfiOmp5BCMPeM4NdL/fmQusYjkwnBurhQdDr7VWcsfKRM400kZ6LiZiRC6tcx8I5VoB8luXv7uGyGPgAB67+6xPZ3ByZluYUDPEfLT3WmmI11eWKbUURI7fHKiMZQF6jdES1RNlgxUi9VBFXTHo1CyzmTZldkxDe0ceK6dh3D3v7pUFg8uTsueqmiybhsrWDyJL8x0bcddkBYHxXC4gdmIPCovbhZC52X/8JbSr3VIpa9b2/hehRmGnH2+Vlhe18u5kVr75TYjau9xxC68c9mojhNRjLi20ZB0w9tWmtOBGn0XUiXh2dpuLgcTw6U+aKz8uLVPQOuCOLXDUJsBwR8eO2BD1ebnUMb8bzyA9SQN12TaxxcpdIwT2NLh+INc1sRuhFSOH7gelCuY+Mw81s2XY0AB9TWiDTuDRJeaiyznVhtdUkfEPhpycKE+a0csBEhUFnN2G46K8eSM0pR5T5IkqYPfOw3DUedR807miI2xq4C4/cOPXio4su06tHoqv5cA1bVrhoR/FVtRJHEh0XcnOvhOzMNDw2I4Ebq40CKKWEXcAUD96t4HiPRUiy6Kp2gu+DWQe2cPKM8EF25yMd7m580llqplflZn40C5eKHfRW8hGqqYHCaG5iVxjeIDRq8/x8no+YIsiEXF+YWgwrtnMwbZ8w4Pv71WFw2O4m+iLCLVLxCeZNco9CH4gZ20LMp4jx3rwIHzUUXtIHC7m76tI+Tlk5FgKuTEAUQ8SMllro6nO0pzaDa4qNNOKrtxBj6mw80Hm4tDRQtjcFEsdHRDIn2Hu+GxB81EdPv5oI6LQ/VTvnBsfVRqbWEWx6aFM+OTreiHQ5uutPdJ80K0RrYjUYaQ2ETu408h9lRuiLOCbpuQp4eKHe6yeN22ZSiw0So3OVWFOh29+ala9KqMqOqKPEIuRobW7/lupmFRz3ZybMQuMvGyjcMc4ZePhB6+acVbAigRS0ChV+Xxl7d6jndDYsJzTRwLTwcC0+h0XAeihmolsXY+zvCeJqR50uF3MMijxQ6ObyNb9W/ysu2IrMvPOaatJB4gkKoun0JoLN7UuZXvARTiP/YfyAqGI4/Ciw3CI2jafqaQ4A7FPM41nYWxGtdXelHDnUfys5OyDCKscQdq/UfRax0k7ZLTLMrKiLC8JFRYgaOGxotF+H5gwnR++8JoC5ztO6FyOmbL1r0WFMlEZelRxBuPNqvYHAdGiUJPdi76k3FahteZHsU82HzY3Dbh/BKWrsMYriRjx3RSwsY4AQmn/AGhUN6ncniTS1F1hs5keOG6t48M0JrgLw/Zh1FPQ+SBNiXst4QWNKMekZt7dmhxSXynMP0uuELcimGx+9hGGbkXCGxWEEgi4XbBqSMioSc40sQeNx80fgYdCimjx3ZdTLlNGF3C9xX7qghF0biCrAeIRXImyvEwBoJGZ4p/UkpW4vbxa7+VkldL4K5GA/NZW0BVFz8xSc5dQwuOjpCEnYK6yKhsOIpDGTJoMy+IZV3GxaqBCOmMZTQ6LExMVKnwxuZ1AhheiuDRMrqooZoHYKTsqkxhNNWotCxYUvSq4iT4d/wBKNRKbQDOGAXoqsfDydFozEaQVDkBqjQtZWZuJJO2r6qu+E4cfRaZ8EVUEaClqyvKABHcN1ahYo4b25q7ElhwVWJJt4KXCx7hCUxdpNCcteOnqt3hfbmYhNuGvabZ9aV5iy8udKcCmYIjLtJB/pJB9lKx69A6Zt+2PaV09Fa8tyhjcoFSb1qT5/wALOOBA1KEtxF7db9fqiOG42zvG96PCDetTtbQV4HfRTKDbGuFwegDsLDbIue97hMtgOjBuZuU08XdkEbAtFQdSdljoTKgHMKUB0Nbopjfa9rwCYjImRrQwQ8wzHKGkOBAcAaCvRYuYxWrQ0AsAFLOJr6/VW4RfREb9hObnWN39b+yrwpqG+ICSAOYNPOiERTVoIvsSu5KBmDybNYLkcTXKPM2WijQMIR43/iDQSYrnEUFP0aetbDjfgj2HQRAhBpN9XHi42/wEDw91KzD7k2YNNqVp0t6q7FmyGGorWxB5jxel1oopdGbth6HFB8JuDYg7jfyus7Ghlj3MO2n9uysSbnOiAnVli6wuK1oN6gtPkrONS2ZoiDVuv9qKtE9MrYdOFjwao3ikHMBEboVlg5aPBJrO0w3HorxumKa9g94RfCZgPZkOo0Q2bhZXEKCHFLXBw2XW1atGTJ5vByXkg0To3CnWuaDa6SiohuzyUKVqhCna1cqOkcOomL0nKNHQEmdLMo07Uhk4Kty8aiH1XbIiBBhs0pPziEiKuxFQKgs2cUrJum6DCMpBGRQUGBOErsTCDiMuu+RQBB8dQOiKt3i57xFATlyaqhzJwU6A7cVE6CDsuqpsyWo9iN8pwPqq0SA4beivhy61S0K3KEnDzZm7kW6/dE8jLGI4N0aLuPAc/f3VwNvUa8Un1oQKCtzQap1QrGmprO8AWaLCnBWYZrrxB8xohwgEEFWoLkMAhKzlYpoKA2J4uGh9N+SMQXg2OhFD0QWThgVpxr05dEQgxU0ZyBcxAyOLeBt0U0hNFjgQrWLQczQ8ajXohjCjoa5Rqp1veMDx5oM4K/g07bIVDPwMrl143aMWq4KQc77qkkSmWmqC2Y9inBUDV1VcCOg6cVxVIlMhjHSBTJJAdVTgrhOgCTMus6iTp2BKHrsRFXqnQIsNiqRsdVMyfMgC33qfvFUDl1nQItiInD1WD11mQBYzJZlCHJZkwJw9IxFCHJ8ydgSl6QiKEFdZkwJDET51DVLMgRdgzpaKK5BnAdEH1SbEopaA1UF4IIOhsg0eGWuLT5KXD5qqnxODUB480/RK4ZDKTGVwK0UakSHXdZNrkZwid+EpwdMU17IXNukiMSUqSbJLq3ZnSMrieF5RUaIMVqPzDXChQWek71AtyXnRl6Z2NA+qS6cwjULlUSJOmokgB09UySYHVUqrlOiwHSqmSQA6dcpIA7qnzLhJAEgK6D1FVPVMRLmTh6hqnqmBMHpw9QVTgoAnzp86gDk+ZAE2ZLMoQ9PmRYEoemLlGXJZkCLchFoaLQwHZm0KykN/iR6Ui2QiJIqxm5XU9E8GYoVYxOHUVCGhyGqGuTTQsRsPonWdbGskr3ZOqLDwrgHgTpLiZ1ejPzwuqLkklqiJDBSOCSSoCMpFJJUyRBOEySQxJ0kkgEUkySYjoJOTJJoBFO1JJP2McJwkkk+xMZdffukkmxiSOv3xSSSF7EnKSSbAZIJ0kvQCZqEcldAkkqEy1G/Sfvgg25TJK5eyYiCZJJZvsZ//2Q=="/>
          <p:cNvSpPr>
            <a:spLocks noChangeAspect="1" noChangeArrowheads="1"/>
          </p:cNvSpPr>
          <p:nvPr/>
        </p:nvSpPr>
        <p:spPr bwMode="auto">
          <a:xfrm>
            <a:off x="155575" y="-776288"/>
            <a:ext cx="2162175" cy="1619251"/>
          </a:xfrm>
          <a:prstGeom prst="rect">
            <a:avLst/>
          </a:prstGeom>
          <a:noFill/>
          <a:ln w="9525">
            <a:noFill/>
            <a:miter lim="800000"/>
            <a:headEnd/>
            <a:tailEnd/>
          </a:ln>
        </p:spPr>
        <p:txBody>
          <a:bodyPr/>
          <a:lstStyle/>
          <a:p>
            <a:endParaRPr lang="en-GB">
              <a:latin typeface="Calibri" pitchFamily="34" charset="0"/>
            </a:endParaRPr>
          </a:p>
        </p:txBody>
      </p:sp>
      <p:sp>
        <p:nvSpPr>
          <p:cNvPr id="13323" name="AutoShape 12" descr="data:image/jpg;base64,/9j/4AAQSkZJRgABAQAAAQABAAD/2wCEAAkGBhQSEBUUExQWFRQVGBcXFRUUFxQVGBQUFxUXFRUXFxgYHCYfFxwkHRQUHy8gJCcpLCwsFx4xNTAqNSYrLCkBCQoKDgwOGg8PGiwkHyQsLCwsLCwsLCwsLCwsLCwsLCwsLCwsLCwsLCwsLCwsLCwsKSwsLCwsLCwsLCwsLCwsLP/AABEIAMIBAwMBIgACEQEDEQH/xAAbAAABBQEBAAAAAAAAAAAAAAAFAAEDBAYCB//EADwQAAECBAQDBgQFAwQCAwAAAAEAAgMEESEFEjFBUWFxBhMigZGhQrHR8AcUMlLBYnLhQ1OS8SPCFRYz/8QAGgEAAwEBAQEAAAAAAAAAAAAAAAECAwQFBv/EACQRAAICAgIDAAIDAQAAAAAAAAABAhEDEiExE0FRImEEMnEU/9oADAMBAAIRAxEAPwBSsrTT3VtsGuq7ZAVuHBXFZ2AmdwJkQUIvxQCJhD5Z9QSW1XoIlmlVpzCg4URY0/TKOEYs14AKIR4LXbBZ2PhjobqtV6SxC1HLRSsh465R1MYNDd8IQ2P2bhftHsjxdXRV4lVVjX7M7E7JQT8KqRexELZajOmTtlVF+jFTHYgbEoVNdmns0K9Hc1Vo0AFNTYPHF+jzB2HxK6FTQ8FjO0C28xhYPJVBBiMPhNeS1jk+mMsXwyr8CmB/pnyVZ8jGbqx/oV6BK4+5lnt9kZlcZgRLFoXRFxfs5pKUfR5H3jxqCPIpfnivaxhsvE+FvsoY3Y2Wd8AWmn7Mt0eNfnSm/NlerR/w3ljoKdENmPwrhn9LiEaMN4nn7MVe3R7h5lXIHaqYbpEd53WimPwreP0v9Qhsx+HEy3ShU6yHcWdS34iTLPiB6oxLfiw+lIkMHmD9VkZjslMs1hk9FRi4RGbrDd6JpyQtIM2mIdqJaZsYdCeQ/hH5KXaS1rRRoAAHILC9kMOJiOe9tmCgBHxFegSLsrHOtXQc1pBt8synFLhHM9GzPoNqAX4KEWqkHXJ3PyVeZmmsFSbLGTt2aJUqLL267BJjOu9fqgre0bM1HZmg6Eg3RmHEqBzGqQMbf71TOFf5F+WvEKZzT5ceKicz7omIgdDHL78kk5hckk+BmlhNKuwofmuYEIU1VtjKaLxz0rOQxORxUlSmICAKEzBB2Q2Zk9wEajMVCIl0bRYOhvLVYEWqUVgKrkUVJlakr4ahc0rtsZPmVqQtCs6IQuTGU7wFA6CE7QatHJoonMC7MErgtKtCZC+XB2VSJho1FjyRBJUSDWRYsPQ1CKSXaxzbPCYtUESUBWqySXRjLDGRppPH2P3RJkYHQrz12HkXaSFJBxSLC1uFvHOvZyT/AI3w9ASWXke1oNnI5L4ox4sV0KaZyyhKPZZdDB2UT5Rh1aFMHVSKszMLjcdrYxawAXvRTtmBka2mg14nVAcbi0mX1/cVblZmqwlPtHTp0wlWgQsRQ6M4vuG2AVzN7oTi0F0OJmH6HXqNjuFnHsYYnYMKJCpStdf8KHs4XCHlJqGkge4CFykZz7MBJ5VtzKPy0AQwGg6D1P8A2qfPJP6LQaKjh15LiJr0Q+LjLGxMhdQ7+asCY1pdIdHLnX0PunTmJz90k6FwbOC22isBihhKw2q8g9CxiExcV04LjKgZBEVaNVWYpKrRFJrEqRHBQPTxmquXJG6GeFx3hTOiLgvTLJBFThygzLoORY6JUxSBT5VSYqInsUeVTvChcVsmYyQ1E6YOXQVWRQ1Vw9lVIUyaYqKUaQBVXuojLtKLELksVp0Q0n2QSnaV7LOCPyXaRj90Biy4KpRpEDQ0W8c0l2c08EWVe2TAJnMNHUKHyk3lIVjEoTngAmpGhQQxdjYhPZN2Q40kjWQZjdXZeey8CODrgrIyuKltjcIpAxAEJkNGi/8AkfCQ1rWA/tAuqUabDGlxNhep2VITIQ7H4jnsYxv+o8N6m31TJoGYlhcXMYgpEaTXMw1UMljcSHYG37StfM9k4kHxQXEHcDQ9Rug87Ca60xDyO/3IY+YSr4UpfR29rRS7TXfRJUf/AK1W7Y7C3apoUkU/g/xPeAGnb0XX5Xgf4VBsRTsjrwvyiJTaJXwiNaqEq1CnCph3btRQ8QqWT6bRy/QQ8KrHKOxcGJuxwdy0KCz0s9v6gQr2TOmE0+gbEKqPCuiCXuDRqTQBaIdmYWQAnM7dwJbfkNKKJ5FHs1lkjDsw8QKIlGMZwxsKmVxNToaW8wo3dnI+UOyVqK0qMw6goWSLV2aqcauwSCu2uSdDINDYjZNRXZoStcpGvUTQukASVUb2roFOQqToT5K+VdVRGTwGLF/S2g/c6w/z5I3LdloTLxXl54Dwj6n2RLPCPZyznGJlG3sBUqR8s4atcOrSFsxOw4QpDa1o5D7qoX41Vc//AG/EZeRv0YwpVWknZWHGBoA1/EWr1G6zUVpaSDqLLrw5lkXBaakRTEbKFXmNMw81cnZbNBLhq256boXhuINeCNjY12XoQjSOTJK2DpnERWhHohc1CbENQ6h56ojiUgWPI226IXGl906IsqRYT26io4hNCmr6q2yLSxJpzVOYlamraU5I5AvQsUoLrvDJovi94f0sPhHPihZkzpxRlst3bQymmvVWr7E6NfIdqjo+6JvhwJgbVK8/a9W5edc02KRGpoYnYhhJNklUhdo3gC6SW3+ByaaBi1d1dh4iq0x2Hp/+UR7Ds14MQf8AJunuhszhczB/UzMOMM5vazvZeQ4s1eNejRw5xWYcysdBxe9CaHcGxHVXoOK81m4k6NGugzhG6vCfDhR1CshBxUcUQl8QBWbQU0EnS0Nj87RQ3HL0XE1iORhKqx5u9EExqfqQ2vMrmnbNYpyfIRwWAI0XvH3ay4B0L9vTX0RjEsRbDpzQ+ScGQmjlmPU3+VFmcfxFz4trhvDip1b4Rp/eXPRs5SVhPIjNYMwJvTfc2111QftZko0Brc5NagAGiM4Ye7gsYdQ0Zv7jd3ufZZ3FpV0eK5zSMotStxRVj/srZWJ/nbfB3g3Z8RIJe8kVPhpTbUniqM3h5ZF7sHMTSlLVrp0W0lpfu4TG8APVVIUGE+IIgHjG4rta40KtZ2m7LWd236A8t2ViOPjLWAb1r6AIzLYbAg6Nzu/c6/oNAr4cqseUrpZZyzTl7MpZZS7ZxMYiShsaOSp4su4c00PD3v2oOLrD/Ky1JtIGxCqzytCMOhMu85jw0H1K4fi8JlmtaOgCtD2+GfEaioYq6rwRqRfystK/EYUSzmN9APcIXiOEg0fDcSBq03NNbHfour+NKsispSrszmOYh3cHK2zn69FkpSeEOIKmzreexRqeh/mM5qQ4HwnUAXpXlz6rGRpV7YmR4INd/mOS+gu0c6PQywRodPibp0QmJKbJYHPEAAm7bdRsfvgi89BB8bdD7J3ZL4YDmZAOFQLjXnzQmYlsq1MOFwVHEpara03oeRVdiTBMlDdmDjtTXktQ3EIcS0RtOaCMh0C7BSti7CsXAmuFYTgeW6GTEk5h8QIUkGOW/pNETgY1UUiNDggOgH3hSWg/Kyzr3FdqhJKgtHqrIbQaBzQRxBb8iAmiEusaEaGlSNNrH5qy+LBcQ1zmudQnZzso1Nuo0UXcQaEBzeQL8trcfpwXBRqmU8RwSG+z2sf/AHChpyO3kg052JhG7DEhHgCHt9HGvujrpJzRmY6tL2cH9OFU/ekgCpvapZavDwmyhotMw8fszHYfC9j96XY6nQ2900i2M2Kxr2OAJFTSopqbi2gWlnC8ajNregPlZDY0YippSgPH+VjNcNmuqaHjx7lVzAhRDV2v35hDImJWKBdnJiI+O8FxyAOdQ3FagCnC52XL4m1fwhRfJspvEqBxrYXQDCI3eRmg7uzO6DxO9gm7QzmSC6+tlU7HRKmI/XK0NHVxqb9G+6qMKi5DXRt5nFaNceqjwWIHEV28RPT6miGug94KKxLQ+4aR8Tqa7AafyuelVC6XAfxPGgyE93AGnXQe9EG7FzRfFN7AIHiuLXDD1P8ACLdk4wZDdE0zGg6DVU4VCwqotG2ypZKamiBR+0wAo1CprHnO3WSgQotmoj4jDZwJQid7R8FnIs8Tuqzoy1WMtQSCMzijnbqi+ZKgL1wXLVQSKssCYVqVxAgi6Flydr1TgFgrHZhsCZLK5IcakVj22yPNQ4HbKHBx5ZztpXmIDY4DYgDYjbtc3QjUlvLct8xbTntnAMQw6fA13ua/x7ofg00WUbHJ7oHwuBNWHlS9PkvWwyfjTZOu0krCs5hLYMBkdrqva6kVvBjv00G+lahEcMmgRlJ8Lhb6qp2glIZhVZFDuVr/ANQohWAzVasNiLt6bgdNfPkqwy2Vpmn8vG4S1aSdLp3f7NO2DldQqtPQ6HkbH6+SvwXZ21+JuvMKGO2tV0o4AJGh5TT0PEKFEYkH4f8AiefDofn1Q+IyiGh2ck3UwhnqoWPFQSK0II8lo5SUEZlYZFf26GvBNRbE3QCLeRSRV0Ig00oklogs22C9tZaMC1zqPIGXv2tc1jwD8dnGvM+a0DHtiAd3EDng+Lu3xHZWupdrHh5pe5tsN7eDQ4m9fl/K0vZ/tvFl3g2eBWzg3MK2s4DMLLz2d0sXtHp75drvFEz1A8ZMKHUAfpIpdo610OiZzA8DuotxahBb4RvSoJpXWhVPDO3kKbbkILH/AAgOiEE8zDaCApp+SdmqYTn2/W2I59RrTxgmg6KWZU0+TgktaQ5rtdQ3U7k0KFTbgbVcOrTobcNNFPEhmlO7igmpFcnpVzBQckKfMGpaYhaf6hQA9a2Us2iCZ7CG3yOc3qKj6qrKy4gQzS7ifEaXO+nBFJhz6U8J3BuK9EOiTDv2+hUOPo2pNUCcbiOjANaK0ueSL9npbuZYDRzyXur1yt9gD5qtEjjcUK5iz52PJRKL11REsfHBfhTrs5od6BXIsyfiOmp5BCMPeM4NdL/fmQusYjkwnBurhQdDr7VWcsfKRM400kZ6LiZiRC6tcx8I5VoB8luXv7uGyGPgAB67+6xPZ3ByZluYUDPEfLT3WmmI11eWKbUURI7fHKiMZQF6jdES1RNlgxUi9VBFXTHo1CyzmTZldkxDe0ceK6dh3D3v7pUFg8uTsueqmiybhsrWDyJL8x0bcddkBYHxXC4gdmIPCovbhZC52X/8JbSr3VIpa9b2/hehRmGnH2+Vlhe18u5kVr75TYjau9xxC68c9mojhNRjLi20ZB0w9tWmtOBGn0XUiXh2dpuLgcTw6U+aKz8uLVPQOuCOLXDUJsBwR8eO2BD1ebnUMb8bzyA9SQN12TaxxcpdIwT2NLh+INc1sRuhFSOH7gelCuY+Mw81s2XY0AB9TWiDTuDRJeaiyznVhtdUkfEPhpycKE+a0csBEhUFnN2G46K8eSM0pR5T5IkqYPfOw3DUedR807miI2xq4C4/cOPXio4su06tHoqv5cA1bVrhoR/FVtRJHEh0XcnOvhOzMNDw2I4Ebq40CKKWEXcAUD96t4HiPRUiy6Kp2gu+DWQe2cPKM8EF25yMd7m580llqplflZn40C5eKHfRW8hGqqYHCaG5iVxjeIDRq8/x8no+YIsiEXF+YWgwrtnMwbZ8w4Pv71WFw2O4m+iLCLVLxCeZNco9CH4gZ20LMp4jx3rwIHzUUXtIHC7m76tI+Tlk5FgKuTEAUQ8SMllro6nO0pzaDa4qNNOKrtxBj6mw80Hm4tDRQtjcFEsdHRDIn2Hu+GxB81EdPv5oI6LQ/VTvnBsfVRqbWEWx6aFM+OTreiHQ5uutPdJ80K0RrYjUYaQ2ETu408h9lRuiLOCbpuQp4eKHe6yeN22ZSiw0So3OVWFOh29+ala9KqMqOqKPEIuRobW7/lupmFRz3ZybMQuMvGyjcMc4ZePhB6+acVbAigRS0ChV+Xxl7d6jndDYsJzTRwLTwcC0+h0XAeihmolsXY+zvCeJqR50uF3MMijxQ6ObyNb9W/ysu2IrMvPOaatJB4gkKoun0JoLN7UuZXvARTiP/YfyAqGI4/Ciw3CI2jafqaQ4A7FPM41nYWxGtdXelHDnUfys5OyDCKscQdq/UfRax0k7ZLTLMrKiLC8JFRYgaOGxotF+H5gwnR++8JoC5ztO6FyOmbL1r0WFMlEZelRxBuPNqvYHAdGiUJPdi76k3FahteZHsU82HzY3Dbh/BKWrsMYriRjx3RSwsY4AQmn/AGhUN6ncniTS1F1hs5keOG6t48M0JrgLw/Zh1FPQ+SBNiXst4QWNKMekZt7dmhxSXynMP0uuELcimGx+9hGGbkXCGxWEEgi4XbBqSMioSc40sQeNx80fgYdCimjx3ZdTLlNGF3C9xX7qghF0biCrAeIRXImyvEwBoJGZ4p/UkpW4vbxa7+VkldL4K5GA/NZW0BVFz8xSc5dQwuOjpCEnYK6yKhsOIpDGTJoMy+IZV3GxaqBCOmMZTQ6LExMVKnwxuZ1AhheiuDRMrqooZoHYKTsqkxhNNWotCxYUvSq4iT4d/wBKNRKbQDOGAXoqsfDydFozEaQVDkBqjQtZWZuJJO2r6qu+E4cfRaZ8EVUEaClqyvKABHcN1ahYo4b25q7ElhwVWJJt4KXCx7hCUxdpNCcteOnqt3hfbmYhNuGvabZ9aV5iy8udKcCmYIjLtJB/pJB9lKx69A6Zt+2PaV09Fa8tyhjcoFSb1qT5/wALOOBA1KEtxF7db9fqiOG42zvG96PCDetTtbQV4HfRTKDbGuFwegDsLDbIue97hMtgOjBuZuU08XdkEbAtFQdSdljoTKgHMKUB0Nbopjfa9rwCYjImRrQwQ8wzHKGkOBAcAaCvRYuYxWrQ0AsAFLOJr6/VW4RfREb9hObnWN39b+yrwpqG+ICSAOYNPOiERTVoIvsSu5KBmDybNYLkcTXKPM2WijQMIR43/iDQSYrnEUFP0aetbDjfgj2HQRAhBpN9XHi42/wEDw91KzD7k2YNNqVp0t6q7FmyGGorWxB5jxel1oopdGbth6HFB8JuDYg7jfyus7Ghlj3MO2n9uysSbnOiAnVli6wuK1oN6gtPkrONS2ZoiDVuv9qKtE9MrYdOFjwao3ikHMBEboVlg5aPBJrO0w3HorxumKa9g94RfCZgPZkOo0Q2bhZXEKCHFLXBw2XW1atGTJ5vByXkg0To3CnWuaDa6SiohuzyUKVqhCna1cqOkcOomL0nKNHQEmdLMo07Uhk4Kty8aiH1XbIiBBhs0pPziEiKuxFQKgs2cUrJum6DCMpBGRQUGBOErsTCDiMuu+RQBB8dQOiKt3i57xFATlyaqhzJwU6A7cVE6CDsuqpsyWo9iN8pwPqq0SA4beivhy61S0K3KEnDzZm7kW6/dE8jLGI4N0aLuPAc/f3VwNvUa8Un1oQKCtzQap1QrGmprO8AWaLCnBWYZrrxB8xohwgEEFWoLkMAhKzlYpoKA2J4uGh9N+SMQXg2OhFD0QWThgVpxr05dEQgxU0ZyBcxAyOLeBt0U0hNFjgQrWLQczQ8ajXohjCjoa5Rqp1veMDx5oM4K/g07bIVDPwMrl143aMWq4KQc77qkkSmWmqC2Y9inBUDV1VcCOg6cVxVIlMhjHSBTJJAdVTgrhOgCTMus6iTp2BKHrsRFXqnQIsNiqRsdVMyfMgC33qfvFUDl1nQItiInD1WD11mQBYzJZlCHJZkwJw9IxFCHJ8ydgSl6QiKEFdZkwJDET51DVLMgRdgzpaKK5BnAdEH1SbEopaA1UF4IIOhsg0eGWuLT5KXD5qqnxODUB480/RK4ZDKTGVwK0UakSHXdZNrkZwid+EpwdMU17IXNukiMSUqSbJLq3ZnSMrieF5RUaIMVqPzDXChQWek71AtyXnRl6Z2NA+qS6cwjULlUSJOmokgB09UySYHVUqrlOiwHSqmSQA6dcpIA7qnzLhJAEgK6D1FVPVMRLmTh6hqnqmBMHpw9QVTgoAnzp86gDk+ZAE2ZLMoQ9PmRYEoemLlGXJZkCLchFoaLQwHZm0KykN/iR6Ui2QiJIqxm5XU9E8GYoVYxOHUVCGhyGqGuTTQsRsPonWdbGskr3ZOqLDwrgHgTpLiZ1ejPzwuqLkklqiJDBSOCSSoCMpFJJUyRBOEySQxJ0kkgEUkySYjoJOTJJoBFO1JJP2McJwkkk+xMZdffukkmxiSOv3xSSSF7EnKSSbAZIJ0kvQCZqEcldAkkqEy1G/Sfvgg25TJK5eyYiCZJJZvsZ//2Q=="/>
          <p:cNvSpPr>
            <a:spLocks noChangeAspect="1" noChangeArrowheads="1"/>
          </p:cNvSpPr>
          <p:nvPr/>
        </p:nvSpPr>
        <p:spPr bwMode="auto">
          <a:xfrm>
            <a:off x="155575" y="-776288"/>
            <a:ext cx="2162175" cy="1619251"/>
          </a:xfrm>
          <a:prstGeom prst="rect">
            <a:avLst/>
          </a:prstGeom>
          <a:noFill/>
          <a:ln w="9525">
            <a:noFill/>
            <a:miter lim="800000"/>
            <a:headEnd/>
            <a:tailEnd/>
          </a:ln>
        </p:spPr>
        <p:txBody>
          <a:bodyPr/>
          <a:lstStyle/>
          <a:p>
            <a:endParaRPr lang="en-GB">
              <a:latin typeface="Calibri" pitchFamily="34" charset="0"/>
            </a:endParaRPr>
          </a:p>
        </p:txBody>
      </p:sp>
      <p:sp>
        <p:nvSpPr>
          <p:cNvPr id="13324" name="AutoShape 14" descr="data:image/jpg;base64,/9j/4AAQSkZJRgABAQAAAQABAAD/2wCEAAkGBhQSEBUUExQWFRQVGBcXFRUUFxQVGBQUFxUXFRUXFxgYHCYfFxwkHRQUHy8gJCcpLCwsFx4xNTAqNSYrLCkBCQoKDgwOGg8PGiwkHyQsLCwsLCwsLCwsLCwsLCwsLCwsLCwsLCwsLCwsLCwsLCwsKSwsLCwsLCwsLCwsLCwsLP/AABEIAMIBAwMBIgACEQEDEQH/xAAbAAABBQEBAAAAAAAAAAAAAAAFAAEDBAYCB//EADwQAAECBAQDBgQFAwQCAwAAAAEAAgMEESEFEjFBUWFxBhMigZGhQrHR8AcUMlLBYnLhQ1OS8SPCFRYz/8QAGgEAAwEBAQEAAAAAAAAAAAAAAAECAwQFBv/EACQRAAICAgIDAAIDAQAAAAAAAAABAhEDEiExE0FRImEEMnEU/9oADAMBAAIRAxEAPwBSsrTT3VtsGuq7ZAVuHBXFZ2AmdwJkQUIvxQCJhD5Z9QSW1XoIlmlVpzCg4URY0/TKOEYs14AKIR4LXbBZ2PhjobqtV6SxC1HLRSsh465R1MYNDd8IQ2P2bhftHsjxdXRV4lVVjX7M7E7JQT8KqRexELZajOmTtlVF+jFTHYgbEoVNdmns0K9Hc1Vo0AFNTYPHF+jzB2HxK6FTQ8FjO0C28xhYPJVBBiMPhNeS1jk+mMsXwyr8CmB/pnyVZ8jGbqx/oV6BK4+5lnt9kZlcZgRLFoXRFxfs5pKUfR5H3jxqCPIpfnivaxhsvE+FvsoY3Y2Wd8AWmn7Mt0eNfnSm/NlerR/w3ljoKdENmPwrhn9LiEaMN4nn7MVe3R7h5lXIHaqYbpEd53WimPwreP0v9Qhsx+HEy3ShU6yHcWdS34iTLPiB6oxLfiw+lIkMHmD9VkZjslMs1hk9FRi4RGbrDd6JpyQtIM2mIdqJaZsYdCeQ/hH5KXaS1rRRoAAHILC9kMOJiOe9tmCgBHxFegSLsrHOtXQc1pBt8synFLhHM9GzPoNqAX4KEWqkHXJ3PyVeZmmsFSbLGTt2aJUqLL267BJjOu9fqgre0bM1HZmg6Eg3RmHEqBzGqQMbf71TOFf5F+WvEKZzT5ceKicz7omIgdDHL78kk5hckk+BmlhNKuwofmuYEIU1VtjKaLxz0rOQxORxUlSmICAKEzBB2Q2Zk9wEajMVCIl0bRYOhvLVYEWqUVgKrkUVJlakr4ahc0rtsZPmVqQtCs6IQuTGU7wFA6CE7QatHJoonMC7MErgtKtCZC+XB2VSJho1FjyRBJUSDWRYsPQ1CKSXaxzbPCYtUESUBWqySXRjLDGRppPH2P3RJkYHQrz12HkXaSFJBxSLC1uFvHOvZyT/AI3w9ASWXke1oNnI5L4ox4sV0KaZyyhKPZZdDB2UT5Rh1aFMHVSKszMLjcdrYxawAXvRTtmBka2mg14nVAcbi0mX1/cVblZmqwlPtHTp0wlWgQsRQ6M4vuG2AVzN7oTi0F0OJmH6HXqNjuFnHsYYnYMKJCpStdf8KHs4XCHlJqGkge4CFykZz7MBJ5VtzKPy0AQwGg6D1P8A2qfPJP6LQaKjh15LiJr0Q+LjLGxMhdQ7+asCY1pdIdHLnX0PunTmJz90k6FwbOC22isBihhKw2q8g9CxiExcV04LjKgZBEVaNVWYpKrRFJrEqRHBQPTxmquXJG6GeFx3hTOiLgvTLJBFThygzLoORY6JUxSBT5VSYqInsUeVTvChcVsmYyQ1E6YOXQVWRQ1Vw9lVIUyaYqKUaQBVXuojLtKLELksVp0Q0n2QSnaV7LOCPyXaRj90Biy4KpRpEDQ0W8c0l2c08EWVe2TAJnMNHUKHyk3lIVjEoTngAmpGhQQxdjYhPZN2Q40kjWQZjdXZeey8CODrgrIyuKltjcIpAxAEJkNGi/8AkfCQ1rWA/tAuqUabDGlxNhep2VITIQ7H4jnsYxv+o8N6m31TJoGYlhcXMYgpEaTXMw1UMljcSHYG37StfM9k4kHxQXEHcDQ9Rug87Ca60xDyO/3IY+YSr4UpfR29rRS7TXfRJUf/AK1W7Y7C3apoUkU/g/xPeAGnb0XX5Xgf4VBsRTsjrwvyiJTaJXwiNaqEq1CnCph3btRQ8QqWT6bRy/QQ8KrHKOxcGJuxwdy0KCz0s9v6gQr2TOmE0+gbEKqPCuiCXuDRqTQBaIdmYWQAnM7dwJbfkNKKJ5FHs1lkjDsw8QKIlGMZwxsKmVxNToaW8wo3dnI+UOyVqK0qMw6goWSLV2aqcauwSCu2uSdDINDYjZNRXZoStcpGvUTQukASVUb2roFOQqToT5K+VdVRGTwGLF/S2g/c6w/z5I3LdloTLxXl54Dwj6n2RLPCPZyznGJlG3sBUqR8s4atcOrSFsxOw4QpDa1o5D7qoX41Vc//AG/EZeRv0YwpVWknZWHGBoA1/EWr1G6zUVpaSDqLLrw5lkXBaakRTEbKFXmNMw81cnZbNBLhq256boXhuINeCNjY12XoQjSOTJK2DpnERWhHohc1CbENQ6h56ojiUgWPI226IXGl906IsqRYT26io4hNCmr6q2yLSxJpzVOYlamraU5I5AvQsUoLrvDJovi94f0sPhHPihZkzpxRlst3bQymmvVWr7E6NfIdqjo+6JvhwJgbVK8/a9W5edc02KRGpoYnYhhJNklUhdo3gC6SW3+ByaaBi1d1dh4iq0x2Hp/+UR7Ds14MQf8AJunuhszhczB/UzMOMM5vazvZeQ4s1eNejRw5xWYcysdBxe9CaHcGxHVXoOK81m4k6NGugzhG6vCfDhR1CshBxUcUQl8QBWbQU0EnS0Nj87RQ3HL0XE1iORhKqx5u9EExqfqQ2vMrmnbNYpyfIRwWAI0XvH3ay4B0L9vTX0RjEsRbDpzQ+ScGQmjlmPU3+VFmcfxFz4trhvDip1b4Rp/eXPRs5SVhPIjNYMwJvTfc2111QftZko0Brc5NagAGiM4Ye7gsYdQ0Zv7jd3ufZZ3FpV0eK5zSMotStxRVj/srZWJ/nbfB3g3Z8RIJe8kVPhpTbUniqM3h5ZF7sHMTSlLVrp0W0lpfu4TG8APVVIUGE+IIgHjG4rta40KtZ2m7LWd236A8t2ViOPjLWAb1r6AIzLYbAg6Nzu/c6/oNAr4cqseUrpZZyzTl7MpZZS7ZxMYiShsaOSp4su4c00PD3v2oOLrD/Ky1JtIGxCqzytCMOhMu85jw0H1K4fi8JlmtaOgCtD2+GfEaioYq6rwRqRfystK/EYUSzmN9APcIXiOEg0fDcSBq03NNbHfour+NKsispSrszmOYh3cHK2zn69FkpSeEOIKmzreexRqeh/mM5qQ4HwnUAXpXlz6rGRpV7YmR4INd/mOS+gu0c6PQywRodPibp0QmJKbJYHPEAAm7bdRsfvgi89BB8bdD7J3ZL4YDmZAOFQLjXnzQmYlsq1MOFwVHEpara03oeRVdiTBMlDdmDjtTXktQ3EIcS0RtOaCMh0C7BSti7CsXAmuFYTgeW6GTEk5h8QIUkGOW/pNETgY1UUiNDggOgH3hSWg/Kyzr3FdqhJKgtHqrIbQaBzQRxBb8iAmiEusaEaGlSNNrH5qy+LBcQ1zmudQnZzso1Nuo0UXcQaEBzeQL8trcfpwXBRqmU8RwSG+z2sf/AHChpyO3kg052JhG7DEhHgCHt9HGvujrpJzRmY6tL2cH9OFU/ekgCpvapZavDwmyhotMw8fszHYfC9j96XY6nQ2900i2M2Kxr2OAJFTSopqbi2gWlnC8ajNregPlZDY0YippSgPH+VjNcNmuqaHjx7lVzAhRDV2v35hDImJWKBdnJiI+O8FxyAOdQ3FagCnC52XL4m1fwhRfJspvEqBxrYXQDCI3eRmg7uzO6DxO9gm7QzmSC6+tlU7HRKmI/XK0NHVxqb9G+6qMKi5DXRt5nFaNceqjwWIHEV28RPT6miGug94KKxLQ+4aR8Tqa7AafyuelVC6XAfxPGgyE93AGnXQe9EG7FzRfFN7AIHiuLXDD1P8ACLdk4wZDdE0zGg6DVU4VCwqotG2ypZKamiBR+0wAo1CprHnO3WSgQotmoj4jDZwJQid7R8FnIs8Tuqzoy1WMtQSCMzijnbqi+ZKgL1wXLVQSKssCYVqVxAgi6Flydr1TgFgrHZhsCZLK5IcakVj22yPNQ4HbKHBx5ZztpXmIDY4DYgDYjbtc3QjUlvLct8xbTntnAMQw6fA13ua/x7ofg00WUbHJ7oHwuBNWHlS9PkvWwyfjTZOu0krCs5hLYMBkdrqva6kVvBjv00G+lahEcMmgRlJ8Lhb6qp2glIZhVZFDuVr/ANQohWAzVasNiLt6bgdNfPkqwy2Vpmn8vG4S1aSdLp3f7NO2DldQqtPQ6HkbH6+SvwXZ21+JuvMKGO2tV0o4AJGh5TT0PEKFEYkH4f8AiefDofn1Q+IyiGh2ck3UwhnqoWPFQSK0II8lo5SUEZlYZFf26GvBNRbE3QCLeRSRV0Ig00oklogs22C9tZaMC1zqPIGXv2tc1jwD8dnGvM+a0DHtiAd3EDng+Lu3xHZWupdrHh5pe5tsN7eDQ4m9fl/K0vZ/tvFl3g2eBWzg3MK2s4DMLLz2d0sXtHp75drvFEz1A8ZMKHUAfpIpdo610OiZzA8DuotxahBb4RvSoJpXWhVPDO3kKbbkILH/AAgOiEE8zDaCApp+SdmqYTn2/W2I59RrTxgmg6KWZU0+TgktaQ5rtdQ3U7k0KFTbgbVcOrTobcNNFPEhmlO7igmpFcnpVzBQckKfMGpaYhaf6hQA9a2Us2iCZ7CG3yOc3qKj6qrKy4gQzS7ifEaXO+nBFJhz6U8J3BuK9EOiTDv2+hUOPo2pNUCcbiOjANaK0ueSL9npbuZYDRzyXur1yt9gD5qtEjjcUK5iz52PJRKL11REsfHBfhTrs5od6BXIsyfiOmp5BCMPeM4NdL/fmQusYjkwnBurhQdDr7VWcsfKRM400kZ6LiZiRC6tcx8I5VoB8luXv7uGyGPgAB67+6xPZ3ByZluYUDPEfLT3WmmI11eWKbUURI7fHKiMZQF6jdES1RNlgxUi9VBFXTHo1CyzmTZldkxDe0ceK6dh3D3v7pUFg8uTsueqmiybhsrWDyJL8x0bcddkBYHxXC4gdmIPCovbhZC52X/8JbSr3VIpa9b2/hehRmGnH2+Vlhe18u5kVr75TYjau9xxC68c9mojhNRjLi20ZB0w9tWmtOBGn0XUiXh2dpuLgcTw6U+aKz8uLVPQOuCOLXDUJsBwR8eO2BD1ebnUMb8bzyA9SQN12TaxxcpdIwT2NLh+INc1sRuhFSOH7gelCuY+Mw81s2XY0AB9TWiDTuDRJeaiyznVhtdUkfEPhpycKE+a0csBEhUFnN2G46K8eSM0pR5T5IkqYPfOw3DUedR807miI2xq4C4/cOPXio4su06tHoqv5cA1bVrhoR/FVtRJHEh0XcnOvhOzMNDw2I4Ebq40CKKWEXcAUD96t4HiPRUiy6Kp2gu+DWQe2cPKM8EF25yMd7m580llqplflZn40C5eKHfRW8hGqqYHCaG5iVxjeIDRq8/x8no+YIsiEXF+YWgwrtnMwbZ8w4Pv71WFw2O4m+iLCLVLxCeZNco9CH4gZ20LMp4jx3rwIHzUUXtIHC7m76tI+Tlk5FgKuTEAUQ8SMllro6nO0pzaDa4qNNOKrtxBj6mw80Hm4tDRQtjcFEsdHRDIn2Hu+GxB81EdPv5oI6LQ/VTvnBsfVRqbWEWx6aFM+OTreiHQ5uutPdJ80K0RrYjUYaQ2ETu408h9lRuiLOCbpuQp4eKHe6yeN22ZSiw0So3OVWFOh29+ala9KqMqOqKPEIuRobW7/lupmFRz3ZybMQuMvGyjcMc4ZePhB6+acVbAigRS0ChV+Xxl7d6jndDYsJzTRwLTwcC0+h0XAeihmolsXY+zvCeJqR50uF3MMijxQ6ObyNb9W/ysu2IrMvPOaatJB4gkKoun0JoLN7UuZXvARTiP/YfyAqGI4/Ciw3CI2jafqaQ4A7FPM41nYWxGtdXelHDnUfys5OyDCKscQdq/UfRax0k7ZLTLMrKiLC8JFRYgaOGxotF+H5gwnR++8JoC5ztO6FyOmbL1r0WFMlEZelRxBuPNqvYHAdGiUJPdi76k3FahteZHsU82HzY3Dbh/BKWrsMYriRjx3RSwsY4AQmn/AGhUN6ncniTS1F1hs5keOG6t48M0JrgLw/Zh1FPQ+SBNiXst4QWNKMekZt7dmhxSXynMP0uuELcimGx+9hGGbkXCGxWEEgi4XbBqSMioSc40sQeNx80fgYdCimjx3ZdTLlNGF3C9xX7qghF0biCrAeIRXImyvEwBoJGZ4p/UkpW4vbxa7+VkldL4K5GA/NZW0BVFz8xSc5dQwuOjpCEnYK6yKhsOIpDGTJoMy+IZV3GxaqBCOmMZTQ6LExMVKnwxuZ1AhheiuDRMrqooZoHYKTsqkxhNNWotCxYUvSq4iT4d/wBKNRKbQDOGAXoqsfDydFozEaQVDkBqjQtZWZuJJO2r6qu+E4cfRaZ8EVUEaClqyvKABHcN1ahYo4b25q7ElhwVWJJt4KXCx7hCUxdpNCcteOnqt3hfbmYhNuGvabZ9aV5iy8udKcCmYIjLtJB/pJB9lKx69A6Zt+2PaV09Fa8tyhjcoFSb1qT5/wALOOBA1KEtxF7db9fqiOG42zvG96PCDetTtbQV4HfRTKDbGuFwegDsLDbIue97hMtgOjBuZuU08XdkEbAtFQdSdljoTKgHMKUB0Nbopjfa9rwCYjImRrQwQ8wzHKGkOBAcAaCvRYuYxWrQ0AsAFLOJr6/VW4RfREb9hObnWN39b+yrwpqG+ICSAOYNPOiERTVoIvsSu5KBmDybNYLkcTXKPM2WijQMIR43/iDQSYrnEUFP0aetbDjfgj2HQRAhBpN9XHi42/wEDw91KzD7k2YNNqVp0t6q7FmyGGorWxB5jxel1oopdGbth6HFB8JuDYg7jfyus7Ghlj3MO2n9uysSbnOiAnVli6wuK1oN6gtPkrONS2ZoiDVuv9qKtE9MrYdOFjwao3ikHMBEboVlg5aPBJrO0w3HorxumKa9g94RfCZgPZkOo0Q2bhZXEKCHFLXBw2XW1atGTJ5vByXkg0To3CnWuaDa6SiohuzyUKVqhCna1cqOkcOomL0nKNHQEmdLMo07Uhk4Kty8aiH1XbIiBBhs0pPziEiKuxFQKgs2cUrJum6DCMpBGRQUGBOErsTCDiMuu+RQBB8dQOiKt3i57xFATlyaqhzJwU6A7cVE6CDsuqpsyWo9iN8pwPqq0SA4beivhy61S0K3KEnDzZm7kW6/dE8jLGI4N0aLuPAc/f3VwNvUa8Un1oQKCtzQap1QrGmprO8AWaLCnBWYZrrxB8xohwgEEFWoLkMAhKzlYpoKA2J4uGh9N+SMQXg2OhFD0QWThgVpxr05dEQgxU0ZyBcxAyOLeBt0U0hNFjgQrWLQczQ8ajXohjCjoa5Rqp1veMDx5oM4K/g07bIVDPwMrl143aMWq4KQc77qkkSmWmqC2Y9inBUDV1VcCOg6cVxVIlMhjHSBTJJAdVTgrhOgCTMus6iTp2BKHrsRFXqnQIsNiqRsdVMyfMgC33qfvFUDl1nQItiInD1WD11mQBYzJZlCHJZkwJw9IxFCHJ8ydgSl6QiKEFdZkwJDET51DVLMgRdgzpaKK5BnAdEH1SbEopaA1UF4IIOhsg0eGWuLT5KXD5qqnxODUB480/RK4ZDKTGVwK0UakSHXdZNrkZwid+EpwdMU17IXNukiMSUqSbJLq3ZnSMrieF5RUaIMVqPzDXChQWek71AtyXnRl6Z2NA+qS6cwjULlUSJOmokgB09UySYHVUqrlOiwHSqmSQA6dcpIA7qnzLhJAEgK6D1FVPVMRLmTh6hqnqmBMHpw9QVTgoAnzp86gDk+ZAE2ZLMoQ9PmRYEoemLlGXJZkCLchFoaLQwHZm0KykN/iR6Ui2QiJIqxm5XU9E8GYoVYxOHUVCGhyGqGuTTQsRsPonWdbGskr3ZOqLDwrgHgTpLiZ1ejPzwuqLkklqiJDBSOCSSoCMpFJJUyRBOEySQxJ0kkgEUkySYjoJOTJJoBFO1JJP2McJwkkk+xMZdffukkmxiSOv3xSSSF7EnKSSbAZIJ0kvQCZqEcldAkkqEy1G/Sfvgg25TJK5eyYiCZJJZvsZ//2Q=="/>
          <p:cNvSpPr>
            <a:spLocks noChangeAspect="1" noChangeArrowheads="1"/>
          </p:cNvSpPr>
          <p:nvPr/>
        </p:nvSpPr>
        <p:spPr bwMode="auto">
          <a:xfrm>
            <a:off x="155575" y="-776288"/>
            <a:ext cx="2162175" cy="1619251"/>
          </a:xfrm>
          <a:prstGeom prst="rect">
            <a:avLst/>
          </a:prstGeom>
          <a:noFill/>
          <a:ln w="9525">
            <a:noFill/>
            <a:miter lim="800000"/>
            <a:headEnd/>
            <a:tailEnd/>
          </a:ln>
        </p:spPr>
        <p:txBody>
          <a:bodyPr/>
          <a:lstStyle/>
          <a:p>
            <a:endParaRPr lang="en-GB">
              <a:latin typeface="Calibri" pitchFamily="34" charset="0"/>
            </a:endParaRPr>
          </a:p>
        </p:txBody>
      </p:sp>
      <p:sp>
        <p:nvSpPr>
          <p:cNvPr id="13325" name="AutoShape 16" descr="data:image/jpg;base64,/9j/4AAQSkZJRgABAQAAAQABAAD/2wCEAAkGBhQSEBUUExQWFRQVGBcXFRUUFxQVGBQUFxUXFRUXFxgYHCYfFxwkHRQUHy8gJCcpLCwsFx4xNTAqNSYrLCkBCQoKDgwOGg8PGiwkHyQsLCwsLCwsLCwsLCwsLCwsLCwsLCwsLCwsLCwsLCwsLCwsKSwsLCwsLCwsLCwsLCwsLP/AABEIAMIBAwMBIgACEQEDEQH/xAAbAAABBQEBAAAAAAAAAAAAAAAFAAEDBAYCB//EADwQAAECBAQDBgQFAwQCAwAAAAEAAgMEESEFEjFBUWFxBhMigZGhQrHR8AcUMlLBYnLhQ1OS8SPCFRYz/8QAGgEAAwEBAQEAAAAAAAAAAAAAAAECAwQFBv/EACQRAAICAgIDAAIDAQAAAAAAAAABAhEDEiExE0FRImEEMnEU/9oADAMBAAIRAxEAPwBSsrTT3VtsGuq7ZAVuHBXFZ2AmdwJkQUIvxQCJhD5Z9QSW1XoIlmlVpzCg4URY0/TKOEYs14AKIR4LXbBZ2PhjobqtV6SxC1HLRSsh465R1MYNDd8IQ2P2bhftHsjxdXRV4lVVjX7M7E7JQT8KqRexELZajOmTtlVF+jFTHYgbEoVNdmns0K9Hc1Vo0AFNTYPHF+jzB2HxK6FTQ8FjO0C28xhYPJVBBiMPhNeS1jk+mMsXwyr8CmB/pnyVZ8jGbqx/oV6BK4+5lnt9kZlcZgRLFoXRFxfs5pKUfR5H3jxqCPIpfnivaxhsvE+FvsoY3Y2Wd8AWmn7Mt0eNfnSm/NlerR/w3ljoKdENmPwrhn9LiEaMN4nn7MVe3R7h5lXIHaqYbpEd53WimPwreP0v9Qhsx+HEy3ShU6yHcWdS34iTLPiB6oxLfiw+lIkMHmD9VkZjslMs1hk9FRi4RGbrDd6JpyQtIM2mIdqJaZsYdCeQ/hH5KXaS1rRRoAAHILC9kMOJiOe9tmCgBHxFegSLsrHOtXQc1pBt8synFLhHM9GzPoNqAX4KEWqkHXJ3PyVeZmmsFSbLGTt2aJUqLL267BJjOu9fqgre0bM1HZmg6Eg3RmHEqBzGqQMbf71TOFf5F+WvEKZzT5ceKicz7omIgdDHL78kk5hckk+BmlhNKuwofmuYEIU1VtjKaLxz0rOQxORxUlSmICAKEzBB2Q2Zk9wEajMVCIl0bRYOhvLVYEWqUVgKrkUVJlakr4ahc0rtsZPmVqQtCs6IQuTGU7wFA6CE7QatHJoonMC7MErgtKtCZC+XB2VSJho1FjyRBJUSDWRYsPQ1CKSXaxzbPCYtUESUBWqySXRjLDGRppPH2P3RJkYHQrz12HkXaSFJBxSLC1uFvHOvZyT/AI3w9ASWXke1oNnI5L4ox4sV0KaZyyhKPZZdDB2UT5Rh1aFMHVSKszMLjcdrYxawAXvRTtmBka2mg14nVAcbi0mX1/cVblZmqwlPtHTp0wlWgQsRQ6M4vuG2AVzN7oTi0F0OJmH6HXqNjuFnHsYYnYMKJCpStdf8KHs4XCHlJqGkge4CFykZz7MBJ5VtzKPy0AQwGg6D1P8A2qfPJP6LQaKjh15LiJr0Q+LjLGxMhdQ7+asCY1pdIdHLnX0PunTmJz90k6FwbOC22isBihhKw2q8g9CxiExcV04LjKgZBEVaNVWYpKrRFJrEqRHBQPTxmquXJG6GeFx3hTOiLgvTLJBFThygzLoORY6JUxSBT5VSYqInsUeVTvChcVsmYyQ1E6YOXQVWRQ1Vw9lVIUyaYqKUaQBVXuojLtKLELksVp0Q0n2QSnaV7LOCPyXaRj90Biy4KpRpEDQ0W8c0l2c08EWVe2TAJnMNHUKHyk3lIVjEoTngAmpGhQQxdjYhPZN2Q40kjWQZjdXZeey8CODrgrIyuKltjcIpAxAEJkNGi/8AkfCQ1rWA/tAuqUabDGlxNhep2VITIQ7H4jnsYxv+o8N6m31TJoGYlhcXMYgpEaTXMw1UMljcSHYG37StfM9k4kHxQXEHcDQ9Rug87Ca60xDyO/3IY+YSr4UpfR29rRS7TXfRJUf/AK1W7Y7C3apoUkU/g/xPeAGnb0XX5Xgf4VBsRTsjrwvyiJTaJXwiNaqEq1CnCph3btRQ8QqWT6bRy/QQ8KrHKOxcGJuxwdy0KCz0s9v6gQr2TOmE0+gbEKqPCuiCXuDRqTQBaIdmYWQAnM7dwJbfkNKKJ5FHs1lkjDsw8QKIlGMZwxsKmVxNToaW8wo3dnI+UOyVqK0qMw6goWSLV2aqcauwSCu2uSdDINDYjZNRXZoStcpGvUTQukASVUb2roFOQqToT5K+VdVRGTwGLF/S2g/c6w/z5I3LdloTLxXl54Dwj6n2RLPCPZyznGJlG3sBUqR8s4atcOrSFsxOw4QpDa1o5D7qoX41Vc//AG/EZeRv0YwpVWknZWHGBoA1/EWr1G6zUVpaSDqLLrw5lkXBaakRTEbKFXmNMw81cnZbNBLhq256boXhuINeCNjY12XoQjSOTJK2DpnERWhHohc1CbENQ6h56ojiUgWPI226IXGl906IsqRYT26io4hNCmr6q2yLSxJpzVOYlamraU5I5AvQsUoLrvDJovi94f0sPhHPihZkzpxRlst3bQymmvVWr7E6NfIdqjo+6JvhwJgbVK8/a9W5edc02KRGpoYnYhhJNklUhdo3gC6SW3+ByaaBi1d1dh4iq0x2Hp/+UR7Ds14MQf8AJunuhszhczB/UzMOMM5vazvZeQ4s1eNejRw5xWYcysdBxe9CaHcGxHVXoOK81m4k6NGugzhG6vCfDhR1CshBxUcUQl8QBWbQU0EnS0Nj87RQ3HL0XE1iORhKqx5u9EExqfqQ2vMrmnbNYpyfIRwWAI0XvH3ay4B0L9vTX0RjEsRbDpzQ+ScGQmjlmPU3+VFmcfxFz4trhvDip1b4Rp/eXPRs5SVhPIjNYMwJvTfc2111QftZko0Brc5NagAGiM4Ye7gsYdQ0Zv7jd3ufZZ3FpV0eK5zSMotStxRVj/srZWJ/nbfB3g3Z8RIJe8kVPhpTbUniqM3h5ZF7sHMTSlLVrp0W0lpfu4TG8APVVIUGE+IIgHjG4rta40KtZ2m7LWd236A8t2ViOPjLWAb1r6AIzLYbAg6Nzu/c6/oNAr4cqseUrpZZyzTl7MpZZS7ZxMYiShsaOSp4su4c00PD3v2oOLrD/Ky1JtIGxCqzytCMOhMu85jw0H1K4fi8JlmtaOgCtD2+GfEaioYq6rwRqRfystK/EYUSzmN9APcIXiOEg0fDcSBq03NNbHfour+NKsispSrszmOYh3cHK2zn69FkpSeEOIKmzreexRqeh/mM5qQ4HwnUAXpXlz6rGRpV7YmR4INd/mOS+gu0c6PQywRodPibp0QmJKbJYHPEAAm7bdRsfvgi89BB8bdD7J3ZL4YDmZAOFQLjXnzQmYlsq1MOFwVHEpara03oeRVdiTBMlDdmDjtTXktQ3EIcS0RtOaCMh0C7BSti7CsXAmuFYTgeW6GTEk5h8QIUkGOW/pNETgY1UUiNDggOgH3hSWg/Kyzr3FdqhJKgtHqrIbQaBzQRxBb8iAmiEusaEaGlSNNrH5qy+LBcQ1zmudQnZzso1Nuo0UXcQaEBzeQL8trcfpwXBRqmU8RwSG+z2sf/AHChpyO3kg052JhG7DEhHgCHt9HGvujrpJzRmY6tL2cH9OFU/ekgCpvapZavDwmyhotMw8fszHYfC9j96XY6nQ2900i2M2Kxr2OAJFTSopqbi2gWlnC8ajNregPlZDY0YippSgPH+VjNcNmuqaHjx7lVzAhRDV2v35hDImJWKBdnJiI+O8FxyAOdQ3FagCnC52XL4m1fwhRfJspvEqBxrYXQDCI3eRmg7uzO6DxO9gm7QzmSC6+tlU7HRKmI/XK0NHVxqb9G+6qMKi5DXRt5nFaNceqjwWIHEV28RPT6miGug94KKxLQ+4aR8Tqa7AafyuelVC6XAfxPGgyE93AGnXQe9EG7FzRfFN7AIHiuLXDD1P8ACLdk4wZDdE0zGg6DVU4VCwqotG2ypZKamiBR+0wAo1CprHnO3WSgQotmoj4jDZwJQid7R8FnIs8Tuqzoy1WMtQSCMzijnbqi+ZKgL1wXLVQSKssCYVqVxAgi6Flydr1TgFgrHZhsCZLK5IcakVj22yPNQ4HbKHBx5ZztpXmIDY4DYgDYjbtc3QjUlvLct8xbTntnAMQw6fA13ua/x7ofg00WUbHJ7oHwuBNWHlS9PkvWwyfjTZOu0krCs5hLYMBkdrqva6kVvBjv00G+lahEcMmgRlJ8Lhb6qp2glIZhVZFDuVr/ANQohWAzVasNiLt6bgdNfPkqwy2Vpmn8vG4S1aSdLp3f7NO2DldQqtPQ6HkbH6+SvwXZ21+JuvMKGO2tV0o4AJGh5TT0PEKFEYkH4f8AiefDofn1Q+IyiGh2ck3UwhnqoWPFQSK0II8lo5SUEZlYZFf26GvBNRbE3QCLeRSRV0Ig00oklogs22C9tZaMC1zqPIGXv2tc1jwD8dnGvM+a0DHtiAd3EDng+Lu3xHZWupdrHh5pe5tsN7eDQ4m9fl/K0vZ/tvFl3g2eBWzg3MK2s4DMLLz2d0sXtHp75drvFEz1A8ZMKHUAfpIpdo610OiZzA8DuotxahBb4RvSoJpXWhVPDO3kKbbkILH/AAgOiEE8zDaCApp+SdmqYTn2/W2I59RrTxgmg6KWZU0+TgktaQ5rtdQ3U7k0KFTbgbVcOrTobcNNFPEhmlO7igmpFcnpVzBQckKfMGpaYhaf6hQA9a2Us2iCZ7CG3yOc3qKj6qrKy4gQzS7ifEaXO+nBFJhz6U8J3BuK9EOiTDv2+hUOPo2pNUCcbiOjANaK0ueSL9npbuZYDRzyXur1yt9gD5qtEjjcUK5iz52PJRKL11REsfHBfhTrs5od6BXIsyfiOmp5BCMPeM4NdL/fmQusYjkwnBurhQdDr7VWcsfKRM400kZ6LiZiRC6tcx8I5VoB8luXv7uGyGPgAB67+6xPZ3ByZluYUDPEfLT3WmmI11eWKbUURI7fHKiMZQF6jdES1RNlgxUi9VBFXTHo1CyzmTZldkxDe0ceK6dh3D3v7pUFg8uTsueqmiybhsrWDyJL8x0bcddkBYHxXC4gdmIPCovbhZC52X/8JbSr3VIpa9b2/hehRmGnH2+Vlhe18u5kVr75TYjau9xxC68c9mojhNRjLi20ZB0w9tWmtOBGn0XUiXh2dpuLgcTw6U+aKz8uLVPQOuCOLXDUJsBwR8eO2BD1ebnUMb8bzyA9SQN12TaxxcpdIwT2NLh+INc1sRuhFSOH7gelCuY+Mw81s2XY0AB9TWiDTuDRJeaiyznVhtdUkfEPhpycKE+a0csBEhUFnN2G46K8eSM0pR5T5IkqYPfOw3DUedR807miI2xq4C4/cOPXio4su06tHoqv5cA1bVrhoR/FVtRJHEh0XcnOvhOzMNDw2I4Ebq40CKKWEXcAUD96t4HiPRUiy6Kp2gu+DWQe2cPKM8EF25yMd7m580llqplflZn40C5eKHfRW8hGqqYHCaG5iVxjeIDRq8/x8no+YIsiEXF+YWgwrtnMwbZ8w4Pv71WFw2O4m+iLCLVLxCeZNco9CH4gZ20LMp4jx3rwIHzUUXtIHC7m76tI+Tlk5FgKuTEAUQ8SMllro6nO0pzaDa4qNNOKrtxBj6mw80Hm4tDRQtjcFEsdHRDIn2Hu+GxB81EdPv5oI6LQ/VTvnBsfVRqbWEWx6aFM+OTreiHQ5uutPdJ80K0RrYjUYaQ2ETu408h9lRuiLOCbpuQp4eKHe6yeN22ZSiw0So3OVWFOh29+ala9KqMqOqKPEIuRobW7/lupmFRz3ZybMQuMvGyjcMc4ZePhB6+acVbAigRS0ChV+Xxl7d6jndDYsJzTRwLTwcC0+h0XAeihmolsXY+zvCeJqR50uF3MMijxQ6ObyNb9W/ysu2IrMvPOaatJB4gkKoun0JoLN7UuZXvARTiP/YfyAqGI4/Ciw3CI2jafqaQ4A7FPM41nYWxGtdXelHDnUfys5OyDCKscQdq/UfRax0k7ZLTLMrKiLC8JFRYgaOGxotF+H5gwnR++8JoC5ztO6FyOmbL1r0WFMlEZelRxBuPNqvYHAdGiUJPdi76k3FahteZHsU82HzY3Dbh/BKWrsMYriRjx3RSwsY4AQmn/AGhUN6ncniTS1F1hs5keOG6t48M0JrgLw/Zh1FPQ+SBNiXst4QWNKMekZt7dmhxSXynMP0uuELcimGx+9hGGbkXCGxWEEgi4XbBqSMioSc40sQeNx80fgYdCimjx3ZdTLlNGF3C9xX7qghF0biCrAeIRXImyvEwBoJGZ4p/UkpW4vbxa7+VkldL4K5GA/NZW0BVFz8xSc5dQwuOjpCEnYK6yKhsOIpDGTJoMy+IZV3GxaqBCOmMZTQ6LExMVKnwxuZ1AhheiuDRMrqooZoHYKTsqkxhNNWotCxYUvSq4iT4d/wBKNRKbQDOGAXoqsfDydFozEaQVDkBqjQtZWZuJJO2r6qu+E4cfRaZ8EVUEaClqyvKABHcN1ahYo4b25q7ElhwVWJJt4KXCx7hCUxdpNCcteOnqt3hfbmYhNuGvabZ9aV5iy8udKcCmYIjLtJB/pJB9lKx69A6Zt+2PaV09Fa8tyhjcoFSb1qT5/wALOOBA1KEtxF7db9fqiOG42zvG96PCDetTtbQV4HfRTKDbGuFwegDsLDbIue97hMtgOjBuZuU08XdkEbAtFQdSdljoTKgHMKUB0Nbopjfa9rwCYjImRrQwQ8wzHKGkOBAcAaCvRYuYxWrQ0AsAFLOJr6/VW4RfREb9hObnWN39b+yrwpqG+ICSAOYNPOiERTVoIvsSu5KBmDybNYLkcTXKPM2WijQMIR43/iDQSYrnEUFP0aetbDjfgj2HQRAhBpN9XHi42/wEDw91KzD7k2YNNqVp0t6q7FmyGGorWxB5jxel1oopdGbth6HFB8JuDYg7jfyus7Ghlj3MO2n9uysSbnOiAnVli6wuK1oN6gtPkrONS2ZoiDVuv9qKtE9MrYdOFjwao3ikHMBEboVlg5aPBJrO0w3HorxumKa9g94RfCZgPZkOo0Q2bhZXEKCHFLXBw2XW1atGTJ5vByXkg0To3CnWuaDa6SiohuzyUKVqhCna1cqOkcOomL0nKNHQEmdLMo07Uhk4Kty8aiH1XbIiBBhs0pPziEiKuxFQKgs2cUrJum6DCMpBGRQUGBOErsTCDiMuu+RQBB8dQOiKt3i57xFATlyaqhzJwU6A7cVE6CDsuqpsyWo9iN8pwPqq0SA4beivhy61S0K3KEnDzZm7kW6/dE8jLGI4N0aLuPAc/f3VwNvUa8Un1oQKCtzQap1QrGmprO8AWaLCnBWYZrrxB8xohwgEEFWoLkMAhKzlYpoKA2J4uGh9N+SMQXg2OhFD0QWThgVpxr05dEQgxU0ZyBcxAyOLeBt0U0hNFjgQrWLQczQ8ajXohjCjoa5Rqp1veMDx5oM4K/g07bIVDPwMrl143aMWq4KQc77qkkSmWmqC2Y9inBUDV1VcCOg6cVxVIlMhjHSBTJJAdVTgrhOgCTMus6iTp2BKHrsRFXqnQIsNiqRsdVMyfMgC33qfvFUDl1nQItiInD1WD11mQBYzJZlCHJZkwJw9IxFCHJ8ydgSl6QiKEFdZkwJDET51DVLMgRdgzpaKK5BnAdEH1SbEopaA1UF4IIOhsg0eGWuLT5KXD5qqnxODUB480/RK4ZDKTGVwK0UakSHXdZNrkZwid+EpwdMU17IXNukiMSUqSbJLq3ZnSMrieF5RUaIMVqPzDXChQWek71AtyXnRl6Z2NA+qS6cwjULlUSJOmokgB09UySYHVUqrlOiwHSqmSQA6dcpIA7qnzLhJAEgK6D1FVPVMRLmTh6hqnqmBMHpw9QVTgoAnzp86gDk+ZAE2ZLMoQ9PmRYEoemLlGXJZkCLchFoaLQwHZm0KykN/iR6Ui2QiJIqxm5XU9E8GYoVYxOHUVCGhyGqGuTTQsRsPonWdbGskr3ZOqLDwrgHgTpLiZ1ejPzwuqLkklqiJDBSOCSSoCMpFJJUyRBOEySQxJ0kkgEUkySYjoJOTJJoBFO1JJP2McJwkkk+xMZdffukkmxiSOv3xSSSF7EnKSSbAZIJ0kvQCZqEcldAkkqEy1G/Sfvgg25TJK5eyYiCZJJZvsZ//2Q=="/>
          <p:cNvSpPr>
            <a:spLocks noChangeAspect="1" noChangeArrowheads="1"/>
          </p:cNvSpPr>
          <p:nvPr/>
        </p:nvSpPr>
        <p:spPr bwMode="auto">
          <a:xfrm>
            <a:off x="155575" y="-776288"/>
            <a:ext cx="2162175" cy="1619251"/>
          </a:xfrm>
          <a:prstGeom prst="rect">
            <a:avLst/>
          </a:prstGeom>
          <a:noFill/>
          <a:ln w="9525">
            <a:noFill/>
            <a:miter lim="800000"/>
            <a:headEnd/>
            <a:tailEnd/>
          </a:ln>
        </p:spPr>
        <p:txBody>
          <a:bodyPr/>
          <a:lstStyle/>
          <a:p>
            <a:endParaRPr lang="en-GB">
              <a:latin typeface="Calibri" pitchFamily="34" charset="0"/>
            </a:endParaRPr>
          </a:p>
        </p:txBody>
      </p:sp>
      <p:pic>
        <p:nvPicPr>
          <p:cNvPr id="13326" name="Picture 18" descr="http://blog.c77c.net/photos/japan-internet-conn.jpg"/>
          <p:cNvPicPr>
            <a:picLocks noChangeAspect="1" noChangeArrowheads="1"/>
          </p:cNvPicPr>
          <p:nvPr/>
        </p:nvPicPr>
        <p:blipFill>
          <a:blip r:embed="rId4" cstate="print"/>
          <a:srcRect/>
          <a:stretch>
            <a:fillRect/>
          </a:stretch>
        </p:blipFill>
        <p:spPr bwMode="auto">
          <a:xfrm>
            <a:off x="4143375" y="3714750"/>
            <a:ext cx="1857375" cy="1500188"/>
          </a:xfrm>
          <a:prstGeom prst="rect">
            <a:avLst/>
          </a:prstGeom>
          <a:noFill/>
          <a:ln w="9525">
            <a:noFill/>
            <a:miter lim="800000"/>
            <a:headEnd/>
            <a:tailEnd/>
          </a:ln>
        </p:spPr>
      </p:pic>
      <p:pic>
        <p:nvPicPr>
          <p:cNvPr id="13327" name="Picture 20" descr="http://t2.gstatic.com/images?q=tbn:ANd9GcQRAPYpKopzB7Gzy5y-Mv3nt1daKPiqpxUZLhLBlK_arjULlZk&amp;t=1&amp;h=167&amp;w=223&amp;usg=__T_0hhFgY7XgGgCf18EHtNO2dV18="/>
          <p:cNvPicPr>
            <a:picLocks noChangeAspect="1" noChangeArrowheads="1"/>
          </p:cNvPicPr>
          <p:nvPr/>
        </p:nvPicPr>
        <p:blipFill>
          <a:blip r:embed="rId5" cstate="print"/>
          <a:srcRect/>
          <a:stretch>
            <a:fillRect/>
          </a:stretch>
        </p:blipFill>
        <p:spPr bwMode="auto">
          <a:xfrm>
            <a:off x="1928813" y="3714750"/>
            <a:ext cx="1857375" cy="1500188"/>
          </a:xfrm>
          <a:prstGeom prst="rect">
            <a:avLst/>
          </a:prstGeom>
          <a:noFill/>
          <a:ln w="9525">
            <a:noFill/>
            <a:miter lim="800000"/>
            <a:headEnd/>
            <a:tailEnd/>
          </a:ln>
        </p:spPr>
      </p:pic>
      <p:sp>
        <p:nvSpPr>
          <p:cNvPr id="21" name="Rectangle 20"/>
          <p:cNvSpPr/>
          <p:nvPr/>
        </p:nvSpPr>
        <p:spPr>
          <a:xfrm>
            <a:off x="500034" y="6072206"/>
            <a:ext cx="2357422" cy="338554"/>
          </a:xfrm>
          <a:prstGeom prst="rect">
            <a:avLst/>
          </a:prstGeom>
          <a:noFill/>
        </p:spPr>
        <p:txBody>
          <a:bodyPr>
            <a:spAutoFit/>
          </a:bodyPr>
          <a:lstStyle/>
          <a:p>
            <a:pPr algn="ctr" fontAlgn="auto">
              <a:spcBef>
                <a:spcPts val="0"/>
              </a:spcBef>
              <a:spcAft>
                <a:spcPts val="0"/>
              </a:spcAft>
              <a:defRPr/>
            </a:pP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By Lewis Stephenson</a:t>
            </a:r>
          </a:p>
        </p:txBody>
      </p:sp>
      <p:cxnSp>
        <p:nvCxnSpPr>
          <p:cNvPr id="22" name="Straight Connector 21"/>
          <p:cNvCxnSpPr/>
          <p:nvPr/>
        </p:nvCxnSpPr>
        <p:spPr>
          <a:xfrm rot="5400000">
            <a:off x="-3148012" y="3424237"/>
            <a:ext cx="6858000" cy="9525"/>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23" name="Straight Connector 22"/>
          <p:cNvCxnSpPr/>
          <p:nvPr/>
        </p:nvCxnSpPr>
        <p:spPr>
          <a:xfrm rot="5400000">
            <a:off x="-3000375" y="3429000"/>
            <a:ext cx="6858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24" name="Straight Connector 23"/>
          <p:cNvCxnSpPr/>
          <p:nvPr/>
        </p:nvCxnSpPr>
        <p:spPr>
          <a:xfrm rot="10800000">
            <a:off x="0" y="6572250"/>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25" name="Straight Connector 24"/>
          <p:cNvCxnSpPr/>
          <p:nvPr/>
        </p:nvCxnSpPr>
        <p:spPr>
          <a:xfrm rot="10800000">
            <a:off x="0" y="6429375"/>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spTree>
  </p:cSld>
  <p:clrMapOvr>
    <a:masterClrMapping/>
  </p:clrMapOvr>
  <p:transition>
    <p:push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rot="5400000">
            <a:off x="-3148012" y="3424237"/>
            <a:ext cx="6858000" cy="9525"/>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5" name="Straight Connector 4"/>
          <p:cNvCxnSpPr/>
          <p:nvPr/>
        </p:nvCxnSpPr>
        <p:spPr>
          <a:xfrm rot="5400000">
            <a:off x="-3000375" y="3429000"/>
            <a:ext cx="6858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6" name="Straight Connector 5"/>
          <p:cNvCxnSpPr/>
          <p:nvPr/>
        </p:nvCxnSpPr>
        <p:spPr>
          <a:xfrm rot="10800000">
            <a:off x="0" y="6572250"/>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7" name="Straight Connector 6"/>
          <p:cNvCxnSpPr/>
          <p:nvPr/>
        </p:nvCxnSpPr>
        <p:spPr>
          <a:xfrm rot="10800000">
            <a:off x="0" y="6429375"/>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sp>
        <p:nvSpPr>
          <p:cNvPr id="14341" name="TextBox 7"/>
          <p:cNvSpPr txBox="1">
            <a:spLocks noChangeArrowheads="1"/>
          </p:cNvSpPr>
          <p:nvPr/>
        </p:nvSpPr>
        <p:spPr bwMode="auto">
          <a:xfrm>
            <a:off x="1214414" y="1785926"/>
            <a:ext cx="6715125" cy="3970337"/>
          </a:xfrm>
          <a:prstGeom prst="rect">
            <a:avLst/>
          </a:prstGeom>
          <a:noFill/>
          <a:ln w="9525">
            <a:noFill/>
            <a:miter lim="800000"/>
            <a:headEnd/>
            <a:tailEnd/>
          </a:ln>
        </p:spPr>
        <p:txBody>
          <a:bodyPr>
            <a:spAutoFit/>
          </a:bodyPr>
          <a:lstStyle/>
          <a:p>
            <a:r>
              <a:rPr lang="en-GB" sz="2800" dirty="0">
                <a:latin typeface="Calibri" pitchFamily="34" charset="0"/>
              </a:rPr>
              <a:t>When creating a website, the effectiveness of the website can be down to the overall download speed and performance of the website. </a:t>
            </a:r>
          </a:p>
          <a:p>
            <a:endParaRPr lang="en-GB" sz="2800" dirty="0">
              <a:latin typeface="Calibri" pitchFamily="34" charset="0"/>
            </a:endParaRPr>
          </a:p>
          <a:p>
            <a:r>
              <a:rPr lang="en-GB" sz="2800" dirty="0">
                <a:latin typeface="Calibri" pitchFamily="34" charset="0"/>
              </a:rPr>
              <a:t>Many factors affect the effectiveness of your website on users screens. I will hopefully help to explain what factors cause these problems and why.</a:t>
            </a:r>
          </a:p>
        </p:txBody>
      </p:sp>
      <p:pic>
        <p:nvPicPr>
          <p:cNvPr id="16386" name="Picture 2" descr="http://t3.gstatic.com/images?q=tbn:ANd9GcSBApiZkvvWmtMdrFlgqal568pSmEFkUvCbGEdda_KeItyv47s&amp;t=1&amp;h=166&amp;w=223&amp;usg=__WUc6wbozK3HCCo1eIwzniEmuxg0="/>
          <p:cNvPicPr>
            <a:picLocks noChangeAspect="1" noChangeArrowheads="1"/>
          </p:cNvPicPr>
          <p:nvPr/>
        </p:nvPicPr>
        <p:blipFill>
          <a:blip r:embed="rId3" cstate="print"/>
          <a:srcRect/>
          <a:stretch>
            <a:fillRect/>
          </a:stretch>
        </p:blipFill>
        <p:spPr bwMode="auto">
          <a:xfrm>
            <a:off x="2714612" y="214290"/>
            <a:ext cx="2286016" cy="17039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341">
                                            <p:txEl>
                                              <p:pRg st="0" end="0"/>
                                            </p:txEl>
                                          </p:spTgt>
                                        </p:tgtEl>
                                        <p:attrNameLst>
                                          <p:attrName>style.visibility</p:attrName>
                                        </p:attrNameLst>
                                      </p:cBhvr>
                                      <p:to>
                                        <p:strVal val="visible"/>
                                      </p:to>
                                    </p:set>
                                    <p:animEffect transition="in" filter="fade">
                                      <p:cBhvr>
                                        <p:cTn id="7" dur="2000"/>
                                        <p:tgtEl>
                                          <p:spTgt spid="1434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341">
                                            <p:txEl>
                                              <p:pRg st="2" end="2"/>
                                            </p:txEl>
                                          </p:spTgt>
                                        </p:tgtEl>
                                        <p:attrNameLst>
                                          <p:attrName>style.visibility</p:attrName>
                                        </p:attrNameLst>
                                      </p:cBhvr>
                                      <p:to>
                                        <p:strVal val="visible"/>
                                      </p:to>
                                    </p:set>
                                    <p:animEffect transition="in" filter="fade">
                                      <p:cBhvr>
                                        <p:cTn id="10" dur="2000"/>
                                        <p:tgtEl>
                                          <p:spTgt spid="1434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uiExpand="1"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7250" y="1714500"/>
            <a:ext cx="7358063" cy="3847207"/>
          </a:xfrm>
          <a:prstGeom prst="rect">
            <a:avLst/>
          </a:prstGeom>
          <a:noFill/>
        </p:spPr>
        <p:txBody>
          <a:bodyPr>
            <a:spAutoFit/>
          </a:bodyPr>
          <a:lstStyle/>
          <a:p>
            <a:pPr fontAlgn="auto">
              <a:spcBef>
                <a:spcPts val="0"/>
              </a:spcBef>
              <a:spcAft>
                <a:spcPts val="0"/>
              </a:spcAft>
              <a:defRPr/>
            </a:pPr>
            <a:r>
              <a:rPr lang="en-GB" sz="3600" dirty="0">
                <a:latin typeface="+mn-lt"/>
              </a:rPr>
              <a:t>The reason why the performance of a website is reduced is through these following three main factors: </a:t>
            </a:r>
          </a:p>
          <a:p>
            <a:pPr marL="342900" indent="-342900" fontAlgn="auto">
              <a:spcBef>
                <a:spcPts val="0"/>
              </a:spcBef>
              <a:spcAft>
                <a:spcPts val="0"/>
              </a:spcAft>
              <a:buFont typeface="+mj-lt"/>
              <a:buAutoNum type="arabicPeriod"/>
              <a:defRPr/>
            </a:pPr>
            <a:r>
              <a:rPr lang="en-GB" sz="3600" dirty="0">
                <a:latin typeface="+mn-lt"/>
              </a:rPr>
              <a:t>Internet Quality</a:t>
            </a:r>
          </a:p>
          <a:p>
            <a:pPr marL="342900" indent="-342900" fontAlgn="auto">
              <a:spcBef>
                <a:spcPts val="0"/>
              </a:spcBef>
              <a:spcAft>
                <a:spcPts val="0"/>
              </a:spcAft>
              <a:buFont typeface="+mj-lt"/>
              <a:buAutoNum type="arabicPeriod"/>
              <a:defRPr/>
            </a:pPr>
            <a:r>
              <a:rPr lang="en-GB" sz="3600" dirty="0">
                <a:latin typeface="+mn-lt"/>
              </a:rPr>
              <a:t>Computer Quality </a:t>
            </a:r>
          </a:p>
          <a:p>
            <a:pPr marL="342900" indent="-342900" fontAlgn="auto">
              <a:spcBef>
                <a:spcPts val="0"/>
              </a:spcBef>
              <a:spcAft>
                <a:spcPts val="0"/>
              </a:spcAft>
              <a:buFont typeface="+mj-lt"/>
              <a:buAutoNum type="arabicPeriod"/>
              <a:defRPr/>
            </a:pPr>
            <a:r>
              <a:rPr lang="en-GB" sz="3600" dirty="0">
                <a:latin typeface="+mn-lt"/>
              </a:rPr>
              <a:t>Website Content</a:t>
            </a:r>
          </a:p>
          <a:p>
            <a:pPr fontAlgn="auto">
              <a:spcBef>
                <a:spcPts val="0"/>
              </a:spcBef>
              <a:spcAft>
                <a:spcPts val="0"/>
              </a:spcAft>
              <a:defRPr/>
            </a:pPr>
            <a:endParaRPr lang="en-GB" sz="2800" dirty="0">
              <a:latin typeface="+mn-lt"/>
            </a:endParaRPr>
          </a:p>
        </p:txBody>
      </p:sp>
      <p:cxnSp>
        <p:nvCxnSpPr>
          <p:cNvPr id="5" name="Straight Connector 4"/>
          <p:cNvCxnSpPr/>
          <p:nvPr/>
        </p:nvCxnSpPr>
        <p:spPr>
          <a:xfrm rot="5400000">
            <a:off x="-3148012" y="3424237"/>
            <a:ext cx="6858000" cy="9525"/>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6" name="Straight Connector 5"/>
          <p:cNvCxnSpPr/>
          <p:nvPr/>
        </p:nvCxnSpPr>
        <p:spPr>
          <a:xfrm rot="5400000">
            <a:off x="-3000375" y="3429000"/>
            <a:ext cx="6858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7" name="Straight Connector 6"/>
          <p:cNvCxnSpPr/>
          <p:nvPr/>
        </p:nvCxnSpPr>
        <p:spPr>
          <a:xfrm rot="10800000">
            <a:off x="0" y="6572250"/>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8" name="Straight Connector 7"/>
          <p:cNvCxnSpPr/>
          <p:nvPr/>
        </p:nvCxnSpPr>
        <p:spPr>
          <a:xfrm rot="10800000">
            <a:off x="0" y="6429375"/>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pic>
        <p:nvPicPr>
          <p:cNvPr id="14338" name="Picture 2" descr="http://t2.gstatic.com/images?q=tbn:ANd9GcQxZAMKCVaZfz9Y0e_G0f0LWp-EdyNMUzPsiE1TFUjZ5urzcQM&amp;t=1&amp;usg=__p9Qsan3Vdz8s802I59gsMDbg6uo="/>
          <p:cNvPicPr>
            <a:picLocks noChangeAspect="1" noChangeArrowheads="1"/>
          </p:cNvPicPr>
          <p:nvPr/>
        </p:nvPicPr>
        <p:blipFill>
          <a:blip r:embed="rId3" cstate="print"/>
          <a:srcRect/>
          <a:stretch>
            <a:fillRect/>
          </a:stretch>
        </p:blipFill>
        <p:spPr bwMode="auto">
          <a:xfrm>
            <a:off x="3643306" y="0"/>
            <a:ext cx="1285884" cy="12858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2000"/>
                                        <p:tgtEl>
                                          <p:spTgt spid="4">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2000"/>
                                        <p:tgtEl>
                                          <p:spTgt spid="4">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rot="5400000">
            <a:off x="-3148012" y="3424237"/>
            <a:ext cx="6858000" cy="9525"/>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5" name="Straight Connector 4"/>
          <p:cNvCxnSpPr/>
          <p:nvPr/>
        </p:nvCxnSpPr>
        <p:spPr>
          <a:xfrm rot="5400000">
            <a:off x="-3000375" y="3429000"/>
            <a:ext cx="6858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6" name="Straight Connector 5"/>
          <p:cNvCxnSpPr/>
          <p:nvPr/>
        </p:nvCxnSpPr>
        <p:spPr>
          <a:xfrm rot="10800000">
            <a:off x="0" y="6572250"/>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7" name="Straight Connector 6"/>
          <p:cNvCxnSpPr/>
          <p:nvPr/>
        </p:nvCxnSpPr>
        <p:spPr>
          <a:xfrm rot="10800000">
            <a:off x="0" y="6429375"/>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sp>
        <p:nvSpPr>
          <p:cNvPr id="8" name="Rectangle 7"/>
          <p:cNvSpPr/>
          <p:nvPr/>
        </p:nvSpPr>
        <p:spPr>
          <a:xfrm>
            <a:off x="571472" y="142852"/>
            <a:ext cx="3071834" cy="461665"/>
          </a:xfrm>
          <a:prstGeom prst="rect">
            <a:avLst/>
          </a:prstGeom>
          <a:noFill/>
        </p:spPr>
        <p:txBody>
          <a:bodyPr>
            <a:spAutoFit/>
          </a:bodyPr>
          <a:lstStyle/>
          <a:p>
            <a:pPr algn="ctr" fontAlgn="auto">
              <a:spcBef>
                <a:spcPts val="0"/>
              </a:spcBef>
              <a:spcAft>
                <a:spcPts val="0"/>
              </a:spcAft>
              <a:defRPr/>
            </a:pPr>
            <a:r>
              <a:rPr lang="en-US"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Internet Quality</a:t>
            </a:r>
          </a:p>
        </p:txBody>
      </p:sp>
      <p:sp>
        <p:nvSpPr>
          <p:cNvPr id="16391" name="Text Box 7"/>
          <p:cNvSpPr txBox="1">
            <a:spLocks noChangeArrowheads="1"/>
          </p:cNvSpPr>
          <p:nvPr/>
        </p:nvSpPr>
        <p:spPr bwMode="auto">
          <a:xfrm>
            <a:off x="785754" y="1000108"/>
            <a:ext cx="8358246" cy="4708981"/>
          </a:xfrm>
          <a:prstGeom prst="rect">
            <a:avLst/>
          </a:prstGeom>
          <a:noFill/>
          <a:ln w="9525">
            <a:noFill/>
            <a:miter lim="800000"/>
            <a:headEnd/>
            <a:tailEnd/>
          </a:ln>
          <a:effectLst/>
        </p:spPr>
        <p:txBody>
          <a:bodyPr wrap="square">
            <a:spAutoFit/>
          </a:bodyPr>
          <a:lstStyle/>
          <a:p>
            <a:pPr>
              <a:spcBef>
                <a:spcPct val="50000"/>
              </a:spcBef>
            </a:pPr>
            <a:r>
              <a:rPr lang="en-GB" sz="2000" dirty="0" smtClean="0"/>
              <a:t>Internet Quality is affected through internet quality, depending on your ISP (Internet Service Provider.</a:t>
            </a:r>
          </a:p>
          <a:p>
            <a:pPr>
              <a:spcBef>
                <a:spcPct val="50000"/>
              </a:spcBef>
            </a:pPr>
            <a:r>
              <a:rPr lang="en-GB" sz="2000" dirty="0" smtClean="0"/>
              <a:t/>
            </a:r>
            <a:br>
              <a:rPr lang="en-GB" sz="2000" dirty="0" smtClean="0"/>
            </a:br>
            <a:r>
              <a:rPr lang="en-GB" sz="2000" u="sng" dirty="0" smtClean="0"/>
              <a:t>Examples:</a:t>
            </a:r>
            <a:endParaRPr lang="en-GB" sz="2000" u="sng" dirty="0"/>
          </a:p>
          <a:p>
            <a:pPr>
              <a:spcBef>
                <a:spcPct val="50000"/>
              </a:spcBef>
            </a:pPr>
            <a:r>
              <a:rPr lang="en-GB" sz="2000" dirty="0" smtClean="0"/>
              <a:t>(An </a:t>
            </a:r>
            <a:r>
              <a:rPr lang="en-GB" sz="2000" dirty="0"/>
              <a:t>example of the different ISP’s available are providers such as Talk Talk, SKY, Tiscali, Virgin, BT, etc. these different providers will all offer various download speeds depending on your location</a:t>
            </a:r>
            <a:r>
              <a:rPr lang="en-GB" sz="2000" dirty="0" smtClean="0"/>
              <a:t>.)</a:t>
            </a:r>
          </a:p>
          <a:p>
            <a:pPr>
              <a:spcBef>
                <a:spcPct val="50000"/>
              </a:spcBef>
            </a:pPr>
            <a:endParaRPr lang="en-GB" sz="2000" dirty="0" smtClean="0"/>
          </a:p>
          <a:p>
            <a:pPr>
              <a:spcBef>
                <a:spcPct val="50000"/>
              </a:spcBef>
            </a:pPr>
            <a:r>
              <a:rPr lang="en-GB" sz="2000" dirty="0" smtClean="0"/>
              <a:t>ISP’s offer are: 1, 2, 6, 12 and 20 MB download speeds. This means how much information they can download per second. </a:t>
            </a:r>
          </a:p>
          <a:p>
            <a:pPr>
              <a:spcBef>
                <a:spcPct val="50000"/>
              </a:spcBef>
            </a:pPr>
            <a:endParaRPr lang="en-GB" sz="2000" dirty="0" smtClean="0"/>
          </a:p>
          <a:p>
            <a:pPr>
              <a:spcBef>
                <a:spcPct val="50000"/>
              </a:spcBef>
            </a:pPr>
            <a:r>
              <a:rPr lang="en-GB" sz="2000" dirty="0" smtClean="0"/>
              <a:t>These </a:t>
            </a:r>
            <a:r>
              <a:rPr lang="en-GB" sz="2000" dirty="0"/>
              <a:t>factors all affect the quality and performance </a:t>
            </a:r>
            <a:r>
              <a:rPr lang="en-GB" sz="2000" dirty="0" smtClean="0"/>
              <a:t>of your website</a:t>
            </a:r>
            <a:r>
              <a:rPr lang="en-GB" dirty="0" smtClean="0"/>
              <a:t>.</a:t>
            </a:r>
            <a:endParaRPr lang="en-GB" dirty="0"/>
          </a:p>
        </p:txBody>
      </p:sp>
      <p:pic>
        <p:nvPicPr>
          <p:cNvPr id="4098" name="Picture 2" descr="http://topnews.net.nz/images/BT-logo.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715140" y="5711733"/>
            <a:ext cx="1214446" cy="574787"/>
          </a:xfrm>
          <a:prstGeom prst="rect">
            <a:avLst/>
          </a:prstGeom>
          <a:noFill/>
        </p:spPr>
      </p:pic>
      <p:pic>
        <p:nvPicPr>
          <p:cNvPr id="4104" name="Picture 8" descr="http://www.shuttervoice.com/wp-content/uploads/2010/08/Virgin-Media-Internet-Service-Provider.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357818" y="5500702"/>
            <a:ext cx="1143008" cy="805878"/>
          </a:xfrm>
          <a:prstGeom prst="rect">
            <a:avLst/>
          </a:prstGeom>
          <a:noFill/>
        </p:spPr>
      </p:pic>
      <p:pic>
        <p:nvPicPr>
          <p:cNvPr id="13" name="Picture 4" descr="http://www.greenleaf-property.com/tiscali1.jpg"/>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857620" y="5786454"/>
            <a:ext cx="1428760" cy="456329"/>
          </a:xfrm>
          <a:prstGeom prst="rect">
            <a:avLst/>
          </a:prstGeom>
          <a:noFill/>
        </p:spPr>
      </p:pic>
      <p:pic>
        <p:nvPicPr>
          <p:cNvPr id="14" name="Picture 6" descr="http://www.broadbandsuppliers.co.uk/uk-isp/wp-content/uploads/2010/07/Sky-Broadband-Logo1.jpg"/>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857488" y="5572140"/>
            <a:ext cx="785818" cy="785818"/>
          </a:xfrm>
          <a:prstGeom prst="rect">
            <a:avLst/>
          </a:prstGeom>
          <a:noFill/>
        </p:spPr>
      </p:pic>
      <p:pic>
        <p:nvPicPr>
          <p:cNvPr id="15" name="Picture 10" descr="http://18xs.co.uk/sitebuildercontent/sitebuilderpictures/Photo_Album/Talk_Talk.jpg"/>
          <p:cNvPicPr>
            <a:picLocks noChangeAspect="1" noChangeArrowheads="1"/>
          </p:cNvPicPr>
          <p:nvPr/>
        </p:nvPicPr>
        <p:blipFill>
          <a:blip r:embed="rId7" cstate="print">
            <a:clrChange>
              <a:clrFrom>
                <a:srgbClr val="34376E"/>
              </a:clrFrom>
              <a:clrTo>
                <a:srgbClr val="34376E">
                  <a:alpha val="0"/>
                </a:srgbClr>
              </a:clrTo>
            </a:clrChange>
          </a:blip>
          <a:srcRect/>
          <a:stretch>
            <a:fillRect/>
          </a:stretch>
        </p:blipFill>
        <p:spPr bwMode="auto">
          <a:xfrm>
            <a:off x="1071538" y="5715016"/>
            <a:ext cx="1641412" cy="571504"/>
          </a:xfrm>
          <a:prstGeom prst="rect">
            <a:avLst/>
          </a:prstGeom>
          <a:ln>
            <a:noFill/>
          </a:ln>
          <a:effectLst>
            <a:softEdge rad="112500"/>
          </a:effectLst>
        </p:spPr>
      </p:pic>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391">
                                            <p:txEl>
                                              <p:pRg st="0" end="0"/>
                                            </p:txEl>
                                          </p:spTgt>
                                        </p:tgtEl>
                                        <p:attrNameLst>
                                          <p:attrName>style.visibility</p:attrName>
                                        </p:attrNameLst>
                                      </p:cBhvr>
                                      <p:to>
                                        <p:strVal val="visible"/>
                                      </p:to>
                                    </p:set>
                                    <p:animEffect transition="in" filter="fade">
                                      <p:cBhvr>
                                        <p:cTn id="7" dur="2000"/>
                                        <p:tgtEl>
                                          <p:spTgt spid="16391">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16391">
                                            <p:txEl>
                                              <p:pRg st="1" end="1"/>
                                            </p:txEl>
                                          </p:spTgt>
                                        </p:tgtEl>
                                        <p:attrNameLst>
                                          <p:attrName>style.visibility</p:attrName>
                                        </p:attrNameLst>
                                      </p:cBhvr>
                                      <p:to>
                                        <p:strVal val="visible"/>
                                      </p:to>
                                    </p:set>
                                    <p:animEffect transition="in" filter="fade">
                                      <p:cBhvr>
                                        <p:cTn id="11" dur="2000"/>
                                        <p:tgtEl>
                                          <p:spTgt spid="16391">
                                            <p:txEl>
                                              <p:pRg st="1" end="1"/>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6391">
                                            <p:txEl>
                                              <p:pRg st="2" end="2"/>
                                            </p:txEl>
                                          </p:spTgt>
                                        </p:tgtEl>
                                        <p:attrNameLst>
                                          <p:attrName>style.visibility</p:attrName>
                                        </p:attrNameLst>
                                      </p:cBhvr>
                                      <p:to>
                                        <p:strVal val="visible"/>
                                      </p:to>
                                    </p:set>
                                    <p:animEffect transition="in" filter="fade">
                                      <p:cBhvr>
                                        <p:cTn id="14" dur="2000"/>
                                        <p:tgtEl>
                                          <p:spTgt spid="16391">
                                            <p:txEl>
                                              <p:pRg st="2" end="2"/>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6391">
                                            <p:txEl>
                                              <p:pRg st="4" end="4"/>
                                            </p:txEl>
                                          </p:spTgt>
                                        </p:tgtEl>
                                        <p:attrNameLst>
                                          <p:attrName>style.visibility</p:attrName>
                                        </p:attrNameLst>
                                      </p:cBhvr>
                                      <p:to>
                                        <p:strVal val="visible"/>
                                      </p:to>
                                    </p:set>
                                    <p:animEffect transition="in" filter="fade">
                                      <p:cBhvr>
                                        <p:cTn id="17" dur="2000"/>
                                        <p:tgtEl>
                                          <p:spTgt spid="16391">
                                            <p:txEl>
                                              <p:pRg st="4" end="4"/>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6391">
                                            <p:txEl>
                                              <p:pRg st="6" end="6"/>
                                            </p:txEl>
                                          </p:spTgt>
                                        </p:tgtEl>
                                        <p:attrNameLst>
                                          <p:attrName>style.visibility</p:attrName>
                                        </p:attrNameLst>
                                      </p:cBhvr>
                                      <p:to>
                                        <p:strVal val="visible"/>
                                      </p:to>
                                    </p:set>
                                    <p:animEffect transition="in" filter="fade">
                                      <p:cBhvr>
                                        <p:cTn id="20" dur="2000"/>
                                        <p:tgtEl>
                                          <p:spTgt spid="163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1" grpId="0" uiExpan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rot="5400000">
            <a:off x="-3148012" y="3424237"/>
            <a:ext cx="6858000" cy="9525"/>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5" name="Straight Connector 4"/>
          <p:cNvCxnSpPr/>
          <p:nvPr/>
        </p:nvCxnSpPr>
        <p:spPr>
          <a:xfrm rot="5400000">
            <a:off x="-3000375" y="3429000"/>
            <a:ext cx="6858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6" name="Straight Connector 5"/>
          <p:cNvCxnSpPr/>
          <p:nvPr/>
        </p:nvCxnSpPr>
        <p:spPr>
          <a:xfrm rot="10800000">
            <a:off x="0" y="6572250"/>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7" name="Straight Connector 6"/>
          <p:cNvCxnSpPr/>
          <p:nvPr/>
        </p:nvCxnSpPr>
        <p:spPr>
          <a:xfrm rot="10800000">
            <a:off x="0" y="6429375"/>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sp>
        <p:nvSpPr>
          <p:cNvPr id="8" name="Rectangle 7"/>
          <p:cNvSpPr/>
          <p:nvPr/>
        </p:nvSpPr>
        <p:spPr>
          <a:xfrm>
            <a:off x="571472" y="142852"/>
            <a:ext cx="3071834" cy="461665"/>
          </a:xfrm>
          <a:prstGeom prst="rect">
            <a:avLst/>
          </a:prstGeom>
          <a:noFill/>
        </p:spPr>
        <p:txBody>
          <a:bodyPr>
            <a:spAutoFit/>
          </a:bodyPr>
          <a:lstStyle/>
          <a:p>
            <a:pPr algn="ctr" fontAlgn="auto">
              <a:spcBef>
                <a:spcPts val="0"/>
              </a:spcBef>
              <a:spcAft>
                <a:spcPts val="0"/>
              </a:spcAft>
              <a:defRPr/>
            </a:pPr>
            <a:r>
              <a:rPr lang="en-US"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Computer Quality</a:t>
            </a:r>
          </a:p>
        </p:txBody>
      </p:sp>
      <p:sp>
        <p:nvSpPr>
          <p:cNvPr id="17414" name="Text Box 7"/>
          <p:cNvSpPr txBox="1">
            <a:spLocks noChangeArrowheads="1"/>
          </p:cNvSpPr>
          <p:nvPr/>
        </p:nvSpPr>
        <p:spPr bwMode="auto">
          <a:xfrm>
            <a:off x="642910" y="785794"/>
            <a:ext cx="7488238" cy="5724644"/>
          </a:xfrm>
          <a:prstGeom prst="rect">
            <a:avLst/>
          </a:prstGeom>
          <a:noFill/>
          <a:ln w="9525">
            <a:noFill/>
            <a:miter lim="800000"/>
            <a:headEnd/>
            <a:tailEnd/>
          </a:ln>
        </p:spPr>
        <p:txBody>
          <a:bodyPr>
            <a:spAutoFit/>
          </a:bodyPr>
          <a:lstStyle/>
          <a:p>
            <a:pPr>
              <a:spcBef>
                <a:spcPct val="50000"/>
              </a:spcBef>
            </a:pPr>
            <a:r>
              <a:rPr lang="en-GB" dirty="0" smtClean="0"/>
              <a:t>The quality of your computer can affect the performance of your website. this is mainly through these factors below:  </a:t>
            </a:r>
          </a:p>
          <a:p>
            <a:pPr>
              <a:spcBef>
                <a:spcPct val="50000"/>
              </a:spcBef>
            </a:pPr>
            <a:endParaRPr lang="en-GB" dirty="0" smtClean="0"/>
          </a:p>
          <a:p>
            <a:pPr>
              <a:spcBef>
                <a:spcPct val="50000"/>
              </a:spcBef>
            </a:pPr>
            <a:endParaRPr lang="en-GB" dirty="0" smtClean="0"/>
          </a:p>
          <a:p>
            <a:pPr>
              <a:spcBef>
                <a:spcPct val="50000"/>
              </a:spcBef>
            </a:pPr>
            <a:endParaRPr lang="en-GB" dirty="0" smtClean="0"/>
          </a:p>
          <a:p>
            <a:pPr>
              <a:spcBef>
                <a:spcPct val="50000"/>
              </a:spcBef>
            </a:pPr>
            <a:endParaRPr lang="en-GB" dirty="0" smtClean="0"/>
          </a:p>
          <a:p>
            <a:pPr>
              <a:spcBef>
                <a:spcPct val="50000"/>
              </a:spcBef>
            </a:pPr>
            <a:endParaRPr lang="en-GB" dirty="0" smtClean="0"/>
          </a:p>
          <a:p>
            <a:pPr>
              <a:spcBef>
                <a:spcPct val="50000"/>
              </a:spcBef>
            </a:pPr>
            <a:endParaRPr lang="en-GB" dirty="0" smtClean="0"/>
          </a:p>
          <a:p>
            <a:pPr>
              <a:spcBef>
                <a:spcPct val="50000"/>
              </a:spcBef>
            </a:pPr>
            <a:endParaRPr lang="en-GB" dirty="0" smtClean="0"/>
          </a:p>
          <a:p>
            <a:pPr>
              <a:spcBef>
                <a:spcPct val="50000"/>
              </a:spcBef>
            </a:pPr>
            <a:endParaRPr lang="en-GB" dirty="0" smtClean="0"/>
          </a:p>
          <a:p>
            <a:pPr>
              <a:spcBef>
                <a:spcPct val="50000"/>
              </a:spcBef>
            </a:pPr>
            <a:endParaRPr lang="en-GB" dirty="0" smtClean="0"/>
          </a:p>
          <a:p>
            <a:pPr>
              <a:spcBef>
                <a:spcPct val="50000"/>
              </a:spcBef>
            </a:pPr>
            <a:r>
              <a:rPr lang="en-GB" dirty="0" smtClean="0"/>
              <a:t>These factors all affect the quality of your computer, and its ability to generate a good display of your website; which intern will affect your websites performance.</a:t>
            </a:r>
          </a:p>
          <a:p>
            <a:pPr>
              <a:spcBef>
                <a:spcPct val="50000"/>
              </a:spcBef>
            </a:pPr>
            <a:endParaRPr lang="en-GB" sz="1600" dirty="0"/>
          </a:p>
        </p:txBody>
      </p:sp>
      <p:sp>
        <p:nvSpPr>
          <p:cNvPr id="17415" name="Text Box 9"/>
          <p:cNvSpPr txBox="1">
            <a:spLocks noChangeArrowheads="1"/>
          </p:cNvSpPr>
          <p:nvPr/>
        </p:nvSpPr>
        <p:spPr bwMode="auto">
          <a:xfrm>
            <a:off x="642910" y="1643050"/>
            <a:ext cx="4895850" cy="3170099"/>
          </a:xfrm>
          <a:prstGeom prst="rect">
            <a:avLst/>
          </a:prstGeom>
          <a:noFill/>
          <a:ln w="12700">
            <a:solidFill>
              <a:schemeClr val="tx1"/>
            </a:solidFill>
            <a:miter lim="800000"/>
            <a:headEnd/>
            <a:tailEnd/>
          </a:ln>
        </p:spPr>
        <p:txBody>
          <a:bodyPr>
            <a:spAutoFit/>
          </a:bodyPr>
          <a:lstStyle/>
          <a:p>
            <a:pPr>
              <a:spcBef>
                <a:spcPct val="50000"/>
              </a:spcBef>
            </a:pPr>
            <a:r>
              <a:rPr lang="en-GB" sz="1600" dirty="0"/>
              <a:t>Monitor – Visual Performance.</a:t>
            </a:r>
            <a:br>
              <a:rPr lang="en-GB" sz="1600" dirty="0"/>
            </a:br>
            <a:r>
              <a:rPr lang="en-GB" sz="1600" dirty="0"/>
              <a:t>Speakers – Audio Performance</a:t>
            </a:r>
            <a:r>
              <a:rPr lang="en-GB" sz="1600" dirty="0" smtClean="0"/>
              <a:t>.</a:t>
            </a:r>
            <a:br>
              <a:rPr lang="en-GB" sz="1600" dirty="0" smtClean="0"/>
            </a:br>
            <a:r>
              <a:rPr lang="en-GB" sz="1600" dirty="0" smtClean="0"/>
              <a:t>Possible Wireless Router – (Speed of Internet)</a:t>
            </a:r>
            <a:r>
              <a:rPr lang="en-GB" sz="1600" dirty="0"/>
              <a:t/>
            </a:r>
            <a:br>
              <a:rPr lang="en-GB" sz="1600" dirty="0"/>
            </a:br>
            <a:r>
              <a:rPr lang="en-GB" sz="1600" dirty="0"/>
              <a:t>Computer – Overall Performance (Speed):</a:t>
            </a:r>
          </a:p>
          <a:p>
            <a:pPr>
              <a:spcBef>
                <a:spcPct val="50000"/>
              </a:spcBef>
            </a:pPr>
            <a:r>
              <a:rPr lang="en-GB" sz="1600" dirty="0"/>
              <a:t>Short response time for a given piece of work. </a:t>
            </a:r>
          </a:p>
          <a:p>
            <a:r>
              <a:rPr lang="en-GB" sz="1600" dirty="0"/>
              <a:t>High throughput (rate of processing work). </a:t>
            </a:r>
          </a:p>
          <a:p>
            <a:r>
              <a:rPr lang="en-GB" sz="1600" dirty="0"/>
              <a:t>Low utilization of computing resource. </a:t>
            </a:r>
          </a:p>
          <a:p>
            <a:r>
              <a:rPr lang="en-GB" sz="1600" dirty="0"/>
              <a:t>High availability of the computing system or application. </a:t>
            </a:r>
          </a:p>
          <a:p>
            <a:r>
              <a:rPr lang="en-GB" sz="1600" dirty="0"/>
              <a:t>Fast (or highly compact) data compression and decompression. </a:t>
            </a:r>
          </a:p>
          <a:p>
            <a:r>
              <a:rPr lang="en-GB" sz="1600" dirty="0"/>
              <a:t>High bandwidth / short data transmission time. </a:t>
            </a:r>
          </a:p>
        </p:txBody>
      </p:sp>
      <p:pic>
        <p:nvPicPr>
          <p:cNvPr id="17416" name="Picture 11" descr="computer"/>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286512" y="1714488"/>
            <a:ext cx="2232025" cy="2232025"/>
          </a:xfrm>
          <a:prstGeom prst="rect">
            <a:avLst/>
          </a:prstGeom>
          <a:noFill/>
          <a:ln w="9525">
            <a:noFill/>
            <a:miter lim="800000"/>
            <a:headEnd/>
            <a:tailEnd/>
          </a:ln>
        </p:spPr>
      </p:pic>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414">
                                            <p:txEl>
                                              <p:pRg st="0" end="0"/>
                                            </p:txEl>
                                          </p:spTgt>
                                        </p:tgtEl>
                                        <p:attrNameLst>
                                          <p:attrName>style.visibility</p:attrName>
                                        </p:attrNameLst>
                                      </p:cBhvr>
                                      <p:to>
                                        <p:strVal val="visible"/>
                                      </p:to>
                                    </p:set>
                                    <p:animEffect transition="in" filter="fade">
                                      <p:cBhvr>
                                        <p:cTn id="7" dur="2000"/>
                                        <p:tgtEl>
                                          <p:spTgt spid="174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4">
                                            <p:txEl>
                                              <p:pRg st="10" end="10"/>
                                            </p:txEl>
                                          </p:spTgt>
                                        </p:tgtEl>
                                        <p:attrNameLst>
                                          <p:attrName>style.visibility</p:attrName>
                                        </p:attrNameLst>
                                      </p:cBhvr>
                                      <p:to>
                                        <p:strVal val="visible"/>
                                      </p:to>
                                    </p:set>
                                    <p:animEffect transition="in" filter="fade">
                                      <p:cBhvr>
                                        <p:cTn id="12" dur="2000"/>
                                        <p:tgtEl>
                                          <p:spTgt spid="17414">
                                            <p:txEl>
                                              <p:pRg st="10" end="10"/>
                                            </p:txEl>
                                          </p:spTgt>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17415">
                                            <p:bg/>
                                          </p:spTgt>
                                        </p:tgtEl>
                                        <p:attrNameLst>
                                          <p:attrName>style.visibility</p:attrName>
                                        </p:attrNameLst>
                                      </p:cBhvr>
                                      <p:to>
                                        <p:strVal val="visible"/>
                                      </p:to>
                                    </p:set>
                                    <p:animEffect transition="in" filter="fade">
                                      <p:cBhvr>
                                        <p:cTn id="16" dur="2000"/>
                                        <p:tgtEl>
                                          <p:spTgt spid="17415">
                                            <p:bg/>
                                          </p:spTgt>
                                        </p:tgtEl>
                                      </p:cBhvr>
                                    </p:animEffect>
                                  </p:childTnLst>
                                </p:cTn>
                              </p:par>
                            </p:childTnLst>
                          </p:cTn>
                        </p:par>
                        <p:par>
                          <p:cTn id="17" fill="hold">
                            <p:stCondLst>
                              <p:cond delay="4000"/>
                            </p:stCondLst>
                            <p:childTnLst>
                              <p:par>
                                <p:cTn id="18" presetID="10" presetClass="entr" presetSubtype="0" fill="hold" grpId="0" nodeType="afterEffect">
                                  <p:stCondLst>
                                    <p:cond delay="0"/>
                                  </p:stCondLst>
                                  <p:childTnLst>
                                    <p:set>
                                      <p:cBhvr>
                                        <p:cTn id="19" dur="1" fill="hold">
                                          <p:stCondLst>
                                            <p:cond delay="0"/>
                                          </p:stCondLst>
                                        </p:cTn>
                                        <p:tgtEl>
                                          <p:spTgt spid="17415">
                                            <p:txEl>
                                              <p:pRg st="0" end="0"/>
                                            </p:txEl>
                                          </p:spTgt>
                                        </p:tgtEl>
                                        <p:attrNameLst>
                                          <p:attrName>style.visibility</p:attrName>
                                        </p:attrNameLst>
                                      </p:cBhvr>
                                      <p:to>
                                        <p:strVal val="visible"/>
                                      </p:to>
                                    </p:set>
                                    <p:animEffect transition="in" filter="fade">
                                      <p:cBhvr>
                                        <p:cTn id="20" dur="2000"/>
                                        <p:tgtEl>
                                          <p:spTgt spid="17415">
                                            <p:txEl>
                                              <p:pRg st="0" end="0"/>
                                            </p:txEl>
                                          </p:spTgt>
                                        </p:tgtEl>
                                      </p:cBhvr>
                                    </p:animEffect>
                                  </p:childTnLst>
                                </p:cTn>
                              </p:par>
                            </p:childTnLst>
                          </p:cTn>
                        </p:par>
                        <p:par>
                          <p:cTn id="21" fill="hold">
                            <p:stCondLst>
                              <p:cond delay="6000"/>
                            </p:stCondLst>
                            <p:childTnLst>
                              <p:par>
                                <p:cTn id="22" presetID="10" presetClass="entr" presetSubtype="0" fill="hold" grpId="0" nodeType="afterEffect">
                                  <p:stCondLst>
                                    <p:cond delay="0"/>
                                  </p:stCondLst>
                                  <p:childTnLst>
                                    <p:set>
                                      <p:cBhvr>
                                        <p:cTn id="23" dur="1" fill="hold">
                                          <p:stCondLst>
                                            <p:cond delay="0"/>
                                          </p:stCondLst>
                                        </p:cTn>
                                        <p:tgtEl>
                                          <p:spTgt spid="17415">
                                            <p:txEl>
                                              <p:pRg st="1" end="1"/>
                                            </p:txEl>
                                          </p:spTgt>
                                        </p:tgtEl>
                                        <p:attrNameLst>
                                          <p:attrName>style.visibility</p:attrName>
                                        </p:attrNameLst>
                                      </p:cBhvr>
                                      <p:to>
                                        <p:strVal val="visible"/>
                                      </p:to>
                                    </p:set>
                                    <p:animEffect transition="in" filter="fade">
                                      <p:cBhvr>
                                        <p:cTn id="24" dur="2000"/>
                                        <p:tgtEl>
                                          <p:spTgt spid="17415">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7415">
                                            <p:txEl>
                                              <p:pRg st="2" end="2"/>
                                            </p:txEl>
                                          </p:spTgt>
                                        </p:tgtEl>
                                        <p:attrNameLst>
                                          <p:attrName>style.visibility</p:attrName>
                                        </p:attrNameLst>
                                      </p:cBhvr>
                                      <p:to>
                                        <p:strVal val="visible"/>
                                      </p:to>
                                    </p:set>
                                    <p:animEffect transition="in" filter="fade">
                                      <p:cBhvr>
                                        <p:cTn id="29" dur="2000"/>
                                        <p:tgtEl>
                                          <p:spTgt spid="1741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7415">
                                            <p:txEl>
                                              <p:pRg st="3" end="3"/>
                                            </p:txEl>
                                          </p:spTgt>
                                        </p:tgtEl>
                                        <p:attrNameLst>
                                          <p:attrName>style.visibility</p:attrName>
                                        </p:attrNameLst>
                                      </p:cBhvr>
                                      <p:to>
                                        <p:strVal val="visible"/>
                                      </p:to>
                                    </p:set>
                                    <p:animEffect transition="in" filter="fade">
                                      <p:cBhvr>
                                        <p:cTn id="34" dur="2000"/>
                                        <p:tgtEl>
                                          <p:spTgt spid="17415">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7415">
                                            <p:txEl>
                                              <p:pRg st="4" end="4"/>
                                            </p:txEl>
                                          </p:spTgt>
                                        </p:tgtEl>
                                        <p:attrNameLst>
                                          <p:attrName>style.visibility</p:attrName>
                                        </p:attrNameLst>
                                      </p:cBhvr>
                                      <p:to>
                                        <p:strVal val="visible"/>
                                      </p:to>
                                    </p:set>
                                    <p:animEffect transition="in" filter="fade">
                                      <p:cBhvr>
                                        <p:cTn id="39" dur="2000"/>
                                        <p:tgtEl>
                                          <p:spTgt spid="17415">
                                            <p:txEl>
                                              <p:pRg st="4" end="4"/>
                                            </p:txEl>
                                          </p:spTgt>
                                        </p:tgtEl>
                                      </p:cBhvr>
                                    </p:animEffect>
                                  </p:childTnLst>
                                </p:cTn>
                              </p:par>
                            </p:childTnLst>
                          </p:cTn>
                        </p:par>
                        <p:par>
                          <p:cTn id="40" fill="hold">
                            <p:stCondLst>
                              <p:cond delay="2000"/>
                            </p:stCondLst>
                            <p:childTnLst>
                              <p:par>
                                <p:cTn id="41" presetID="10" presetClass="entr" presetSubtype="0" fill="hold" grpId="0" nodeType="afterEffect">
                                  <p:stCondLst>
                                    <p:cond delay="0"/>
                                  </p:stCondLst>
                                  <p:childTnLst>
                                    <p:set>
                                      <p:cBhvr>
                                        <p:cTn id="42" dur="1" fill="hold">
                                          <p:stCondLst>
                                            <p:cond delay="0"/>
                                          </p:stCondLst>
                                        </p:cTn>
                                        <p:tgtEl>
                                          <p:spTgt spid="17415">
                                            <p:txEl>
                                              <p:pRg st="5" end="5"/>
                                            </p:txEl>
                                          </p:spTgt>
                                        </p:tgtEl>
                                        <p:attrNameLst>
                                          <p:attrName>style.visibility</p:attrName>
                                        </p:attrNameLst>
                                      </p:cBhvr>
                                      <p:to>
                                        <p:strVal val="visible"/>
                                      </p:to>
                                    </p:set>
                                    <p:animEffect transition="in" filter="fade">
                                      <p:cBhvr>
                                        <p:cTn id="43" dur="2000"/>
                                        <p:tgtEl>
                                          <p:spTgt spid="17415">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7415">
                                            <p:txEl>
                                              <p:pRg st="6" end="6"/>
                                            </p:txEl>
                                          </p:spTgt>
                                        </p:tgtEl>
                                        <p:attrNameLst>
                                          <p:attrName>style.visibility</p:attrName>
                                        </p:attrNameLst>
                                      </p:cBhvr>
                                      <p:to>
                                        <p:strVal val="visible"/>
                                      </p:to>
                                    </p:set>
                                    <p:animEffect transition="in" filter="fade">
                                      <p:cBhvr>
                                        <p:cTn id="48" dur="2000"/>
                                        <p:tgtEl>
                                          <p:spTgt spid="174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uiExpand="1" build="p"/>
      <p:bldP spid="17415"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rot="5400000">
            <a:off x="-3148012" y="3424237"/>
            <a:ext cx="6858000" cy="9525"/>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5" name="Straight Connector 4"/>
          <p:cNvCxnSpPr/>
          <p:nvPr/>
        </p:nvCxnSpPr>
        <p:spPr>
          <a:xfrm rot="5400000">
            <a:off x="-3000375" y="3429000"/>
            <a:ext cx="6858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6" name="Straight Connector 5"/>
          <p:cNvCxnSpPr/>
          <p:nvPr/>
        </p:nvCxnSpPr>
        <p:spPr>
          <a:xfrm rot="10800000">
            <a:off x="0" y="6572250"/>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7" name="Straight Connector 6"/>
          <p:cNvCxnSpPr/>
          <p:nvPr/>
        </p:nvCxnSpPr>
        <p:spPr>
          <a:xfrm rot="10800000">
            <a:off x="0" y="6429375"/>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sp>
        <p:nvSpPr>
          <p:cNvPr id="8" name="Rectangle 7"/>
          <p:cNvSpPr/>
          <p:nvPr/>
        </p:nvSpPr>
        <p:spPr>
          <a:xfrm>
            <a:off x="571472" y="142852"/>
            <a:ext cx="3071834" cy="461665"/>
          </a:xfrm>
          <a:prstGeom prst="rect">
            <a:avLst/>
          </a:prstGeom>
          <a:noFill/>
        </p:spPr>
        <p:txBody>
          <a:bodyPr>
            <a:spAutoFit/>
          </a:bodyPr>
          <a:lstStyle/>
          <a:p>
            <a:pPr algn="ctr" fontAlgn="auto">
              <a:spcBef>
                <a:spcPts val="0"/>
              </a:spcBef>
              <a:spcAft>
                <a:spcPts val="0"/>
              </a:spcAft>
              <a:defRPr/>
            </a:pPr>
            <a:r>
              <a:rPr lang="en-US"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Website Content</a:t>
            </a:r>
          </a:p>
        </p:txBody>
      </p:sp>
      <p:sp>
        <p:nvSpPr>
          <p:cNvPr id="18438" name="Text Box 7"/>
          <p:cNvSpPr txBox="1">
            <a:spLocks noChangeArrowheads="1"/>
          </p:cNvSpPr>
          <p:nvPr/>
        </p:nvSpPr>
        <p:spPr bwMode="auto">
          <a:xfrm>
            <a:off x="755650" y="765175"/>
            <a:ext cx="7920038" cy="5309146"/>
          </a:xfrm>
          <a:prstGeom prst="rect">
            <a:avLst/>
          </a:prstGeom>
          <a:noFill/>
          <a:ln w="9525">
            <a:noFill/>
            <a:miter lim="800000"/>
            <a:headEnd/>
            <a:tailEnd/>
          </a:ln>
        </p:spPr>
        <p:txBody>
          <a:bodyPr>
            <a:spAutoFit/>
          </a:bodyPr>
          <a:lstStyle/>
          <a:p>
            <a:pPr>
              <a:spcBef>
                <a:spcPct val="50000"/>
              </a:spcBef>
            </a:pPr>
            <a:r>
              <a:rPr lang="en-GB" sz="2400" dirty="0" smtClean="0"/>
              <a:t>The website content majorly affect the performance of your website. this is through:</a:t>
            </a:r>
          </a:p>
          <a:p>
            <a:pPr>
              <a:spcBef>
                <a:spcPct val="50000"/>
              </a:spcBef>
              <a:buFont typeface="Arial" pitchFamily="34" charset="0"/>
              <a:buChar char="•"/>
            </a:pPr>
            <a:r>
              <a:rPr lang="en-GB" sz="2400" dirty="0" smtClean="0"/>
              <a:t>The Content – For example images, media, audio</a:t>
            </a:r>
          </a:p>
          <a:p>
            <a:pPr>
              <a:spcBef>
                <a:spcPct val="50000"/>
              </a:spcBef>
              <a:buFont typeface="Arial" pitchFamily="34" charset="0"/>
              <a:buChar char="•"/>
            </a:pPr>
            <a:r>
              <a:rPr lang="en-GB" sz="2400" dirty="0" smtClean="0"/>
              <a:t>The Coding – the code which generates your website on screen</a:t>
            </a:r>
          </a:p>
          <a:p>
            <a:pPr>
              <a:spcBef>
                <a:spcPct val="50000"/>
              </a:spcBef>
              <a:buFont typeface="Arial" pitchFamily="34" charset="0"/>
              <a:buChar char="•"/>
            </a:pPr>
            <a:r>
              <a:rPr lang="en-GB" sz="2400" dirty="0" smtClean="0"/>
              <a:t>The Creator – there decisions determine its effectiveness, W3C complicacy, interactions, etc.</a:t>
            </a:r>
          </a:p>
          <a:p>
            <a:pPr>
              <a:spcBef>
                <a:spcPct val="50000"/>
              </a:spcBef>
            </a:pPr>
            <a:r>
              <a:rPr lang="en-GB" sz="2400" dirty="0" smtClean="0"/>
              <a:t>I feel the website content can be altered and restricted through your decisions to create the final outcome and overall performance of the website; based on your decisions. </a:t>
            </a:r>
          </a:p>
          <a:p>
            <a:pPr>
              <a:spcBef>
                <a:spcPct val="50000"/>
              </a:spcBef>
            </a:pPr>
            <a:endParaRPr lang="en-GB" dirty="0"/>
          </a:p>
        </p:txBody>
      </p:sp>
      <p:pic>
        <p:nvPicPr>
          <p:cNvPr id="18439" name="Picture 9" descr="coding1"/>
          <p:cNvPicPr>
            <a:picLocks noChangeAspect="1" noChangeArrowheads="1"/>
          </p:cNvPicPr>
          <p:nvPr/>
        </p:nvPicPr>
        <p:blipFill>
          <a:blip r:embed="rId3" cstate="print"/>
          <a:srcRect/>
          <a:stretch>
            <a:fillRect/>
          </a:stretch>
        </p:blipFill>
        <p:spPr bwMode="auto">
          <a:xfrm>
            <a:off x="3563938" y="147638"/>
            <a:ext cx="3455987" cy="544512"/>
          </a:xfrm>
          <a:prstGeom prst="rect">
            <a:avLst/>
          </a:prstGeom>
          <a:noFill/>
          <a:ln w="9525">
            <a:noFill/>
            <a:miter lim="800000"/>
            <a:headEnd/>
            <a:tailEnd/>
          </a:ln>
        </p:spPr>
      </p:pic>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438">
                                            <p:txEl>
                                              <p:pRg st="0" end="0"/>
                                            </p:txEl>
                                          </p:spTgt>
                                        </p:tgtEl>
                                        <p:attrNameLst>
                                          <p:attrName>style.visibility</p:attrName>
                                        </p:attrNameLst>
                                      </p:cBhvr>
                                      <p:to>
                                        <p:strVal val="visible"/>
                                      </p:to>
                                    </p:set>
                                    <p:animEffect transition="in" filter="fade">
                                      <p:cBhvr>
                                        <p:cTn id="7" dur="2000"/>
                                        <p:tgtEl>
                                          <p:spTgt spid="18438">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438">
                                            <p:txEl>
                                              <p:pRg st="1" end="1"/>
                                            </p:txEl>
                                          </p:spTgt>
                                        </p:tgtEl>
                                        <p:attrNameLst>
                                          <p:attrName>style.visibility</p:attrName>
                                        </p:attrNameLst>
                                      </p:cBhvr>
                                      <p:to>
                                        <p:strVal val="visible"/>
                                      </p:to>
                                    </p:set>
                                    <p:animEffect transition="in" filter="fade">
                                      <p:cBhvr>
                                        <p:cTn id="10" dur="2000"/>
                                        <p:tgtEl>
                                          <p:spTgt spid="18438">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438">
                                            <p:txEl>
                                              <p:pRg st="2" end="2"/>
                                            </p:txEl>
                                          </p:spTgt>
                                        </p:tgtEl>
                                        <p:attrNameLst>
                                          <p:attrName>style.visibility</p:attrName>
                                        </p:attrNameLst>
                                      </p:cBhvr>
                                      <p:to>
                                        <p:strVal val="visible"/>
                                      </p:to>
                                    </p:set>
                                    <p:animEffect transition="in" filter="fade">
                                      <p:cBhvr>
                                        <p:cTn id="13" dur="2000"/>
                                        <p:tgtEl>
                                          <p:spTgt spid="18438">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8438">
                                            <p:txEl>
                                              <p:pRg st="3" end="3"/>
                                            </p:txEl>
                                          </p:spTgt>
                                        </p:tgtEl>
                                        <p:attrNameLst>
                                          <p:attrName>style.visibility</p:attrName>
                                        </p:attrNameLst>
                                      </p:cBhvr>
                                      <p:to>
                                        <p:strVal val="visible"/>
                                      </p:to>
                                    </p:set>
                                    <p:animEffect transition="in" filter="fade">
                                      <p:cBhvr>
                                        <p:cTn id="16" dur="2000"/>
                                        <p:tgtEl>
                                          <p:spTgt spid="18438">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8438">
                                            <p:txEl>
                                              <p:pRg st="4" end="4"/>
                                            </p:txEl>
                                          </p:spTgt>
                                        </p:tgtEl>
                                        <p:attrNameLst>
                                          <p:attrName>style.visibility</p:attrName>
                                        </p:attrNameLst>
                                      </p:cBhvr>
                                      <p:to>
                                        <p:strVal val="visible"/>
                                      </p:to>
                                    </p:set>
                                    <p:animEffect transition="in" filter="fade">
                                      <p:cBhvr>
                                        <p:cTn id="19" dur="2000"/>
                                        <p:tgtEl>
                                          <p:spTgt spid="1843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uiExpand="1"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71472" y="142852"/>
            <a:ext cx="3071834" cy="461665"/>
          </a:xfrm>
          <a:prstGeom prst="rect">
            <a:avLst/>
          </a:prstGeom>
          <a:noFill/>
        </p:spPr>
        <p:txBody>
          <a:bodyPr>
            <a:spAutoFit/>
          </a:bodyPr>
          <a:lstStyle/>
          <a:p>
            <a:pPr algn="ctr" fontAlgn="auto">
              <a:spcBef>
                <a:spcPts val="0"/>
              </a:spcBef>
              <a:spcAft>
                <a:spcPts val="0"/>
              </a:spcAft>
              <a:defRPr/>
            </a:pPr>
            <a:r>
              <a:rPr lang="en-US"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Website Content</a:t>
            </a:r>
          </a:p>
        </p:txBody>
      </p:sp>
      <p:cxnSp>
        <p:nvCxnSpPr>
          <p:cNvPr id="4" name="Straight Connector 3"/>
          <p:cNvCxnSpPr/>
          <p:nvPr/>
        </p:nvCxnSpPr>
        <p:spPr>
          <a:xfrm rot="5400000">
            <a:off x="-3148012" y="3424237"/>
            <a:ext cx="6858000" cy="9525"/>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5" name="Straight Connector 4"/>
          <p:cNvCxnSpPr/>
          <p:nvPr/>
        </p:nvCxnSpPr>
        <p:spPr>
          <a:xfrm rot="5400000">
            <a:off x="-3000375" y="3429000"/>
            <a:ext cx="6858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6" name="Straight Connector 5"/>
          <p:cNvCxnSpPr/>
          <p:nvPr/>
        </p:nvCxnSpPr>
        <p:spPr>
          <a:xfrm rot="10800000">
            <a:off x="0" y="6572250"/>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7" name="Straight Connector 6"/>
          <p:cNvCxnSpPr/>
          <p:nvPr/>
        </p:nvCxnSpPr>
        <p:spPr>
          <a:xfrm rot="10800000">
            <a:off x="0" y="6429375"/>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sp>
        <p:nvSpPr>
          <p:cNvPr id="19462" name="Text Box 9"/>
          <p:cNvSpPr txBox="1">
            <a:spLocks noChangeArrowheads="1"/>
          </p:cNvSpPr>
          <p:nvPr/>
        </p:nvSpPr>
        <p:spPr bwMode="auto">
          <a:xfrm>
            <a:off x="857223" y="587147"/>
            <a:ext cx="7786743" cy="5847755"/>
          </a:xfrm>
          <a:prstGeom prst="rect">
            <a:avLst/>
          </a:prstGeom>
          <a:noFill/>
          <a:ln w="9525">
            <a:noFill/>
            <a:miter lim="800000"/>
            <a:headEnd/>
            <a:tailEnd/>
          </a:ln>
        </p:spPr>
        <p:txBody>
          <a:bodyPr wrap="square">
            <a:spAutoFit/>
          </a:bodyPr>
          <a:lstStyle/>
          <a:p>
            <a:pPr>
              <a:spcBef>
                <a:spcPct val="50000"/>
              </a:spcBef>
            </a:pPr>
            <a:r>
              <a:rPr lang="en-GB" sz="2200" dirty="0" smtClean="0"/>
              <a:t>In addition website content can also be affected through these points:</a:t>
            </a:r>
          </a:p>
          <a:p>
            <a:pPr>
              <a:spcBef>
                <a:spcPct val="50000"/>
              </a:spcBef>
            </a:pPr>
            <a:r>
              <a:rPr lang="en-GB" sz="2200" dirty="0" smtClean="0"/>
              <a:t>Depending </a:t>
            </a:r>
            <a:r>
              <a:rPr lang="en-GB" sz="2200" dirty="0"/>
              <a:t>on what type of interaction you add, will vary in how much coding is needed</a:t>
            </a:r>
            <a:r>
              <a:rPr lang="en-GB" sz="2200" dirty="0" smtClean="0"/>
              <a:t>.</a:t>
            </a:r>
          </a:p>
          <a:p>
            <a:pPr>
              <a:spcBef>
                <a:spcPct val="50000"/>
              </a:spcBef>
            </a:pPr>
            <a:r>
              <a:rPr lang="en-GB" sz="2200" dirty="0" smtClean="0"/>
              <a:t>. Interactions such as document downloads or images of different file sizes and resolutions will affect the speed your PC downloads this information and media.</a:t>
            </a:r>
          </a:p>
          <a:p>
            <a:pPr>
              <a:spcBef>
                <a:spcPct val="50000"/>
              </a:spcBef>
            </a:pPr>
            <a:r>
              <a:rPr lang="en-GB" sz="2200" dirty="0" smtClean="0"/>
              <a:t>When an image is of a higher resolution the size of the file will increase. When the size of the file increase it takes more time for the file to be downloaded within the coding of the website. </a:t>
            </a:r>
          </a:p>
          <a:p>
            <a:pPr>
              <a:spcBef>
                <a:spcPct val="50000"/>
              </a:spcBef>
            </a:pPr>
            <a:r>
              <a:rPr lang="en-GB" sz="2200" dirty="0" smtClean="0"/>
              <a:t>Analyse the possible behaviour of your websites performance once on the internet and then alter your website accordingly to how you believe the performance will be affected.</a:t>
            </a: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462">
                                            <p:txEl>
                                              <p:pRg st="0" end="0"/>
                                            </p:txEl>
                                          </p:spTgt>
                                        </p:tgtEl>
                                        <p:attrNameLst>
                                          <p:attrName>style.visibility</p:attrName>
                                        </p:attrNameLst>
                                      </p:cBhvr>
                                      <p:to>
                                        <p:strVal val="visible"/>
                                      </p:to>
                                    </p:set>
                                    <p:animEffect transition="in" filter="fade">
                                      <p:cBhvr>
                                        <p:cTn id="7" dur="2000"/>
                                        <p:tgtEl>
                                          <p:spTgt spid="19462">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19462">
                                            <p:txEl>
                                              <p:pRg st="1" end="1"/>
                                            </p:txEl>
                                          </p:spTgt>
                                        </p:tgtEl>
                                        <p:attrNameLst>
                                          <p:attrName>style.visibility</p:attrName>
                                        </p:attrNameLst>
                                      </p:cBhvr>
                                      <p:to>
                                        <p:strVal val="visible"/>
                                      </p:to>
                                    </p:set>
                                    <p:animEffect transition="in" filter="fade">
                                      <p:cBhvr>
                                        <p:cTn id="11" dur="2000"/>
                                        <p:tgtEl>
                                          <p:spTgt spid="19462">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9462">
                                            <p:txEl>
                                              <p:pRg st="2" end="2"/>
                                            </p:txEl>
                                          </p:spTgt>
                                        </p:tgtEl>
                                        <p:attrNameLst>
                                          <p:attrName>style.visibility</p:attrName>
                                        </p:attrNameLst>
                                      </p:cBhvr>
                                      <p:to>
                                        <p:strVal val="visible"/>
                                      </p:to>
                                    </p:set>
                                    <p:animEffect transition="in" filter="fade">
                                      <p:cBhvr>
                                        <p:cTn id="16" dur="2000"/>
                                        <p:tgtEl>
                                          <p:spTgt spid="19462">
                                            <p:txEl>
                                              <p:pRg st="2" end="2"/>
                                            </p:txEl>
                                          </p:spTgt>
                                        </p:tgtEl>
                                      </p:cBhvr>
                                    </p:animEffect>
                                  </p:childTnLst>
                                </p:cTn>
                              </p:par>
                            </p:childTnLst>
                          </p:cTn>
                        </p:par>
                        <p:par>
                          <p:cTn id="17" fill="hold">
                            <p:stCondLst>
                              <p:cond delay="2000"/>
                            </p:stCondLst>
                            <p:childTnLst>
                              <p:par>
                                <p:cTn id="18" presetID="10" presetClass="entr" presetSubtype="0" fill="hold" grpId="0" nodeType="afterEffect">
                                  <p:stCondLst>
                                    <p:cond delay="0"/>
                                  </p:stCondLst>
                                  <p:childTnLst>
                                    <p:set>
                                      <p:cBhvr>
                                        <p:cTn id="19" dur="1" fill="hold">
                                          <p:stCondLst>
                                            <p:cond delay="0"/>
                                          </p:stCondLst>
                                        </p:cTn>
                                        <p:tgtEl>
                                          <p:spTgt spid="19462">
                                            <p:txEl>
                                              <p:pRg st="3" end="3"/>
                                            </p:txEl>
                                          </p:spTgt>
                                        </p:tgtEl>
                                        <p:attrNameLst>
                                          <p:attrName>style.visibility</p:attrName>
                                        </p:attrNameLst>
                                      </p:cBhvr>
                                      <p:to>
                                        <p:strVal val="visible"/>
                                      </p:to>
                                    </p:set>
                                    <p:animEffect transition="in" filter="fade">
                                      <p:cBhvr>
                                        <p:cTn id="20" dur="2000"/>
                                        <p:tgtEl>
                                          <p:spTgt spid="19462">
                                            <p:txEl>
                                              <p:pRg st="3" end="3"/>
                                            </p:txEl>
                                          </p:spTgt>
                                        </p:tgtEl>
                                      </p:cBhvr>
                                    </p:animEffect>
                                  </p:childTnLst>
                                </p:cTn>
                              </p:par>
                            </p:childTnLst>
                          </p:cTn>
                        </p:par>
                        <p:par>
                          <p:cTn id="21" fill="hold">
                            <p:stCondLst>
                              <p:cond delay="4000"/>
                            </p:stCondLst>
                            <p:childTnLst>
                              <p:par>
                                <p:cTn id="22" presetID="10" presetClass="entr" presetSubtype="0" fill="hold" grpId="0" nodeType="afterEffect">
                                  <p:stCondLst>
                                    <p:cond delay="0"/>
                                  </p:stCondLst>
                                  <p:childTnLst>
                                    <p:set>
                                      <p:cBhvr>
                                        <p:cTn id="23" dur="1" fill="hold">
                                          <p:stCondLst>
                                            <p:cond delay="0"/>
                                          </p:stCondLst>
                                        </p:cTn>
                                        <p:tgtEl>
                                          <p:spTgt spid="19462">
                                            <p:txEl>
                                              <p:pRg st="4" end="4"/>
                                            </p:txEl>
                                          </p:spTgt>
                                        </p:tgtEl>
                                        <p:attrNameLst>
                                          <p:attrName>style.visibility</p:attrName>
                                        </p:attrNameLst>
                                      </p:cBhvr>
                                      <p:to>
                                        <p:strVal val="visible"/>
                                      </p:to>
                                    </p:set>
                                    <p:animEffect transition="in" filter="fade">
                                      <p:cBhvr>
                                        <p:cTn id="24" dur="2000"/>
                                        <p:tgtEl>
                                          <p:spTgt spid="1946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rot="5400000">
            <a:off x="-3148012" y="3424237"/>
            <a:ext cx="6858000" cy="9525"/>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5" name="Straight Connector 4"/>
          <p:cNvCxnSpPr/>
          <p:nvPr/>
        </p:nvCxnSpPr>
        <p:spPr>
          <a:xfrm rot="5400000">
            <a:off x="-3000375" y="3429000"/>
            <a:ext cx="6858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6" name="Straight Connector 5"/>
          <p:cNvCxnSpPr/>
          <p:nvPr/>
        </p:nvCxnSpPr>
        <p:spPr>
          <a:xfrm rot="10800000">
            <a:off x="0" y="6572250"/>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cxnSp>
        <p:nvCxnSpPr>
          <p:cNvPr id="7" name="Straight Connector 6"/>
          <p:cNvCxnSpPr/>
          <p:nvPr/>
        </p:nvCxnSpPr>
        <p:spPr>
          <a:xfrm rot="10800000">
            <a:off x="0" y="6429375"/>
            <a:ext cx="9144000" cy="0"/>
          </a:xfrm>
          <a:prstGeom prst="line">
            <a:avLst/>
          </a:prstGeom>
          <a:ln w="63500">
            <a:solidFill>
              <a:srgbClr val="7030A0"/>
            </a:solidFill>
          </a:ln>
        </p:spPr>
        <p:style>
          <a:lnRef idx="1">
            <a:schemeClr val="accent4"/>
          </a:lnRef>
          <a:fillRef idx="0">
            <a:schemeClr val="accent4"/>
          </a:fillRef>
          <a:effectRef idx="0">
            <a:schemeClr val="accent4"/>
          </a:effectRef>
          <a:fontRef idx="minor">
            <a:schemeClr val="tx1"/>
          </a:fontRef>
        </p:style>
      </p:cxnSp>
      <p:sp>
        <p:nvSpPr>
          <p:cNvPr id="8" name="Rectangle 7"/>
          <p:cNvSpPr/>
          <p:nvPr/>
        </p:nvSpPr>
        <p:spPr>
          <a:xfrm>
            <a:off x="571472" y="142852"/>
            <a:ext cx="3071834" cy="461665"/>
          </a:xfrm>
          <a:prstGeom prst="rect">
            <a:avLst/>
          </a:prstGeom>
          <a:noFill/>
        </p:spPr>
        <p:txBody>
          <a:bodyPr>
            <a:spAutoFit/>
          </a:bodyPr>
          <a:lstStyle/>
          <a:p>
            <a:pPr algn="ctr" fontAlgn="auto">
              <a:spcBef>
                <a:spcPts val="0"/>
              </a:spcBef>
              <a:spcAft>
                <a:spcPts val="0"/>
              </a:spcAft>
              <a:defRPr/>
            </a:pPr>
            <a:r>
              <a:rPr lang="en-US"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Conclusion</a:t>
            </a:r>
            <a:endParaRPr lang="en-US"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ndParaRPr>
          </a:p>
        </p:txBody>
      </p:sp>
      <p:sp>
        <p:nvSpPr>
          <p:cNvPr id="9" name="TextBox 8"/>
          <p:cNvSpPr txBox="1"/>
          <p:nvPr/>
        </p:nvSpPr>
        <p:spPr>
          <a:xfrm>
            <a:off x="785786" y="642918"/>
            <a:ext cx="7786742" cy="4832092"/>
          </a:xfrm>
          <a:prstGeom prst="rect">
            <a:avLst/>
          </a:prstGeom>
          <a:noFill/>
        </p:spPr>
        <p:txBody>
          <a:bodyPr wrap="square" rtlCol="0">
            <a:spAutoFit/>
          </a:bodyPr>
          <a:lstStyle/>
          <a:p>
            <a:r>
              <a:rPr lang="en-GB" sz="2800" dirty="0" smtClean="0"/>
              <a:t>To conclude, I feel that following these three factors and improving them or altering them positively will greatly affect the performance of your website.</a:t>
            </a:r>
          </a:p>
          <a:p>
            <a:endParaRPr lang="en-GB" sz="2800" dirty="0" smtClean="0"/>
          </a:p>
          <a:p>
            <a:r>
              <a:rPr lang="en-GB" sz="2800" dirty="0" smtClean="0"/>
              <a:t>By having the correct hardware, website content and quality of internet you can create and effective and professional website with fast download speeds and little waiting time to boost performance.</a:t>
            </a:r>
          </a:p>
          <a:p>
            <a:endParaRPr lang="en-GB" sz="2800" dirty="0"/>
          </a:p>
        </p:txBody>
      </p:sp>
      <p:pic>
        <p:nvPicPr>
          <p:cNvPr id="26626" name="Picture 2" descr="http://www.impactlab.com/wp-content/uploads/2008/04/fast-internet2.jpg"/>
          <p:cNvPicPr>
            <a:picLocks noChangeAspect="1" noChangeArrowheads="1"/>
          </p:cNvPicPr>
          <p:nvPr/>
        </p:nvPicPr>
        <p:blipFill>
          <a:blip r:embed="rId3" cstate="print"/>
          <a:srcRect/>
          <a:stretch>
            <a:fillRect/>
          </a:stretch>
        </p:blipFill>
        <p:spPr bwMode="auto">
          <a:xfrm>
            <a:off x="3214678" y="4714884"/>
            <a:ext cx="2357454" cy="142861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184</TotalTime>
  <Words>1355</Words>
  <Application>Microsoft Office PowerPoint</Application>
  <PresentationFormat>On-screen Show (4:3)</PresentationFormat>
  <Paragraphs>96</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290793ls</dc:creator>
  <cp:lastModifiedBy>290793ls</cp:lastModifiedBy>
  <cp:revision>28</cp:revision>
  <dcterms:created xsi:type="dcterms:W3CDTF">2010-11-08T09:08:43Z</dcterms:created>
  <dcterms:modified xsi:type="dcterms:W3CDTF">2010-11-15T09:34:13Z</dcterms:modified>
</cp:coreProperties>
</file>